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7772400" cy="10058400"/>
  <p:notesSz cx="6858000" cy="9144000"/>
  <p:embeddedFontLst>
    <p:embeddedFont>
      <p:font typeface="Anton" pitchFamily="2" charset="77"/>
      <p:regular r:id="rId9"/>
    </p:embeddedFont>
    <p:embeddedFont>
      <p:font typeface="Avenir" panose="02000503020000020003" pitchFamily="2" charset="0"/>
      <p:regular r:id="rId10"/>
      <p:italic r:id="rId11"/>
    </p:embeddedFont>
    <p:embeddedFont>
      <p:font typeface="Calibri" panose="020F0502020204030204" pitchFamily="34" charset="0"/>
      <p:regular r:id="rId12"/>
      <p:bold r:id="rId13"/>
      <p:italic r:id="rId14"/>
      <p:boldItalic r:id="rId15"/>
    </p:embeddedFont>
    <p:embeddedFont>
      <p:font typeface="Francois One" panose="02000503040000020004" pitchFamily="2" charset="77"/>
      <p:regular r:id="rId16"/>
    </p:embeddedFont>
    <p:embeddedFont>
      <p:font typeface="Lobster" pitchFamily="2" charset="77"/>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p:cViewPr varScale="1">
        <p:scale>
          <a:sx n="76" d="100"/>
          <a:sy n="76" d="100"/>
        </p:scale>
        <p:origin x="3008"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10cacba0d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10cacb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10cacba0d_0_15: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10cacba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0133fecac_0_1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0133feca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10cacba0d_0_3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10cacba0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ctivehistory.co.uk/l/daytoday"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foxnews.com/politics/herman-cain-dead-after-battle-with-coronaviru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newsexaminer.net/lifestyle/health/worlds-first-head-transplant-a-succes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889250" y="1541975"/>
            <a:ext cx="6303900" cy="20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a:latin typeface="Anton"/>
                <a:ea typeface="Anton"/>
                <a:cs typeface="Anton"/>
                <a:sym typeface="Anton"/>
              </a:rPr>
              <a:t>MY NOTEBOOK</a:t>
            </a:r>
            <a:endParaRPr sz="4900">
              <a:latin typeface="Anton"/>
              <a:ea typeface="Anton"/>
              <a:cs typeface="Anton"/>
              <a:sym typeface="Anton"/>
            </a:endParaRPr>
          </a:p>
          <a:p>
            <a:pPr marL="0" lvl="0" indent="0" algn="ctr" rtl="0">
              <a:spcBef>
                <a:spcPts val="0"/>
              </a:spcBef>
              <a:spcAft>
                <a:spcPts val="0"/>
              </a:spcAft>
              <a:buNone/>
            </a:pPr>
            <a:r>
              <a:rPr lang="en" sz="4900">
                <a:latin typeface="Anton"/>
                <a:ea typeface="Anton"/>
                <a:cs typeface="Anton"/>
                <a:sym typeface="Anton"/>
              </a:rPr>
              <a:t>Year 9 </a:t>
            </a:r>
            <a:endParaRPr sz="4900">
              <a:latin typeface="Anton"/>
              <a:ea typeface="Anton"/>
              <a:cs typeface="Anton"/>
              <a:sym typeface="Anton"/>
            </a:endParaRPr>
          </a:p>
          <a:p>
            <a:pPr marL="0" lvl="0" indent="0" algn="ctr" rtl="0">
              <a:spcBef>
                <a:spcPts val="0"/>
              </a:spcBef>
              <a:spcAft>
                <a:spcPts val="0"/>
              </a:spcAft>
              <a:buNone/>
            </a:pPr>
            <a:r>
              <a:rPr lang="en" sz="4900">
                <a:latin typeface="Anton"/>
                <a:ea typeface="Anton"/>
                <a:cs typeface="Anton"/>
                <a:sym typeface="Anton"/>
              </a:rPr>
              <a:t>Introduction to Humanities</a:t>
            </a:r>
            <a:endParaRPr sz="4900">
              <a:latin typeface="Anton"/>
              <a:ea typeface="Anton"/>
              <a:cs typeface="Anton"/>
              <a:sym typeface="Anton"/>
            </a:endParaRPr>
          </a:p>
        </p:txBody>
      </p:sp>
      <p:sp>
        <p:nvSpPr>
          <p:cNvPr id="55" name="Google Shape;55;p13"/>
          <p:cNvSpPr txBox="1"/>
          <p:nvPr/>
        </p:nvSpPr>
        <p:spPr>
          <a:xfrm>
            <a:off x="2904225" y="6832125"/>
            <a:ext cx="3392400" cy="17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Avenir"/>
                <a:ea typeface="Avenir"/>
                <a:cs typeface="Avenir"/>
                <a:sym typeface="Avenir"/>
              </a:rPr>
              <a:t>Name</a:t>
            </a:r>
            <a:endParaRPr sz="3500">
              <a:latin typeface="Avenir"/>
              <a:ea typeface="Avenir"/>
              <a:cs typeface="Avenir"/>
              <a:sym typeface="Avenir"/>
            </a:endParaRPr>
          </a:p>
          <a:p>
            <a:pPr marL="0" lvl="0" indent="0" algn="ctr" rtl="0">
              <a:spcBef>
                <a:spcPts val="0"/>
              </a:spcBef>
              <a:spcAft>
                <a:spcPts val="0"/>
              </a:spcAft>
              <a:buNone/>
            </a:pPr>
            <a:r>
              <a:rPr lang="en" sz="3500">
                <a:latin typeface="Avenir"/>
                <a:ea typeface="Avenir"/>
                <a:cs typeface="Avenir"/>
                <a:sym typeface="Avenir"/>
              </a:rPr>
              <a:t>Class</a:t>
            </a:r>
            <a:endParaRPr sz="3500">
              <a:latin typeface="Avenir"/>
              <a:ea typeface="Avenir"/>
              <a:cs typeface="Avenir"/>
              <a:sym typeface="Avenir"/>
            </a:endParaRPr>
          </a:p>
          <a:p>
            <a:pPr marL="0" lvl="0" indent="0" algn="ctr" rtl="0">
              <a:spcBef>
                <a:spcPts val="0"/>
              </a:spcBef>
              <a:spcAft>
                <a:spcPts val="0"/>
              </a:spcAft>
              <a:buNone/>
            </a:pPr>
            <a:r>
              <a:rPr lang="en" sz="3500">
                <a:latin typeface="Avenir"/>
                <a:ea typeface="Avenir"/>
                <a:cs typeface="Avenir"/>
                <a:sym typeface="Avenir"/>
              </a:rPr>
              <a:t>Period</a:t>
            </a:r>
            <a:endParaRPr sz="35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40200" y="48900"/>
            <a:ext cx="7692000" cy="9960600"/>
          </a:xfrm>
          <a:prstGeom prst="rect">
            <a:avLst/>
          </a:prstGeom>
          <a:noFill/>
          <a:ln>
            <a:noFill/>
          </a:ln>
        </p:spPr>
        <p:txBody>
          <a:bodyPr spcFirstLastPara="1" wrap="square" lIns="91425" tIns="91425" rIns="91425" bIns="91425" anchor="ctr" anchorCtr="0">
            <a:noAutofit/>
          </a:bodyPr>
          <a:lstStyle/>
          <a:p>
            <a:pPr marL="50800" marR="50800" lvl="0" indent="0" algn="l" rtl="0">
              <a:lnSpc>
                <a:spcPct val="115000"/>
              </a:lnSpc>
              <a:spcBef>
                <a:spcPts val="0"/>
              </a:spcBef>
              <a:spcAft>
                <a:spcPts val="0"/>
              </a:spcAft>
              <a:buNone/>
            </a:pPr>
            <a:r>
              <a:rPr lang="en" sz="1700" b="1">
                <a:highlight>
                  <a:srgbClr val="FFFF09"/>
                </a:highlight>
                <a:latin typeface="Calibri"/>
                <a:ea typeface="Calibri"/>
                <a:cs typeface="Calibri"/>
                <a:sym typeface="Calibri"/>
              </a:rPr>
              <a:t>“The Day Today: World War Two”</a:t>
            </a:r>
            <a:endParaRPr sz="1700" b="1">
              <a:highlight>
                <a:srgbClr val="FFFF09"/>
              </a:highlight>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Watch this short video clip from a documentary about World War Two produced by the BBC in 1994 for use with Year 9 History students (</a:t>
            </a:r>
            <a:r>
              <a:rPr lang="en" sz="1700" u="sng">
                <a:solidFill>
                  <a:srgbClr val="954F72"/>
                </a:solidFill>
                <a:latin typeface="Calibri"/>
                <a:ea typeface="Calibri"/>
                <a:cs typeface="Calibri"/>
                <a:sym typeface="Calibri"/>
                <a:hlinkClick r:id="rId3"/>
              </a:rPr>
              <a:t>www.activehistory.co.uk/l/daytoday</a:t>
            </a:r>
            <a:r>
              <a:rPr lang="en" sz="1700">
                <a:latin typeface="Calibri"/>
                <a:ea typeface="Calibri"/>
                <a:cs typeface="Calibri"/>
                <a:sym typeface="Calibri"/>
              </a:rPr>
              <a:t>).</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Use it to answer these questions prior to discussion.</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What did people have to eat due to the shortages of wartime?</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How did people deal with the lack of electricity during the ‘Blitz’ by German bombers?</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What was the famous “Hibernation Year” and why was it considered important?</a:t>
            </a:r>
            <a:endParaRPr sz="1700">
              <a:latin typeface="Calibri"/>
              <a:ea typeface="Calibri"/>
              <a:cs typeface="Calibri"/>
              <a:sym typeface="Calibri"/>
            </a:endParaRPr>
          </a:p>
          <a:p>
            <a:pPr marL="0" lvl="0" indent="0" algn="l" rtl="0">
              <a:lnSpc>
                <a:spcPct val="115000"/>
              </a:lnSpc>
              <a:spcBef>
                <a:spcPts val="0"/>
              </a:spcBef>
              <a:spcAft>
                <a:spcPts val="0"/>
              </a:spcAft>
              <a:buNone/>
            </a:pPr>
            <a:r>
              <a:rPr lang="en" sz="1700">
                <a:latin typeface="Calibri"/>
                <a:ea typeface="Calibri"/>
                <a:cs typeface="Calibri"/>
                <a:sym typeface="Calibri"/>
              </a:rPr>
              <a:t> </a:t>
            </a: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endParaRPr sz="17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 </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0" y="0"/>
            <a:ext cx="7772400" cy="10058400"/>
          </a:xfrm>
          <a:prstGeom prst="rect">
            <a:avLst/>
          </a:prstGeom>
          <a:noFill/>
          <a:ln>
            <a:noFill/>
          </a:ln>
        </p:spPr>
        <p:txBody>
          <a:bodyPr spcFirstLastPara="1" wrap="square" lIns="91425" tIns="91425" rIns="91425" bIns="91425" anchor="t" anchorCtr="0">
            <a:noAutofit/>
          </a:bodyPr>
          <a:lstStyle/>
          <a:p>
            <a:pPr marL="50800" marR="50800" lvl="0" indent="0" algn="l" rtl="0">
              <a:lnSpc>
                <a:spcPct val="115000"/>
              </a:lnSpc>
              <a:spcBef>
                <a:spcPts val="0"/>
              </a:spcBef>
              <a:spcAft>
                <a:spcPts val="0"/>
              </a:spcAft>
              <a:buNone/>
            </a:pPr>
            <a:r>
              <a:rPr lang="en" sz="1700" b="1" dirty="0">
                <a:solidFill>
                  <a:schemeClr val="dk1"/>
                </a:solidFill>
                <a:highlight>
                  <a:srgbClr val="FFFFFF"/>
                </a:highlight>
                <a:latin typeface="Calibri"/>
                <a:ea typeface="Calibri"/>
                <a:cs typeface="Calibri"/>
                <a:sym typeface="Calibri"/>
              </a:rPr>
              <a:t>Follow-up Questions</a:t>
            </a:r>
            <a:endParaRPr sz="1700" b="1" dirty="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700" dirty="0">
                <a:solidFill>
                  <a:schemeClr val="dk1"/>
                </a:solidFill>
                <a:latin typeface="Calibri"/>
                <a:ea typeface="Calibri"/>
                <a:cs typeface="Calibri"/>
                <a:sym typeface="Calibri"/>
              </a:rPr>
              <a:t>List here all the techniques used in this news report to give it a sense of authority.</a:t>
            </a: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700" dirty="0">
                <a:solidFill>
                  <a:srgbClr val="FFFFFF"/>
                </a:solidFill>
                <a:latin typeface="Calibri"/>
                <a:ea typeface="Calibri"/>
                <a:cs typeface="Calibri"/>
                <a:sym typeface="Calibri"/>
              </a:rPr>
              <a:t>What </a:t>
            </a:r>
            <a:endParaRPr sz="17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700" dirty="0">
                <a:solidFill>
                  <a:schemeClr val="dk1"/>
                </a:solidFill>
                <a:latin typeface="Calibri"/>
                <a:ea typeface="Calibri"/>
                <a:cs typeface="Calibri"/>
                <a:sym typeface="Calibri"/>
              </a:rPr>
              <a:t>What important point do you think that this clip makes about "Television History"?</a:t>
            </a: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700" dirty="0">
                <a:solidFill>
                  <a:schemeClr val="dk1"/>
                </a:solidFill>
                <a:latin typeface="Calibri"/>
                <a:ea typeface="Calibri"/>
                <a:cs typeface="Calibri"/>
                <a:sym typeface="Calibri"/>
              </a:rPr>
              <a:t>Are historical documentaries accurate sources of information about the past?</a:t>
            </a:r>
            <a:endParaRPr sz="17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214575" y="241400"/>
            <a:ext cx="7343100" cy="99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100"/>
              </a:spcAft>
              <a:buClr>
                <a:schemeClr val="dk1"/>
              </a:buClr>
              <a:buSzPts val="1100"/>
              <a:buFont typeface="Arial"/>
              <a:buNone/>
            </a:pPr>
            <a:r>
              <a:rPr lang="en" sz="1900">
                <a:solidFill>
                  <a:schemeClr val="dk1"/>
                </a:solidFill>
              </a:rPr>
              <a:t>FACT CHECKING - HOW DO WE KNOW IF WHAT WE READ IS ACCURATE?</a:t>
            </a:r>
            <a:endParaRPr sz="4800">
              <a:latin typeface="Lobster"/>
              <a:ea typeface="Lobster"/>
              <a:cs typeface="Lobster"/>
              <a:sym typeface="Lobster"/>
            </a:endParaRPr>
          </a:p>
        </p:txBody>
      </p:sp>
      <p:sp>
        <p:nvSpPr>
          <p:cNvPr id="71" name="Google Shape;71;p16"/>
          <p:cNvSpPr txBox="1">
            <a:spLocks noGrp="1"/>
          </p:cNvSpPr>
          <p:nvPr>
            <p:ph type="body" idx="1"/>
          </p:nvPr>
        </p:nvSpPr>
        <p:spPr>
          <a:xfrm>
            <a:off x="9164275" y="6159450"/>
            <a:ext cx="3934200" cy="3716700"/>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1600"/>
              </a:spcAft>
              <a:buNone/>
            </a:pPr>
            <a:r>
              <a:rPr lang="en" dirty="0"/>
              <a:t>Use the sticky note shapes on the left to get your ideas out and organize them. Click a sticky note and use the Ctrl + D keyboard shortcut to duplicate it. Move it on the page. Double click it to start typing. Use the arrow shapes to show flow or process (if that’s helpful) … Ctrl + D to duplicate them, too.</a:t>
            </a:r>
            <a:endParaRPr dirty="0"/>
          </a:p>
        </p:txBody>
      </p:sp>
      <p:sp>
        <p:nvSpPr>
          <p:cNvPr id="72" name="Google Shape;72;p16"/>
          <p:cNvSpPr/>
          <p:nvPr/>
        </p:nvSpPr>
        <p:spPr>
          <a:xfrm>
            <a:off x="-4989900" y="376463"/>
            <a:ext cx="1651500" cy="1772400"/>
          </a:xfrm>
          <a:prstGeom prst="foldedCorner">
            <a:avLst>
              <a:gd name="adj" fmla="val 16667"/>
            </a:avLst>
          </a:prstGeom>
          <a:solidFill>
            <a:srgbClr val="E066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The Source - where does the story come from?</a:t>
            </a:r>
            <a:endParaRPr>
              <a:latin typeface="Francois One"/>
              <a:ea typeface="Francois One"/>
              <a:cs typeface="Francois One"/>
              <a:sym typeface="Francois One"/>
            </a:endParaRPr>
          </a:p>
          <a:p>
            <a:pPr marL="0" lvl="0" indent="0" algn="l" rtl="0">
              <a:spcBef>
                <a:spcPts val="0"/>
              </a:spcBef>
              <a:spcAft>
                <a:spcPts val="0"/>
              </a:spcAft>
              <a:buNone/>
            </a:pPr>
            <a:endParaRPr>
              <a:latin typeface="Francois One"/>
              <a:ea typeface="Francois One"/>
              <a:cs typeface="Francois One"/>
              <a:sym typeface="Francois One"/>
            </a:endParaRPr>
          </a:p>
        </p:txBody>
      </p:sp>
      <p:sp>
        <p:nvSpPr>
          <p:cNvPr id="73" name="Google Shape;73;p16"/>
          <p:cNvSpPr/>
          <p:nvPr/>
        </p:nvSpPr>
        <p:spPr>
          <a:xfrm>
            <a:off x="-4989900" y="2482538"/>
            <a:ext cx="1651500" cy="17724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What is the date?</a:t>
            </a:r>
            <a:endParaRPr>
              <a:latin typeface="Francois One"/>
              <a:ea typeface="Francois One"/>
              <a:cs typeface="Francois One"/>
              <a:sym typeface="Francois One"/>
            </a:endParaRPr>
          </a:p>
        </p:txBody>
      </p:sp>
      <p:sp>
        <p:nvSpPr>
          <p:cNvPr id="74" name="Google Shape;74;p16"/>
          <p:cNvSpPr/>
          <p:nvPr/>
        </p:nvSpPr>
        <p:spPr>
          <a:xfrm>
            <a:off x="-4989900" y="4588613"/>
            <a:ext cx="1651500" cy="17724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Are you affected by your own bias?</a:t>
            </a:r>
            <a:endParaRPr>
              <a:latin typeface="Francois One"/>
              <a:ea typeface="Francois One"/>
              <a:cs typeface="Francois One"/>
              <a:sym typeface="Francois One"/>
            </a:endParaRPr>
          </a:p>
        </p:txBody>
      </p:sp>
      <p:sp>
        <p:nvSpPr>
          <p:cNvPr id="75" name="Google Shape;75;p16"/>
          <p:cNvSpPr/>
          <p:nvPr/>
        </p:nvSpPr>
        <p:spPr>
          <a:xfrm>
            <a:off x="-4989900" y="6694688"/>
            <a:ext cx="1651500" cy="17724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Is there other sources to back it up?</a:t>
            </a:r>
            <a:endParaRPr>
              <a:latin typeface="Francois One"/>
              <a:ea typeface="Francois One"/>
              <a:cs typeface="Francois One"/>
              <a:sym typeface="Francois One"/>
            </a:endParaRPr>
          </a:p>
        </p:txBody>
      </p:sp>
      <p:sp>
        <p:nvSpPr>
          <p:cNvPr id="76" name="Google Shape;76;p16"/>
          <p:cNvSpPr/>
          <p:nvPr/>
        </p:nvSpPr>
        <p:spPr>
          <a:xfrm>
            <a:off x="-2781426" y="347600"/>
            <a:ext cx="1651500" cy="17724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Who is the author of the story?</a:t>
            </a:r>
            <a:endParaRPr>
              <a:latin typeface="Francois One"/>
              <a:ea typeface="Francois One"/>
              <a:cs typeface="Francois One"/>
              <a:sym typeface="Francois One"/>
            </a:endParaRPr>
          </a:p>
          <a:p>
            <a:pPr marL="0" lvl="0" indent="0" algn="l" rtl="0">
              <a:spcBef>
                <a:spcPts val="0"/>
              </a:spcBef>
              <a:spcAft>
                <a:spcPts val="0"/>
              </a:spcAft>
              <a:buNone/>
            </a:pPr>
            <a:endParaRPr>
              <a:latin typeface="Francois One"/>
              <a:ea typeface="Francois One"/>
              <a:cs typeface="Francois One"/>
              <a:sym typeface="Francois One"/>
            </a:endParaRPr>
          </a:p>
          <a:p>
            <a:pPr marL="0" lvl="0" indent="0" algn="l" rtl="0">
              <a:spcBef>
                <a:spcPts val="0"/>
              </a:spcBef>
              <a:spcAft>
                <a:spcPts val="0"/>
              </a:spcAft>
              <a:buNone/>
            </a:pPr>
            <a:endParaRPr>
              <a:latin typeface="Francois One"/>
              <a:ea typeface="Francois One"/>
              <a:cs typeface="Francois One"/>
              <a:sym typeface="Francois One"/>
            </a:endParaRPr>
          </a:p>
        </p:txBody>
      </p:sp>
      <p:sp>
        <p:nvSpPr>
          <p:cNvPr id="77" name="Google Shape;77;p16"/>
          <p:cNvSpPr/>
          <p:nvPr/>
        </p:nvSpPr>
        <p:spPr>
          <a:xfrm>
            <a:off x="-2882425" y="2482525"/>
            <a:ext cx="1651500" cy="1772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Does the headline support the story?</a:t>
            </a:r>
            <a:endParaRPr>
              <a:latin typeface="Francois One"/>
              <a:ea typeface="Francois One"/>
              <a:cs typeface="Francois One"/>
              <a:sym typeface="Francois One"/>
            </a:endParaRPr>
          </a:p>
        </p:txBody>
      </p:sp>
      <p:sp>
        <p:nvSpPr>
          <p:cNvPr id="78" name="Google Shape;78;p16"/>
          <p:cNvSpPr/>
          <p:nvPr/>
        </p:nvSpPr>
        <p:spPr>
          <a:xfrm>
            <a:off x="-2882425" y="4588600"/>
            <a:ext cx="1651500" cy="17724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Is it a joke?</a:t>
            </a:r>
            <a:endParaRPr>
              <a:latin typeface="Francois One"/>
              <a:ea typeface="Francois One"/>
              <a:cs typeface="Francois One"/>
              <a:sym typeface="Francois One"/>
            </a:endParaRPr>
          </a:p>
        </p:txBody>
      </p:sp>
      <p:sp>
        <p:nvSpPr>
          <p:cNvPr id="79" name="Google Shape;79;p16"/>
          <p:cNvSpPr/>
          <p:nvPr/>
        </p:nvSpPr>
        <p:spPr>
          <a:xfrm>
            <a:off x="-2882425" y="6694675"/>
            <a:ext cx="1651500" cy="1772400"/>
          </a:xfrm>
          <a:prstGeom prst="foldedCorner">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rancois One"/>
                <a:ea typeface="Francois One"/>
                <a:cs typeface="Francois One"/>
                <a:sym typeface="Francois One"/>
              </a:rPr>
              <a:t>Is it real or fake?</a:t>
            </a:r>
            <a:endParaRPr>
              <a:latin typeface="Francois One"/>
              <a:ea typeface="Francois One"/>
              <a:cs typeface="Francois One"/>
              <a:sym typeface="Francois One"/>
            </a:endParaRPr>
          </a:p>
        </p:txBody>
      </p:sp>
      <p:sp>
        <p:nvSpPr>
          <p:cNvPr id="80" name="Google Shape;80;p16"/>
          <p:cNvSpPr/>
          <p:nvPr/>
        </p:nvSpPr>
        <p:spPr>
          <a:xfrm>
            <a:off x="-4875925" y="8800775"/>
            <a:ext cx="523800" cy="946500"/>
          </a:xfrm>
          <a:prstGeom prst="right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rot="5400000">
            <a:off x="-3959625" y="8800775"/>
            <a:ext cx="523800" cy="946500"/>
          </a:xfrm>
          <a:prstGeom prst="right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10800000">
            <a:off x="-3043325" y="8800775"/>
            <a:ext cx="523800" cy="946500"/>
          </a:xfrm>
          <a:prstGeom prst="right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rot="-5400000">
            <a:off x="-2127025" y="8800775"/>
            <a:ext cx="523800" cy="946500"/>
          </a:xfrm>
          <a:prstGeom prst="rightArrow">
            <a:avLst>
              <a:gd name="adj1" fmla="val 50000"/>
              <a:gd name="adj2" fmla="val 50000"/>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p:nvPr/>
        </p:nvSpPr>
        <p:spPr>
          <a:xfrm>
            <a:off x="8373325" y="376449"/>
            <a:ext cx="5159400" cy="5245417"/>
          </a:xfrm>
          <a:prstGeom prst="rect">
            <a:avLst/>
          </a:prstGeom>
          <a:solidFill>
            <a:schemeClr val="tx2">
              <a:lumMod val="9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rPr>
              <a:t>FACT CHECKING - HOW DO WE KNOW IF WHAT WE READ IS ACCURATE?</a:t>
            </a:r>
            <a:endParaRPr sz="1700" dirty="0">
              <a:solidFill>
                <a:schemeClr val="dk1"/>
              </a:solidFill>
            </a:endParaRPr>
          </a:p>
          <a:p>
            <a:pPr marL="0" lvl="0" indent="0" algn="l" rtl="0">
              <a:spcBef>
                <a:spcPts val="1100"/>
              </a:spcBef>
              <a:spcAft>
                <a:spcPts val="0"/>
              </a:spcAft>
              <a:buNone/>
            </a:pPr>
            <a:r>
              <a:rPr lang="en" sz="1900" dirty="0">
                <a:solidFill>
                  <a:srgbClr val="888888"/>
                </a:solidFill>
                <a:highlight>
                  <a:srgbClr val="FFFFFF"/>
                </a:highlight>
              </a:rPr>
              <a:t>Your task is to fact check on two news articles that have recently made the news. Use the graphic on the left to help you investigate each article to see if they are accurate.</a:t>
            </a:r>
            <a:endParaRPr sz="1900" dirty="0">
              <a:solidFill>
                <a:srgbClr val="888888"/>
              </a:solidFill>
              <a:highlight>
                <a:srgbClr val="FFFFFF"/>
              </a:highlight>
            </a:endParaRPr>
          </a:p>
          <a:p>
            <a:pPr marL="0" lvl="0" indent="0" algn="l" rtl="0">
              <a:spcBef>
                <a:spcPts val="1100"/>
              </a:spcBef>
              <a:spcAft>
                <a:spcPts val="0"/>
              </a:spcAft>
              <a:buNone/>
            </a:pPr>
            <a:r>
              <a:rPr lang="en" sz="1900" dirty="0">
                <a:solidFill>
                  <a:srgbClr val="888888"/>
                </a:solidFill>
                <a:highlight>
                  <a:srgbClr val="FFFFFF"/>
                </a:highlight>
              </a:rPr>
              <a:t>​</a:t>
            </a:r>
            <a:endParaRPr sz="1900" dirty="0">
              <a:solidFill>
                <a:srgbClr val="888888"/>
              </a:solidFill>
              <a:highlight>
                <a:srgbClr val="FFFFFF"/>
              </a:highlight>
            </a:endParaRPr>
          </a:p>
          <a:p>
            <a:pPr marL="0" lvl="0" indent="0" algn="l" rtl="0">
              <a:spcBef>
                <a:spcPts val="1100"/>
              </a:spcBef>
              <a:spcAft>
                <a:spcPts val="0"/>
              </a:spcAft>
              <a:buNone/>
            </a:pPr>
            <a:r>
              <a:rPr lang="en" sz="1900" dirty="0">
                <a:solidFill>
                  <a:srgbClr val="888888"/>
                </a:solidFill>
                <a:highlight>
                  <a:srgbClr val="FFFFFF"/>
                </a:highlight>
              </a:rPr>
              <a:t>Select one of the following articles:</a:t>
            </a:r>
            <a:endParaRPr sz="1900" dirty="0">
              <a:solidFill>
                <a:srgbClr val="888888"/>
              </a:solidFill>
              <a:highlight>
                <a:srgbClr val="FFFFFF"/>
              </a:highlight>
            </a:endParaRPr>
          </a:p>
          <a:p>
            <a:pPr marL="0" lvl="0" indent="0" algn="l" rtl="0">
              <a:spcBef>
                <a:spcPts val="1100"/>
              </a:spcBef>
              <a:spcAft>
                <a:spcPts val="0"/>
              </a:spcAft>
              <a:buNone/>
            </a:pPr>
            <a:endParaRPr sz="1700" dirty="0">
              <a:solidFill>
                <a:schemeClr val="dk1"/>
              </a:solidFill>
            </a:endParaRPr>
          </a:p>
          <a:p>
            <a:pPr marL="0" lvl="0" indent="0" algn="l" rtl="0">
              <a:spcBef>
                <a:spcPts val="1100"/>
              </a:spcBef>
              <a:spcAft>
                <a:spcPts val="0"/>
              </a:spcAft>
              <a:buNone/>
            </a:pPr>
            <a:r>
              <a:rPr lang="en" sz="1900" dirty="0">
                <a:solidFill>
                  <a:srgbClr val="C2A43B"/>
                </a:solidFill>
                <a:uFill>
                  <a:noFill/>
                </a:uFill>
                <a:hlinkClick r:id="rId3"/>
              </a:rPr>
              <a:t>https://www.foxnews.com/politics/herman-cain-dead-after-battle-with-coronavirus</a:t>
            </a:r>
            <a:endParaRPr sz="1900" dirty="0">
              <a:solidFill>
                <a:srgbClr val="C2A43B"/>
              </a:solidFill>
            </a:endParaRPr>
          </a:p>
          <a:p>
            <a:pPr marL="0" lvl="0" indent="0" algn="l" rtl="0">
              <a:spcBef>
                <a:spcPts val="1100"/>
              </a:spcBef>
              <a:spcAft>
                <a:spcPts val="0"/>
              </a:spcAft>
              <a:buNone/>
            </a:pPr>
            <a:endParaRPr sz="1700" dirty="0">
              <a:solidFill>
                <a:schemeClr val="dk1"/>
              </a:solidFill>
            </a:endParaRPr>
          </a:p>
          <a:p>
            <a:pPr marL="0" lvl="0" indent="0" algn="l" rtl="0">
              <a:spcBef>
                <a:spcPts val="1100"/>
              </a:spcBef>
              <a:spcAft>
                <a:spcPts val="1100"/>
              </a:spcAft>
              <a:buNone/>
            </a:pPr>
            <a:r>
              <a:rPr lang="en" sz="1900" dirty="0">
                <a:solidFill>
                  <a:srgbClr val="C2A43B"/>
                </a:solidFill>
                <a:uFill>
                  <a:noFill/>
                </a:uFill>
                <a:hlinkClick r:id="rId4"/>
              </a:rPr>
              <a:t>https://newsexaminer.net/lifestyle/health/worlds-first-head-transplant-a-success/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131700" y="1422775"/>
            <a:ext cx="7640700" cy="84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888888"/>
                </a:solidFill>
              </a:rPr>
              <a:t>1. How are the views different?</a:t>
            </a: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r>
              <a:rPr lang="en" sz="1700">
                <a:solidFill>
                  <a:srgbClr val="888888"/>
                </a:solidFill>
              </a:rPr>
              <a:t>2. Why might Historians have different views on a subject?</a:t>
            </a: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r>
              <a:rPr lang="en" sz="1700">
                <a:solidFill>
                  <a:srgbClr val="888888"/>
                </a:solidFill>
              </a:rPr>
              <a:t>3. Are Historians biased?</a:t>
            </a: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endParaRPr sz="1700">
              <a:solidFill>
                <a:srgbClr val="888888"/>
              </a:solidFill>
            </a:endParaRPr>
          </a:p>
          <a:p>
            <a:pPr marL="0" lvl="0" indent="0" algn="l" rtl="0">
              <a:spcBef>
                <a:spcPts val="0"/>
              </a:spcBef>
              <a:spcAft>
                <a:spcPts val="0"/>
              </a:spcAft>
              <a:buNone/>
            </a:pPr>
            <a:r>
              <a:rPr lang="en" sz="1700">
                <a:solidFill>
                  <a:srgbClr val="888888"/>
                </a:solidFill>
              </a:rPr>
              <a:t>4. What Hitler is the right one? </a:t>
            </a:r>
            <a:endParaRPr sz="2100"/>
          </a:p>
        </p:txBody>
      </p:sp>
      <p:sp>
        <p:nvSpPr>
          <p:cNvPr id="90" name="Google Shape;90;p17"/>
          <p:cNvSpPr txBox="1"/>
          <p:nvPr/>
        </p:nvSpPr>
        <p:spPr>
          <a:xfrm>
            <a:off x="-5315850" y="118575"/>
            <a:ext cx="4953300" cy="4910625"/>
          </a:xfrm>
          <a:prstGeom prst="rect">
            <a:avLst/>
          </a:prstGeom>
          <a:solidFill>
            <a:schemeClr val="tx2">
              <a:lumMod val="9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dirty="0">
                <a:solidFill>
                  <a:srgbClr val="888888"/>
                </a:solidFill>
              </a:rPr>
              <a:t>The Kershaw position</a:t>
            </a:r>
            <a:endParaRPr sz="1500" b="1" u="sng" dirty="0">
              <a:solidFill>
                <a:srgbClr val="888888"/>
              </a:solidFill>
            </a:endParaRPr>
          </a:p>
          <a:p>
            <a:pPr marL="0" lvl="0" indent="0" algn="l" rtl="0">
              <a:spcBef>
                <a:spcPts val="0"/>
              </a:spcBef>
              <a:spcAft>
                <a:spcPts val="0"/>
              </a:spcAft>
              <a:buNone/>
            </a:pPr>
            <a:r>
              <a:rPr lang="en" sz="1500" dirty="0">
                <a:solidFill>
                  <a:srgbClr val="888888"/>
                </a:solidFill>
              </a:rPr>
              <a:t>Predictably, </a:t>
            </a:r>
            <a:r>
              <a:rPr lang="en" sz="1500" b="1" dirty="0">
                <a:solidFill>
                  <a:srgbClr val="888888"/>
                </a:solidFill>
              </a:rPr>
              <a:t>Ian Kershaw</a:t>
            </a:r>
            <a:r>
              <a:rPr lang="en" sz="1500" dirty="0">
                <a:solidFill>
                  <a:srgbClr val="888888"/>
                </a:solidFill>
              </a:rPr>
              <a:t> offers more of a ‘synthesis’ view, blending the two positions to arrive at a more complex and probably more accurate view of power in the Third Reich. In his book, </a:t>
            </a:r>
            <a:r>
              <a:rPr lang="en" sz="1500" i="1" dirty="0">
                <a:solidFill>
                  <a:srgbClr val="888888"/>
                </a:solidFill>
              </a:rPr>
              <a:t>The ‘Hitler Myth’</a:t>
            </a:r>
            <a:r>
              <a:rPr lang="en" sz="1500" dirty="0">
                <a:solidFill>
                  <a:srgbClr val="888888"/>
                </a:solidFill>
              </a:rPr>
              <a:t>, Kershaw argues that Hitler and Goebbels carefully constructed an image of Der Fuhrer that became the ultimate source of authority, and whose imagined will was the last word on what happened in the Third Reich. In other words, it wasn’t Hitler who exercised power in Nazi Germany, it was the image of Hitler, something that represented the German people, and everything that was successful about the new regime. Decisions were often taken from below, but they were done so according to how people believed this idealized Hitler would want them to be. In addition, far from being a result of his failings as a leader, the infighting and rivalry that went on within government was something desired by Hitler, who often let people battle it out against each other in a </a:t>
            </a:r>
            <a:r>
              <a:rPr lang="en" sz="1500" dirty="0" err="1">
                <a:solidFill>
                  <a:srgbClr val="888888"/>
                </a:solidFill>
              </a:rPr>
              <a:t>Darwinistic</a:t>
            </a:r>
            <a:r>
              <a:rPr lang="en" sz="1500" dirty="0">
                <a:solidFill>
                  <a:srgbClr val="888888"/>
                </a:solidFill>
              </a:rPr>
              <a:t> way.</a:t>
            </a:r>
            <a:endParaRPr sz="1900" dirty="0"/>
          </a:p>
        </p:txBody>
      </p:sp>
      <p:sp>
        <p:nvSpPr>
          <p:cNvPr id="91" name="Google Shape;91;p17"/>
          <p:cNvSpPr txBox="1"/>
          <p:nvPr/>
        </p:nvSpPr>
        <p:spPr>
          <a:xfrm>
            <a:off x="-5315850" y="5229000"/>
            <a:ext cx="4953300" cy="4047600"/>
          </a:xfrm>
          <a:prstGeom prst="rect">
            <a:avLst/>
          </a:prstGeom>
          <a:solidFill>
            <a:schemeClr val="tx2">
              <a:lumMod val="9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dirty="0">
                <a:solidFill>
                  <a:srgbClr val="888888"/>
                </a:solidFill>
              </a:rPr>
              <a:t>A strong dictator</a:t>
            </a:r>
            <a:endParaRPr sz="1500" b="1" u="sng" dirty="0">
              <a:solidFill>
                <a:srgbClr val="888888"/>
              </a:solidFill>
            </a:endParaRPr>
          </a:p>
          <a:p>
            <a:pPr marL="0" lvl="0" indent="0" algn="l" rtl="0">
              <a:spcBef>
                <a:spcPts val="0"/>
              </a:spcBef>
              <a:spcAft>
                <a:spcPts val="0"/>
              </a:spcAft>
              <a:buNone/>
            </a:pPr>
            <a:r>
              <a:rPr lang="en" sz="1500" dirty="0">
                <a:solidFill>
                  <a:srgbClr val="888888"/>
                </a:solidFill>
              </a:rPr>
              <a:t>Although no one nowadays really suggests that the Nazi government was an immaculately organized and functioning machine, the other view is that Hitler </a:t>
            </a:r>
            <a:r>
              <a:rPr lang="en" sz="1500" i="1" dirty="0">
                <a:solidFill>
                  <a:srgbClr val="888888"/>
                </a:solidFill>
              </a:rPr>
              <a:t>was</a:t>
            </a:r>
            <a:r>
              <a:rPr lang="en" sz="1500" dirty="0">
                <a:solidFill>
                  <a:srgbClr val="888888"/>
                </a:solidFill>
              </a:rPr>
              <a:t> in charge of policy-making, especially when it came to foreign affairs and </a:t>
            </a:r>
            <a:r>
              <a:rPr lang="en" sz="1500" dirty="0" err="1">
                <a:solidFill>
                  <a:srgbClr val="888888"/>
                </a:solidFill>
              </a:rPr>
              <a:t>anti-semitic</a:t>
            </a:r>
            <a:r>
              <a:rPr lang="en" sz="1500" dirty="0">
                <a:solidFill>
                  <a:srgbClr val="888888"/>
                </a:solidFill>
              </a:rPr>
              <a:t> policy. </a:t>
            </a:r>
            <a:r>
              <a:rPr lang="en" sz="1500" b="1" dirty="0" err="1">
                <a:solidFill>
                  <a:srgbClr val="888888"/>
                </a:solidFill>
              </a:rPr>
              <a:t>Hilgruber</a:t>
            </a:r>
            <a:r>
              <a:rPr lang="en" sz="1500" b="1" dirty="0">
                <a:solidFill>
                  <a:srgbClr val="888888"/>
                </a:solidFill>
              </a:rPr>
              <a:t> </a:t>
            </a:r>
            <a:r>
              <a:rPr lang="en" sz="1500" dirty="0">
                <a:solidFill>
                  <a:srgbClr val="888888"/>
                </a:solidFill>
              </a:rPr>
              <a:t>and </a:t>
            </a:r>
            <a:r>
              <a:rPr lang="en" sz="1500" b="1" dirty="0">
                <a:solidFill>
                  <a:srgbClr val="888888"/>
                </a:solidFill>
              </a:rPr>
              <a:t>Hildebrand</a:t>
            </a:r>
            <a:r>
              <a:rPr lang="en" sz="1500" dirty="0">
                <a:solidFill>
                  <a:srgbClr val="888888"/>
                </a:solidFill>
              </a:rPr>
              <a:t>, both </a:t>
            </a:r>
            <a:r>
              <a:rPr lang="en" sz="1500" dirty="0" err="1">
                <a:solidFill>
                  <a:srgbClr val="888888"/>
                </a:solidFill>
              </a:rPr>
              <a:t>intentionalists</a:t>
            </a:r>
            <a:r>
              <a:rPr lang="en" sz="1500" dirty="0">
                <a:solidFill>
                  <a:srgbClr val="888888"/>
                </a:solidFill>
              </a:rPr>
              <a:t>, argue that Hitler’s intentions were the driving force for the direction of the Third Reich, and even when they were not always stated, no one deviated far from them. These two historians both agree that central to these plans were Hitler’s </a:t>
            </a:r>
            <a:r>
              <a:rPr lang="en" sz="1500" dirty="0" err="1">
                <a:solidFill>
                  <a:srgbClr val="888888"/>
                </a:solidFill>
              </a:rPr>
              <a:t>Weltanscaaung</a:t>
            </a:r>
            <a:r>
              <a:rPr lang="en" sz="1500" dirty="0">
                <a:solidFill>
                  <a:srgbClr val="888888"/>
                </a:solidFill>
              </a:rPr>
              <a:t>, or ‘World View’, which involved territorial conquest and racial extermination. All decisions were based around this, meaning that Hitler was always responsible for what happened, either directly or indirectly.</a:t>
            </a:r>
            <a:endParaRPr sz="1500" dirty="0">
              <a:solidFill>
                <a:srgbClr val="888888"/>
              </a:solidFill>
            </a:endParaRPr>
          </a:p>
        </p:txBody>
      </p:sp>
      <p:sp>
        <p:nvSpPr>
          <p:cNvPr id="92" name="Google Shape;92;p17"/>
          <p:cNvSpPr txBox="1"/>
          <p:nvPr/>
        </p:nvSpPr>
        <p:spPr>
          <a:xfrm>
            <a:off x="8134850" y="0"/>
            <a:ext cx="4442400" cy="5229000"/>
          </a:xfrm>
          <a:prstGeom prst="rect">
            <a:avLst/>
          </a:prstGeom>
          <a:solidFill>
            <a:schemeClr val="tx2">
              <a:lumMod val="9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u="sng" dirty="0">
                <a:solidFill>
                  <a:srgbClr val="888888"/>
                </a:solidFill>
              </a:rPr>
              <a:t>A weak dictator</a:t>
            </a:r>
            <a:endParaRPr sz="1500" b="1" u="sng" dirty="0">
              <a:solidFill>
                <a:srgbClr val="888888"/>
              </a:solidFill>
            </a:endParaRPr>
          </a:p>
          <a:p>
            <a:pPr marL="0" lvl="0" indent="0" algn="l" rtl="0">
              <a:spcBef>
                <a:spcPts val="0"/>
              </a:spcBef>
              <a:spcAft>
                <a:spcPts val="0"/>
              </a:spcAft>
              <a:buNone/>
            </a:pPr>
            <a:r>
              <a:rPr lang="en" sz="1500" dirty="0">
                <a:solidFill>
                  <a:srgbClr val="888888"/>
                </a:solidFill>
              </a:rPr>
              <a:t>Proponents of this view include </a:t>
            </a:r>
            <a:r>
              <a:rPr lang="en" sz="1500" b="1" dirty="0">
                <a:solidFill>
                  <a:srgbClr val="888888"/>
                </a:solidFill>
              </a:rPr>
              <a:t>Hans Mommsen</a:t>
            </a:r>
            <a:r>
              <a:rPr lang="en" sz="1500" dirty="0">
                <a:solidFill>
                  <a:srgbClr val="888888"/>
                </a:solidFill>
              </a:rPr>
              <a:t>, </a:t>
            </a:r>
            <a:r>
              <a:rPr lang="en" sz="1500" b="1" dirty="0">
                <a:solidFill>
                  <a:srgbClr val="888888"/>
                </a:solidFill>
              </a:rPr>
              <a:t>Martin </a:t>
            </a:r>
            <a:r>
              <a:rPr lang="en" sz="1500" b="1" dirty="0" err="1">
                <a:solidFill>
                  <a:srgbClr val="888888"/>
                </a:solidFill>
              </a:rPr>
              <a:t>Broszat</a:t>
            </a:r>
            <a:r>
              <a:rPr lang="en" sz="1500" dirty="0">
                <a:solidFill>
                  <a:srgbClr val="888888"/>
                </a:solidFill>
              </a:rPr>
              <a:t>, and the infamous </a:t>
            </a:r>
            <a:r>
              <a:rPr lang="en" sz="1500" b="1" dirty="0">
                <a:solidFill>
                  <a:srgbClr val="888888"/>
                </a:solidFill>
              </a:rPr>
              <a:t>David Irving</a:t>
            </a:r>
            <a:r>
              <a:rPr lang="en" sz="1500" dirty="0">
                <a:solidFill>
                  <a:srgbClr val="888888"/>
                </a:solidFill>
              </a:rPr>
              <a:t>, who dubbed Hitler ‘probably the weakest leader Germany has known this century´. Their position is that Hitler paid little interest in the workings of government, preferring instead to focus on foreign policy and his own personal projects, like the architectural planning of the cities he would conquer. Decision-making stopped involving cabinet meetings, and become a matter of simply catching his ear, and suggesting a policy idea to him. This view fits in well with the functionalist/structuralist vision of Nazi Germany, which stresses the idea that it was the ‘system’ that drove policy, rather than Hitler himself.</a:t>
            </a:r>
            <a:endParaRPr sz="1900" dirty="0"/>
          </a:p>
        </p:txBody>
      </p:sp>
      <p:sp>
        <p:nvSpPr>
          <p:cNvPr id="93" name="Google Shape;93;p17"/>
          <p:cNvSpPr txBox="1">
            <a:spLocks noGrp="1"/>
          </p:cNvSpPr>
          <p:nvPr>
            <p:ph type="title" idx="4294967295"/>
          </p:nvPr>
        </p:nvSpPr>
        <p:spPr>
          <a:xfrm>
            <a:off x="264895" y="302871"/>
            <a:ext cx="7242600" cy="1119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500"/>
              <a:t>WHICH HITLER? HOW DO HISTORIANS HAVE SUCH DIFFERENT VIEWS?</a:t>
            </a:r>
            <a:endParaRPr sz="2500"/>
          </a:p>
          <a:p>
            <a:pPr marL="0" lvl="0" indent="0" algn="l" rtl="0">
              <a:spcBef>
                <a:spcPts val="11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8B915-1F79-5347-8DC9-4F5A0B84C92B}"/>
              </a:ext>
            </a:extLst>
          </p:cNvPr>
          <p:cNvPicPr>
            <a:picLocks noChangeAspect="1"/>
          </p:cNvPicPr>
          <p:nvPr/>
        </p:nvPicPr>
        <p:blipFill>
          <a:blip r:embed="rId2"/>
          <a:stretch>
            <a:fillRect/>
          </a:stretch>
        </p:blipFill>
        <p:spPr>
          <a:xfrm>
            <a:off x="-6587066" y="1140136"/>
            <a:ext cx="6251329" cy="4430930"/>
          </a:xfrm>
          <a:prstGeom prst="rect">
            <a:avLst/>
          </a:prstGeom>
        </p:spPr>
      </p:pic>
      <p:sp>
        <p:nvSpPr>
          <p:cNvPr id="4" name="Title 3">
            <a:extLst>
              <a:ext uri="{FF2B5EF4-FFF2-40B4-BE49-F238E27FC236}">
                <a16:creationId xmlns:a16="http://schemas.microsoft.com/office/drawing/2014/main" id="{6B9CEAA0-674D-F249-8EF8-0F70DEAD722C}"/>
              </a:ext>
            </a:extLst>
          </p:cNvPr>
          <p:cNvSpPr>
            <a:spLocks noGrp="1"/>
          </p:cNvSpPr>
          <p:nvPr>
            <p:ph type="title"/>
          </p:nvPr>
        </p:nvSpPr>
        <p:spPr/>
        <p:txBody>
          <a:bodyPr/>
          <a:lstStyle/>
          <a:p>
            <a:r>
              <a:rPr lang="en-US" dirty="0"/>
              <a:t>Headline</a:t>
            </a:r>
          </a:p>
        </p:txBody>
      </p:sp>
      <p:sp>
        <p:nvSpPr>
          <p:cNvPr id="5" name="Text Placeholder 4">
            <a:extLst>
              <a:ext uri="{FF2B5EF4-FFF2-40B4-BE49-F238E27FC236}">
                <a16:creationId xmlns:a16="http://schemas.microsoft.com/office/drawing/2014/main" id="{69A229D8-B83D-764A-B473-5B0B25B60CCF}"/>
              </a:ext>
            </a:extLst>
          </p:cNvPr>
          <p:cNvSpPr>
            <a:spLocks noGrp="1"/>
          </p:cNvSpPr>
          <p:nvPr>
            <p:ph type="body" idx="1"/>
          </p:nvPr>
        </p:nvSpPr>
        <p:spPr/>
        <p:txBody>
          <a:bodyPr/>
          <a:lstStyle/>
          <a:p>
            <a:pPr marL="114300" indent="0">
              <a:buNone/>
            </a:pPr>
            <a:r>
              <a:rPr lang="en-US" dirty="0"/>
              <a:t>Article</a:t>
            </a:r>
          </a:p>
        </p:txBody>
      </p:sp>
      <p:sp>
        <p:nvSpPr>
          <p:cNvPr id="6" name="TextBox 5">
            <a:extLst>
              <a:ext uri="{FF2B5EF4-FFF2-40B4-BE49-F238E27FC236}">
                <a16:creationId xmlns:a16="http://schemas.microsoft.com/office/drawing/2014/main" id="{E34FCCBB-8DF4-7445-B790-A5C7D0FF14F0}"/>
              </a:ext>
            </a:extLst>
          </p:cNvPr>
          <p:cNvSpPr txBox="1"/>
          <p:nvPr/>
        </p:nvSpPr>
        <p:spPr>
          <a:xfrm>
            <a:off x="-5044669" y="6000003"/>
            <a:ext cx="3166533" cy="923330"/>
          </a:xfrm>
          <a:prstGeom prst="rect">
            <a:avLst/>
          </a:prstGeom>
          <a:solidFill>
            <a:schemeClr val="bg1"/>
          </a:solidFill>
        </p:spPr>
        <p:txBody>
          <a:bodyPr wrap="square" rtlCol="0">
            <a:spAutoFit/>
          </a:bodyPr>
          <a:lstStyle/>
          <a:p>
            <a:r>
              <a:rPr lang="en-US" sz="1800" dirty="0">
                <a:solidFill>
                  <a:schemeClr val="tx1"/>
                </a:solidFill>
              </a:rPr>
              <a:t>Create your own Fake news story using the prompts on </a:t>
            </a:r>
            <a:r>
              <a:rPr lang="en-US" sz="1800">
                <a:solidFill>
                  <a:schemeClr val="tx1"/>
                </a:solidFill>
              </a:rPr>
              <a:t>the above.</a:t>
            </a:r>
            <a:endParaRPr lang="en-US" sz="1800" dirty="0">
              <a:solidFill>
                <a:schemeClr val="tx1"/>
              </a:solidFill>
            </a:endParaRPr>
          </a:p>
        </p:txBody>
      </p:sp>
    </p:spTree>
    <p:extLst>
      <p:ext uri="{BB962C8B-B14F-4D97-AF65-F5344CB8AC3E}">
        <p14:creationId xmlns:p14="http://schemas.microsoft.com/office/powerpoint/2010/main" val="14157828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910</Words>
  <Application>Microsoft Macintosh PowerPoint</Application>
  <PresentationFormat>Custom</PresentationFormat>
  <Paragraphs>112</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vt:lpstr>
      <vt:lpstr>Anton</vt:lpstr>
      <vt:lpstr>Francois One</vt:lpstr>
      <vt:lpstr>Lobster</vt:lpstr>
      <vt:lpstr>Calibri</vt:lpstr>
      <vt:lpstr>Simple Light</vt:lpstr>
      <vt:lpstr>PowerPoint Presentation</vt:lpstr>
      <vt:lpstr>PowerPoint Presentation</vt:lpstr>
      <vt:lpstr>PowerPoint Presentation</vt:lpstr>
      <vt:lpstr>PowerPoint Presentation</vt:lpstr>
      <vt:lpstr>WHICH HITLER? HOW DO HISTORIANS HAVE SUCH DIFFERENT VIEWS? </vt:lpstr>
      <vt:lpstr>Headline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Morgan</cp:lastModifiedBy>
  <cp:revision>2</cp:revision>
  <dcterms:modified xsi:type="dcterms:W3CDTF">2020-08-19T16:12:41Z</dcterms:modified>
</cp:coreProperties>
</file>