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59" r:id="rId6"/>
  </p:sldIdLst>
  <p:sldSz cx="9144000" cy="6858000" type="screen4x3"/>
  <p:notesSz cx="6789738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4294"/>
  </p:normalViewPr>
  <p:slideViewPr>
    <p:cSldViewPr showGuides="1">
      <p:cViewPr varScale="1">
        <p:scale>
          <a:sx n="108" d="100"/>
          <a:sy n="108" d="100"/>
        </p:scale>
        <p:origin x="232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38476-48B7-4FF9-B53E-2FB91D5489D6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4DE1-E486-4F4F-B90F-284E80445E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855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38476-48B7-4FF9-B53E-2FB91D5489D6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4DE1-E486-4F4F-B90F-284E80445E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150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38476-48B7-4FF9-B53E-2FB91D5489D6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4DE1-E486-4F4F-B90F-284E80445E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671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38476-48B7-4FF9-B53E-2FB91D5489D6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4DE1-E486-4F4F-B90F-284E80445E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134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38476-48B7-4FF9-B53E-2FB91D5489D6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4DE1-E486-4F4F-B90F-284E80445E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919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38476-48B7-4FF9-B53E-2FB91D5489D6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4DE1-E486-4F4F-B90F-284E80445E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499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38476-48B7-4FF9-B53E-2FB91D5489D6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4DE1-E486-4F4F-B90F-284E80445E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624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38476-48B7-4FF9-B53E-2FB91D5489D6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4DE1-E486-4F4F-B90F-284E80445E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724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38476-48B7-4FF9-B53E-2FB91D5489D6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4DE1-E486-4F4F-B90F-284E80445E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947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38476-48B7-4FF9-B53E-2FB91D5489D6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4DE1-E486-4F4F-B90F-284E80445E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81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38476-48B7-4FF9-B53E-2FB91D5489D6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4DE1-E486-4F4F-B90F-284E80445E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126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38476-48B7-4FF9-B53E-2FB91D5489D6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B4DE1-E486-4F4F-B90F-284E80445E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61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449171"/>
              </p:ext>
            </p:extLst>
          </p:nvPr>
        </p:nvGraphicFramePr>
        <p:xfrm>
          <a:off x="107505" y="-2"/>
          <a:ext cx="8928991" cy="76596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1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93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62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789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2243">
                <a:tc gridSpan="5">
                  <a:txBody>
                    <a:bodyPr/>
                    <a:lstStyle/>
                    <a:p>
                      <a:r>
                        <a:rPr lang="en-GB" sz="800" dirty="0"/>
                        <a:t>Autumn Term 1 – East meets West – </a:t>
                      </a:r>
                    </a:p>
                    <a:p>
                      <a:r>
                        <a:rPr lang="en-GB" sz="800" dirty="0"/>
                        <a:t>Junctions/interaction/connection/fragility/opportunity/cost/tension/conflict/equity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714">
                <a:tc gridSpan="3">
                  <a:txBody>
                    <a:bodyPr/>
                    <a:lstStyle/>
                    <a:p>
                      <a:r>
                        <a:rPr lang="en-GB" sz="800" dirty="0"/>
                        <a:t>Lessons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Driving Questions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Topics/Tasks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758">
                <a:tc>
                  <a:txBody>
                    <a:bodyPr/>
                    <a:lstStyle/>
                    <a:p>
                      <a:r>
                        <a:rPr lang="en-GB" sz="800" dirty="0"/>
                        <a:t>20/8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  <a:p>
                      <a:endParaRPr lang="en-US" sz="800" dirty="0"/>
                    </a:p>
                    <a:p>
                      <a:r>
                        <a:rPr lang="en-US" sz="800" dirty="0"/>
                        <a:t>How have we arrived at complex globalizations  and what are the future opportunities and challenges that await us?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Baseline - lesson</a:t>
                      </a:r>
                    </a:p>
                    <a:p>
                      <a:endParaRPr lang="en-US" sz="800" dirty="0"/>
                    </a:p>
                    <a:p>
                      <a:r>
                        <a:rPr lang="en-US" sz="800" dirty="0"/>
                        <a:t>Introduction to the big Story – Video of big story and concept of interconnection </a:t>
                      </a:r>
                    </a:p>
                    <a:p>
                      <a:endParaRPr lang="en-US" sz="800" dirty="0"/>
                    </a:p>
                    <a:p>
                      <a:r>
                        <a:rPr lang="en-US" sz="800" dirty="0"/>
                        <a:t>East meets  west – 250ad – 1250ad  -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6167">
                <a:tc>
                  <a:txBody>
                    <a:bodyPr/>
                    <a:lstStyle/>
                    <a:p>
                      <a:r>
                        <a:rPr lang="en-GB" sz="800" dirty="0"/>
                        <a:t>27/8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Why did interconnection occur within the Roman Empire? </a:t>
                      </a:r>
                    </a:p>
                    <a:p>
                      <a:endParaRPr lang="en-US" sz="800" dirty="0"/>
                    </a:p>
                    <a:p>
                      <a:r>
                        <a:rPr lang="en-US" sz="800" dirty="0"/>
                        <a:t>Why had the Roman Empire become so fragile by the 5</a:t>
                      </a:r>
                      <a:r>
                        <a:rPr lang="en-US" sz="800" baseline="30000" dirty="0"/>
                        <a:t>th</a:t>
                      </a:r>
                      <a:r>
                        <a:rPr lang="en-US" sz="800" dirty="0"/>
                        <a:t> century ad?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Why did interconnection occur within the Roman Empire?  (Causation – Card sort – why did Rome expand) (Homework – Mapping the Empire with cost/benefit analysis) (Political driver of interconnection)</a:t>
                      </a:r>
                    </a:p>
                    <a:p>
                      <a:endParaRPr lang="en-US" sz="8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Why had the Roman Empire become so fragile by 5</a:t>
                      </a:r>
                      <a:r>
                        <a:rPr lang="en-US" sz="800" baseline="30000" dirty="0"/>
                        <a:t>th</a:t>
                      </a:r>
                      <a:r>
                        <a:rPr lang="en-US" sz="800" dirty="0"/>
                        <a:t> century Ad?</a:t>
                      </a:r>
                    </a:p>
                    <a:p>
                      <a:endParaRPr lang="en-US" sz="8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128937"/>
                  </a:ext>
                </a:extLst>
              </a:tr>
              <a:tr h="545446">
                <a:tc>
                  <a:txBody>
                    <a:bodyPr/>
                    <a:lstStyle/>
                    <a:p>
                      <a:r>
                        <a:rPr lang="en-GB" sz="800" dirty="0"/>
                        <a:t>3/9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Why had the Roman Empire become so fragile by the 5</a:t>
                      </a:r>
                      <a:r>
                        <a:rPr lang="en-US" sz="800" baseline="30000" dirty="0"/>
                        <a:t>th</a:t>
                      </a:r>
                      <a:r>
                        <a:rPr lang="en-US" sz="800" dirty="0"/>
                        <a:t> century ad?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East meets West –  contemporary perspectives on the Silk Road – how do we know?</a:t>
                      </a:r>
                    </a:p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Why had the Roman Empire become so fragile by 5</a:t>
                      </a:r>
                      <a:r>
                        <a:rPr lang="en-US" sz="800" baseline="30000" dirty="0"/>
                        <a:t>th</a:t>
                      </a:r>
                      <a:r>
                        <a:rPr lang="en-US" sz="800" dirty="0"/>
                        <a:t> century Ad?</a:t>
                      </a:r>
                    </a:p>
                    <a:p>
                      <a:endParaRPr lang="en-US" sz="8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Silk Road – perspectives Marco Polo (Economic driver of interconnection) (Source assessment)</a:t>
                      </a:r>
                    </a:p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8775">
                <a:tc>
                  <a:txBody>
                    <a:bodyPr/>
                    <a:lstStyle/>
                    <a:p>
                      <a:r>
                        <a:rPr lang="en-GB" sz="800" dirty="0"/>
                        <a:t>10/9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How far does Baghdad demonstrate the benefits of interconnection?</a:t>
                      </a:r>
                    </a:p>
                    <a:p>
                      <a:endParaRPr lang="en-US" sz="800" dirty="0"/>
                    </a:p>
                    <a:p>
                      <a:r>
                        <a:rPr lang="en-US" sz="800" dirty="0"/>
                        <a:t>How did religion bring people together?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Silk Road -  Costs and benefits  - Baghdad (homework)</a:t>
                      </a:r>
                    </a:p>
                    <a:p>
                      <a:endParaRPr lang="en-US" sz="800" dirty="0"/>
                    </a:p>
                    <a:p>
                      <a:r>
                        <a:rPr lang="en-US" sz="800" dirty="0"/>
                        <a:t>The role of  religion in interconnection – (Belief systems/Mohammed - rise of  Islam)  (religion as a driver of interconnection)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1071">
                <a:tc>
                  <a:txBody>
                    <a:bodyPr/>
                    <a:lstStyle/>
                    <a:p>
                      <a:r>
                        <a:rPr lang="en-GB" sz="800" dirty="0"/>
                        <a:t>17/9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  <a:p>
                      <a:r>
                        <a:rPr lang="en-US" sz="800" dirty="0"/>
                        <a:t>How can individuals drive interconnection?</a:t>
                      </a:r>
                    </a:p>
                    <a:p>
                      <a:endParaRPr lang="en-US" sz="800" dirty="0"/>
                    </a:p>
                    <a:p>
                      <a:r>
                        <a:rPr lang="en-US" sz="800" dirty="0"/>
                        <a:t>How did religion  drive people apart?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What were the causes and consequences of the First Crusade  for East and West interactions?</a:t>
                      </a:r>
                    </a:p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  <a:p>
                      <a:r>
                        <a:rPr lang="en-US" sz="800" dirty="0"/>
                        <a:t>Role of the Individual – Genghis Khan and the expansion of the Mongols (Leadership as a driver of interconnection)</a:t>
                      </a:r>
                    </a:p>
                    <a:p>
                      <a:endParaRPr lang="en-US" sz="800" dirty="0"/>
                    </a:p>
                    <a:p>
                      <a:r>
                        <a:rPr lang="en-US" sz="800" dirty="0"/>
                        <a:t>Fault Lines  and fractures – The Crusades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1071">
                <a:tc>
                  <a:txBody>
                    <a:bodyPr/>
                    <a:lstStyle/>
                    <a:p>
                      <a:r>
                        <a:rPr lang="en-GB" sz="800" dirty="0"/>
                        <a:t>24/9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Who benefited from the Crusades?</a:t>
                      </a:r>
                    </a:p>
                    <a:p>
                      <a:endParaRPr lang="en-US" sz="8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How beneficial was the relationship between east and west?</a:t>
                      </a:r>
                    </a:p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Fault Lines  and fractures – The Crusades</a:t>
                      </a:r>
                    </a:p>
                    <a:p>
                      <a:endParaRPr lang="en-US" sz="800" dirty="0"/>
                    </a:p>
                    <a:p>
                      <a:endParaRPr lang="en-US" sz="800" dirty="0"/>
                    </a:p>
                    <a:p>
                      <a:r>
                        <a:rPr lang="en-US" sz="800" dirty="0"/>
                        <a:t>How beneficial was the relationship between east and west?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1071">
                <a:tc>
                  <a:txBody>
                    <a:bodyPr/>
                    <a:lstStyle/>
                    <a:p>
                      <a:r>
                        <a:rPr lang="en-GB" sz="800" dirty="0"/>
                        <a:t>1/10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How do we write good essays?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Essay – Planning (Critical thinking and Literacy skills)</a:t>
                      </a:r>
                    </a:p>
                    <a:p>
                      <a:endParaRPr lang="en-US" sz="800" dirty="0"/>
                    </a:p>
                    <a:p>
                      <a:endParaRPr lang="en-US" sz="800" dirty="0"/>
                    </a:p>
                    <a:p>
                      <a:r>
                        <a:rPr lang="en-US" sz="800" dirty="0"/>
                        <a:t>Write essay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91071">
                <a:tc>
                  <a:txBody>
                    <a:bodyPr/>
                    <a:lstStyle/>
                    <a:p>
                      <a:r>
                        <a:rPr lang="en-GB" sz="800" dirty="0"/>
                        <a:t>8/10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Reflection and review</a:t>
                      </a:r>
                    </a:p>
                    <a:p>
                      <a:endParaRPr lang="en-US" sz="800" dirty="0"/>
                    </a:p>
                    <a:p>
                      <a:r>
                        <a:rPr lang="en-US" sz="800" dirty="0"/>
                        <a:t>Dirt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9080">
                <a:tc gridSpan="5">
                  <a:txBody>
                    <a:bodyPr/>
                    <a:lstStyle/>
                    <a:p>
                      <a:r>
                        <a:rPr lang="en-GB" sz="800" dirty="0"/>
                        <a:t>October </a:t>
                      </a:r>
                      <a:r>
                        <a:rPr lang="en-GB" sz="800" baseline="0" dirty="0"/>
                        <a:t>Half Term</a:t>
                      </a:r>
                      <a:endParaRPr lang="en-GB" sz="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164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A8C3026-30CC-3742-A4A1-E623D572E0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610055"/>
              </p:ext>
            </p:extLst>
          </p:nvPr>
        </p:nvGraphicFramePr>
        <p:xfrm>
          <a:off x="179512" y="38080"/>
          <a:ext cx="8767450" cy="67199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0545">
                  <a:extLst>
                    <a:ext uri="{9D8B030D-6E8A-4147-A177-3AD203B41FA5}">
                      <a16:colId xmlns:a16="http://schemas.microsoft.com/office/drawing/2014/main" val="2997015090"/>
                    </a:ext>
                  </a:extLst>
                </a:gridCol>
                <a:gridCol w="316940">
                  <a:extLst>
                    <a:ext uri="{9D8B030D-6E8A-4147-A177-3AD203B41FA5}">
                      <a16:colId xmlns:a16="http://schemas.microsoft.com/office/drawing/2014/main" val="573010949"/>
                    </a:ext>
                  </a:extLst>
                </a:gridCol>
                <a:gridCol w="352879">
                  <a:extLst>
                    <a:ext uri="{9D8B030D-6E8A-4147-A177-3AD203B41FA5}">
                      <a16:colId xmlns:a16="http://schemas.microsoft.com/office/drawing/2014/main" val="1204382905"/>
                    </a:ext>
                  </a:extLst>
                </a:gridCol>
                <a:gridCol w="2117275">
                  <a:extLst>
                    <a:ext uri="{9D8B030D-6E8A-4147-A177-3AD203B41FA5}">
                      <a16:colId xmlns:a16="http://schemas.microsoft.com/office/drawing/2014/main" val="430282693"/>
                    </a:ext>
                  </a:extLst>
                </a:gridCol>
                <a:gridCol w="5379811">
                  <a:extLst>
                    <a:ext uri="{9D8B030D-6E8A-4147-A177-3AD203B41FA5}">
                      <a16:colId xmlns:a16="http://schemas.microsoft.com/office/drawing/2014/main" val="3174415105"/>
                    </a:ext>
                  </a:extLst>
                </a:gridCol>
              </a:tblGrid>
              <a:tr h="150560">
                <a:tc gridSpan="5">
                  <a:txBody>
                    <a:bodyPr/>
                    <a:lstStyle/>
                    <a:p>
                      <a:r>
                        <a:rPr lang="en-GB" sz="800" dirty="0"/>
                        <a:t>Autumn Term 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540235"/>
                  </a:ext>
                </a:extLst>
              </a:tr>
              <a:tr h="297240">
                <a:tc gridSpan="3">
                  <a:txBody>
                    <a:bodyPr/>
                    <a:lstStyle/>
                    <a:p>
                      <a:r>
                        <a:rPr lang="en-GB" sz="1000" dirty="0"/>
                        <a:t>Lessons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Module/Paper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59363"/>
                  </a:ext>
                </a:extLst>
              </a:tr>
              <a:tr h="715533">
                <a:tc>
                  <a:txBody>
                    <a:bodyPr/>
                    <a:lstStyle/>
                    <a:p>
                      <a:r>
                        <a:rPr lang="en-GB" sz="800" dirty="0"/>
                        <a:t>22/10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068927"/>
                  </a:ext>
                </a:extLst>
              </a:tr>
              <a:tr h="715533">
                <a:tc>
                  <a:txBody>
                    <a:bodyPr/>
                    <a:lstStyle/>
                    <a:p>
                      <a:r>
                        <a:rPr lang="en-GB" sz="800" dirty="0"/>
                        <a:t>29/10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640102"/>
                  </a:ext>
                </a:extLst>
              </a:tr>
              <a:tr h="715533">
                <a:tc>
                  <a:txBody>
                    <a:bodyPr/>
                    <a:lstStyle/>
                    <a:p>
                      <a:r>
                        <a:rPr lang="en-GB" sz="800" dirty="0"/>
                        <a:t>5/11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723803"/>
                  </a:ext>
                </a:extLst>
              </a:tr>
              <a:tr h="715533">
                <a:tc>
                  <a:txBody>
                    <a:bodyPr/>
                    <a:lstStyle/>
                    <a:p>
                      <a:r>
                        <a:rPr lang="en-GB" sz="800" dirty="0"/>
                        <a:t>12/11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4758120"/>
                  </a:ext>
                </a:extLst>
              </a:tr>
              <a:tr h="775160">
                <a:tc>
                  <a:txBody>
                    <a:bodyPr/>
                    <a:lstStyle/>
                    <a:p>
                      <a:r>
                        <a:rPr lang="en-GB" sz="800" dirty="0"/>
                        <a:t>19/11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2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W-T-F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813678"/>
                  </a:ext>
                </a:extLst>
              </a:tr>
              <a:tr h="724526">
                <a:tc>
                  <a:txBody>
                    <a:bodyPr/>
                    <a:lstStyle/>
                    <a:p>
                      <a:r>
                        <a:rPr lang="en-GB" sz="800" dirty="0"/>
                        <a:t>26/11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4216163"/>
                  </a:ext>
                </a:extLst>
              </a:tr>
              <a:tr h="715533">
                <a:tc>
                  <a:txBody>
                    <a:bodyPr/>
                    <a:lstStyle/>
                    <a:p>
                      <a:r>
                        <a:rPr lang="en-GB" sz="800" dirty="0"/>
                        <a:t>3/12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893359"/>
                  </a:ext>
                </a:extLst>
              </a:tr>
              <a:tr h="715533">
                <a:tc>
                  <a:txBody>
                    <a:bodyPr/>
                    <a:lstStyle/>
                    <a:p>
                      <a:r>
                        <a:rPr lang="en-GB" sz="800" dirty="0"/>
                        <a:t>10/12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654723"/>
                  </a:ext>
                </a:extLst>
              </a:tr>
              <a:tr h="416481">
                <a:tc>
                  <a:txBody>
                    <a:bodyPr/>
                    <a:lstStyle/>
                    <a:p>
                      <a:r>
                        <a:rPr lang="en-GB" sz="800" dirty="0"/>
                        <a:t>17/12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2928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99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580205"/>
              </p:ext>
            </p:extLst>
          </p:nvPr>
        </p:nvGraphicFramePr>
        <p:xfrm>
          <a:off x="30040" y="15033"/>
          <a:ext cx="9113960" cy="66543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8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7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991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55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5132">
                <a:tc gridSpan="5">
                  <a:txBody>
                    <a:bodyPr/>
                    <a:lstStyle/>
                    <a:p>
                      <a:r>
                        <a:rPr lang="en-GB" sz="900" dirty="0"/>
                        <a:t>Spring Term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841">
                <a:tc gridSpan="3">
                  <a:txBody>
                    <a:bodyPr/>
                    <a:lstStyle/>
                    <a:p>
                      <a:r>
                        <a:rPr lang="en-GB" sz="1000" dirty="0"/>
                        <a:t>Lessons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Module/Paper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Topics/Tasks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3691">
                <a:tc>
                  <a:txBody>
                    <a:bodyPr/>
                    <a:lstStyle/>
                    <a:p>
                      <a:r>
                        <a:rPr lang="en-GB" sz="900" dirty="0"/>
                        <a:t>7/1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3691">
                <a:tc>
                  <a:txBody>
                    <a:bodyPr/>
                    <a:lstStyle/>
                    <a:p>
                      <a:r>
                        <a:rPr lang="en-GB" sz="900" dirty="0"/>
                        <a:t>14/1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2206">
                <a:tc>
                  <a:txBody>
                    <a:bodyPr/>
                    <a:lstStyle/>
                    <a:p>
                      <a:r>
                        <a:rPr lang="en-GB" sz="900" dirty="0"/>
                        <a:t>21/1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3691">
                <a:tc>
                  <a:txBody>
                    <a:bodyPr/>
                    <a:lstStyle/>
                    <a:p>
                      <a:r>
                        <a:rPr lang="en-GB" sz="900" dirty="0"/>
                        <a:t>28/1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3691">
                <a:tc>
                  <a:txBody>
                    <a:bodyPr/>
                    <a:lstStyle/>
                    <a:p>
                      <a:r>
                        <a:rPr lang="en-GB" sz="900" dirty="0"/>
                        <a:t>4/2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93691">
                <a:tc>
                  <a:txBody>
                    <a:bodyPr/>
                    <a:lstStyle/>
                    <a:p>
                      <a:r>
                        <a:rPr lang="en-GB" sz="900" dirty="0"/>
                        <a:t>11/2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627252"/>
                  </a:ext>
                </a:extLst>
              </a:tr>
              <a:tr h="793691">
                <a:tc gridSpan="5">
                  <a:txBody>
                    <a:bodyPr/>
                    <a:lstStyle/>
                    <a:p>
                      <a:r>
                        <a:rPr lang="en-GB" sz="900" dirty="0"/>
                        <a:t>February Half Term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6208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4D64A34-30C4-2C48-BC56-B0A8ECD8E4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78765"/>
              </p:ext>
            </p:extLst>
          </p:nvPr>
        </p:nvGraphicFramePr>
        <p:xfrm>
          <a:off x="107504" y="188640"/>
          <a:ext cx="8856985" cy="67077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7">
                  <a:extLst>
                    <a:ext uri="{9D8B030D-6E8A-4147-A177-3AD203B41FA5}">
                      <a16:colId xmlns:a16="http://schemas.microsoft.com/office/drawing/2014/main" val="4242482623"/>
                    </a:ext>
                  </a:extLst>
                </a:gridCol>
                <a:gridCol w="334165">
                  <a:extLst>
                    <a:ext uri="{9D8B030D-6E8A-4147-A177-3AD203B41FA5}">
                      <a16:colId xmlns:a16="http://schemas.microsoft.com/office/drawing/2014/main" val="3600836845"/>
                    </a:ext>
                  </a:extLst>
                </a:gridCol>
                <a:gridCol w="385915">
                  <a:extLst>
                    <a:ext uri="{9D8B030D-6E8A-4147-A177-3AD203B41FA5}">
                      <a16:colId xmlns:a16="http://schemas.microsoft.com/office/drawing/2014/main" val="3429340438"/>
                    </a:ext>
                  </a:extLst>
                </a:gridCol>
                <a:gridCol w="3789248">
                  <a:extLst>
                    <a:ext uri="{9D8B030D-6E8A-4147-A177-3AD203B41FA5}">
                      <a16:colId xmlns:a16="http://schemas.microsoft.com/office/drawing/2014/main" val="690068868"/>
                    </a:ext>
                  </a:extLst>
                </a:gridCol>
                <a:gridCol w="3843600">
                  <a:extLst>
                    <a:ext uri="{9D8B030D-6E8A-4147-A177-3AD203B41FA5}">
                      <a16:colId xmlns:a16="http://schemas.microsoft.com/office/drawing/2014/main" val="442185686"/>
                    </a:ext>
                  </a:extLst>
                </a:gridCol>
              </a:tblGrid>
              <a:tr h="299044">
                <a:tc gridSpan="5">
                  <a:txBody>
                    <a:bodyPr/>
                    <a:lstStyle/>
                    <a:p>
                      <a:r>
                        <a:rPr lang="en-GB" sz="900" dirty="0"/>
                        <a:t>Spring Term 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1843568"/>
                  </a:ext>
                </a:extLst>
              </a:tr>
              <a:tr h="299044">
                <a:tc gridSpan="3">
                  <a:txBody>
                    <a:bodyPr/>
                    <a:lstStyle/>
                    <a:p>
                      <a:r>
                        <a:rPr lang="en-GB" sz="1000" dirty="0"/>
                        <a:t>Lessons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Module/Paper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907709"/>
                  </a:ext>
                </a:extLst>
              </a:tr>
              <a:tr h="693589">
                <a:tc>
                  <a:txBody>
                    <a:bodyPr/>
                    <a:lstStyle/>
                    <a:p>
                      <a:r>
                        <a:rPr lang="en-GB" sz="900" dirty="0"/>
                        <a:t>25/2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701952"/>
                  </a:ext>
                </a:extLst>
              </a:tr>
              <a:tr h="693589">
                <a:tc>
                  <a:txBody>
                    <a:bodyPr/>
                    <a:lstStyle/>
                    <a:p>
                      <a:r>
                        <a:rPr lang="en-GB" sz="900" dirty="0"/>
                        <a:t>4/3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567311"/>
                  </a:ext>
                </a:extLst>
              </a:tr>
              <a:tr h="693589">
                <a:tc>
                  <a:txBody>
                    <a:bodyPr/>
                    <a:lstStyle/>
                    <a:p>
                      <a:r>
                        <a:rPr lang="en-GB" sz="900" dirty="0"/>
                        <a:t>11/3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378063"/>
                  </a:ext>
                </a:extLst>
              </a:tr>
              <a:tr h="693589">
                <a:tc>
                  <a:txBody>
                    <a:bodyPr/>
                    <a:lstStyle/>
                    <a:p>
                      <a:r>
                        <a:rPr lang="en-GB" sz="900" dirty="0"/>
                        <a:t>18/3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4079212"/>
                  </a:ext>
                </a:extLst>
              </a:tr>
              <a:tr h="693589">
                <a:tc>
                  <a:txBody>
                    <a:bodyPr/>
                    <a:lstStyle/>
                    <a:p>
                      <a:r>
                        <a:rPr lang="en-GB" sz="900" dirty="0"/>
                        <a:t>25/3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247194"/>
                  </a:ext>
                </a:extLst>
              </a:tr>
              <a:tr h="693589">
                <a:tc>
                  <a:txBody>
                    <a:bodyPr/>
                    <a:lstStyle/>
                    <a:p>
                      <a:r>
                        <a:rPr lang="en-GB" sz="900" dirty="0"/>
                        <a:t>1/4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4719248"/>
                  </a:ext>
                </a:extLst>
              </a:tr>
              <a:tr h="693589">
                <a:tc>
                  <a:txBody>
                    <a:bodyPr/>
                    <a:lstStyle/>
                    <a:p>
                      <a:r>
                        <a:rPr lang="en-GB" sz="900" dirty="0"/>
                        <a:t>8/4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395130"/>
                  </a:ext>
                </a:extLst>
              </a:tr>
              <a:tr h="693589">
                <a:tc gridSpan="5">
                  <a:txBody>
                    <a:bodyPr/>
                    <a:lstStyle/>
                    <a:p>
                      <a:r>
                        <a:rPr lang="en-GB" sz="900" dirty="0"/>
                        <a:t>Easter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3611001"/>
                  </a:ext>
                </a:extLst>
              </a:tr>
              <a:tr h="560959">
                <a:tc gridSpan="5"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058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153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94388"/>
              </p:ext>
            </p:extLst>
          </p:nvPr>
        </p:nvGraphicFramePr>
        <p:xfrm>
          <a:off x="107504" y="44624"/>
          <a:ext cx="8928991" cy="64087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5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8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44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8793">
                <a:tc gridSpan="5">
                  <a:txBody>
                    <a:bodyPr/>
                    <a:lstStyle/>
                    <a:p>
                      <a:r>
                        <a:rPr lang="en-GB" sz="1000" dirty="0"/>
                        <a:t>Summer Term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153">
                <a:tc gridSpan="3">
                  <a:txBody>
                    <a:bodyPr/>
                    <a:lstStyle/>
                    <a:p>
                      <a:r>
                        <a:rPr lang="en-GB" sz="1000" dirty="0"/>
                        <a:t>Lessons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Module/Paper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9722">
                <a:tc>
                  <a:txBody>
                    <a:bodyPr/>
                    <a:lstStyle/>
                    <a:p>
                      <a:r>
                        <a:rPr lang="en-GB" sz="1000" dirty="0"/>
                        <a:t>29/4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9722">
                <a:tc>
                  <a:txBody>
                    <a:bodyPr/>
                    <a:lstStyle/>
                    <a:p>
                      <a:r>
                        <a:rPr lang="en-GB" sz="1000" dirty="0"/>
                        <a:t>6/5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9722">
                <a:tc>
                  <a:txBody>
                    <a:bodyPr/>
                    <a:lstStyle/>
                    <a:p>
                      <a:r>
                        <a:rPr lang="en-GB" sz="1000" dirty="0"/>
                        <a:t>13/5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9722">
                <a:tc>
                  <a:txBody>
                    <a:bodyPr/>
                    <a:lstStyle/>
                    <a:p>
                      <a:r>
                        <a:rPr lang="en-GB" sz="1000" dirty="0"/>
                        <a:t>20/5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9722">
                <a:tc>
                  <a:txBody>
                    <a:bodyPr/>
                    <a:lstStyle/>
                    <a:p>
                      <a:r>
                        <a:rPr lang="en-GB" sz="1000" dirty="0"/>
                        <a:t>27/5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M -T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9722">
                <a:tc>
                  <a:txBody>
                    <a:bodyPr/>
                    <a:lstStyle/>
                    <a:p>
                      <a:r>
                        <a:rPr lang="en-GB" sz="1000" dirty="0"/>
                        <a:t>3/6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9722">
                <a:tc>
                  <a:txBody>
                    <a:bodyPr/>
                    <a:lstStyle/>
                    <a:p>
                      <a:r>
                        <a:rPr lang="en-GB" sz="1000" dirty="0"/>
                        <a:t>10/6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1125">
                <a:tc>
                  <a:txBody>
                    <a:bodyPr/>
                    <a:lstStyle/>
                    <a:p>
                      <a:r>
                        <a:rPr lang="en-GB" sz="1000" dirty="0"/>
                        <a:t>17/6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 - 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59722">
                <a:tc gridSpan="5">
                  <a:txBody>
                    <a:bodyPr/>
                    <a:lstStyle/>
                    <a:p>
                      <a:r>
                        <a:rPr lang="en-GB" sz="1000" dirty="0"/>
                        <a:t>Summer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28862">
                <a:tc gridSpan="5">
                  <a:txBody>
                    <a:bodyPr/>
                    <a:lstStyle/>
                    <a:p>
                      <a:r>
                        <a:rPr lang="en-GB" sz="1000" dirty="0"/>
                        <a:t>Summer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2921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1675</TotalTime>
  <Words>480</Words>
  <Application>Microsoft Macintosh PowerPoint</Application>
  <PresentationFormat>On-screen Show (4:3)</PresentationFormat>
  <Paragraphs>136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Microsoft Office User</cp:lastModifiedBy>
  <cp:revision>37</cp:revision>
  <cp:lastPrinted>2018-05-17T19:14:29Z</cp:lastPrinted>
  <dcterms:created xsi:type="dcterms:W3CDTF">2014-07-10T19:34:36Z</dcterms:created>
  <dcterms:modified xsi:type="dcterms:W3CDTF">2018-08-14T17:13:46Z</dcterms:modified>
</cp:coreProperties>
</file>