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7772400" cy="10058400"/>
  <p:notesSz cx="6858000" cy="9144000"/>
  <p:embeddedFontLst>
    <p:embeddedFont>
      <p:font typeface="Anton" pitchFamily="2" charset="77"/>
      <p:regular r:id="rId15"/>
    </p:embeddedFont>
    <p:embeddedFont>
      <p:font typeface="Avenir" panose="02000503020000020003" pitchFamily="2" charset="0"/>
      <p:regular r:id="rId16"/>
      <p:italic r:id="rId17"/>
    </p:embeddedFont>
    <p:embeddedFont>
      <p:font typeface="Calibri" panose="020F0502020204030204" pitchFamily="34" charset="0"/>
      <p:regular r:id="rId18"/>
      <p:bold r:id="rId19"/>
      <p:italic r:id="rId20"/>
      <p:boldItalic r:id="rId21"/>
    </p:embeddedFont>
    <p:embeddedFont>
      <p:font typeface="Lobster" pitchFamily="2" charset="77"/>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73B0DF-2673-4F3F-B94B-F22090F1B2CC}">
  <a:tblStyle styleId="{3A73B0DF-2673-4F3F-B94B-F22090F1B2C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49754F-2B24-41EA-81F2-D3E2AF566A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p:cViewPr varScale="1">
        <p:scale>
          <a:sx n="75" d="100"/>
          <a:sy n="75" d="100"/>
        </p:scale>
        <p:origin x="3008" y="1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5ad142a83_0_77: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5ad142a8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5ad142a83_0_8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5ad142a8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0133fecac_0_16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0133fecac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5ad142a83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5ad142a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5ad142a83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5ad142a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5ad142a83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5ad142a8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5ad142a83_0_2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5ad142a8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5ad142a83_0_2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5ad142a8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5ad142a83_0_4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5ad142a8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5ad142a83_0_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5ad142a8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5ad142a83_0_6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5ad142a8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3036500" y="1541975"/>
            <a:ext cx="3392400" cy="20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a:latin typeface="Anton"/>
                <a:ea typeface="Anton"/>
                <a:cs typeface="Anton"/>
                <a:sym typeface="Anton"/>
              </a:rPr>
              <a:t>MY Year 7 NOTEBOOK</a:t>
            </a:r>
            <a:endParaRPr sz="4900">
              <a:latin typeface="Anton"/>
              <a:ea typeface="Anton"/>
              <a:cs typeface="Anton"/>
              <a:sym typeface="Anton"/>
            </a:endParaRPr>
          </a:p>
          <a:p>
            <a:pPr marL="0" lvl="0" indent="0" algn="ctr" rtl="0">
              <a:spcBef>
                <a:spcPts val="0"/>
              </a:spcBef>
              <a:spcAft>
                <a:spcPts val="0"/>
              </a:spcAft>
              <a:buNone/>
            </a:pPr>
            <a:r>
              <a:rPr lang="en" sz="4900">
                <a:latin typeface="Anton"/>
                <a:ea typeface="Anton"/>
                <a:cs typeface="Anton"/>
                <a:sym typeface="Anton"/>
              </a:rPr>
              <a:t>The Ancient World</a:t>
            </a:r>
            <a:endParaRPr sz="4900">
              <a:latin typeface="Anton"/>
              <a:ea typeface="Anton"/>
              <a:cs typeface="Anton"/>
              <a:sym typeface="Anton"/>
            </a:endParaRPr>
          </a:p>
        </p:txBody>
      </p:sp>
      <p:sp>
        <p:nvSpPr>
          <p:cNvPr id="55" name="Google Shape;55;p13"/>
          <p:cNvSpPr txBox="1"/>
          <p:nvPr/>
        </p:nvSpPr>
        <p:spPr>
          <a:xfrm>
            <a:off x="2904225" y="6832125"/>
            <a:ext cx="3392400" cy="17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Avenir"/>
                <a:ea typeface="Avenir"/>
                <a:cs typeface="Avenir"/>
                <a:sym typeface="Avenir"/>
              </a:rPr>
              <a:t>Name</a:t>
            </a:r>
            <a:endParaRPr sz="3500">
              <a:latin typeface="Avenir"/>
              <a:ea typeface="Avenir"/>
              <a:cs typeface="Avenir"/>
              <a:sym typeface="Avenir"/>
            </a:endParaRPr>
          </a:p>
          <a:p>
            <a:pPr marL="0" lvl="0" indent="0" algn="ctr" rtl="0">
              <a:spcBef>
                <a:spcPts val="0"/>
              </a:spcBef>
              <a:spcAft>
                <a:spcPts val="0"/>
              </a:spcAft>
              <a:buNone/>
            </a:pPr>
            <a:r>
              <a:rPr lang="en" sz="3500">
                <a:latin typeface="Avenir"/>
                <a:ea typeface="Avenir"/>
                <a:cs typeface="Avenir"/>
                <a:sym typeface="Avenir"/>
              </a:rPr>
              <a:t>Class</a:t>
            </a:r>
            <a:endParaRPr sz="3500">
              <a:latin typeface="Avenir"/>
              <a:ea typeface="Avenir"/>
              <a:cs typeface="Avenir"/>
              <a:sym typeface="Avenir"/>
            </a:endParaRPr>
          </a:p>
          <a:p>
            <a:pPr marL="0" lvl="0" indent="0" algn="ctr" rtl="0">
              <a:spcBef>
                <a:spcPts val="0"/>
              </a:spcBef>
              <a:spcAft>
                <a:spcPts val="0"/>
              </a:spcAft>
              <a:buNone/>
            </a:pPr>
            <a:r>
              <a:rPr lang="en" sz="3500">
                <a:latin typeface="Avenir"/>
                <a:ea typeface="Avenir"/>
                <a:cs typeface="Avenir"/>
                <a:sym typeface="Avenir"/>
              </a:rPr>
              <a:t>Period</a:t>
            </a:r>
            <a:endParaRPr sz="3500">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2"/>
          <p:cNvPicPr preferRelativeResize="0"/>
          <p:nvPr/>
        </p:nvPicPr>
        <p:blipFill>
          <a:blip r:embed="rId3">
            <a:alphaModFix/>
          </a:blip>
          <a:stretch>
            <a:fillRect/>
          </a:stretch>
        </p:blipFill>
        <p:spPr>
          <a:xfrm>
            <a:off x="152400" y="152400"/>
            <a:ext cx="7620000" cy="975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152400" y="152400"/>
            <a:ext cx="7620001" cy="9906000"/>
          </a:xfrm>
          <a:prstGeom prst="rect">
            <a:avLst/>
          </a:prstGeom>
          <a:noFill/>
          <a:ln>
            <a:noFill/>
          </a:ln>
        </p:spPr>
      </p:pic>
      <p:sp>
        <p:nvSpPr>
          <p:cNvPr id="134" name="Google Shape;134;p23"/>
          <p:cNvSpPr txBox="1"/>
          <p:nvPr/>
        </p:nvSpPr>
        <p:spPr>
          <a:xfrm>
            <a:off x="-3048000" y="800100"/>
            <a:ext cx="2552700" cy="28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t>This is the mark scheme that your teacher will use to mark your work. Read through the levels in advance to get some ideas on what you need to include.</a:t>
            </a: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8334425" y="2430075"/>
            <a:ext cx="4657800" cy="57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Take ideas from your prewriting section and start organizing it here. Decide what you think your three main ideas will be and gather details to support them in their text boxes. Use the introduction to show the reader why it’s important. Use the conclusion to show the reader what he/she just read and what to do going forward. This is just a summary! You’ll go into more detail when you start writing.</a:t>
            </a:r>
            <a:endParaRPr sz="2400"/>
          </a:p>
        </p:txBody>
      </p:sp>
      <p:sp>
        <p:nvSpPr>
          <p:cNvPr id="140" name="Google Shape;140;p24"/>
          <p:cNvSpPr txBox="1"/>
          <p:nvPr/>
        </p:nvSpPr>
        <p:spPr>
          <a:xfrm>
            <a:off x="214575" y="241400"/>
            <a:ext cx="7343100" cy="9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Lobster"/>
                <a:ea typeface="Lobster"/>
                <a:cs typeface="Lobster"/>
                <a:sym typeface="Lobster"/>
              </a:rPr>
              <a:t>Essay notebook: drafting</a:t>
            </a:r>
            <a:endParaRPr sz="4800">
              <a:latin typeface="Lobster"/>
              <a:ea typeface="Lobster"/>
              <a:cs typeface="Lobster"/>
              <a:sym typeface="Lobster"/>
            </a:endParaRPr>
          </a:p>
        </p:txBody>
      </p:sp>
      <p:sp>
        <p:nvSpPr>
          <p:cNvPr id="141" name="Google Shape;141;p24"/>
          <p:cNvSpPr txBox="1"/>
          <p:nvPr/>
        </p:nvSpPr>
        <p:spPr>
          <a:xfrm>
            <a:off x="1567000" y="1355225"/>
            <a:ext cx="5675100" cy="12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venir"/>
                <a:ea typeface="Avenir"/>
                <a:cs typeface="Avenir"/>
                <a:sym typeface="Avenir"/>
              </a:rPr>
              <a:t>Your text goes in here.</a:t>
            </a:r>
            <a:endParaRPr dirty="0">
              <a:latin typeface="Avenir"/>
              <a:ea typeface="Avenir"/>
              <a:cs typeface="Avenir"/>
              <a:sym typeface="Avenir"/>
            </a:endParaRPr>
          </a:p>
        </p:txBody>
      </p:sp>
      <p:sp>
        <p:nvSpPr>
          <p:cNvPr id="142" name="Google Shape;142;p24"/>
          <p:cNvSpPr txBox="1"/>
          <p:nvPr/>
        </p:nvSpPr>
        <p:spPr>
          <a:xfrm>
            <a:off x="1567000" y="3138125"/>
            <a:ext cx="5675100" cy="12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venir"/>
                <a:ea typeface="Avenir"/>
                <a:cs typeface="Avenir"/>
                <a:sym typeface="Avenir"/>
              </a:rPr>
              <a:t>Your text goes in here.</a:t>
            </a:r>
            <a:endParaRPr>
              <a:latin typeface="Avenir"/>
              <a:ea typeface="Avenir"/>
              <a:cs typeface="Avenir"/>
              <a:sym typeface="Avenir"/>
            </a:endParaRPr>
          </a:p>
        </p:txBody>
      </p:sp>
      <p:sp>
        <p:nvSpPr>
          <p:cNvPr id="143" name="Google Shape;143;p24"/>
          <p:cNvSpPr txBox="1"/>
          <p:nvPr/>
        </p:nvSpPr>
        <p:spPr>
          <a:xfrm>
            <a:off x="1567000" y="4921025"/>
            <a:ext cx="5675100" cy="12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venir"/>
                <a:ea typeface="Avenir"/>
                <a:cs typeface="Avenir"/>
                <a:sym typeface="Avenir"/>
              </a:rPr>
              <a:t>Your text goes in here.</a:t>
            </a:r>
            <a:endParaRPr>
              <a:latin typeface="Avenir"/>
              <a:ea typeface="Avenir"/>
              <a:cs typeface="Avenir"/>
              <a:sym typeface="Avenir"/>
            </a:endParaRPr>
          </a:p>
        </p:txBody>
      </p:sp>
      <p:sp>
        <p:nvSpPr>
          <p:cNvPr id="144" name="Google Shape;144;p24"/>
          <p:cNvSpPr txBox="1"/>
          <p:nvPr/>
        </p:nvSpPr>
        <p:spPr>
          <a:xfrm>
            <a:off x="1567000" y="6598075"/>
            <a:ext cx="5675100" cy="12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venir"/>
                <a:ea typeface="Avenir"/>
                <a:cs typeface="Avenir"/>
                <a:sym typeface="Avenir"/>
              </a:rPr>
              <a:t>Your text goes in here.</a:t>
            </a:r>
            <a:endParaRPr>
              <a:latin typeface="Avenir"/>
              <a:ea typeface="Avenir"/>
              <a:cs typeface="Avenir"/>
              <a:sym typeface="Avenir"/>
            </a:endParaRPr>
          </a:p>
        </p:txBody>
      </p:sp>
      <p:sp>
        <p:nvSpPr>
          <p:cNvPr id="145" name="Google Shape;145;p24"/>
          <p:cNvSpPr txBox="1"/>
          <p:nvPr/>
        </p:nvSpPr>
        <p:spPr>
          <a:xfrm>
            <a:off x="1567000" y="8351325"/>
            <a:ext cx="5675100" cy="12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venir"/>
                <a:ea typeface="Avenir"/>
                <a:cs typeface="Avenir"/>
                <a:sym typeface="Avenir"/>
              </a:rPr>
              <a:t>Your text goes in here.</a:t>
            </a:r>
            <a:endParaRPr>
              <a:latin typeface="Avenir"/>
              <a:ea typeface="Avenir"/>
              <a:cs typeface="Avenir"/>
              <a:sym typeface="Avenir"/>
            </a:endParaRPr>
          </a:p>
        </p:txBody>
      </p:sp>
      <p:sp>
        <p:nvSpPr>
          <p:cNvPr id="146" name="Google Shape;146;p24"/>
          <p:cNvSpPr txBox="1"/>
          <p:nvPr/>
        </p:nvSpPr>
        <p:spPr>
          <a:xfrm>
            <a:off x="-3714750" y="685800"/>
            <a:ext cx="3295500" cy="434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b="1" u="sng">
                <a:solidFill>
                  <a:schemeClr val="dk1"/>
                </a:solidFill>
                <a:latin typeface="Calibri"/>
                <a:ea typeface="Calibri"/>
                <a:cs typeface="Calibri"/>
                <a:sym typeface="Calibri"/>
              </a:rPr>
              <a:t>Question: </a:t>
            </a:r>
            <a:r>
              <a:rPr lang="en" sz="2500" b="1" i="1">
                <a:solidFill>
                  <a:schemeClr val="dk1"/>
                </a:solidFill>
                <a:latin typeface="Calibri"/>
                <a:ea typeface="Calibri"/>
                <a:cs typeface="Calibri"/>
                <a:sym typeface="Calibri"/>
              </a:rPr>
              <a:t>Of the periods up 100 AD that you have studied, which of the societies of the prehistoric and ancient world would you rather have lived in?</a:t>
            </a:r>
            <a:endParaRPr sz="2500" b="1"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147" name="Google Shape;147;p24"/>
          <p:cNvPicPr preferRelativeResize="0"/>
          <p:nvPr/>
        </p:nvPicPr>
        <p:blipFill>
          <a:blip r:embed="rId4">
            <a:alphaModFix/>
          </a:blip>
          <a:stretch>
            <a:fillRect/>
          </a:stretch>
        </p:blipFill>
        <p:spPr>
          <a:xfrm>
            <a:off x="-5138737" y="4800600"/>
            <a:ext cx="4943475" cy="510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0" name="Google Shape;60;p14"/>
          <p:cNvGraphicFramePr/>
          <p:nvPr/>
        </p:nvGraphicFramePr>
        <p:xfrm>
          <a:off x="485775" y="666800"/>
          <a:ext cx="6762775" cy="8924073"/>
        </p:xfrm>
        <a:graphic>
          <a:graphicData uri="http://schemas.openxmlformats.org/drawingml/2006/table">
            <a:tbl>
              <a:tblPr>
                <a:noFill/>
                <a:tableStyleId>{3A73B0DF-2673-4F3F-B94B-F22090F1B2CC}</a:tableStyleId>
              </a:tblPr>
              <a:tblGrid>
                <a:gridCol w="6762775">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Iron Age Village AD 40 – What can you see?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642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995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Roman Town AD250 -  what can you see?</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1" name="Google Shape;61;p14"/>
          <p:cNvSpPr txBox="1"/>
          <p:nvPr/>
        </p:nvSpPr>
        <p:spPr>
          <a:xfrm>
            <a:off x="304800" y="304800"/>
            <a:ext cx="3000000" cy="24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u="sng">
                <a:latin typeface="Calibri"/>
                <a:ea typeface="Calibri"/>
                <a:cs typeface="Calibri"/>
                <a:sym typeface="Calibri"/>
              </a:rPr>
              <a:t>Task 1 - Comparing villages – Ad40 – AD650</a:t>
            </a:r>
            <a:endParaRPr sz="1200" b="1" u="sng">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a:off x="-5978881" y="5223499"/>
            <a:ext cx="5978856" cy="4316650"/>
          </a:xfrm>
          <a:prstGeom prst="rect">
            <a:avLst/>
          </a:prstGeom>
          <a:noFill/>
          <a:ln>
            <a:noFill/>
          </a:ln>
        </p:spPr>
      </p:pic>
      <p:pic>
        <p:nvPicPr>
          <p:cNvPr id="63" name="Google Shape;63;p14"/>
          <p:cNvPicPr preferRelativeResize="0"/>
          <p:nvPr/>
        </p:nvPicPr>
        <p:blipFill>
          <a:blip r:embed="rId4">
            <a:alphaModFix/>
          </a:blip>
          <a:stretch>
            <a:fillRect/>
          </a:stretch>
        </p:blipFill>
        <p:spPr>
          <a:xfrm>
            <a:off x="-5905500" y="544800"/>
            <a:ext cx="5905499" cy="41471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aphicFrame>
        <p:nvGraphicFramePr>
          <p:cNvPr id="68" name="Google Shape;68;p15"/>
          <p:cNvGraphicFramePr/>
          <p:nvPr/>
        </p:nvGraphicFramePr>
        <p:xfrm>
          <a:off x="152400" y="152400"/>
          <a:ext cx="7472375" cy="9518672"/>
        </p:xfrm>
        <a:graphic>
          <a:graphicData uri="http://schemas.openxmlformats.org/drawingml/2006/table">
            <a:tbl>
              <a:tblPr>
                <a:noFill/>
                <a:tableStyleId>{3A73B0DF-2673-4F3F-B94B-F22090F1B2CC}</a:tableStyleId>
              </a:tblPr>
              <a:tblGrid>
                <a:gridCol w="2866825">
                  <a:extLst>
                    <a:ext uri="{9D8B030D-6E8A-4147-A177-3AD203B41FA5}">
                      <a16:colId xmlns:a16="http://schemas.microsoft.com/office/drawing/2014/main" val="20000"/>
                    </a:ext>
                  </a:extLst>
                </a:gridCol>
                <a:gridCol w="4605550">
                  <a:extLst>
                    <a:ext uri="{9D8B030D-6E8A-4147-A177-3AD203B41FA5}">
                      <a16:colId xmlns:a16="http://schemas.microsoft.com/office/drawing/2014/main" val="20001"/>
                    </a:ext>
                  </a:extLst>
                </a:gridCol>
              </a:tblGrid>
              <a:tr h="1938350">
                <a:tc gridSpan="2">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5  things that have changed</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938350">
                <a:tc gridSpan="2">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5 things that have remained the same</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0951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How would you describe the pace of change?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33725">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How would you describe the nature of change?</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843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How would you describe the direction of change?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843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How would you describe the things that have stayed the same?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3" name="Google Shape;73;p16"/>
          <p:cNvGraphicFramePr/>
          <p:nvPr/>
        </p:nvGraphicFramePr>
        <p:xfrm>
          <a:off x="152400" y="152400"/>
          <a:ext cx="7620000" cy="9774525"/>
        </p:xfrm>
        <a:graphic>
          <a:graphicData uri="http://schemas.openxmlformats.org/drawingml/2006/table">
            <a:tbl>
              <a:tblPr>
                <a:noFill/>
                <a:tableStyleId>{3A73B0DF-2673-4F3F-B94B-F22090F1B2CC}</a:tableStyleId>
              </a:tblPr>
              <a:tblGrid>
                <a:gridCol w="1464900">
                  <a:extLst>
                    <a:ext uri="{9D8B030D-6E8A-4147-A177-3AD203B41FA5}">
                      <a16:colId xmlns:a16="http://schemas.microsoft.com/office/drawing/2014/main" val="20000"/>
                    </a:ext>
                  </a:extLst>
                </a:gridCol>
                <a:gridCol w="2979075">
                  <a:extLst>
                    <a:ext uri="{9D8B030D-6E8A-4147-A177-3AD203B41FA5}">
                      <a16:colId xmlns:a16="http://schemas.microsoft.com/office/drawing/2014/main" val="20001"/>
                    </a:ext>
                  </a:extLst>
                </a:gridCol>
                <a:gridCol w="3176025">
                  <a:extLst>
                    <a:ext uri="{9D8B030D-6E8A-4147-A177-3AD203B41FA5}">
                      <a16:colId xmlns:a16="http://schemas.microsoft.com/office/drawing/2014/main" val="20002"/>
                    </a:ext>
                  </a:extLst>
                </a:gridCol>
              </a:tblGrid>
              <a:tr h="4915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Compare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Contrast</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006825">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Timeline and duration</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69325">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Geography</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06825">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Size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Google Shape;78;p17"/>
          <p:cNvGraphicFramePr/>
          <p:nvPr/>
        </p:nvGraphicFramePr>
        <p:xfrm>
          <a:off x="152400" y="752475"/>
          <a:ext cx="7505700" cy="9124950"/>
        </p:xfrm>
        <a:graphic>
          <a:graphicData uri="http://schemas.openxmlformats.org/drawingml/2006/table">
            <a:tbl>
              <a:tblPr>
                <a:noFill/>
                <a:tableStyleId>{3A73B0DF-2673-4F3F-B94B-F22090F1B2CC}</a:tableStyleId>
              </a:tblPr>
              <a:tblGrid>
                <a:gridCol w="1455075">
                  <a:extLst>
                    <a:ext uri="{9D8B030D-6E8A-4147-A177-3AD203B41FA5}">
                      <a16:colId xmlns:a16="http://schemas.microsoft.com/office/drawing/2014/main" val="20000"/>
                    </a:ext>
                  </a:extLst>
                </a:gridCol>
                <a:gridCol w="2922250">
                  <a:extLst>
                    <a:ext uri="{9D8B030D-6E8A-4147-A177-3AD203B41FA5}">
                      <a16:colId xmlns:a16="http://schemas.microsoft.com/office/drawing/2014/main" val="20001"/>
                    </a:ext>
                  </a:extLst>
                </a:gridCol>
                <a:gridCol w="3128375">
                  <a:extLst>
                    <a:ext uri="{9D8B030D-6E8A-4147-A177-3AD203B41FA5}">
                      <a16:colId xmlns:a16="http://schemas.microsoft.com/office/drawing/2014/main" val="20002"/>
                    </a:ext>
                  </a:extLst>
                </a:gridCol>
              </a:tblGrid>
              <a:tr h="4417375">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Structure of society</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07575">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Rulers and systems of government</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7"/>
          <p:cNvGraphicFramePr/>
          <p:nvPr/>
        </p:nvGraphicFramePr>
        <p:xfrm>
          <a:off x="76200" y="260925"/>
          <a:ext cx="7620000" cy="491550"/>
        </p:xfrm>
        <a:graphic>
          <a:graphicData uri="http://schemas.openxmlformats.org/drawingml/2006/table">
            <a:tbl>
              <a:tblPr>
                <a:noFill/>
                <a:tableStyleId>{3A73B0DF-2673-4F3F-B94B-F22090F1B2CC}</a:tableStyleId>
              </a:tblPr>
              <a:tblGrid>
                <a:gridCol w="1531275">
                  <a:extLst>
                    <a:ext uri="{9D8B030D-6E8A-4147-A177-3AD203B41FA5}">
                      <a16:colId xmlns:a16="http://schemas.microsoft.com/office/drawing/2014/main" val="20000"/>
                    </a:ext>
                  </a:extLst>
                </a:gridCol>
                <a:gridCol w="2922250">
                  <a:extLst>
                    <a:ext uri="{9D8B030D-6E8A-4147-A177-3AD203B41FA5}">
                      <a16:colId xmlns:a16="http://schemas.microsoft.com/office/drawing/2014/main" val="20001"/>
                    </a:ext>
                  </a:extLst>
                </a:gridCol>
                <a:gridCol w="3166475">
                  <a:extLst>
                    <a:ext uri="{9D8B030D-6E8A-4147-A177-3AD203B41FA5}">
                      <a16:colId xmlns:a16="http://schemas.microsoft.com/office/drawing/2014/main" val="20002"/>
                    </a:ext>
                  </a:extLst>
                </a:gridCol>
              </a:tblGrid>
              <a:tr h="49155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Compare</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Contrast</a:t>
                      </a:r>
                      <a:endParaRPr sz="12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p:nvPr/>
        </p:nvSpPr>
        <p:spPr>
          <a:xfrm>
            <a:off x="-4286250" y="438150"/>
            <a:ext cx="3409800" cy="725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Your task is to research what life was like for four different groups of people who lived in Ancient Rome. You should consider the following areas of everyday life for each of the people above;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Homes and living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Jobs/education</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Food</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Clothing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Entertainment</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Position in society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How to research</a:t>
            </a:r>
            <a:endParaRPr sz="1200" b="1">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Use the websites and links provided on the Humanities website to guide you through your research.</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Make notes on the key facts that you find about each group of people.</a:t>
            </a:r>
            <a:endParaRPr sz="1200">
              <a:solidFill>
                <a:schemeClr val="dk1"/>
              </a:solidFill>
            </a:endParaRPr>
          </a:p>
        </p:txBody>
      </p:sp>
      <p:graphicFrame>
        <p:nvGraphicFramePr>
          <p:cNvPr id="85" name="Google Shape;85;p18"/>
          <p:cNvGraphicFramePr/>
          <p:nvPr/>
        </p:nvGraphicFramePr>
        <p:xfrm>
          <a:off x="276250" y="847725"/>
          <a:ext cx="7258050" cy="8686800"/>
        </p:xfrm>
        <a:graphic>
          <a:graphicData uri="http://schemas.openxmlformats.org/drawingml/2006/table">
            <a:tbl>
              <a:tblPr>
                <a:noFill/>
                <a:tableStyleId>{D249754F-2B24-41EA-81F2-D3E2AF566A3A}</a:tableStyleId>
              </a:tblPr>
              <a:tblGrid>
                <a:gridCol w="3629025">
                  <a:extLst>
                    <a:ext uri="{9D8B030D-6E8A-4147-A177-3AD203B41FA5}">
                      <a16:colId xmlns:a16="http://schemas.microsoft.com/office/drawing/2014/main" val="20000"/>
                    </a:ext>
                  </a:extLst>
                </a:gridCol>
                <a:gridCol w="3629025">
                  <a:extLst>
                    <a:ext uri="{9D8B030D-6E8A-4147-A177-3AD203B41FA5}">
                      <a16:colId xmlns:a16="http://schemas.microsoft.com/office/drawing/2014/main" val="20001"/>
                    </a:ext>
                  </a:extLst>
                </a:gridCol>
              </a:tblGrid>
              <a:tr h="86868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86" name="Google Shape;86;p18"/>
          <p:cNvPicPr preferRelativeResize="0"/>
          <p:nvPr/>
        </p:nvPicPr>
        <p:blipFill>
          <a:blip r:embed="rId3">
            <a:alphaModFix/>
          </a:blip>
          <a:stretch>
            <a:fillRect/>
          </a:stretch>
        </p:blipFill>
        <p:spPr>
          <a:xfrm>
            <a:off x="4942800" y="1114422"/>
            <a:ext cx="1468190" cy="2886000"/>
          </a:xfrm>
          <a:prstGeom prst="rect">
            <a:avLst/>
          </a:prstGeom>
          <a:noFill/>
          <a:ln>
            <a:noFill/>
          </a:ln>
        </p:spPr>
      </p:pic>
      <p:pic>
        <p:nvPicPr>
          <p:cNvPr id="87" name="Google Shape;87;p18"/>
          <p:cNvPicPr preferRelativeResize="0"/>
          <p:nvPr/>
        </p:nvPicPr>
        <p:blipFill>
          <a:blip r:embed="rId4">
            <a:alphaModFix/>
          </a:blip>
          <a:stretch>
            <a:fillRect/>
          </a:stretch>
        </p:blipFill>
        <p:spPr>
          <a:xfrm>
            <a:off x="1453763" y="1114425"/>
            <a:ext cx="1321560" cy="2886000"/>
          </a:xfrm>
          <a:prstGeom prst="rect">
            <a:avLst/>
          </a:prstGeom>
          <a:noFill/>
          <a:ln>
            <a:noFill/>
          </a:ln>
        </p:spPr>
      </p:pic>
      <p:sp>
        <p:nvSpPr>
          <p:cNvPr id="88" name="Google Shape;88;p18"/>
          <p:cNvSpPr txBox="1"/>
          <p:nvPr/>
        </p:nvSpPr>
        <p:spPr>
          <a:xfrm>
            <a:off x="133350" y="95250"/>
            <a:ext cx="74868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 Life for a rich man in Ancient Egypt and Rome</a:t>
            </a:r>
            <a:endParaRPr sz="2600"/>
          </a:p>
        </p:txBody>
      </p:sp>
      <p:sp>
        <p:nvSpPr>
          <p:cNvPr id="89" name="Google Shape;89;p18"/>
          <p:cNvSpPr txBox="1"/>
          <p:nvPr/>
        </p:nvSpPr>
        <p:spPr>
          <a:xfrm>
            <a:off x="53340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8"/>
          <p:cNvSpPr txBox="1"/>
          <p:nvPr/>
        </p:nvSpPr>
        <p:spPr>
          <a:xfrm>
            <a:off x="409575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p:nvPr/>
        </p:nvSpPr>
        <p:spPr>
          <a:xfrm>
            <a:off x="-4286250" y="438150"/>
            <a:ext cx="3409800" cy="725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Your task is to research what life was like for four different groups of people who lived in Ancient Rome. You should consider the following areas of everyday life for each of the people above;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Homes and living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Jobs/education</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Food</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Clothing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Entertainment</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Position in society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How to research</a:t>
            </a:r>
            <a:endParaRPr sz="1200" b="1">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Use the websites and links provided on the Humanities website to guide you through your research.</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Make notes on the key facts that you find about each group of people.</a:t>
            </a:r>
            <a:endParaRPr sz="1200">
              <a:solidFill>
                <a:schemeClr val="dk1"/>
              </a:solidFill>
            </a:endParaRPr>
          </a:p>
        </p:txBody>
      </p:sp>
      <p:graphicFrame>
        <p:nvGraphicFramePr>
          <p:cNvPr id="96" name="Google Shape;96;p19"/>
          <p:cNvGraphicFramePr/>
          <p:nvPr/>
        </p:nvGraphicFramePr>
        <p:xfrm>
          <a:off x="276250" y="847725"/>
          <a:ext cx="7258050" cy="8686800"/>
        </p:xfrm>
        <a:graphic>
          <a:graphicData uri="http://schemas.openxmlformats.org/drawingml/2006/table">
            <a:tbl>
              <a:tblPr>
                <a:noFill/>
                <a:tableStyleId>{D249754F-2B24-41EA-81F2-D3E2AF566A3A}</a:tableStyleId>
              </a:tblPr>
              <a:tblGrid>
                <a:gridCol w="3629025">
                  <a:extLst>
                    <a:ext uri="{9D8B030D-6E8A-4147-A177-3AD203B41FA5}">
                      <a16:colId xmlns:a16="http://schemas.microsoft.com/office/drawing/2014/main" val="20000"/>
                    </a:ext>
                  </a:extLst>
                </a:gridCol>
                <a:gridCol w="3629025">
                  <a:extLst>
                    <a:ext uri="{9D8B030D-6E8A-4147-A177-3AD203B41FA5}">
                      <a16:colId xmlns:a16="http://schemas.microsoft.com/office/drawing/2014/main" val="20001"/>
                    </a:ext>
                  </a:extLst>
                </a:gridCol>
              </a:tblGrid>
              <a:tr h="86868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97" name="Google Shape;97;p19"/>
          <p:cNvSpPr txBox="1"/>
          <p:nvPr/>
        </p:nvSpPr>
        <p:spPr>
          <a:xfrm>
            <a:off x="133350" y="95250"/>
            <a:ext cx="74868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 Life for a woman in Ancient Egypt and Rome</a:t>
            </a:r>
            <a:endParaRPr sz="2600"/>
          </a:p>
        </p:txBody>
      </p:sp>
      <p:sp>
        <p:nvSpPr>
          <p:cNvPr id="98" name="Google Shape;98;p19"/>
          <p:cNvSpPr txBox="1"/>
          <p:nvPr/>
        </p:nvSpPr>
        <p:spPr>
          <a:xfrm>
            <a:off x="53340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9"/>
          <p:cNvSpPr txBox="1"/>
          <p:nvPr/>
        </p:nvSpPr>
        <p:spPr>
          <a:xfrm>
            <a:off x="409575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0" name="Google Shape;100;p19"/>
          <p:cNvPicPr preferRelativeResize="0"/>
          <p:nvPr/>
        </p:nvPicPr>
        <p:blipFill>
          <a:blip r:embed="rId3">
            <a:alphaModFix/>
          </a:blip>
          <a:stretch>
            <a:fillRect/>
          </a:stretch>
        </p:blipFill>
        <p:spPr>
          <a:xfrm>
            <a:off x="5099925" y="1302620"/>
            <a:ext cx="1153950" cy="2290750"/>
          </a:xfrm>
          <a:prstGeom prst="rect">
            <a:avLst/>
          </a:prstGeom>
          <a:noFill/>
          <a:ln>
            <a:noFill/>
          </a:ln>
        </p:spPr>
      </p:pic>
      <p:pic>
        <p:nvPicPr>
          <p:cNvPr id="101" name="Google Shape;101;p19"/>
          <p:cNvPicPr preferRelativeResize="0"/>
          <p:nvPr/>
        </p:nvPicPr>
        <p:blipFill>
          <a:blip r:embed="rId4">
            <a:alphaModFix/>
          </a:blip>
          <a:stretch>
            <a:fillRect/>
          </a:stretch>
        </p:blipFill>
        <p:spPr>
          <a:xfrm>
            <a:off x="1534758" y="1161634"/>
            <a:ext cx="1153950" cy="25727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p:nvPr/>
        </p:nvSpPr>
        <p:spPr>
          <a:xfrm>
            <a:off x="-4286250" y="438150"/>
            <a:ext cx="3409800" cy="725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Your task is to research what life was like for four different groups of people who lived in Ancient Rome. You should consider the following areas of everyday life for each of the people above;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Homes and living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Jobs/education</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Food</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Clothing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Entertainment</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Position in society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How to research</a:t>
            </a:r>
            <a:endParaRPr sz="1200" b="1">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Use the websites and links provided on the Humanities website to guide you through your research.</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Make notes on the key facts that you find about each group of people.</a:t>
            </a:r>
            <a:endParaRPr sz="1200">
              <a:solidFill>
                <a:schemeClr val="dk1"/>
              </a:solidFill>
            </a:endParaRPr>
          </a:p>
        </p:txBody>
      </p:sp>
      <p:graphicFrame>
        <p:nvGraphicFramePr>
          <p:cNvPr id="107" name="Google Shape;107;p20"/>
          <p:cNvGraphicFramePr/>
          <p:nvPr/>
        </p:nvGraphicFramePr>
        <p:xfrm>
          <a:off x="276250" y="847725"/>
          <a:ext cx="7258050" cy="8686800"/>
        </p:xfrm>
        <a:graphic>
          <a:graphicData uri="http://schemas.openxmlformats.org/drawingml/2006/table">
            <a:tbl>
              <a:tblPr>
                <a:noFill/>
                <a:tableStyleId>{D249754F-2B24-41EA-81F2-D3E2AF566A3A}</a:tableStyleId>
              </a:tblPr>
              <a:tblGrid>
                <a:gridCol w="3629025">
                  <a:extLst>
                    <a:ext uri="{9D8B030D-6E8A-4147-A177-3AD203B41FA5}">
                      <a16:colId xmlns:a16="http://schemas.microsoft.com/office/drawing/2014/main" val="20000"/>
                    </a:ext>
                  </a:extLst>
                </a:gridCol>
                <a:gridCol w="3629025">
                  <a:extLst>
                    <a:ext uri="{9D8B030D-6E8A-4147-A177-3AD203B41FA5}">
                      <a16:colId xmlns:a16="http://schemas.microsoft.com/office/drawing/2014/main" val="20001"/>
                    </a:ext>
                  </a:extLst>
                </a:gridCol>
              </a:tblGrid>
              <a:tr h="86868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108" name="Google Shape;108;p20"/>
          <p:cNvSpPr txBox="1"/>
          <p:nvPr/>
        </p:nvSpPr>
        <p:spPr>
          <a:xfrm>
            <a:off x="133350" y="95250"/>
            <a:ext cx="74868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 Life for a child in Ancient Egypt and Rome</a:t>
            </a:r>
            <a:endParaRPr sz="2600"/>
          </a:p>
        </p:txBody>
      </p:sp>
      <p:sp>
        <p:nvSpPr>
          <p:cNvPr id="109" name="Google Shape;109;p20"/>
          <p:cNvSpPr txBox="1"/>
          <p:nvPr/>
        </p:nvSpPr>
        <p:spPr>
          <a:xfrm>
            <a:off x="53340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0"/>
          <p:cNvSpPr txBox="1"/>
          <p:nvPr/>
        </p:nvSpPr>
        <p:spPr>
          <a:xfrm>
            <a:off x="409575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1" name="Google Shape;111;p20"/>
          <p:cNvPicPr preferRelativeResize="0"/>
          <p:nvPr/>
        </p:nvPicPr>
        <p:blipFill>
          <a:blip r:embed="rId3">
            <a:alphaModFix/>
          </a:blip>
          <a:stretch>
            <a:fillRect/>
          </a:stretch>
        </p:blipFill>
        <p:spPr>
          <a:xfrm>
            <a:off x="1323657" y="1326420"/>
            <a:ext cx="1581775" cy="2243150"/>
          </a:xfrm>
          <a:prstGeom prst="rect">
            <a:avLst/>
          </a:prstGeom>
          <a:noFill/>
          <a:ln>
            <a:noFill/>
          </a:ln>
        </p:spPr>
      </p:pic>
      <p:pic>
        <p:nvPicPr>
          <p:cNvPr id="112" name="Google Shape;112;p20"/>
          <p:cNvPicPr preferRelativeResize="0"/>
          <p:nvPr/>
        </p:nvPicPr>
        <p:blipFill>
          <a:blip r:embed="rId4">
            <a:alphaModFix/>
          </a:blip>
          <a:stretch>
            <a:fillRect/>
          </a:stretch>
        </p:blipFill>
        <p:spPr>
          <a:xfrm>
            <a:off x="5001281" y="1326424"/>
            <a:ext cx="1261418" cy="249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p:nvPr/>
        </p:nvSpPr>
        <p:spPr>
          <a:xfrm>
            <a:off x="-4286250" y="438150"/>
            <a:ext cx="3409800" cy="725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Your task is to research what life was like for four different groups of people who lived in Ancient Rome. You should consider the following areas of everyday life for each of the people above;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Homes and living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Jobs/education</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Food</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Clothing</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Entertainment</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ü</a:t>
            </a:r>
            <a:r>
              <a:rPr lang="en" sz="700">
                <a:solidFill>
                  <a:schemeClr val="dk1"/>
                </a:solidFill>
                <a:latin typeface="Times New Roman"/>
                <a:ea typeface="Times New Roman"/>
                <a:cs typeface="Times New Roman"/>
                <a:sym typeface="Times New Roman"/>
              </a:rPr>
              <a:t>  </a:t>
            </a:r>
            <a:r>
              <a:rPr lang="en" sz="1200">
                <a:solidFill>
                  <a:schemeClr val="dk1"/>
                </a:solidFill>
              </a:rPr>
              <a:t>Position in society</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How to research</a:t>
            </a:r>
            <a:endParaRPr sz="1200" b="1">
              <a:solidFill>
                <a:schemeClr val="dk1"/>
              </a:solidFill>
            </a:endParaRPr>
          </a:p>
          <a:p>
            <a:pPr marL="0" lvl="0" indent="0" algn="l" rtl="0">
              <a:lnSpc>
                <a:spcPct val="115000"/>
              </a:lnSpc>
              <a:spcBef>
                <a:spcPts val="0"/>
              </a:spcBef>
              <a:spcAft>
                <a:spcPts val="0"/>
              </a:spcAft>
              <a:buNone/>
            </a:pPr>
            <a:r>
              <a:rPr lang="en" sz="1200">
                <a:solidFill>
                  <a:schemeClr val="dk1"/>
                </a:solidFill>
              </a:rPr>
              <a:t> </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Use the websites and links provided on the Humanities website to guide you through your research.</a:t>
            </a:r>
            <a:endParaRPr sz="1200">
              <a:solidFill>
                <a:schemeClr val="dk1"/>
              </a:solidFill>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rPr>
              <a:t>Make notes on the key facts that you find about each group of people.</a:t>
            </a:r>
            <a:endParaRPr sz="1200">
              <a:solidFill>
                <a:schemeClr val="dk1"/>
              </a:solidFill>
            </a:endParaRPr>
          </a:p>
        </p:txBody>
      </p:sp>
      <p:graphicFrame>
        <p:nvGraphicFramePr>
          <p:cNvPr id="118" name="Google Shape;118;p21"/>
          <p:cNvGraphicFramePr/>
          <p:nvPr/>
        </p:nvGraphicFramePr>
        <p:xfrm>
          <a:off x="276250" y="847725"/>
          <a:ext cx="7258050" cy="8686800"/>
        </p:xfrm>
        <a:graphic>
          <a:graphicData uri="http://schemas.openxmlformats.org/drawingml/2006/table">
            <a:tbl>
              <a:tblPr>
                <a:noFill/>
                <a:tableStyleId>{D249754F-2B24-41EA-81F2-D3E2AF566A3A}</a:tableStyleId>
              </a:tblPr>
              <a:tblGrid>
                <a:gridCol w="3629025">
                  <a:extLst>
                    <a:ext uri="{9D8B030D-6E8A-4147-A177-3AD203B41FA5}">
                      <a16:colId xmlns:a16="http://schemas.microsoft.com/office/drawing/2014/main" val="20000"/>
                    </a:ext>
                  </a:extLst>
                </a:gridCol>
                <a:gridCol w="3629025">
                  <a:extLst>
                    <a:ext uri="{9D8B030D-6E8A-4147-A177-3AD203B41FA5}">
                      <a16:colId xmlns:a16="http://schemas.microsoft.com/office/drawing/2014/main" val="20001"/>
                    </a:ext>
                  </a:extLst>
                </a:gridCol>
              </a:tblGrid>
              <a:tr h="86868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119" name="Google Shape;119;p21"/>
          <p:cNvSpPr txBox="1"/>
          <p:nvPr/>
        </p:nvSpPr>
        <p:spPr>
          <a:xfrm>
            <a:off x="133350" y="95250"/>
            <a:ext cx="74868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 Life for a Slave in Ancient Egypt and Rome</a:t>
            </a:r>
            <a:endParaRPr sz="2600"/>
          </a:p>
        </p:txBody>
      </p:sp>
      <p:sp>
        <p:nvSpPr>
          <p:cNvPr id="120" name="Google Shape;120;p21"/>
          <p:cNvSpPr txBox="1"/>
          <p:nvPr/>
        </p:nvSpPr>
        <p:spPr>
          <a:xfrm>
            <a:off x="53340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1" name="Google Shape;121;p21"/>
          <p:cNvSpPr txBox="1"/>
          <p:nvPr/>
        </p:nvSpPr>
        <p:spPr>
          <a:xfrm>
            <a:off x="4095750" y="4133850"/>
            <a:ext cx="3162300" cy="51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2" name="Google Shape;122;p21"/>
          <p:cNvPicPr preferRelativeResize="0"/>
          <p:nvPr/>
        </p:nvPicPr>
        <p:blipFill>
          <a:blip r:embed="rId3">
            <a:alphaModFix/>
          </a:blip>
          <a:stretch>
            <a:fillRect/>
          </a:stretch>
        </p:blipFill>
        <p:spPr>
          <a:xfrm>
            <a:off x="4926800" y="1154971"/>
            <a:ext cx="1321600" cy="2586050"/>
          </a:xfrm>
          <a:prstGeom prst="rect">
            <a:avLst/>
          </a:prstGeom>
          <a:noFill/>
          <a:ln>
            <a:noFill/>
          </a:ln>
        </p:spPr>
      </p:pic>
      <p:pic>
        <p:nvPicPr>
          <p:cNvPr id="123" name="Google Shape;123;p21"/>
          <p:cNvPicPr preferRelativeResize="0"/>
          <p:nvPr/>
        </p:nvPicPr>
        <p:blipFill>
          <a:blip r:embed="rId4">
            <a:alphaModFix/>
          </a:blip>
          <a:stretch>
            <a:fillRect/>
          </a:stretch>
        </p:blipFill>
        <p:spPr>
          <a:xfrm>
            <a:off x="1508199" y="970248"/>
            <a:ext cx="1212708" cy="2955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Words>
  <Application>Microsoft Macintosh PowerPoint</Application>
  <PresentationFormat>Custom</PresentationFormat>
  <Paragraphs>182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Times New Roman</vt:lpstr>
      <vt:lpstr>Lobster</vt:lpstr>
      <vt:lpstr>Anton</vt:lpstr>
      <vt:lpstr>Calibri</vt:lpstr>
      <vt:lpstr>Arial</vt:lpstr>
      <vt:lpstr>Avenir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Bish</cp:lastModifiedBy>
  <cp:revision>2</cp:revision>
  <dcterms:modified xsi:type="dcterms:W3CDTF">2020-09-25T17:35:52Z</dcterms:modified>
</cp:coreProperties>
</file>