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4" r:id="rId3"/>
    <p:sldId id="302" r:id="rId4"/>
    <p:sldId id="301" r:id="rId5"/>
    <p:sldId id="257" r:id="rId6"/>
    <p:sldId id="259" r:id="rId7"/>
    <p:sldId id="260" r:id="rId8"/>
    <p:sldId id="297" r:id="rId9"/>
    <p:sldId id="298" r:id="rId10"/>
    <p:sldId id="299" r:id="rId11"/>
    <p:sldId id="300" r:id="rId12"/>
    <p:sldId id="294" r:id="rId13"/>
    <p:sldId id="291" r:id="rId14"/>
    <p:sldId id="290" r:id="rId15"/>
    <p:sldId id="305" r:id="rId16"/>
    <p:sldId id="306" r:id="rId17"/>
    <p:sldId id="293" r:id="rId18"/>
    <p:sldId id="292" r:id="rId19"/>
    <p:sldId id="262" r:id="rId20"/>
    <p:sldId id="266" r:id="rId21"/>
    <p:sldId id="303" r:id="rId22"/>
    <p:sldId id="278" r:id="rId23"/>
    <p:sldId id="295" r:id="rId24"/>
    <p:sldId id="296" r:id="rId25"/>
    <p:sldId id="279" r:id="rId26"/>
    <p:sldId id="280" r:id="rId27"/>
    <p:sldId id="283" r:id="rId28"/>
    <p:sldId id="285" r:id="rId29"/>
    <p:sldId id="286" r:id="rId30"/>
    <p:sldId id="288" r:id="rId31"/>
    <p:sldId id="281" r:id="rId32"/>
    <p:sldId id="264" r:id="rId33"/>
    <p:sldId id="26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5"/>
    <p:restoredTop sz="94608"/>
  </p:normalViewPr>
  <p:slideViewPr>
    <p:cSldViewPr snapToObjects="1">
      <p:cViewPr varScale="1">
        <p:scale>
          <a:sx n="99" d="100"/>
          <a:sy n="99" d="100"/>
        </p:scale>
        <p:origin x="142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AFD177-97DE-FC46-9E1E-A1D90BD37EA2}" type="datetimeFigureOut">
              <a:rPr lang="en-US" smtClean="0"/>
              <a:pPr/>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FD177-97DE-FC46-9E1E-A1D90BD37EA2}" type="datetimeFigureOut">
              <a:rPr lang="en-US" smtClean="0"/>
              <a:pPr/>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FD177-97DE-FC46-9E1E-A1D90BD37EA2}" type="datetimeFigureOut">
              <a:rPr lang="en-US" smtClean="0"/>
              <a:pPr/>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AFD177-97DE-FC46-9E1E-A1D90BD37EA2}" type="datetimeFigureOut">
              <a:rPr lang="en-US" smtClean="0"/>
              <a:pPr/>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FD177-97DE-FC46-9E1E-A1D90BD37EA2}" type="datetimeFigureOut">
              <a:rPr lang="en-US" smtClean="0"/>
              <a:pPr/>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AFD177-97DE-FC46-9E1E-A1D90BD37EA2}" type="datetimeFigureOut">
              <a:rPr lang="en-US" smtClean="0"/>
              <a:pPr/>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AFD177-97DE-FC46-9E1E-A1D90BD37EA2}" type="datetimeFigureOut">
              <a:rPr lang="en-US" smtClean="0"/>
              <a:pPr/>
              <a:t>4/4/19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AFD177-97DE-FC46-9E1E-A1D90BD37EA2}" type="datetimeFigureOut">
              <a:rPr lang="en-US" smtClean="0"/>
              <a:pPr/>
              <a:t>4/4/19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FD177-97DE-FC46-9E1E-A1D90BD37EA2}" type="datetimeFigureOut">
              <a:rPr lang="en-US" smtClean="0"/>
              <a:pPr/>
              <a:t>4/4/19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FD177-97DE-FC46-9E1E-A1D90BD37EA2}" type="datetimeFigureOut">
              <a:rPr lang="en-US" smtClean="0"/>
              <a:pPr/>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FD177-97DE-FC46-9E1E-A1D90BD37EA2}" type="datetimeFigureOut">
              <a:rPr lang="en-US" smtClean="0"/>
              <a:pPr/>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3E8A-0068-514E-A5DD-42F5A558EA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FD177-97DE-FC46-9E1E-A1D90BD37EA2}" type="datetimeFigureOut">
              <a:rPr lang="en-US" smtClean="0"/>
              <a:pPr/>
              <a:t>4/4/19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F3E8A-0068-514E-A5DD-42F5A558EA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62" y="47625"/>
            <a:ext cx="9058275" cy="6762750"/>
          </a:xfrm>
          <a:prstGeom prst="rect">
            <a:avLst/>
          </a:prstGeom>
        </p:spPr>
      </p:pic>
      <p:sp>
        <p:nvSpPr>
          <p:cNvPr id="2" name="Title 1"/>
          <p:cNvSpPr>
            <a:spLocks noGrp="1"/>
          </p:cNvSpPr>
          <p:nvPr>
            <p:ph type="ctrTitle"/>
          </p:nvPr>
        </p:nvSpPr>
        <p:spPr>
          <a:xfrm>
            <a:off x="914400" y="2865437"/>
            <a:ext cx="7772400" cy="1470025"/>
          </a:xfrm>
        </p:spPr>
        <p:txBody>
          <a:bodyPr>
            <a:normAutofit/>
          </a:bodyPr>
          <a:lstStyle/>
          <a:p>
            <a:r>
              <a:rPr lang="en-US" sz="6600" b="1" dirty="0">
                <a:solidFill>
                  <a:srgbClr val="FFFF00"/>
                </a:solidFill>
                <a:latin typeface="dearJoe 5 CASUAL PRO" panose="02000000000000000000" pitchFamily="2" charset="0"/>
              </a:rPr>
              <a:t>IA Introduction</a:t>
            </a:r>
          </a:p>
        </p:txBody>
      </p:sp>
      <p:sp>
        <p:nvSpPr>
          <p:cNvPr id="3" name="Subtitle 2"/>
          <p:cNvSpPr>
            <a:spLocks noGrp="1"/>
          </p:cNvSpPr>
          <p:nvPr>
            <p:ph type="subTitle" idx="1"/>
          </p:nvPr>
        </p:nvSpPr>
        <p:spPr>
          <a:xfrm>
            <a:off x="1371600" y="4572000"/>
            <a:ext cx="6400800" cy="1752600"/>
          </a:xfrm>
        </p:spPr>
        <p:txBody>
          <a:bodyPr/>
          <a:lstStyle/>
          <a:p>
            <a:r>
              <a:rPr lang="en-US" b="1" u="sng" dirty="0">
                <a:solidFill>
                  <a:srgbClr val="FF0000"/>
                </a:solidFill>
              </a:rPr>
              <a:t>A: Fieldwork question and geographic context (0-3 marks) – 300 words</a:t>
            </a:r>
            <a:endParaRPr lang="en-US" dirty="0">
              <a:solidFill>
                <a:srgbClr val="FF0000"/>
              </a:solidFill>
            </a:endParaRP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038225" y="500063"/>
            <a:ext cx="7067550" cy="5857875"/>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142875" y="247650"/>
            <a:ext cx="9429750" cy="6362700"/>
          </a:xfrm>
          <a:prstGeom prst="rect">
            <a:avLst/>
          </a:prstGeom>
          <a:noFill/>
          <a:ln w="9525">
            <a:noFill/>
            <a:miter lim="800000"/>
            <a:headEnd/>
            <a:tailEnd/>
          </a:ln>
        </p:spPr>
      </p:pic>
    </p:spTree>
    <p:extLst>
      <p:ext uri="{BB962C8B-B14F-4D97-AF65-F5344CB8AC3E}">
        <p14:creationId xmlns:p14="http://schemas.microsoft.com/office/powerpoint/2010/main" val="348238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385763" y="214313"/>
            <a:ext cx="8372475" cy="6429375"/>
          </a:xfrm>
          <a:prstGeom prst="rect">
            <a:avLst/>
          </a:prstGeom>
          <a:noFill/>
          <a:ln w="9525">
            <a:noFill/>
            <a:miter lim="800000"/>
            <a:headEnd/>
            <a:tailEnd/>
          </a:ln>
        </p:spPr>
      </p:pic>
    </p:spTree>
    <p:extLst>
      <p:ext uri="{BB962C8B-B14F-4D97-AF65-F5344CB8AC3E}">
        <p14:creationId xmlns:p14="http://schemas.microsoft.com/office/powerpoint/2010/main" val="2345908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838" y="152400"/>
            <a:ext cx="8758300" cy="1143000"/>
          </a:xfrm>
        </p:spPr>
        <p:txBody>
          <a:bodyPr/>
          <a:lstStyle/>
          <a:p>
            <a:r>
              <a:rPr lang="en-US" dirty="0">
                <a:latin typeface="dearJoe 5 CASUAL PRO" panose="02000000000000000000" pitchFamily="2" charset="0"/>
              </a:rPr>
              <a:t>Sites for investigation</a:t>
            </a:r>
          </a:p>
        </p:txBody>
      </p:sp>
      <p:pic>
        <p:nvPicPr>
          <p:cNvPr id="5" name="Picture 4"/>
          <p:cNvPicPr>
            <a:picLocks noChangeAspect="1"/>
          </p:cNvPicPr>
          <p:nvPr/>
        </p:nvPicPr>
        <p:blipFill>
          <a:blip r:embed="rId2"/>
          <a:stretch>
            <a:fillRect/>
          </a:stretch>
        </p:blipFill>
        <p:spPr>
          <a:xfrm>
            <a:off x="228599" y="1137166"/>
            <a:ext cx="8735539" cy="5416034"/>
          </a:xfrm>
          <a:prstGeom prst="rect">
            <a:avLst/>
          </a:prstGeom>
        </p:spPr>
      </p:pic>
      <p:sp>
        <p:nvSpPr>
          <p:cNvPr id="3" name="TextBox 2">
            <a:extLst>
              <a:ext uri="{FF2B5EF4-FFF2-40B4-BE49-F238E27FC236}">
                <a16:creationId xmlns:a16="http://schemas.microsoft.com/office/drawing/2014/main" id="{7798F211-31BC-8642-90BD-80DD8421C7D4}"/>
              </a:ext>
            </a:extLst>
          </p:cNvPr>
          <p:cNvSpPr txBox="1"/>
          <p:nvPr/>
        </p:nvSpPr>
        <p:spPr>
          <a:xfrm>
            <a:off x="1828800" y="3962400"/>
            <a:ext cx="762000" cy="369332"/>
          </a:xfrm>
          <a:prstGeom prst="rect">
            <a:avLst/>
          </a:prstGeom>
          <a:noFill/>
        </p:spPr>
        <p:txBody>
          <a:bodyPr wrap="square" rtlCol="0">
            <a:spAutoFit/>
          </a:bodyPr>
          <a:lstStyle/>
          <a:p>
            <a:r>
              <a:rPr lang="en-US" b="1" dirty="0"/>
              <a:t>Site 1</a:t>
            </a:r>
          </a:p>
        </p:txBody>
      </p:sp>
    </p:spTree>
    <p:extLst>
      <p:ext uri="{BB962C8B-B14F-4D97-AF65-F5344CB8AC3E}">
        <p14:creationId xmlns:p14="http://schemas.microsoft.com/office/powerpoint/2010/main" val="1480427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5-03 at 6.01.32 PM.png"/>
          <p:cNvPicPr>
            <a:picLocks noGrp="1" noChangeAspect="1"/>
          </p:cNvPicPr>
          <p:nvPr>
            <p:ph idx="1"/>
          </p:nvPr>
        </p:nvPicPr>
        <p:blipFill>
          <a:blip r:embed="rId2"/>
          <a:stretch>
            <a:fillRect/>
          </a:stretch>
        </p:blipFill>
        <p:spPr>
          <a:xfrm>
            <a:off x="228600" y="457200"/>
            <a:ext cx="8686800" cy="5425281"/>
          </a:xfrm>
        </p:spPr>
      </p:pic>
      <p:sp>
        <p:nvSpPr>
          <p:cNvPr id="3" name="TextBox 2"/>
          <p:cNvSpPr txBox="1"/>
          <p:nvPr/>
        </p:nvSpPr>
        <p:spPr>
          <a:xfrm>
            <a:off x="5867400" y="5562600"/>
            <a:ext cx="2057400" cy="1200329"/>
          </a:xfrm>
          <a:prstGeom prst="rect">
            <a:avLst/>
          </a:prstGeom>
          <a:noFill/>
        </p:spPr>
        <p:txBody>
          <a:bodyPr wrap="square" rtlCol="0">
            <a:spAutoFit/>
          </a:bodyPr>
          <a:lstStyle/>
          <a:p>
            <a:r>
              <a:rPr lang="en-US" dirty="0">
                <a:solidFill>
                  <a:srgbClr val="FF0000"/>
                </a:solidFill>
              </a:rPr>
              <a:t>Suggestion- annotate core/ frame model related to Houston </a:t>
            </a:r>
          </a:p>
        </p:txBody>
      </p:sp>
    </p:spTree>
    <p:extLst>
      <p:ext uri="{BB962C8B-B14F-4D97-AF65-F5344CB8AC3E}">
        <p14:creationId xmlns:p14="http://schemas.microsoft.com/office/powerpoint/2010/main" val="499101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1" y="152400"/>
            <a:ext cx="5181600" cy="1143000"/>
          </a:xfrm>
        </p:spPr>
        <p:txBody>
          <a:bodyPr/>
          <a:lstStyle/>
          <a:p>
            <a:r>
              <a:rPr lang="en-US" dirty="0">
                <a:latin typeface="dearJoe 5 CASUAL PRO" panose="02000000000000000000" pitchFamily="2" charset="0"/>
              </a:rPr>
              <a:t>Back ground theory</a:t>
            </a:r>
          </a:p>
        </p:txBody>
      </p:sp>
      <p:pic>
        <p:nvPicPr>
          <p:cNvPr id="7" name="Picture 6">
            <a:extLst>
              <a:ext uri="{FF2B5EF4-FFF2-40B4-BE49-F238E27FC236}">
                <a16:creationId xmlns:a16="http://schemas.microsoft.com/office/drawing/2014/main" id="{EA3F3849-B64A-5F45-AB5D-3C6AF08C8988}"/>
              </a:ext>
            </a:extLst>
          </p:cNvPr>
          <p:cNvPicPr>
            <a:picLocks noChangeAspect="1"/>
          </p:cNvPicPr>
          <p:nvPr/>
        </p:nvPicPr>
        <p:blipFill>
          <a:blip r:embed="rId2"/>
          <a:stretch>
            <a:fillRect/>
          </a:stretch>
        </p:blipFill>
        <p:spPr>
          <a:xfrm>
            <a:off x="457200" y="1524000"/>
            <a:ext cx="8229600" cy="4448698"/>
          </a:xfrm>
          <a:prstGeom prst="rect">
            <a:avLst/>
          </a:prstGeom>
        </p:spPr>
      </p:pic>
    </p:spTree>
    <p:extLst>
      <p:ext uri="{BB962C8B-B14F-4D97-AF65-F5344CB8AC3E}">
        <p14:creationId xmlns:p14="http://schemas.microsoft.com/office/powerpoint/2010/main" val="2520125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72000" cy="1143000"/>
          </a:xfrm>
        </p:spPr>
        <p:txBody>
          <a:bodyPr/>
          <a:lstStyle/>
          <a:p>
            <a:r>
              <a:rPr lang="en-US" dirty="0">
                <a:latin typeface="dearJoe 5 CASUAL PRO" panose="02000000000000000000" pitchFamily="2" charset="0"/>
              </a:rPr>
              <a:t>The bid rent theory</a:t>
            </a:r>
          </a:p>
        </p:txBody>
      </p:sp>
      <p:sp>
        <p:nvSpPr>
          <p:cNvPr id="4" name="Rectangle 3"/>
          <p:cNvSpPr/>
          <p:nvPr/>
        </p:nvSpPr>
        <p:spPr>
          <a:xfrm>
            <a:off x="609600" y="1447800"/>
            <a:ext cx="8229600" cy="1754326"/>
          </a:xfrm>
          <a:prstGeom prst="rect">
            <a:avLst/>
          </a:prstGeom>
        </p:spPr>
        <p:txBody>
          <a:bodyPr wrap="square">
            <a:spAutoFit/>
          </a:bodyPr>
          <a:lstStyle/>
          <a:p>
            <a:r>
              <a:rPr lang="en-US" b="1" dirty="0"/>
              <a:t>This bid-rent theory explains one pattern of urban land-use that is also identified by Burgess' concentric ring model.</a:t>
            </a:r>
          </a:p>
          <a:p>
            <a:endParaRPr lang="en-US" dirty="0"/>
          </a:p>
          <a:p>
            <a:endParaRPr lang="en-US" dirty="0"/>
          </a:p>
          <a:p>
            <a:endParaRPr lang="en-US" dirty="0"/>
          </a:p>
          <a:p>
            <a:endParaRPr lang="en-US" dirty="0"/>
          </a:p>
        </p:txBody>
      </p:sp>
      <p:pic>
        <p:nvPicPr>
          <p:cNvPr id="1026" name="Picture 2" descr="Bid-rent theory"/>
          <p:cNvPicPr>
            <a:picLocks noChangeAspect="1" noChangeArrowheads="1"/>
          </p:cNvPicPr>
          <p:nvPr/>
        </p:nvPicPr>
        <p:blipFill>
          <a:blip r:embed="rId2" cstate="print"/>
          <a:srcRect/>
          <a:stretch>
            <a:fillRect/>
          </a:stretch>
        </p:blipFill>
        <p:spPr bwMode="auto">
          <a:xfrm>
            <a:off x="4648200" y="1981200"/>
            <a:ext cx="3840783" cy="4724400"/>
          </a:xfrm>
          <a:prstGeom prst="rect">
            <a:avLst/>
          </a:prstGeom>
          <a:noFill/>
        </p:spPr>
      </p:pic>
      <p:sp>
        <p:nvSpPr>
          <p:cNvPr id="7" name="Rectangle 6"/>
          <p:cNvSpPr/>
          <p:nvPr/>
        </p:nvSpPr>
        <p:spPr>
          <a:xfrm>
            <a:off x="762000" y="5715000"/>
            <a:ext cx="3810000" cy="923330"/>
          </a:xfrm>
          <a:prstGeom prst="rect">
            <a:avLst/>
          </a:prstGeom>
        </p:spPr>
        <p:txBody>
          <a:bodyPr wrap="square">
            <a:spAutoFit/>
          </a:bodyPr>
          <a:lstStyle/>
          <a:p>
            <a:r>
              <a:rPr lang="en-US" b="1" dirty="0"/>
              <a:t>The diagram shows what various land-users are prepared and able to pay for good access to the CBD</a:t>
            </a:r>
            <a:endParaRPr lang="en-US" dirty="0"/>
          </a:p>
        </p:txBody>
      </p:sp>
      <p:sp>
        <p:nvSpPr>
          <p:cNvPr id="8" name="Rectangle 7"/>
          <p:cNvSpPr/>
          <p:nvPr/>
        </p:nvSpPr>
        <p:spPr>
          <a:xfrm>
            <a:off x="152400" y="2209800"/>
            <a:ext cx="4572000" cy="2031325"/>
          </a:xfrm>
          <a:prstGeom prst="rect">
            <a:avLst/>
          </a:prstGeom>
        </p:spPr>
        <p:txBody>
          <a:bodyPr wrap="square">
            <a:spAutoFit/>
          </a:bodyPr>
          <a:lstStyle/>
          <a:p>
            <a:r>
              <a:rPr lang="en-US" b="1" dirty="0"/>
              <a:t>Bid rent theory</a:t>
            </a:r>
            <a:r>
              <a:rPr lang="en-US" dirty="0"/>
              <a:t> is a geographical theory that refers to how the price and demand on land changes as the distance towards the CBD (Central Business District) increases.</a:t>
            </a:r>
          </a:p>
          <a:p>
            <a:br>
              <a:rPr lang="en-US" dirty="0"/>
            </a:br>
            <a:br>
              <a:rPr lang="en-US" dirty="0"/>
            </a:br>
            <a:endParaRPr lang="en-US" dirty="0"/>
          </a:p>
        </p:txBody>
      </p:sp>
      <p:sp>
        <p:nvSpPr>
          <p:cNvPr id="9" name="Rectangle 8"/>
          <p:cNvSpPr/>
          <p:nvPr/>
        </p:nvSpPr>
        <p:spPr>
          <a:xfrm>
            <a:off x="152400" y="3505200"/>
            <a:ext cx="4572000" cy="1477328"/>
          </a:xfrm>
          <a:prstGeom prst="rect">
            <a:avLst/>
          </a:prstGeom>
        </p:spPr>
        <p:txBody>
          <a:bodyPr wrap="square">
            <a:spAutoFit/>
          </a:bodyPr>
          <a:lstStyle/>
          <a:p>
            <a:r>
              <a:rPr lang="en-US" dirty="0"/>
              <a:t>The different land users all compete with one and other for the more accessible land. The amount that they are willing to pay is called </a:t>
            </a:r>
            <a:r>
              <a:rPr lang="en-US" b="1" dirty="0"/>
              <a:t>Bid Rent</a:t>
            </a:r>
            <a:r>
              <a:rPr lang="en-US" dirty="0"/>
              <a:t>. As a direct result of this, a</a:t>
            </a:r>
            <a:r>
              <a:rPr lang="en-US" b="1" dirty="0"/>
              <a:t> pattern of concentric rings of land use develops</a:t>
            </a:r>
            <a:r>
              <a:rPr lang="en-US" dirty="0"/>
              <a:t>.</a:t>
            </a:r>
          </a:p>
        </p:txBody>
      </p:sp>
      <p:sp>
        <p:nvSpPr>
          <p:cNvPr id="10" name="TextBox 9">
            <a:extLst>
              <a:ext uri="{FF2B5EF4-FFF2-40B4-BE49-F238E27FC236}">
                <a16:creationId xmlns:a16="http://schemas.microsoft.com/office/drawing/2014/main" id="{C5D8072E-6AB4-AB45-8730-16AF79373C66}"/>
              </a:ext>
            </a:extLst>
          </p:cNvPr>
          <p:cNvSpPr txBox="1"/>
          <p:nvPr/>
        </p:nvSpPr>
        <p:spPr>
          <a:xfrm>
            <a:off x="6705600" y="0"/>
            <a:ext cx="2438400" cy="1323439"/>
          </a:xfrm>
          <a:prstGeom prst="rect">
            <a:avLst/>
          </a:prstGeom>
          <a:solidFill>
            <a:srgbClr val="FFFF00"/>
          </a:solidFill>
        </p:spPr>
        <p:txBody>
          <a:bodyPr wrap="square" rtlCol="0">
            <a:spAutoFit/>
          </a:bodyPr>
          <a:lstStyle/>
          <a:p>
            <a:r>
              <a:rPr lang="en-US" sz="1600" dirty="0"/>
              <a:t>If including this in your coursework introduction you need to make sure you can explain its relevance to your fieldwork question</a:t>
            </a:r>
          </a:p>
        </p:txBody>
      </p:sp>
    </p:spTree>
    <p:extLst>
      <p:ext uri="{BB962C8B-B14F-4D97-AF65-F5344CB8AC3E}">
        <p14:creationId xmlns:p14="http://schemas.microsoft.com/office/powerpoint/2010/main" val="137211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Distance Decay principal </a:t>
            </a:r>
          </a:p>
        </p:txBody>
      </p:sp>
      <p:sp>
        <p:nvSpPr>
          <p:cNvPr id="3" name="Content Placeholder 2"/>
          <p:cNvSpPr>
            <a:spLocks noGrp="1"/>
          </p:cNvSpPr>
          <p:nvPr>
            <p:ph idx="1"/>
          </p:nvPr>
        </p:nvSpPr>
        <p:spPr/>
        <p:txBody>
          <a:bodyPr/>
          <a:lstStyle/>
          <a:p>
            <a:pPr>
              <a:buNone/>
            </a:pPr>
            <a:r>
              <a:rPr lang="en-US" b="1" dirty="0">
                <a:solidFill>
                  <a:srgbClr val="0070C0"/>
                </a:solidFill>
              </a:rPr>
              <a:t>PLVI – Peak land value intersection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667000"/>
            <a:ext cx="7696200" cy="365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70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a:latin typeface="dearJoe 5 CASUAL PRO" panose="02000000000000000000" pitchFamily="2" charset="0"/>
              </a:rPr>
              <a:t>Distance decay</a:t>
            </a:r>
          </a:p>
        </p:txBody>
      </p:sp>
      <p:sp>
        <p:nvSpPr>
          <p:cNvPr id="3" name="Content Placeholder 2"/>
          <p:cNvSpPr>
            <a:spLocks noGrp="1"/>
          </p:cNvSpPr>
          <p:nvPr>
            <p:ph idx="1"/>
          </p:nvPr>
        </p:nvSpPr>
        <p:spPr/>
        <p:txBody>
          <a:bodyPr>
            <a:normAutofit fontScale="92500"/>
          </a:bodyPr>
          <a:lstStyle/>
          <a:p>
            <a:r>
              <a:rPr lang="en-US" dirty="0"/>
              <a:t>The</a:t>
            </a:r>
            <a:r>
              <a:rPr lang="en-US" b="1" dirty="0"/>
              <a:t> CBD </a:t>
            </a:r>
            <a:r>
              <a:rPr lang="en-US" dirty="0"/>
              <a:t>of a city will be the location of the </a:t>
            </a:r>
            <a:r>
              <a:rPr lang="en-US" b="1" dirty="0"/>
              <a:t>PLVI.</a:t>
            </a:r>
          </a:p>
          <a:p>
            <a:r>
              <a:rPr lang="en-US" dirty="0"/>
              <a:t>This means is the </a:t>
            </a:r>
            <a:r>
              <a:rPr lang="en-US" b="1" dirty="0"/>
              <a:t>highest rated, busiest and most accessible part of the city </a:t>
            </a:r>
            <a:r>
              <a:rPr lang="en-US" dirty="0"/>
              <a:t>– meaning land prices are also the highest.</a:t>
            </a:r>
          </a:p>
          <a:p>
            <a:r>
              <a:rPr lang="en-US" b="1" dirty="0"/>
              <a:t>Secondary peaks </a:t>
            </a:r>
            <a:r>
              <a:rPr lang="en-US" dirty="0"/>
              <a:t>also exist in urban areas. These are areas that are also very accessible and so highly rated e.g. Houston – the Medical Center, Energy Corridor, Galleria District are all secondary peaks.</a:t>
            </a:r>
          </a:p>
        </p:txBody>
      </p:sp>
      <p:sp>
        <p:nvSpPr>
          <p:cNvPr id="4" name="TextBox 3"/>
          <p:cNvSpPr txBox="1"/>
          <p:nvPr/>
        </p:nvSpPr>
        <p:spPr>
          <a:xfrm>
            <a:off x="4419600" y="5660032"/>
            <a:ext cx="3657600" cy="923330"/>
          </a:xfrm>
          <a:prstGeom prst="rect">
            <a:avLst/>
          </a:prstGeom>
          <a:noFill/>
        </p:spPr>
        <p:txBody>
          <a:bodyPr wrap="square" rtlCol="0">
            <a:spAutoFit/>
          </a:bodyPr>
          <a:lstStyle/>
          <a:p>
            <a:r>
              <a:rPr lang="en-US" b="1" dirty="0">
                <a:solidFill>
                  <a:srgbClr val="0070C0"/>
                </a:solidFill>
              </a:rPr>
              <a:t>How would we know where the PLVI is?</a:t>
            </a:r>
          </a:p>
          <a:p>
            <a:r>
              <a:rPr lang="en-US" b="1" dirty="0">
                <a:solidFill>
                  <a:srgbClr val="0070C0"/>
                </a:solidFill>
              </a:rPr>
              <a:t>Where do you think it is in Houston?</a:t>
            </a:r>
          </a:p>
        </p:txBody>
      </p:sp>
      <p:sp>
        <p:nvSpPr>
          <p:cNvPr id="5" name="TextBox 4">
            <a:extLst>
              <a:ext uri="{FF2B5EF4-FFF2-40B4-BE49-F238E27FC236}">
                <a16:creationId xmlns:a16="http://schemas.microsoft.com/office/drawing/2014/main" id="{515CF9DC-87BC-7F4E-88A0-D466455CE410}"/>
              </a:ext>
            </a:extLst>
          </p:cNvPr>
          <p:cNvSpPr txBox="1"/>
          <p:nvPr/>
        </p:nvSpPr>
        <p:spPr>
          <a:xfrm>
            <a:off x="6705600" y="0"/>
            <a:ext cx="2438400" cy="1323439"/>
          </a:xfrm>
          <a:prstGeom prst="rect">
            <a:avLst/>
          </a:prstGeom>
          <a:solidFill>
            <a:srgbClr val="FFFF00"/>
          </a:solidFill>
        </p:spPr>
        <p:txBody>
          <a:bodyPr wrap="square" rtlCol="0">
            <a:spAutoFit/>
          </a:bodyPr>
          <a:lstStyle/>
          <a:p>
            <a:r>
              <a:rPr lang="en-US" sz="1600" dirty="0"/>
              <a:t>If including this in your coursework introduction you need to make sure you can explain its relevance to your fieldwork question</a:t>
            </a:r>
          </a:p>
        </p:txBody>
      </p:sp>
    </p:spTree>
    <p:extLst>
      <p:ext uri="{BB962C8B-B14F-4D97-AF65-F5344CB8AC3E}">
        <p14:creationId xmlns:p14="http://schemas.microsoft.com/office/powerpoint/2010/main" val="32670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Aims of the investigation</a:t>
            </a:r>
          </a:p>
        </p:txBody>
      </p:sp>
      <p:sp>
        <p:nvSpPr>
          <p:cNvPr id="3" name="Content Placeholder 2"/>
          <p:cNvSpPr>
            <a:spLocks noGrp="1"/>
          </p:cNvSpPr>
          <p:nvPr>
            <p:ph idx="1"/>
          </p:nvPr>
        </p:nvSpPr>
        <p:spPr/>
        <p:txBody>
          <a:bodyPr>
            <a:normAutofit/>
          </a:bodyPr>
          <a:lstStyle/>
          <a:p>
            <a:pPr>
              <a:buNone/>
            </a:pPr>
            <a:r>
              <a:rPr lang="en-US" dirty="0"/>
              <a:t>1. To delimit the City Core / CBD of Houston</a:t>
            </a:r>
          </a:p>
          <a:p>
            <a:pPr>
              <a:buNone/>
            </a:pPr>
            <a:r>
              <a:rPr lang="en-US" dirty="0"/>
              <a:t>2. To distinguish the core, the frame, zone of assimilation and zone of discard by using a set of parameters e.g. land use, building height etc.</a:t>
            </a:r>
          </a:p>
          <a:p>
            <a:pPr>
              <a:buNone/>
            </a:pPr>
            <a:r>
              <a:rPr lang="en-US" dirty="0"/>
              <a:t>3. To test the hypothesis formulated.</a:t>
            </a:r>
          </a:p>
          <a:p>
            <a:pPr>
              <a:buNone/>
            </a:pPr>
            <a:r>
              <a:rPr lang="en-US" dirty="0"/>
              <a:t>4. To explain any anomalies and uniqueness of the Houston city centre</a:t>
            </a:r>
          </a:p>
          <a:p>
            <a:endParaRPr lang="en-US" dirty="0"/>
          </a:p>
        </p:txBody>
      </p:sp>
    </p:spTree>
    <p:extLst>
      <p:ext uri="{BB962C8B-B14F-4D97-AF65-F5344CB8AC3E}">
        <p14:creationId xmlns:p14="http://schemas.microsoft.com/office/powerpoint/2010/main" val="245899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u="sng" dirty="0"/>
            </a:br>
            <a:br>
              <a:rPr lang="en-US" b="1" u="sng" dirty="0"/>
            </a:br>
            <a:r>
              <a:rPr lang="en-US" b="1" u="sng" dirty="0">
                <a:latin typeface="dearJoe 5 CASUAL PRO" panose="02000000000000000000" pitchFamily="2" charset="0"/>
              </a:rPr>
              <a:t>What to Include In Section A: </a:t>
            </a:r>
            <a:r>
              <a:rPr lang="en-US" b="1" u="sng" cap="all" dirty="0">
                <a:latin typeface="dearJoe 5 CASUAL PRO" panose="02000000000000000000" pitchFamily="2" charset="0"/>
              </a:rPr>
              <a:t>Hypotheses</a:t>
            </a:r>
            <a:br>
              <a:rPr lang="en-US" dirty="0"/>
            </a:br>
            <a:r>
              <a:rPr lang="en-US" b="1" u="sng" dirty="0"/>
              <a:t> </a:t>
            </a:r>
            <a:br>
              <a:rPr lang="en-US" dirty="0"/>
            </a:br>
            <a:endParaRPr lang="en-US" dirty="0"/>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pPr>
              <a:buNone/>
            </a:pPr>
            <a:r>
              <a:rPr lang="en-US" dirty="0"/>
              <a:t>A hypothesis is a prediction or statement that you attempt to prove or disprove through your research. It is possible to complete an internal assessment without hypotheses but it generally gives you greater direction. A good number of hypotheses is three. This gives you plenty to talk about, but will not exceed your word limit.</a:t>
            </a:r>
          </a:p>
          <a:p>
            <a:r>
              <a:rPr lang="en-US" dirty="0"/>
              <a:t>Your hypotheses must be SMART: </a:t>
            </a:r>
          </a:p>
          <a:p>
            <a:r>
              <a:rPr lang="en-US" b="1" dirty="0"/>
              <a:t>S</a:t>
            </a:r>
            <a:r>
              <a:rPr lang="en-US" dirty="0"/>
              <a:t>pecific</a:t>
            </a:r>
          </a:p>
          <a:p>
            <a:r>
              <a:rPr lang="en-US" b="1" dirty="0"/>
              <a:t>M</a:t>
            </a:r>
            <a:r>
              <a:rPr lang="en-US" dirty="0"/>
              <a:t>easurable</a:t>
            </a:r>
          </a:p>
          <a:p>
            <a:r>
              <a:rPr lang="en-US" b="1" dirty="0"/>
              <a:t>A</a:t>
            </a:r>
            <a:r>
              <a:rPr lang="en-US" dirty="0"/>
              <a:t>chievable</a:t>
            </a:r>
          </a:p>
          <a:p>
            <a:r>
              <a:rPr lang="en-US" b="1" dirty="0"/>
              <a:t>R</a:t>
            </a:r>
            <a:r>
              <a:rPr lang="en-US" dirty="0"/>
              <a:t>ealistic</a:t>
            </a:r>
          </a:p>
          <a:p>
            <a:r>
              <a:rPr lang="en-US" b="1" dirty="0"/>
              <a:t>T</a:t>
            </a:r>
            <a:r>
              <a:rPr lang="en-US" dirty="0"/>
              <a:t>ime-related</a:t>
            </a:r>
          </a:p>
          <a:p>
            <a:pPr>
              <a:buNone/>
            </a:pPr>
            <a:endParaRPr lang="en-US" dirty="0"/>
          </a:p>
          <a:p>
            <a:pPr>
              <a:buNone/>
            </a:pPr>
            <a:r>
              <a:rPr lang="en-US" dirty="0"/>
              <a:t>Very briefly explain why you expect your hypotheses to be true, make a link to geographic theory. Also state why investigating the impacts of tourism and/or globalization is important.</a:t>
            </a:r>
          </a:p>
          <a:p>
            <a:pPr>
              <a:buNone/>
            </a:pPr>
            <a:r>
              <a:rPr lang="en-US" dirty="0"/>
              <a:t> </a:t>
            </a:r>
          </a:p>
          <a:p>
            <a:pPr>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2979-874F-D844-8877-ADB410944FB7}"/>
              </a:ext>
            </a:extLst>
          </p:cNvPr>
          <p:cNvSpPr>
            <a:spLocks noGrp="1"/>
          </p:cNvSpPr>
          <p:nvPr>
            <p:ph type="title"/>
          </p:nvPr>
        </p:nvSpPr>
        <p:spPr/>
        <p:txBody>
          <a:bodyPr/>
          <a:lstStyle/>
          <a:p>
            <a:r>
              <a:rPr lang="en-US" dirty="0">
                <a:latin typeface="dearJoe 5 CASUAL PRO" panose="02000000000000000000" pitchFamily="2" charset="0"/>
              </a:rPr>
              <a:t>Objectives</a:t>
            </a:r>
          </a:p>
        </p:txBody>
      </p:sp>
      <p:sp>
        <p:nvSpPr>
          <p:cNvPr id="3" name="Content Placeholder 2">
            <a:extLst>
              <a:ext uri="{FF2B5EF4-FFF2-40B4-BE49-F238E27FC236}">
                <a16:creationId xmlns:a16="http://schemas.microsoft.com/office/drawing/2014/main" id="{5CB99B06-D996-FF4D-8C4A-5B11CA21F4B3}"/>
              </a:ext>
            </a:extLst>
          </p:cNvPr>
          <p:cNvSpPr>
            <a:spLocks noGrp="1"/>
          </p:cNvSpPr>
          <p:nvPr>
            <p:ph idx="1"/>
          </p:nvPr>
        </p:nvSpPr>
        <p:spPr/>
        <p:txBody>
          <a:bodyPr/>
          <a:lstStyle/>
          <a:p>
            <a:r>
              <a:rPr lang="en-US" dirty="0">
                <a:latin typeface="dearJoe 5 CASUAL PRO" panose="02000000000000000000" pitchFamily="2" charset="0"/>
              </a:rPr>
              <a:t>What: </a:t>
            </a:r>
            <a:r>
              <a:rPr lang="en-US" dirty="0"/>
              <a:t>Introduction to your Geography IA</a:t>
            </a:r>
          </a:p>
          <a:p>
            <a:r>
              <a:rPr lang="en-US" dirty="0">
                <a:latin typeface="dearJoe 5 CASUAL PRO" panose="02000000000000000000" pitchFamily="2" charset="0"/>
              </a:rPr>
              <a:t>How: </a:t>
            </a:r>
            <a:r>
              <a:rPr lang="en-US" dirty="0"/>
              <a:t>Use the guidelines on Weebly to construct your coursework introduction.</a:t>
            </a:r>
          </a:p>
          <a:p>
            <a:r>
              <a:rPr lang="en-US" dirty="0">
                <a:latin typeface="dearJoe 5 CASUAL PRO" panose="02000000000000000000" pitchFamily="2" charset="0"/>
              </a:rPr>
              <a:t>Why: </a:t>
            </a:r>
            <a:r>
              <a:rPr lang="en-US" dirty="0"/>
              <a:t>To enable you to achieve success in this very important element of your Geography IB</a:t>
            </a:r>
          </a:p>
        </p:txBody>
      </p:sp>
    </p:spTree>
    <p:extLst>
      <p:ext uri="{BB962C8B-B14F-4D97-AF65-F5344CB8AC3E}">
        <p14:creationId xmlns:p14="http://schemas.microsoft.com/office/powerpoint/2010/main" val="290231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earJoe 5 CASUAL PRO" panose="02000000000000000000" pitchFamily="2" charset="0"/>
              </a:rPr>
              <a:t>Below are examples of hypotheses that you may choose:</a:t>
            </a: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pPr lvl="0"/>
            <a:r>
              <a:rPr lang="en-US" dirty="0"/>
              <a:t>The building height will decline as you move away from the core/ PVLI</a:t>
            </a:r>
          </a:p>
          <a:p>
            <a:r>
              <a:rPr lang="en-US" dirty="0"/>
              <a:t>The quality of the environment will worsen as you move away from the Core/ PVLI</a:t>
            </a:r>
          </a:p>
          <a:p>
            <a:pPr lvl="0"/>
            <a:r>
              <a:rPr lang="en-US" dirty="0"/>
              <a:t>The number of pedestrians will decrease as you move away from the core / PVLI</a:t>
            </a:r>
          </a:p>
          <a:p>
            <a:pPr lvl="0"/>
            <a:r>
              <a:rPr lang="en-US" dirty="0"/>
              <a:t>The quality of shops will decline as you move away from the core / PVLI</a:t>
            </a:r>
          </a:p>
          <a:p>
            <a:r>
              <a:rPr lang="en-US" dirty="0"/>
              <a:t>There will be more high order services in the core than the frame </a:t>
            </a:r>
          </a:p>
          <a:p>
            <a:r>
              <a:rPr lang="en-US" dirty="0"/>
              <a:t>The oil institutions tend to cluster near the core / PVLI</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838" y="152400"/>
            <a:ext cx="8758300" cy="1143000"/>
          </a:xfrm>
        </p:spPr>
        <p:txBody>
          <a:bodyPr/>
          <a:lstStyle/>
          <a:p>
            <a:r>
              <a:rPr lang="en-US" dirty="0">
                <a:latin typeface="dearJoe 5 CASUAL PRO" panose="02000000000000000000" pitchFamily="2" charset="0"/>
              </a:rPr>
              <a:t>Sites for investigation</a:t>
            </a:r>
          </a:p>
        </p:txBody>
      </p:sp>
      <p:pic>
        <p:nvPicPr>
          <p:cNvPr id="5" name="Picture 4"/>
          <p:cNvPicPr>
            <a:picLocks noChangeAspect="1"/>
          </p:cNvPicPr>
          <p:nvPr/>
        </p:nvPicPr>
        <p:blipFill>
          <a:blip r:embed="rId2"/>
          <a:stretch>
            <a:fillRect/>
          </a:stretch>
        </p:blipFill>
        <p:spPr>
          <a:xfrm>
            <a:off x="205838" y="1962150"/>
            <a:ext cx="4731774" cy="2933700"/>
          </a:xfrm>
          <a:prstGeom prst="rect">
            <a:avLst/>
          </a:prstGeom>
        </p:spPr>
      </p:pic>
      <p:sp>
        <p:nvSpPr>
          <p:cNvPr id="3" name="Rectangle 2">
            <a:extLst>
              <a:ext uri="{FF2B5EF4-FFF2-40B4-BE49-F238E27FC236}">
                <a16:creationId xmlns:a16="http://schemas.microsoft.com/office/drawing/2014/main" id="{B1F0CF88-31C5-304A-8CF2-617806758F36}"/>
              </a:ext>
            </a:extLst>
          </p:cNvPr>
          <p:cNvSpPr/>
          <p:nvPr/>
        </p:nvSpPr>
        <p:spPr>
          <a:xfrm>
            <a:off x="5029200" y="1752600"/>
            <a:ext cx="4248955" cy="3693319"/>
          </a:xfrm>
          <a:prstGeom prst="rect">
            <a:avLst/>
          </a:prstGeom>
        </p:spPr>
        <p:txBody>
          <a:bodyPr wrap="square">
            <a:spAutoFit/>
          </a:bodyPr>
          <a:lstStyle/>
          <a:p>
            <a:r>
              <a:rPr lang="en-US" b="1" dirty="0"/>
              <a:t>Site 1:</a:t>
            </a:r>
            <a:r>
              <a:rPr lang="en-US" dirty="0"/>
              <a:t> Chevron building 1400 Smith St </a:t>
            </a:r>
          </a:p>
          <a:p>
            <a:r>
              <a:rPr lang="en-US" b="1" dirty="0"/>
              <a:t>Site 2</a:t>
            </a:r>
            <a:r>
              <a:rPr lang="en-US" dirty="0"/>
              <a:t>: Cathedral</a:t>
            </a:r>
            <a:r>
              <a:rPr lang="en-US" u="sng" dirty="0"/>
              <a:t> </a:t>
            </a:r>
            <a:r>
              <a:rPr lang="en-US" dirty="0"/>
              <a:t>1111 St Joseph Pkwy, Houston, TX 77002</a:t>
            </a:r>
            <a:br>
              <a:rPr lang="en-US" dirty="0"/>
            </a:br>
            <a:r>
              <a:rPr lang="en-US" b="1" dirty="0"/>
              <a:t>Site 3:</a:t>
            </a:r>
            <a:r>
              <a:rPr lang="en-US" dirty="0"/>
              <a:t> Toyota Centre 1510 Polk St, Houston, TX 77002</a:t>
            </a:r>
            <a:br>
              <a:rPr lang="en-US" dirty="0"/>
            </a:br>
            <a:r>
              <a:rPr lang="en-US" b="1" dirty="0"/>
              <a:t>Site 4:</a:t>
            </a:r>
            <a:r>
              <a:rPr lang="en-US" dirty="0"/>
              <a:t> Discovery Green </a:t>
            </a:r>
            <a:br>
              <a:rPr lang="en-US" dirty="0"/>
            </a:br>
            <a:r>
              <a:rPr lang="en-US" b="1" dirty="0"/>
              <a:t>Site 5:</a:t>
            </a:r>
            <a:r>
              <a:rPr lang="en-US" dirty="0"/>
              <a:t> Minute Maid park- corner of Congress and Crawford </a:t>
            </a:r>
            <a:br>
              <a:rPr lang="en-US" dirty="0"/>
            </a:br>
            <a:r>
              <a:rPr lang="en-US" b="1" dirty="0"/>
              <a:t>Site 6:</a:t>
            </a:r>
            <a:r>
              <a:rPr lang="en-US" dirty="0"/>
              <a:t> Prison District: Fannin and Crawford</a:t>
            </a:r>
            <a:br>
              <a:rPr lang="en-US" dirty="0"/>
            </a:br>
            <a:r>
              <a:rPr lang="en-US" b="1" dirty="0"/>
              <a:t>Site 7:</a:t>
            </a:r>
            <a:r>
              <a:rPr lang="en-US" dirty="0"/>
              <a:t> Chase tower: 600 Travis St</a:t>
            </a:r>
            <a:br>
              <a:rPr lang="en-US" dirty="0"/>
            </a:br>
            <a:r>
              <a:rPr lang="en-US" b="1" dirty="0"/>
              <a:t>Site 8: </a:t>
            </a:r>
            <a:r>
              <a:rPr lang="en-US" dirty="0"/>
              <a:t>Green Street: 1201 Fannin St, Houston, TX 77002</a:t>
            </a:r>
            <a:br>
              <a:rPr lang="en-US" dirty="0"/>
            </a:br>
            <a:r>
              <a:rPr lang="en-US" b="1" dirty="0"/>
              <a:t>Site 9:</a:t>
            </a:r>
            <a:r>
              <a:rPr lang="en-US" dirty="0"/>
              <a:t> City Hall: 901 </a:t>
            </a:r>
            <a:r>
              <a:rPr lang="en-US" dirty="0" err="1"/>
              <a:t>Bagby</a:t>
            </a:r>
            <a:r>
              <a:rPr lang="en-US" dirty="0"/>
              <a:t> St. 77092 </a:t>
            </a:r>
          </a:p>
        </p:txBody>
      </p:sp>
    </p:spTree>
    <p:extLst>
      <p:ext uri="{BB962C8B-B14F-4D97-AF65-F5344CB8AC3E}">
        <p14:creationId xmlns:p14="http://schemas.microsoft.com/office/powerpoint/2010/main" val="294458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Site 1: Chevron buildings </a:t>
            </a:r>
          </a:p>
        </p:txBody>
      </p:sp>
      <p:pic>
        <p:nvPicPr>
          <p:cNvPr id="4" name="Content Placeholder 3"/>
          <p:cNvPicPr>
            <a:picLocks noGrp="1" noChangeAspect="1"/>
          </p:cNvPicPr>
          <p:nvPr>
            <p:ph idx="1"/>
          </p:nvPr>
        </p:nvPicPr>
        <p:blipFill>
          <a:blip r:embed="rId2"/>
          <a:stretch>
            <a:fillRect/>
          </a:stretch>
        </p:blipFill>
        <p:spPr>
          <a:xfrm>
            <a:off x="762000" y="1600200"/>
            <a:ext cx="3396611" cy="4525963"/>
          </a:xfrm>
          <a:prstGeom prst="rect">
            <a:avLst/>
          </a:prstGeom>
        </p:spPr>
      </p:pic>
      <p:sp>
        <p:nvSpPr>
          <p:cNvPr id="6" name="TextBox 5"/>
          <p:cNvSpPr txBox="1"/>
          <p:nvPr/>
        </p:nvSpPr>
        <p:spPr>
          <a:xfrm>
            <a:off x="4724400" y="1981200"/>
            <a:ext cx="3048000" cy="1200329"/>
          </a:xfrm>
          <a:prstGeom prst="rect">
            <a:avLst/>
          </a:prstGeom>
          <a:noFill/>
        </p:spPr>
        <p:txBody>
          <a:bodyPr wrap="square" rtlCol="0">
            <a:spAutoFit/>
          </a:bodyPr>
          <a:lstStyle/>
          <a:p>
            <a:r>
              <a:rPr lang="en-US" dirty="0">
                <a:solidFill>
                  <a:srgbClr val="7030A0"/>
                </a:solidFill>
              </a:rPr>
              <a:t>Edge of CBD but does show some characteristics of the core (i.e. TNCs, tall buildings) but also car parks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Site 2: Cathedral </a:t>
            </a:r>
          </a:p>
        </p:txBody>
      </p:sp>
      <p:pic>
        <p:nvPicPr>
          <p:cNvPr id="4" name="Content Placeholder 3"/>
          <p:cNvPicPr>
            <a:picLocks noGrp="1" noChangeAspect="1"/>
          </p:cNvPicPr>
          <p:nvPr>
            <p:ph idx="1"/>
          </p:nvPr>
        </p:nvPicPr>
        <p:blipFill>
          <a:blip r:embed="rId2"/>
          <a:stretch>
            <a:fillRect/>
          </a:stretch>
        </p:blipFill>
        <p:spPr>
          <a:xfrm>
            <a:off x="304800" y="1409922"/>
            <a:ext cx="3762375" cy="2957051"/>
          </a:xfrm>
          <a:prstGeom prst="rect">
            <a:avLst/>
          </a:prstGeom>
        </p:spPr>
      </p:pic>
      <p:pic>
        <p:nvPicPr>
          <p:cNvPr id="5" name="Picture 4"/>
          <p:cNvPicPr>
            <a:picLocks noChangeAspect="1"/>
          </p:cNvPicPr>
          <p:nvPr/>
        </p:nvPicPr>
        <p:blipFill>
          <a:blip r:embed="rId3"/>
          <a:stretch>
            <a:fillRect/>
          </a:stretch>
        </p:blipFill>
        <p:spPr>
          <a:xfrm>
            <a:off x="4343400" y="1409922"/>
            <a:ext cx="2976562" cy="2326508"/>
          </a:xfrm>
          <a:prstGeom prst="rect">
            <a:avLst/>
          </a:prstGeom>
        </p:spPr>
      </p:pic>
      <p:pic>
        <p:nvPicPr>
          <p:cNvPr id="6" name="Picture 5"/>
          <p:cNvPicPr>
            <a:picLocks noChangeAspect="1"/>
          </p:cNvPicPr>
          <p:nvPr/>
        </p:nvPicPr>
        <p:blipFill>
          <a:blip r:embed="rId4"/>
          <a:stretch>
            <a:fillRect/>
          </a:stretch>
        </p:blipFill>
        <p:spPr>
          <a:xfrm>
            <a:off x="457200" y="4495800"/>
            <a:ext cx="2790825" cy="2266966"/>
          </a:xfrm>
          <a:prstGeom prst="rect">
            <a:avLst/>
          </a:prstGeom>
        </p:spPr>
      </p:pic>
      <p:sp>
        <p:nvSpPr>
          <p:cNvPr id="7" name="TextBox 6"/>
          <p:cNvSpPr txBox="1"/>
          <p:nvPr/>
        </p:nvSpPr>
        <p:spPr>
          <a:xfrm>
            <a:off x="4419600" y="4038600"/>
            <a:ext cx="3200400" cy="1754326"/>
          </a:xfrm>
          <a:prstGeom prst="rect">
            <a:avLst/>
          </a:prstGeom>
          <a:noFill/>
        </p:spPr>
        <p:txBody>
          <a:bodyPr wrap="square" rtlCol="0">
            <a:spAutoFit/>
          </a:bodyPr>
          <a:lstStyle/>
          <a:p>
            <a:r>
              <a:rPr lang="en-US" dirty="0">
                <a:solidFill>
                  <a:srgbClr val="7030A0"/>
                </a:solidFill>
              </a:rPr>
              <a:t>Cathedral (modern) so on the edge. </a:t>
            </a:r>
          </a:p>
          <a:p>
            <a:r>
              <a:rPr lang="en-US" dirty="0">
                <a:solidFill>
                  <a:srgbClr val="7030A0"/>
                </a:solidFill>
              </a:rPr>
              <a:t>Evidence of regeneration of brownfield sites around area- new hotels e.g. Holiday Inn and new apartments </a:t>
            </a:r>
          </a:p>
        </p:txBody>
      </p:sp>
    </p:spTree>
    <p:extLst>
      <p:ext uri="{BB962C8B-B14F-4D97-AF65-F5344CB8AC3E}">
        <p14:creationId xmlns:p14="http://schemas.microsoft.com/office/powerpoint/2010/main" val="268044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F0"/>
                </a:solidFill>
              </a:rPr>
              <a:t>Site 3: Toyota Centre</a:t>
            </a:r>
          </a:p>
        </p:txBody>
      </p:sp>
      <p:pic>
        <p:nvPicPr>
          <p:cNvPr id="4" name="Content Placeholder 3"/>
          <p:cNvPicPr>
            <a:picLocks noGrp="1" noChangeAspect="1"/>
          </p:cNvPicPr>
          <p:nvPr>
            <p:ph idx="1"/>
          </p:nvPr>
        </p:nvPicPr>
        <p:blipFill>
          <a:blip r:embed="rId2"/>
          <a:stretch>
            <a:fillRect/>
          </a:stretch>
        </p:blipFill>
        <p:spPr>
          <a:xfrm>
            <a:off x="990600" y="1676400"/>
            <a:ext cx="3058999" cy="2362200"/>
          </a:xfrm>
          <a:prstGeom prst="rect">
            <a:avLst/>
          </a:prstGeom>
        </p:spPr>
      </p:pic>
      <p:pic>
        <p:nvPicPr>
          <p:cNvPr id="5" name="Picture 4"/>
          <p:cNvPicPr>
            <a:picLocks noChangeAspect="1"/>
          </p:cNvPicPr>
          <p:nvPr/>
        </p:nvPicPr>
        <p:blipFill>
          <a:blip r:embed="rId3"/>
          <a:stretch>
            <a:fillRect/>
          </a:stretch>
        </p:blipFill>
        <p:spPr>
          <a:xfrm>
            <a:off x="4389474" y="1437894"/>
            <a:ext cx="4262602" cy="3200400"/>
          </a:xfrm>
          <a:prstGeom prst="rect">
            <a:avLst/>
          </a:prstGeom>
        </p:spPr>
      </p:pic>
      <p:sp>
        <p:nvSpPr>
          <p:cNvPr id="6" name="TextBox 5"/>
          <p:cNvSpPr txBox="1"/>
          <p:nvPr/>
        </p:nvSpPr>
        <p:spPr>
          <a:xfrm>
            <a:off x="1219200" y="4572000"/>
            <a:ext cx="2971800" cy="1477328"/>
          </a:xfrm>
          <a:prstGeom prst="rect">
            <a:avLst/>
          </a:prstGeom>
          <a:noFill/>
        </p:spPr>
        <p:txBody>
          <a:bodyPr wrap="square" rtlCol="0">
            <a:spAutoFit/>
          </a:bodyPr>
          <a:lstStyle/>
          <a:p>
            <a:r>
              <a:rPr lang="en-US" dirty="0">
                <a:solidFill>
                  <a:srgbClr val="7030A0"/>
                </a:solidFill>
              </a:rPr>
              <a:t>Many car parks etc. to support major sports and concert venue </a:t>
            </a:r>
          </a:p>
          <a:p>
            <a:r>
              <a:rPr lang="en-US" dirty="0">
                <a:solidFill>
                  <a:srgbClr val="7030A0"/>
                </a:solidFill>
              </a:rPr>
              <a:t>Landscaping/ park to make area attractive for visitors </a:t>
            </a:r>
          </a:p>
        </p:txBody>
      </p:sp>
    </p:spTree>
    <p:extLst>
      <p:ext uri="{BB962C8B-B14F-4D97-AF65-F5344CB8AC3E}">
        <p14:creationId xmlns:p14="http://schemas.microsoft.com/office/powerpoint/2010/main" val="773229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Site 4: Discovery Green (zone of assimilation?)</a:t>
            </a:r>
          </a:p>
        </p:txBody>
      </p:sp>
      <p:pic>
        <p:nvPicPr>
          <p:cNvPr id="5123" name="Picture 3"/>
          <p:cNvPicPr>
            <a:picLocks noChangeAspect="1" noChangeArrowheads="1"/>
          </p:cNvPicPr>
          <p:nvPr/>
        </p:nvPicPr>
        <p:blipFill>
          <a:blip r:embed="rId2"/>
          <a:srcRect/>
          <a:stretch>
            <a:fillRect/>
          </a:stretch>
        </p:blipFill>
        <p:spPr bwMode="auto">
          <a:xfrm>
            <a:off x="5029201" y="1679546"/>
            <a:ext cx="3533774" cy="2644005"/>
          </a:xfrm>
          <a:prstGeom prst="rect">
            <a:avLst/>
          </a:prstGeom>
          <a:noFill/>
          <a:ln w="9525">
            <a:noFill/>
            <a:miter lim="800000"/>
            <a:headEnd/>
            <a:tailEnd/>
          </a:ln>
        </p:spPr>
      </p:pic>
      <p:pic>
        <p:nvPicPr>
          <p:cNvPr id="5125" name="Picture 5"/>
          <p:cNvPicPr>
            <a:picLocks noChangeAspect="1" noChangeArrowheads="1"/>
          </p:cNvPicPr>
          <p:nvPr/>
        </p:nvPicPr>
        <p:blipFill>
          <a:blip r:embed="rId3"/>
          <a:srcRect/>
          <a:stretch>
            <a:fillRect/>
          </a:stretch>
        </p:blipFill>
        <p:spPr bwMode="auto">
          <a:xfrm>
            <a:off x="7010400" y="4876800"/>
            <a:ext cx="1787144" cy="1347787"/>
          </a:xfrm>
          <a:prstGeom prst="rect">
            <a:avLst/>
          </a:prstGeom>
          <a:noFill/>
          <a:ln w="9525">
            <a:noFill/>
            <a:miter lim="800000"/>
            <a:headEnd/>
            <a:tailEnd/>
          </a:ln>
        </p:spPr>
      </p:pic>
      <p:sp>
        <p:nvSpPr>
          <p:cNvPr id="6" name="TextBox 5"/>
          <p:cNvSpPr txBox="1"/>
          <p:nvPr/>
        </p:nvSpPr>
        <p:spPr>
          <a:xfrm>
            <a:off x="304800" y="4767109"/>
            <a:ext cx="5029200" cy="1754326"/>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Green space- playgrounds/ lakes etc</a:t>
            </a:r>
          </a:p>
          <a:p>
            <a:pPr>
              <a:buFont typeface="Arial" pitchFamily="34" charset="0"/>
              <a:buChar char="•"/>
            </a:pPr>
            <a:r>
              <a:rPr lang="en-US" b="1" dirty="0">
                <a:solidFill>
                  <a:srgbClr val="7030A0"/>
                </a:solidFill>
                <a:latin typeface="Adobe Ming Std L" pitchFamily="18" charset="-128"/>
                <a:ea typeface="Adobe Ming Std L" pitchFamily="18" charset="-128"/>
              </a:rPr>
              <a:t>New hotels</a:t>
            </a:r>
          </a:p>
          <a:p>
            <a:pPr>
              <a:buFont typeface="Arial" pitchFamily="34" charset="0"/>
              <a:buChar char="•"/>
            </a:pPr>
            <a:r>
              <a:rPr lang="en-US" b="1" dirty="0">
                <a:solidFill>
                  <a:srgbClr val="7030A0"/>
                </a:solidFill>
                <a:latin typeface="Adobe Ming Std L" pitchFamily="18" charset="-128"/>
                <a:ea typeface="Adobe Ming Std L" pitchFamily="18" charset="-128"/>
              </a:rPr>
              <a:t>restaurants</a:t>
            </a:r>
          </a:p>
          <a:p>
            <a:pPr>
              <a:buFont typeface="Arial" pitchFamily="34" charset="0"/>
              <a:buChar char="•"/>
            </a:pPr>
            <a:r>
              <a:rPr lang="en-US" b="1" dirty="0">
                <a:solidFill>
                  <a:srgbClr val="7030A0"/>
                </a:solidFill>
                <a:latin typeface="Adobe Ming Std L" pitchFamily="18" charset="-128"/>
                <a:ea typeface="Adobe Ming Std L" pitchFamily="18" charset="-128"/>
              </a:rPr>
              <a:t>Convention centre</a:t>
            </a:r>
          </a:p>
          <a:p>
            <a:pPr>
              <a:buFont typeface="Arial" pitchFamily="34" charset="0"/>
              <a:buChar char="•"/>
            </a:pPr>
            <a:r>
              <a:rPr lang="en-US" b="1" dirty="0">
                <a:solidFill>
                  <a:srgbClr val="7030A0"/>
                </a:solidFill>
                <a:latin typeface="Adobe Ming Std L" pitchFamily="18" charset="-128"/>
                <a:ea typeface="Adobe Ming Std L" pitchFamily="18" charset="-128"/>
              </a:rPr>
              <a:t>New development - hotel</a:t>
            </a:r>
          </a:p>
          <a:p>
            <a:pPr>
              <a:buFont typeface="Arial" pitchFamily="34" charset="0"/>
              <a:buChar char="•"/>
            </a:pPr>
            <a:endParaRPr lang="en-US" dirty="0"/>
          </a:p>
        </p:txBody>
      </p:sp>
      <p:pic>
        <p:nvPicPr>
          <p:cNvPr id="3" name="Picture 2"/>
          <p:cNvPicPr>
            <a:picLocks noChangeAspect="1"/>
          </p:cNvPicPr>
          <p:nvPr/>
        </p:nvPicPr>
        <p:blipFill>
          <a:blip r:embed="rId4"/>
          <a:stretch>
            <a:fillRect/>
          </a:stretch>
        </p:blipFill>
        <p:spPr>
          <a:xfrm>
            <a:off x="5164690" y="4817378"/>
            <a:ext cx="1789765" cy="1406244"/>
          </a:xfrm>
          <a:prstGeom prst="rect">
            <a:avLst/>
          </a:prstGeom>
        </p:spPr>
      </p:pic>
      <p:sp>
        <p:nvSpPr>
          <p:cNvPr id="4" name="TextBox 3"/>
          <p:cNvSpPr txBox="1"/>
          <p:nvPr/>
        </p:nvSpPr>
        <p:spPr>
          <a:xfrm>
            <a:off x="7807306" y="5024258"/>
            <a:ext cx="1019175" cy="1200329"/>
          </a:xfrm>
          <a:prstGeom prst="rect">
            <a:avLst/>
          </a:prstGeom>
          <a:noFill/>
        </p:spPr>
        <p:txBody>
          <a:bodyPr wrap="square" rtlCol="0">
            <a:spAutoFit/>
          </a:bodyPr>
          <a:lstStyle/>
          <a:p>
            <a:r>
              <a:rPr lang="en-US" dirty="0">
                <a:solidFill>
                  <a:srgbClr val="FFFF00"/>
                </a:solidFill>
              </a:rPr>
              <a:t>Same hotel in May 2015</a:t>
            </a:r>
          </a:p>
        </p:txBody>
      </p:sp>
      <p:pic>
        <p:nvPicPr>
          <p:cNvPr id="9" name="Content Placeholder 8"/>
          <p:cNvPicPr>
            <a:picLocks noGrp="1" noChangeAspect="1"/>
          </p:cNvPicPr>
          <p:nvPr>
            <p:ph idx="1"/>
          </p:nvPr>
        </p:nvPicPr>
        <p:blipFill>
          <a:blip r:embed="rId5"/>
          <a:stretch>
            <a:fillRect/>
          </a:stretch>
        </p:blipFill>
        <p:spPr>
          <a:xfrm>
            <a:off x="7391400" y="975868"/>
            <a:ext cx="1612342" cy="1178456"/>
          </a:xfrm>
          <a:prstGeom prst="rect">
            <a:avLst/>
          </a:prstGeom>
        </p:spPr>
      </p:pic>
      <p:pic>
        <p:nvPicPr>
          <p:cNvPr id="7" name="Picture 6"/>
          <p:cNvPicPr>
            <a:picLocks noChangeAspect="1"/>
          </p:cNvPicPr>
          <p:nvPr/>
        </p:nvPicPr>
        <p:blipFill>
          <a:blip r:embed="rId6"/>
          <a:stretch>
            <a:fillRect/>
          </a:stretch>
        </p:blipFill>
        <p:spPr>
          <a:xfrm>
            <a:off x="281355" y="1409922"/>
            <a:ext cx="2461846" cy="2000250"/>
          </a:xfrm>
          <a:prstGeom prst="rect">
            <a:avLst/>
          </a:prstGeom>
        </p:spPr>
      </p:pic>
      <p:pic>
        <p:nvPicPr>
          <p:cNvPr id="8" name="Picture 7"/>
          <p:cNvPicPr>
            <a:picLocks noChangeAspect="1"/>
          </p:cNvPicPr>
          <p:nvPr/>
        </p:nvPicPr>
        <p:blipFill>
          <a:blip r:embed="rId7"/>
          <a:stretch>
            <a:fillRect/>
          </a:stretch>
        </p:blipFill>
        <p:spPr>
          <a:xfrm>
            <a:off x="1724036" y="2154324"/>
            <a:ext cx="2847964" cy="211931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991600" cy="1143000"/>
          </a:xfrm>
        </p:spPr>
        <p:txBody>
          <a:bodyPr>
            <a:normAutofit fontScale="90000"/>
          </a:bodyPr>
          <a:lstStyle/>
          <a:p>
            <a:r>
              <a:rPr lang="en-US" dirty="0">
                <a:solidFill>
                  <a:srgbClr val="0070C0"/>
                </a:solidFill>
              </a:rPr>
              <a:t>Site 5: Minute Maid Park (Crawford and Texas)</a:t>
            </a:r>
          </a:p>
        </p:txBody>
      </p:sp>
      <p:sp>
        <p:nvSpPr>
          <p:cNvPr id="6" name="TextBox 5"/>
          <p:cNvSpPr txBox="1"/>
          <p:nvPr/>
        </p:nvSpPr>
        <p:spPr>
          <a:xfrm>
            <a:off x="4876800" y="4170997"/>
            <a:ext cx="3810000" cy="2308324"/>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Baseball ground</a:t>
            </a:r>
          </a:p>
          <a:p>
            <a:pPr>
              <a:buFont typeface="Arial" pitchFamily="34" charset="0"/>
              <a:buChar char="•"/>
            </a:pPr>
            <a:r>
              <a:rPr lang="en-US" b="1" dirty="0">
                <a:solidFill>
                  <a:srgbClr val="7030A0"/>
                </a:solidFill>
                <a:latin typeface="Adobe Ming Std L" pitchFamily="18" charset="-128"/>
                <a:ea typeface="Adobe Ming Std L" pitchFamily="18" charset="-128"/>
              </a:rPr>
              <a:t>Homeless shelters</a:t>
            </a:r>
          </a:p>
          <a:p>
            <a:pPr>
              <a:buFont typeface="Arial" pitchFamily="34" charset="0"/>
              <a:buChar char="•"/>
            </a:pPr>
            <a:r>
              <a:rPr lang="en-US" b="1" dirty="0">
                <a:solidFill>
                  <a:srgbClr val="7030A0"/>
                </a:solidFill>
                <a:latin typeface="Adobe Ming Std L" pitchFamily="18" charset="-128"/>
                <a:ea typeface="Adobe Ming Std L" pitchFamily="18" charset="-128"/>
              </a:rPr>
              <a:t>Salvation army/ women's </a:t>
            </a:r>
            <a:r>
              <a:rPr lang="en-US" b="1" dirty="0" err="1">
                <a:solidFill>
                  <a:srgbClr val="7030A0"/>
                </a:solidFill>
                <a:latin typeface="Adobe Ming Std L" pitchFamily="18" charset="-128"/>
                <a:ea typeface="Adobe Ming Std L" pitchFamily="18" charset="-128"/>
              </a:rPr>
              <a:t>centre</a:t>
            </a:r>
            <a:endParaRPr lang="en-US" b="1" dirty="0">
              <a:solidFill>
                <a:srgbClr val="7030A0"/>
              </a:solidFill>
              <a:latin typeface="Adobe Ming Std L" pitchFamily="18" charset="-128"/>
              <a:ea typeface="Adobe Ming Std L" pitchFamily="18" charset="-128"/>
            </a:endParaRPr>
          </a:p>
          <a:p>
            <a:pPr>
              <a:buFont typeface="Arial" pitchFamily="34" charset="0"/>
              <a:buChar char="•"/>
            </a:pPr>
            <a:r>
              <a:rPr lang="en-US" b="1" dirty="0">
                <a:solidFill>
                  <a:srgbClr val="7030A0"/>
                </a:solidFill>
                <a:latin typeface="Adobe Ming Std L" pitchFamily="18" charset="-128"/>
                <a:ea typeface="Adobe Ming Std L" pitchFamily="18" charset="-128"/>
              </a:rPr>
              <a:t>Car parks</a:t>
            </a:r>
          </a:p>
          <a:p>
            <a:pPr>
              <a:buFont typeface="Arial" pitchFamily="34" charset="0"/>
              <a:buChar char="•"/>
            </a:pPr>
            <a:r>
              <a:rPr lang="en-US" b="1" dirty="0">
                <a:solidFill>
                  <a:srgbClr val="7030A0"/>
                </a:solidFill>
                <a:latin typeface="Adobe Ming Std L" pitchFamily="18" charset="-128"/>
                <a:ea typeface="Adobe Ming Std L" pitchFamily="18" charset="-128"/>
              </a:rPr>
              <a:t>Bail bonds</a:t>
            </a:r>
          </a:p>
          <a:p>
            <a:pPr>
              <a:buFont typeface="Arial" pitchFamily="34" charset="0"/>
              <a:buChar char="•"/>
            </a:pPr>
            <a:r>
              <a:rPr lang="en-US" b="1" dirty="0">
                <a:solidFill>
                  <a:srgbClr val="7030A0"/>
                </a:solidFill>
                <a:latin typeface="Adobe Ming Std L" pitchFamily="18" charset="-128"/>
                <a:ea typeface="Adobe Ming Std L" pitchFamily="18" charset="-128"/>
              </a:rPr>
              <a:t>Bars</a:t>
            </a:r>
          </a:p>
          <a:p>
            <a:endParaRPr lang="en-US" b="1" dirty="0">
              <a:solidFill>
                <a:srgbClr val="7030A0"/>
              </a:solidFill>
              <a:latin typeface="Adobe Ming Std L" pitchFamily="18" charset="-128"/>
              <a:ea typeface="Adobe Ming Std L" pitchFamily="18" charset="-128"/>
            </a:endParaRPr>
          </a:p>
          <a:p>
            <a:pPr>
              <a:buFont typeface="Arial" pitchFamily="34" charset="0"/>
              <a:buChar char="•"/>
            </a:pPr>
            <a:endParaRPr lang="en-US" b="1" dirty="0">
              <a:solidFill>
                <a:srgbClr val="7030A0"/>
              </a:solidFill>
              <a:latin typeface="Adobe Ming Std L" pitchFamily="18" charset="-128"/>
              <a:ea typeface="Adobe Ming Std L" pitchFamily="18" charset="-128"/>
            </a:endParaRPr>
          </a:p>
        </p:txBody>
      </p:sp>
      <p:pic>
        <p:nvPicPr>
          <p:cNvPr id="4" name="Picture 3"/>
          <p:cNvPicPr>
            <a:picLocks noChangeAspect="1"/>
          </p:cNvPicPr>
          <p:nvPr/>
        </p:nvPicPr>
        <p:blipFill>
          <a:blip r:embed="rId2"/>
          <a:stretch>
            <a:fillRect/>
          </a:stretch>
        </p:blipFill>
        <p:spPr>
          <a:xfrm>
            <a:off x="228600" y="1427284"/>
            <a:ext cx="4038600" cy="2935956"/>
          </a:xfrm>
          <a:prstGeom prst="rect">
            <a:avLst/>
          </a:prstGeom>
        </p:spPr>
      </p:pic>
      <p:pic>
        <p:nvPicPr>
          <p:cNvPr id="5" name="Picture 4"/>
          <p:cNvPicPr>
            <a:picLocks noChangeAspect="1"/>
          </p:cNvPicPr>
          <p:nvPr/>
        </p:nvPicPr>
        <p:blipFill>
          <a:blip r:embed="rId3"/>
          <a:stretch>
            <a:fillRect/>
          </a:stretch>
        </p:blipFill>
        <p:spPr>
          <a:xfrm>
            <a:off x="5028871" y="1427797"/>
            <a:ext cx="3505857" cy="2743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Site 6: Sheriffs office/ Jail – San Jacinto and Baker (zone of Discard?)</a:t>
            </a:r>
          </a:p>
        </p:txBody>
      </p:sp>
      <p:pic>
        <p:nvPicPr>
          <p:cNvPr id="4098" name="Picture 2"/>
          <p:cNvPicPr>
            <a:picLocks noGrp="1" noChangeAspect="1" noChangeArrowheads="1"/>
          </p:cNvPicPr>
          <p:nvPr>
            <p:ph idx="1"/>
          </p:nvPr>
        </p:nvPicPr>
        <p:blipFill>
          <a:blip r:embed="rId2"/>
          <a:srcRect/>
          <a:stretch>
            <a:fillRect/>
          </a:stretch>
        </p:blipFill>
        <p:spPr bwMode="auto">
          <a:xfrm>
            <a:off x="152400" y="1417638"/>
            <a:ext cx="3503788" cy="2605881"/>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192313" y="2522907"/>
            <a:ext cx="3900488" cy="3001224"/>
          </a:xfrm>
          <a:prstGeom prst="rect">
            <a:avLst/>
          </a:prstGeom>
          <a:noFill/>
          <a:ln w="9525">
            <a:noFill/>
            <a:miter lim="800000"/>
            <a:headEnd/>
            <a:tailEnd/>
          </a:ln>
        </p:spPr>
      </p:pic>
      <p:sp>
        <p:nvSpPr>
          <p:cNvPr id="6" name="TextBox 5"/>
          <p:cNvSpPr txBox="1"/>
          <p:nvPr/>
        </p:nvSpPr>
        <p:spPr>
          <a:xfrm>
            <a:off x="457200" y="4138136"/>
            <a:ext cx="3048000" cy="2031325"/>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Sheriffs office</a:t>
            </a:r>
          </a:p>
          <a:p>
            <a:pPr>
              <a:buFont typeface="Arial" pitchFamily="34" charset="0"/>
              <a:buChar char="•"/>
            </a:pPr>
            <a:r>
              <a:rPr lang="en-US" b="1" dirty="0">
                <a:solidFill>
                  <a:srgbClr val="7030A0"/>
                </a:solidFill>
                <a:latin typeface="Adobe Ming Std L" pitchFamily="18" charset="-128"/>
                <a:ea typeface="Adobe Ming Std L" pitchFamily="18" charset="-128"/>
              </a:rPr>
              <a:t>Jail</a:t>
            </a:r>
          </a:p>
          <a:p>
            <a:pPr>
              <a:buFont typeface="Arial" pitchFamily="34" charset="0"/>
              <a:buChar char="•"/>
            </a:pPr>
            <a:r>
              <a:rPr lang="en-US" b="1" dirty="0">
                <a:solidFill>
                  <a:srgbClr val="7030A0"/>
                </a:solidFill>
                <a:latin typeface="Adobe Ming Std L" pitchFamily="18" charset="-128"/>
                <a:ea typeface="Adobe Ming Std L" pitchFamily="18" charset="-128"/>
              </a:rPr>
              <a:t>Bail bonds</a:t>
            </a:r>
          </a:p>
          <a:p>
            <a:pPr>
              <a:buFont typeface="Arial" pitchFamily="34" charset="0"/>
              <a:buChar char="•"/>
            </a:pPr>
            <a:r>
              <a:rPr lang="en-US" b="1" dirty="0">
                <a:solidFill>
                  <a:srgbClr val="7030A0"/>
                </a:solidFill>
                <a:latin typeface="Adobe Ming Std L" pitchFamily="18" charset="-128"/>
                <a:ea typeface="Adobe Ming Std L" pitchFamily="18" charset="-128"/>
              </a:rPr>
              <a:t>Residential  </a:t>
            </a:r>
          </a:p>
          <a:p>
            <a:pPr>
              <a:buFont typeface="Arial" pitchFamily="34" charset="0"/>
              <a:buChar char="•"/>
            </a:pPr>
            <a:r>
              <a:rPr lang="en-US" b="1" dirty="0">
                <a:solidFill>
                  <a:srgbClr val="7030A0"/>
                </a:solidFill>
                <a:latin typeface="Adobe Ming Std L" pitchFamily="18" charset="-128"/>
                <a:ea typeface="Adobe Ming Std L" pitchFamily="18" charset="-128"/>
              </a:rPr>
              <a:t>Near University of Houston </a:t>
            </a:r>
          </a:p>
          <a:p>
            <a:pPr>
              <a:buFont typeface="Arial" pitchFamily="34" charset="0"/>
              <a:buChar cha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Site 7 : Theater District/ Chase Tower</a:t>
            </a:r>
          </a:p>
        </p:txBody>
      </p:sp>
      <p:pic>
        <p:nvPicPr>
          <p:cNvPr id="5122" name="Picture 2"/>
          <p:cNvPicPr>
            <a:picLocks noGrp="1" noChangeAspect="1" noChangeArrowheads="1"/>
          </p:cNvPicPr>
          <p:nvPr>
            <p:ph idx="1"/>
          </p:nvPr>
        </p:nvPicPr>
        <p:blipFill>
          <a:blip r:embed="rId2"/>
          <a:srcRect/>
          <a:stretch>
            <a:fillRect/>
          </a:stretch>
        </p:blipFill>
        <p:spPr bwMode="auto">
          <a:xfrm>
            <a:off x="304800" y="1066800"/>
            <a:ext cx="2482308" cy="3230563"/>
          </a:xfrm>
          <a:prstGeom prst="rect">
            <a:avLst/>
          </a:prstGeom>
          <a:noFill/>
          <a:ln w="9525">
            <a:noFill/>
            <a:miter lim="800000"/>
            <a:headEnd/>
            <a:tailEnd/>
          </a:ln>
        </p:spPr>
      </p:pic>
      <p:pic>
        <p:nvPicPr>
          <p:cNvPr id="5126" name="Picture 6"/>
          <p:cNvPicPr>
            <a:picLocks noChangeAspect="1" noChangeArrowheads="1"/>
          </p:cNvPicPr>
          <p:nvPr/>
        </p:nvPicPr>
        <p:blipFill>
          <a:blip r:embed="rId3"/>
          <a:srcRect/>
          <a:stretch>
            <a:fillRect/>
          </a:stretch>
        </p:blipFill>
        <p:spPr bwMode="auto">
          <a:xfrm>
            <a:off x="457200" y="4526821"/>
            <a:ext cx="2747963" cy="2132107"/>
          </a:xfrm>
          <a:prstGeom prst="rect">
            <a:avLst/>
          </a:prstGeom>
          <a:noFill/>
          <a:ln w="9525">
            <a:noFill/>
            <a:miter lim="800000"/>
            <a:headEnd/>
            <a:tailEnd/>
          </a:ln>
        </p:spPr>
      </p:pic>
      <p:sp>
        <p:nvSpPr>
          <p:cNvPr id="9" name="TextBox 8"/>
          <p:cNvSpPr txBox="1"/>
          <p:nvPr/>
        </p:nvSpPr>
        <p:spPr>
          <a:xfrm>
            <a:off x="3427071" y="4549676"/>
            <a:ext cx="5446776" cy="2308324"/>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Concentration of theatres- Alley/ </a:t>
            </a:r>
            <a:r>
              <a:rPr lang="en-US" b="1" dirty="0" err="1">
                <a:solidFill>
                  <a:srgbClr val="7030A0"/>
                </a:solidFill>
                <a:latin typeface="Adobe Ming Std L" pitchFamily="18" charset="-128"/>
                <a:ea typeface="Adobe Ming Std L" pitchFamily="18" charset="-128"/>
              </a:rPr>
              <a:t>Wortham</a:t>
            </a:r>
            <a:r>
              <a:rPr lang="en-US" b="1" dirty="0">
                <a:solidFill>
                  <a:srgbClr val="7030A0"/>
                </a:solidFill>
                <a:latin typeface="Adobe Ming Std L" pitchFamily="18" charset="-128"/>
                <a:ea typeface="Adobe Ming Std L" pitchFamily="18" charset="-128"/>
              </a:rPr>
              <a:t>  Ballet )/ Jones Hall- symphony  </a:t>
            </a:r>
          </a:p>
          <a:p>
            <a:pPr>
              <a:buFont typeface="Arial" pitchFamily="34" charset="0"/>
              <a:buChar char="•"/>
            </a:pPr>
            <a:r>
              <a:rPr lang="en-US" b="1" dirty="0">
                <a:solidFill>
                  <a:srgbClr val="7030A0"/>
                </a:solidFill>
                <a:latin typeface="Adobe Ming Std L" pitchFamily="18" charset="-128"/>
                <a:ea typeface="Adobe Ming Std L" pitchFamily="18" charset="-128"/>
              </a:rPr>
              <a:t>Restaurants</a:t>
            </a:r>
          </a:p>
          <a:p>
            <a:pPr>
              <a:buFont typeface="Arial" pitchFamily="34" charset="0"/>
              <a:buChar char="•"/>
            </a:pPr>
            <a:r>
              <a:rPr lang="en-US" b="1" dirty="0">
                <a:solidFill>
                  <a:srgbClr val="7030A0"/>
                </a:solidFill>
                <a:latin typeface="Adobe Ming Std L" pitchFamily="18" charset="-128"/>
                <a:ea typeface="Adobe Ming Std L" pitchFamily="18" charset="-128"/>
              </a:rPr>
              <a:t>Hotels</a:t>
            </a:r>
          </a:p>
          <a:p>
            <a:pPr>
              <a:buFont typeface="Arial" pitchFamily="34" charset="0"/>
              <a:buChar char="•"/>
            </a:pPr>
            <a:r>
              <a:rPr lang="en-US" b="1" dirty="0">
                <a:solidFill>
                  <a:srgbClr val="7030A0"/>
                </a:solidFill>
                <a:latin typeface="Adobe Ming Std L" pitchFamily="18" charset="-128"/>
                <a:ea typeface="Adobe Ming Std L" pitchFamily="18" charset="-128"/>
              </a:rPr>
              <a:t>Concert venue </a:t>
            </a:r>
          </a:p>
          <a:p>
            <a:pPr>
              <a:buFont typeface="Arial" pitchFamily="34" charset="0"/>
              <a:buChar char="•"/>
            </a:pPr>
            <a:r>
              <a:rPr lang="en-US" b="1" dirty="0">
                <a:solidFill>
                  <a:srgbClr val="7030A0"/>
                </a:solidFill>
                <a:latin typeface="Adobe Ming Std L" pitchFamily="18" charset="-128"/>
                <a:ea typeface="Adobe Ming Std L" pitchFamily="18" charset="-128"/>
              </a:rPr>
              <a:t>Chase- highest building- PVLI</a:t>
            </a:r>
          </a:p>
          <a:p>
            <a:pPr>
              <a:buFont typeface="Arial" pitchFamily="34" charset="0"/>
              <a:buChar char="•"/>
            </a:pPr>
            <a:r>
              <a:rPr lang="en-US" b="1" dirty="0">
                <a:solidFill>
                  <a:srgbClr val="7030A0"/>
                </a:solidFill>
                <a:latin typeface="Adobe Ming Std L" pitchFamily="18" charset="-128"/>
                <a:ea typeface="Adobe Ming Std L" pitchFamily="18" charset="-128"/>
              </a:rPr>
              <a:t>Concentration of offices </a:t>
            </a:r>
          </a:p>
          <a:p>
            <a:pPr>
              <a:buFont typeface="Arial" pitchFamily="34" charset="0"/>
              <a:buChar char="•"/>
            </a:pPr>
            <a:endParaRPr lang="en-US" dirty="0"/>
          </a:p>
        </p:txBody>
      </p:sp>
      <p:pic>
        <p:nvPicPr>
          <p:cNvPr id="3" name="Picture 2"/>
          <p:cNvPicPr>
            <a:picLocks noChangeAspect="1"/>
          </p:cNvPicPr>
          <p:nvPr/>
        </p:nvPicPr>
        <p:blipFill>
          <a:blip r:embed="rId4"/>
          <a:stretch>
            <a:fillRect/>
          </a:stretch>
        </p:blipFill>
        <p:spPr>
          <a:xfrm>
            <a:off x="2370133" y="1400176"/>
            <a:ext cx="3780326" cy="2914650"/>
          </a:xfrm>
          <a:prstGeom prst="rect">
            <a:avLst/>
          </a:prstGeom>
        </p:spPr>
      </p:pic>
      <p:pic>
        <p:nvPicPr>
          <p:cNvPr id="4" name="Picture 3"/>
          <p:cNvPicPr>
            <a:picLocks noChangeAspect="1"/>
          </p:cNvPicPr>
          <p:nvPr/>
        </p:nvPicPr>
        <p:blipFill>
          <a:blip r:embed="rId5"/>
          <a:stretch>
            <a:fillRect/>
          </a:stretch>
        </p:blipFill>
        <p:spPr>
          <a:xfrm>
            <a:off x="6308391" y="1877585"/>
            <a:ext cx="1937417" cy="257498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a:solidFill>
                  <a:srgbClr val="0070C0"/>
                </a:solidFill>
              </a:rPr>
              <a:t>Site 8: Retail (under regeneration)- Main and Dallas</a:t>
            </a:r>
          </a:p>
        </p:txBody>
      </p:sp>
      <p:pic>
        <p:nvPicPr>
          <p:cNvPr id="6146" name="Picture 2"/>
          <p:cNvPicPr>
            <a:picLocks noChangeAspect="1" noChangeArrowheads="1"/>
          </p:cNvPicPr>
          <p:nvPr/>
        </p:nvPicPr>
        <p:blipFill>
          <a:blip r:embed="rId2"/>
          <a:srcRect/>
          <a:stretch>
            <a:fillRect/>
          </a:stretch>
        </p:blipFill>
        <p:spPr bwMode="auto">
          <a:xfrm>
            <a:off x="457200" y="3533775"/>
            <a:ext cx="4319021" cy="33242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57200" y="1600200"/>
            <a:ext cx="3414061" cy="2544762"/>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4776221" y="1417638"/>
            <a:ext cx="3424238" cy="2552700"/>
          </a:xfrm>
          <a:prstGeom prst="rect">
            <a:avLst/>
          </a:prstGeom>
          <a:noFill/>
          <a:ln w="9525">
            <a:noFill/>
            <a:miter lim="800000"/>
            <a:headEnd/>
            <a:tailEnd/>
          </a:ln>
        </p:spPr>
      </p:pic>
      <p:pic>
        <p:nvPicPr>
          <p:cNvPr id="6148" name="Picture 4"/>
          <p:cNvPicPr>
            <a:picLocks noChangeAspect="1" noChangeArrowheads="1"/>
          </p:cNvPicPr>
          <p:nvPr/>
        </p:nvPicPr>
        <p:blipFill>
          <a:blip r:embed="rId5"/>
          <a:srcRect/>
          <a:stretch>
            <a:fillRect/>
          </a:stretch>
        </p:blipFill>
        <p:spPr bwMode="auto">
          <a:xfrm>
            <a:off x="5181600" y="4152900"/>
            <a:ext cx="3292562" cy="2443163"/>
          </a:xfrm>
          <a:prstGeom prst="rect">
            <a:avLst/>
          </a:prstGeom>
          <a:noFill/>
          <a:ln w="9525">
            <a:noFill/>
            <a:miter lim="800000"/>
            <a:headEnd/>
            <a:tailEnd/>
          </a:ln>
        </p:spPr>
      </p:pic>
      <p:sp>
        <p:nvSpPr>
          <p:cNvPr id="8" name="TextBox 7"/>
          <p:cNvSpPr txBox="1"/>
          <p:nvPr/>
        </p:nvSpPr>
        <p:spPr>
          <a:xfrm>
            <a:off x="1295400" y="4876800"/>
            <a:ext cx="3048000" cy="2031325"/>
          </a:xfrm>
          <a:prstGeom prst="rect">
            <a:avLst/>
          </a:prstGeom>
          <a:noFill/>
        </p:spPr>
        <p:txBody>
          <a:bodyPr wrap="square" rtlCol="0">
            <a:spAutoFit/>
          </a:bodyPr>
          <a:lstStyle/>
          <a:p>
            <a:pPr>
              <a:buFont typeface="Arial" pitchFamily="34" charset="0"/>
              <a:buChar char="•"/>
            </a:pPr>
            <a:r>
              <a:rPr lang="en-US" b="1" dirty="0">
                <a:solidFill>
                  <a:srgbClr val="FFFF00"/>
                </a:solidFill>
                <a:latin typeface="Adobe Ming Std L" pitchFamily="18" charset="-128"/>
                <a:ea typeface="Adobe Ming Std L" pitchFamily="18" charset="-128"/>
              </a:rPr>
              <a:t>Shopping (but many abandoned- i.e. Macy’s)</a:t>
            </a:r>
          </a:p>
          <a:p>
            <a:pPr>
              <a:buFont typeface="Arial" pitchFamily="34" charset="0"/>
              <a:buChar char="•"/>
            </a:pPr>
            <a:r>
              <a:rPr lang="en-US" b="1" dirty="0">
                <a:solidFill>
                  <a:srgbClr val="FFFF00"/>
                </a:solidFill>
                <a:latin typeface="Adobe Ming Std L" pitchFamily="18" charset="-128"/>
                <a:ea typeface="Adobe Ming Std L" pitchFamily="18" charset="-128"/>
              </a:rPr>
              <a:t>Hotel</a:t>
            </a:r>
          </a:p>
          <a:p>
            <a:pPr>
              <a:buFont typeface="Arial" pitchFamily="34" charset="0"/>
              <a:buChar char="•"/>
            </a:pPr>
            <a:r>
              <a:rPr lang="en-US" b="1" dirty="0">
                <a:solidFill>
                  <a:srgbClr val="FFFF00"/>
                </a:solidFill>
                <a:latin typeface="Adobe Ming Std L" pitchFamily="18" charset="-128"/>
                <a:ea typeface="Adobe Ming Std L" pitchFamily="18" charset="-128"/>
              </a:rPr>
              <a:t>Cafes/ restaurants </a:t>
            </a:r>
          </a:p>
          <a:p>
            <a:pPr>
              <a:buFont typeface="Arial" pitchFamily="34" charset="0"/>
              <a:buChar char="•"/>
            </a:pPr>
            <a:r>
              <a:rPr lang="en-US" b="1" dirty="0">
                <a:solidFill>
                  <a:srgbClr val="FFFF00"/>
                </a:solidFill>
                <a:latin typeface="Adobe Ming Std L" pitchFamily="18" charset="-128"/>
                <a:ea typeface="Adobe Ming Std L" pitchFamily="18" charset="-128"/>
              </a:rPr>
              <a:t>Good access to sustainable transport </a:t>
            </a:r>
          </a:p>
          <a:p>
            <a:pPr>
              <a:buFont typeface="Arial" pitchFamily="34" charset="0"/>
              <a:buChar cha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15962"/>
          </a:xfrm>
        </p:spPr>
        <p:txBody>
          <a:bodyPr>
            <a:normAutofit fontScale="90000"/>
          </a:bodyPr>
          <a:lstStyle/>
          <a:p>
            <a:r>
              <a:rPr lang="en-US" dirty="0">
                <a:latin typeface="dearJoe 5 CASUAL PRO" panose="02000000000000000000" pitchFamily="2" charset="0"/>
              </a:rPr>
              <a:t>Section A: geographical context and research question </a:t>
            </a:r>
          </a:p>
        </p:txBody>
      </p:sp>
      <p:pic>
        <p:nvPicPr>
          <p:cNvPr id="4" name="Picture 3">
            <a:extLst>
              <a:ext uri="{FF2B5EF4-FFF2-40B4-BE49-F238E27FC236}">
                <a16:creationId xmlns:a16="http://schemas.microsoft.com/office/drawing/2014/main" id="{EDF7557F-319E-8B47-840E-E220400C2C56}"/>
              </a:ext>
            </a:extLst>
          </p:cNvPr>
          <p:cNvPicPr>
            <a:picLocks noChangeAspect="1"/>
          </p:cNvPicPr>
          <p:nvPr/>
        </p:nvPicPr>
        <p:blipFill>
          <a:blip r:embed="rId2"/>
          <a:stretch>
            <a:fillRect/>
          </a:stretch>
        </p:blipFill>
        <p:spPr>
          <a:xfrm>
            <a:off x="609600" y="1124599"/>
            <a:ext cx="8153400" cy="5733401"/>
          </a:xfrm>
          <a:prstGeom prst="rect">
            <a:avLst/>
          </a:prstGeom>
        </p:spPr>
      </p:pic>
    </p:spTree>
    <p:extLst>
      <p:ext uri="{BB962C8B-B14F-4D97-AF65-F5344CB8AC3E}">
        <p14:creationId xmlns:p14="http://schemas.microsoft.com/office/powerpoint/2010/main" val="2968721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solidFill>
                  <a:srgbClr val="0070C0"/>
                </a:solidFill>
              </a:rPr>
              <a:t>Site 9: Library/ Town Hall (core) </a:t>
            </a:r>
          </a:p>
        </p:txBody>
      </p:sp>
      <p:pic>
        <p:nvPicPr>
          <p:cNvPr id="9218" name="Picture 2"/>
          <p:cNvPicPr>
            <a:picLocks noChangeAspect="1" noChangeArrowheads="1"/>
          </p:cNvPicPr>
          <p:nvPr/>
        </p:nvPicPr>
        <p:blipFill>
          <a:blip r:embed="rId2"/>
          <a:srcRect/>
          <a:stretch>
            <a:fillRect/>
          </a:stretch>
        </p:blipFill>
        <p:spPr bwMode="auto">
          <a:xfrm>
            <a:off x="457200" y="1290556"/>
            <a:ext cx="4363923" cy="3319463"/>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5410200" y="1417637"/>
            <a:ext cx="3276600" cy="4336911"/>
          </a:xfrm>
          <a:prstGeom prst="rect">
            <a:avLst/>
          </a:prstGeom>
          <a:noFill/>
          <a:ln w="9525">
            <a:noFill/>
            <a:miter lim="800000"/>
            <a:headEnd/>
            <a:tailEnd/>
          </a:ln>
        </p:spPr>
      </p:pic>
      <p:pic>
        <p:nvPicPr>
          <p:cNvPr id="9220" name="Picture 4"/>
          <p:cNvPicPr>
            <a:picLocks noChangeAspect="1" noChangeArrowheads="1"/>
          </p:cNvPicPr>
          <p:nvPr/>
        </p:nvPicPr>
        <p:blipFill>
          <a:blip r:embed="rId4"/>
          <a:srcRect/>
          <a:stretch>
            <a:fillRect/>
          </a:stretch>
        </p:blipFill>
        <p:spPr bwMode="auto">
          <a:xfrm>
            <a:off x="3352800" y="4419600"/>
            <a:ext cx="2690349" cy="2081213"/>
          </a:xfrm>
          <a:prstGeom prst="rect">
            <a:avLst/>
          </a:prstGeom>
          <a:noFill/>
          <a:ln w="9525">
            <a:noFill/>
            <a:miter lim="800000"/>
            <a:headEnd/>
            <a:tailEnd/>
          </a:ln>
        </p:spPr>
      </p:pic>
      <p:sp>
        <p:nvSpPr>
          <p:cNvPr id="7" name="TextBox 6"/>
          <p:cNvSpPr txBox="1"/>
          <p:nvPr/>
        </p:nvSpPr>
        <p:spPr>
          <a:xfrm>
            <a:off x="457200" y="5023485"/>
            <a:ext cx="3048000" cy="1477328"/>
          </a:xfrm>
          <a:prstGeom prst="rect">
            <a:avLst/>
          </a:prstGeom>
          <a:noFill/>
        </p:spPr>
        <p:txBody>
          <a:bodyPr wrap="square" rtlCol="0">
            <a:spAutoFit/>
          </a:bodyPr>
          <a:lstStyle/>
          <a:p>
            <a:pPr>
              <a:buFont typeface="Arial" pitchFamily="34" charset="0"/>
              <a:buChar char="•"/>
            </a:pPr>
            <a:r>
              <a:rPr lang="en-US" b="1" dirty="0">
                <a:solidFill>
                  <a:srgbClr val="7030A0"/>
                </a:solidFill>
                <a:latin typeface="Adobe Ming Std L" pitchFamily="18" charset="-128"/>
                <a:ea typeface="Adobe Ming Std L" pitchFamily="18" charset="-128"/>
              </a:rPr>
              <a:t>City hall</a:t>
            </a:r>
          </a:p>
          <a:p>
            <a:pPr>
              <a:buFont typeface="Arial" pitchFamily="34" charset="0"/>
              <a:buChar char="•"/>
            </a:pPr>
            <a:r>
              <a:rPr lang="en-US" b="1" dirty="0">
                <a:solidFill>
                  <a:srgbClr val="7030A0"/>
                </a:solidFill>
                <a:latin typeface="Adobe Ming Std L" pitchFamily="18" charset="-128"/>
                <a:ea typeface="Adobe Ming Std L" pitchFamily="18" charset="-128"/>
              </a:rPr>
              <a:t>Green space</a:t>
            </a:r>
          </a:p>
          <a:p>
            <a:pPr>
              <a:buFont typeface="Arial" pitchFamily="34" charset="0"/>
              <a:buChar char="•"/>
            </a:pPr>
            <a:r>
              <a:rPr lang="en-US" b="1" dirty="0">
                <a:solidFill>
                  <a:srgbClr val="7030A0"/>
                </a:solidFill>
                <a:latin typeface="Adobe Ming Std L" pitchFamily="18" charset="-128"/>
                <a:ea typeface="Adobe Ming Std L" pitchFamily="18" charset="-128"/>
              </a:rPr>
              <a:t> Central Library </a:t>
            </a:r>
          </a:p>
          <a:p>
            <a:pPr>
              <a:buFont typeface="Arial" pitchFamily="34" charset="0"/>
              <a:buChar char="•"/>
            </a:pPr>
            <a:r>
              <a:rPr lang="en-US" b="1" dirty="0">
                <a:solidFill>
                  <a:srgbClr val="7030A0"/>
                </a:solidFill>
                <a:latin typeface="Adobe Ming Std L" pitchFamily="18" charset="-128"/>
                <a:ea typeface="Adobe Ming Std L" pitchFamily="18" charset="-128"/>
              </a:rPr>
              <a:t>High rise office blocks</a:t>
            </a:r>
          </a:p>
          <a:p>
            <a:pPr>
              <a:buFont typeface="Arial" pitchFamily="34" charset="0"/>
              <a:buChar cha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dearJoe 5 CASUAL PRO" panose="02000000000000000000" pitchFamily="2" charset="0"/>
              </a:rPr>
              <a:t>Top tip</a:t>
            </a:r>
          </a:p>
        </p:txBody>
      </p:sp>
      <p:sp>
        <p:nvSpPr>
          <p:cNvPr id="3" name="Content Placeholder 2"/>
          <p:cNvSpPr>
            <a:spLocks noGrp="1"/>
          </p:cNvSpPr>
          <p:nvPr>
            <p:ph idx="1"/>
          </p:nvPr>
        </p:nvSpPr>
        <p:spPr/>
        <p:txBody>
          <a:bodyPr/>
          <a:lstStyle/>
          <a:p>
            <a:r>
              <a:rPr lang="en-US" dirty="0"/>
              <a:t>The IB love maps but you must make them your own in some way (this could mean hand drawn or use detailed annotations). Ensure that you include a scale/ north arrow and source if applicable.</a:t>
            </a:r>
          </a:p>
          <a:p>
            <a:r>
              <a:rPr lang="en-US" dirty="0"/>
              <a:t>All figures need a clear title and figure number.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072928543"/>
              </p:ext>
            </p:extLst>
          </p:nvPr>
        </p:nvGraphicFramePr>
        <p:xfrm>
          <a:off x="381000" y="304801"/>
          <a:ext cx="8001000" cy="6019801"/>
        </p:xfrm>
        <a:graphic>
          <a:graphicData uri="http://schemas.openxmlformats.org/drawingml/2006/table">
            <a:tbl>
              <a:tblPr/>
              <a:tblGrid>
                <a:gridCol w="6030828">
                  <a:extLst>
                    <a:ext uri="{9D8B030D-6E8A-4147-A177-3AD203B41FA5}">
                      <a16:colId xmlns:a16="http://schemas.microsoft.com/office/drawing/2014/main" val="20000"/>
                    </a:ext>
                  </a:extLst>
                </a:gridCol>
                <a:gridCol w="1970172">
                  <a:extLst>
                    <a:ext uri="{9D8B030D-6E8A-4147-A177-3AD203B41FA5}">
                      <a16:colId xmlns:a16="http://schemas.microsoft.com/office/drawing/2014/main" val="20001"/>
                    </a:ext>
                  </a:extLst>
                </a:gridCol>
              </a:tblGrid>
              <a:tr h="327532">
                <a:tc gridSpan="2">
                  <a:txBody>
                    <a:bodyPr/>
                    <a:lstStyle/>
                    <a:p>
                      <a:pPr marL="0" marR="0">
                        <a:spcBef>
                          <a:spcPts val="0"/>
                        </a:spcBef>
                        <a:spcAft>
                          <a:spcPts val="0"/>
                        </a:spcAft>
                      </a:pPr>
                      <a:r>
                        <a:rPr lang="en-US" sz="1800" b="1" dirty="0">
                          <a:latin typeface="Calibri"/>
                          <a:ea typeface="Calibri"/>
                          <a:cs typeface="Times New Roman"/>
                        </a:rPr>
                        <a:t>Criterion A Fieldwork question and geographical context (worth 3 marks)</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hMerge="1">
                  <a:txBody>
                    <a:bodyPr/>
                    <a:lstStyle/>
                    <a:p>
                      <a:endParaRPr lang="en-US"/>
                    </a:p>
                  </a:txBody>
                  <a:tcPr/>
                </a:tc>
                <a:extLst>
                  <a:ext uri="{0D108BD9-81ED-4DB2-BD59-A6C34878D82A}">
                    <a16:rowId xmlns:a16="http://schemas.microsoft.com/office/drawing/2014/main" val="10000"/>
                  </a:ext>
                </a:extLst>
              </a:tr>
              <a:tr h="327532">
                <a:tc>
                  <a:txBody>
                    <a:bodyPr/>
                    <a:lstStyle/>
                    <a:p>
                      <a:pPr marL="0" marR="0">
                        <a:spcBef>
                          <a:spcPts val="0"/>
                        </a:spcBef>
                        <a:spcAft>
                          <a:spcPts val="0"/>
                        </a:spcAft>
                      </a:pPr>
                      <a:r>
                        <a:rPr lang="en-US" sz="1800" dirty="0">
                          <a:latin typeface="Calibri"/>
                          <a:ea typeface="Calibri"/>
                          <a:cs typeface="Times New Roman"/>
                        </a:rPr>
                        <a:t>Your field work question is narrowly stated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7532">
                <a:tc>
                  <a:txBody>
                    <a:bodyPr/>
                    <a:lstStyle/>
                    <a:p>
                      <a:pPr marL="0" marR="0">
                        <a:spcBef>
                          <a:spcPts val="0"/>
                        </a:spcBef>
                        <a:spcAft>
                          <a:spcPts val="0"/>
                        </a:spcAft>
                      </a:pPr>
                      <a:r>
                        <a:rPr lang="en-US" sz="1800" dirty="0">
                          <a:latin typeface="Calibri"/>
                          <a:ea typeface="Calibri"/>
                          <a:cs typeface="Times New Roman"/>
                        </a:rPr>
                        <a:t>The fieldwork question is posed as a question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886">
                <a:tc>
                  <a:txBody>
                    <a:bodyPr/>
                    <a:lstStyle/>
                    <a:p>
                      <a:pPr marL="0" marR="0">
                        <a:spcBef>
                          <a:spcPts val="0"/>
                        </a:spcBef>
                        <a:spcAft>
                          <a:spcPts val="0"/>
                        </a:spcAft>
                      </a:pPr>
                      <a:r>
                        <a:rPr lang="en-US" sz="1800" dirty="0">
                          <a:latin typeface="Calibri"/>
                          <a:ea typeface="Calibri"/>
                          <a:cs typeface="Times New Roman"/>
                        </a:rPr>
                        <a:t>You have sub hypothesis to help answer the main fieldwork question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5062">
                <a:tc>
                  <a:txBody>
                    <a:bodyPr/>
                    <a:lstStyle/>
                    <a:p>
                      <a:pPr marL="0" marR="0">
                        <a:spcBef>
                          <a:spcPts val="0"/>
                        </a:spcBef>
                        <a:spcAft>
                          <a:spcPts val="0"/>
                        </a:spcAft>
                      </a:pPr>
                      <a:r>
                        <a:rPr lang="en-US" sz="1800" dirty="0">
                          <a:latin typeface="Calibri"/>
                          <a:ea typeface="Calibri"/>
                          <a:cs typeface="Times New Roman"/>
                        </a:rPr>
                        <a:t>You have explained the geographic context- explaining </a:t>
                      </a:r>
                      <a:r>
                        <a:rPr lang="en-US" sz="1800" b="1" dirty="0">
                          <a:latin typeface="Calibri"/>
                          <a:ea typeface="Calibri"/>
                          <a:cs typeface="Times New Roman"/>
                        </a:rPr>
                        <a:t>why</a:t>
                      </a:r>
                      <a:r>
                        <a:rPr lang="en-US" sz="1800" dirty="0">
                          <a:latin typeface="Calibri"/>
                          <a:ea typeface="Calibri"/>
                          <a:cs typeface="Times New Roman"/>
                        </a:rPr>
                        <a:t> the fieldwork investigation is to be carried 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5062">
                <a:tc>
                  <a:txBody>
                    <a:bodyPr/>
                    <a:lstStyle/>
                    <a:p>
                      <a:pPr marL="0" marR="0">
                        <a:spcBef>
                          <a:spcPts val="0"/>
                        </a:spcBef>
                        <a:spcAft>
                          <a:spcPts val="0"/>
                        </a:spcAft>
                      </a:pPr>
                      <a:r>
                        <a:rPr lang="en-US" sz="1800" dirty="0">
                          <a:latin typeface="Calibri"/>
                          <a:ea typeface="Calibri"/>
                          <a:cs typeface="Times New Roman"/>
                        </a:rPr>
                        <a:t>You have explained the geographic context- explaining </a:t>
                      </a:r>
                      <a:r>
                        <a:rPr lang="en-US" sz="1800" b="1" dirty="0">
                          <a:latin typeface="Calibri"/>
                          <a:ea typeface="Calibri"/>
                          <a:cs typeface="Times New Roman"/>
                        </a:rPr>
                        <a:t>where</a:t>
                      </a:r>
                      <a:r>
                        <a:rPr lang="en-US" sz="1800" dirty="0">
                          <a:latin typeface="Calibri"/>
                          <a:ea typeface="Calibri"/>
                          <a:cs typeface="Times New Roman"/>
                        </a:rPr>
                        <a:t> the fieldwork investigation is to be carried 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55062">
                <a:tc>
                  <a:txBody>
                    <a:bodyPr/>
                    <a:lstStyle/>
                    <a:p>
                      <a:pPr marL="0" marR="0">
                        <a:spcBef>
                          <a:spcPts val="0"/>
                        </a:spcBef>
                        <a:spcAft>
                          <a:spcPts val="0"/>
                        </a:spcAft>
                      </a:pPr>
                      <a:r>
                        <a:rPr lang="en-US" sz="1800" dirty="0">
                          <a:latin typeface="Calibri"/>
                          <a:ea typeface="Calibri"/>
                          <a:cs typeface="Times New Roman"/>
                        </a:rPr>
                        <a:t>You have made a brief judgment (prediction) linked to geographical theory answering the fieldwork question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14829">
                <a:tc>
                  <a:txBody>
                    <a:bodyPr/>
                    <a:lstStyle/>
                    <a:p>
                      <a:pPr marL="0" marR="0">
                        <a:spcBef>
                          <a:spcPts val="0"/>
                        </a:spcBef>
                        <a:spcAft>
                          <a:spcPts val="0"/>
                        </a:spcAft>
                      </a:pPr>
                      <a:r>
                        <a:rPr lang="en-US" sz="1800" dirty="0">
                          <a:latin typeface="Calibri"/>
                          <a:ea typeface="Calibri"/>
                          <a:cs typeface="Times New Roman"/>
                        </a:rPr>
                        <a:t>The geographical context includes spatial, physical, socio-economic conditions and other background information, concepts or characteristics (if appropriate)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7532">
                <a:tc>
                  <a:txBody>
                    <a:bodyPr/>
                    <a:lstStyle/>
                    <a:p>
                      <a:pPr marL="0" marR="0">
                        <a:spcBef>
                          <a:spcPts val="0"/>
                        </a:spcBef>
                        <a:spcAft>
                          <a:spcPts val="0"/>
                        </a:spcAft>
                      </a:pPr>
                      <a:r>
                        <a:rPr lang="en-US" sz="1800" dirty="0">
                          <a:latin typeface="Calibri"/>
                          <a:ea typeface="Calibri"/>
                          <a:cs typeface="Times New Roman"/>
                        </a:rPr>
                        <a:t>You have included a map of the field work area (hand drawn)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09886">
                <a:tc>
                  <a:txBody>
                    <a:bodyPr/>
                    <a:lstStyle/>
                    <a:p>
                      <a:pPr marL="0" marR="0">
                        <a:spcBef>
                          <a:spcPts val="0"/>
                        </a:spcBef>
                        <a:spcAft>
                          <a:spcPts val="0"/>
                        </a:spcAft>
                      </a:pPr>
                      <a:r>
                        <a:rPr lang="en-US" sz="1800" dirty="0">
                          <a:latin typeface="Calibri"/>
                          <a:ea typeface="Calibri"/>
                          <a:cs typeface="Times New Roman"/>
                        </a:rPr>
                        <a:t>The map has all of the standard conventions (title, scale, north arrow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09886">
                <a:tc>
                  <a:txBody>
                    <a:bodyPr/>
                    <a:lstStyle/>
                    <a:p>
                      <a:pPr marL="0" marR="0">
                        <a:spcBef>
                          <a:spcPts val="0"/>
                        </a:spcBef>
                        <a:spcAft>
                          <a:spcPts val="0"/>
                        </a:spcAft>
                      </a:pPr>
                      <a:r>
                        <a:rPr lang="en-US" sz="1800" dirty="0">
                          <a:latin typeface="Calibri"/>
                          <a:ea typeface="Calibri"/>
                          <a:cs typeface="Times New Roman"/>
                        </a:rPr>
                        <a:t>You have stated the area(s) of the syllabus to which the study relates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dearJoe 5 CASUAL PRO" panose="02000000000000000000" pitchFamily="2" charset="0"/>
              </a:rPr>
              <a:t>Peer assessment: </a:t>
            </a:r>
          </a:p>
        </p:txBody>
      </p:sp>
      <p:sp>
        <p:nvSpPr>
          <p:cNvPr id="8" name="Content Placeholder 7"/>
          <p:cNvSpPr>
            <a:spLocks noGrp="1"/>
          </p:cNvSpPr>
          <p:nvPr>
            <p:ph sz="half" idx="2"/>
          </p:nvPr>
        </p:nvSpPr>
        <p:spPr>
          <a:xfrm>
            <a:off x="5562600" y="1293788"/>
            <a:ext cx="3352800" cy="4268812"/>
          </a:xfrm>
        </p:spPr>
        <p:txBody>
          <a:bodyPr/>
          <a:lstStyle/>
          <a:p>
            <a:r>
              <a:rPr lang="en-US" dirty="0"/>
              <a:t>What grade and why?</a:t>
            </a:r>
          </a:p>
          <a:p>
            <a:r>
              <a:rPr lang="en-US" dirty="0"/>
              <a:t>What was good about it?</a:t>
            </a:r>
          </a:p>
          <a:p>
            <a:r>
              <a:rPr lang="en-US" dirty="0"/>
              <a:t>What could be improved?</a:t>
            </a:r>
          </a:p>
          <a:p>
            <a:r>
              <a:rPr lang="en-US" dirty="0"/>
              <a:t>What have I learnt for my own IA?</a:t>
            </a:r>
          </a:p>
        </p:txBody>
      </p:sp>
      <p:pic>
        <p:nvPicPr>
          <p:cNvPr id="2" name="Picture 1">
            <a:extLst>
              <a:ext uri="{FF2B5EF4-FFF2-40B4-BE49-F238E27FC236}">
                <a16:creationId xmlns:a16="http://schemas.microsoft.com/office/drawing/2014/main" id="{9C31ECF5-E104-7C43-9F4C-AABC54F399E6}"/>
              </a:ext>
            </a:extLst>
          </p:cNvPr>
          <p:cNvPicPr>
            <a:picLocks noChangeAspect="1"/>
          </p:cNvPicPr>
          <p:nvPr/>
        </p:nvPicPr>
        <p:blipFill>
          <a:blip r:embed="rId2"/>
          <a:stretch>
            <a:fillRect/>
          </a:stretch>
        </p:blipFill>
        <p:spPr>
          <a:xfrm>
            <a:off x="381000" y="1295400"/>
            <a:ext cx="4463462" cy="40703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3455"/>
            <a:ext cx="8229600" cy="487362"/>
          </a:xfrm>
        </p:spPr>
        <p:txBody>
          <a:bodyPr>
            <a:normAutofit fontScale="90000"/>
          </a:bodyPr>
          <a:lstStyle/>
          <a:p>
            <a:r>
              <a:rPr lang="en-US" b="1" dirty="0">
                <a:solidFill>
                  <a:srgbClr val="0070C0"/>
                </a:solidFill>
                <a:latin typeface="dearJoe 5 CASUAL PRO" panose="02000000000000000000" pitchFamily="2" charset="0"/>
              </a:rPr>
              <a:t>IA Introduction: Checklist</a:t>
            </a:r>
          </a:p>
        </p:txBody>
      </p:sp>
      <p:sp>
        <p:nvSpPr>
          <p:cNvPr id="3" name="Content Placeholder 2"/>
          <p:cNvSpPr>
            <a:spLocks noGrp="1"/>
          </p:cNvSpPr>
          <p:nvPr>
            <p:ph idx="1"/>
          </p:nvPr>
        </p:nvSpPr>
        <p:spPr>
          <a:xfrm>
            <a:off x="304800" y="1295400"/>
            <a:ext cx="8229600" cy="4876800"/>
          </a:xfrm>
        </p:spPr>
        <p:txBody>
          <a:bodyPr>
            <a:normAutofit fontScale="62500" lnSpcReduction="20000"/>
          </a:bodyPr>
          <a:lstStyle/>
          <a:p>
            <a:r>
              <a:rPr lang="en-US" dirty="0"/>
              <a:t>Clearly state the </a:t>
            </a:r>
            <a:r>
              <a:rPr lang="en-US" b="1" dirty="0"/>
              <a:t>research question </a:t>
            </a:r>
            <a:r>
              <a:rPr lang="en-US" dirty="0"/>
              <a:t>for investigation</a:t>
            </a:r>
          </a:p>
          <a:p>
            <a:r>
              <a:rPr lang="en-US" dirty="0"/>
              <a:t>State the part of the syllabus it relates to (optional unit G: Urban Environments)</a:t>
            </a:r>
          </a:p>
          <a:p>
            <a:r>
              <a:rPr lang="en-US" dirty="0"/>
              <a:t>Locate Houston and provide relevant background information e.g. function, size, layout </a:t>
            </a:r>
            <a:r>
              <a:rPr lang="en-US" dirty="0" err="1"/>
              <a:t>etc</a:t>
            </a:r>
            <a:r>
              <a:rPr lang="en-US" dirty="0"/>
              <a:t> (</a:t>
            </a:r>
            <a:r>
              <a:rPr lang="en-US" b="1" dirty="0"/>
              <a:t>include a location map</a:t>
            </a:r>
            <a:r>
              <a:rPr lang="en-US" dirty="0"/>
              <a:t>)</a:t>
            </a:r>
          </a:p>
          <a:p>
            <a:r>
              <a:rPr lang="en-US" dirty="0"/>
              <a:t>Include an </a:t>
            </a:r>
            <a:r>
              <a:rPr lang="en-US" b="1" dirty="0"/>
              <a:t>annotated map(s) </a:t>
            </a:r>
            <a:r>
              <a:rPr lang="en-US" dirty="0"/>
              <a:t>of Houston to show locational context (could have a map to show Houston within Harris county and a map showing the features of downtown). Annotations must be entirely relevant to your enquiry. IB love hand drawn maps!</a:t>
            </a:r>
          </a:p>
          <a:p>
            <a:r>
              <a:rPr lang="en-US" dirty="0"/>
              <a:t>Explain the </a:t>
            </a:r>
            <a:r>
              <a:rPr lang="en-US" b="1" dirty="0"/>
              <a:t>theory</a:t>
            </a:r>
            <a:r>
              <a:rPr lang="en-US" dirty="0"/>
              <a:t> that underpins the investigation i.e. the core-frame model (you could annotate a copy of the model to save words – though you should provide a sentence or two to introduce it). </a:t>
            </a:r>
          </a:p>
          <a:p>
            <a:r>
              <a:rPr lang="en-US" dirty="0"/>
              <a:t>You could also use </a:t>
            </a:r>
            <a:r>
              <a:rPr lang="en-US" b="1" dirty="0"/>
              <a:t>supporting theories </a:t>
            </a:r>
            <a:r>
              <a:rPr lang="en-US" dirty="0"/>
              <a:t>e.g. bid-rent theory, distance decay model, core-frame predictions model. Make sure you explain he relevance of these theories to your investigation.</a:t>
            </a:r>
          </a:p>
          <a:p>
            <a:r>
              <a:rPr lang="en-US" dirty="0"/>
              <a:t>Finally state your </a:t>
            </a:r>
            <a:r>
              <a:rPr lang="en-US" b="1" dirty="0"/>
              <a:t>subsidiary questions/hypotheses. </a:t>
            </a:r>
            <a:r>
              <a:rPr lang="en-US" dirty="0"/>
              <a:t>These will be the key ideas that you will be testing e.g. does building height decrease with distance from the presumed PLVI? Include no more than 3 sub-questions.</a:t>
            </a:r>
          </a:p>
          <a:p>
            <a:endParaRPr lang="en-US" dirty="0"/>
          </a:p>
          <a:p>
            <a:endParaRPr lang="en-US" dirty="0"/>
          </a:p>
        </p:txBody>
      </p:sp>
    </p:spTree>
    <p:extLst>
      <p:ext uri="{BB962C8B-B14F-4D97-AF65-F5344CB8AC3E}">
        <p14:creationId xmlns:p14="http://schemas.microsoft.com/office/powerpoint/2010/main" val="339586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dirty="0">
                <a:latin typeface="dearJoe 5 CASUAL PRO" panose="02000000000000000000" pitchFamily="2" charset="0"/>
              </a:rPr>
              <a:t>Getting started</a:t>
            </a:r>
            <a:br>
              <a:rPr lang="en-US" dirty="0"/>
            </a:br>
            <a:endParaRPr lang="en-US" dirty="0"/>
          </a:p>
        </p:txBody>
      </p:sp>
      <p:sp>
        <p:nvSpPr>
          <p:cNvPr id="3" name="Content Placeholder 2"/>
          <p:cNvSpPr>
            <a:spLocks noGrp="1"/>
          </p:cNvSpPr>
          <p:nvPr>
            <p:ph idx="1"/>
          </p:nvPr>
        </p:nvSpPr>
        <p:spPr/>
        <p:txBody>
          <a:bodyPr/>
          <a:lstStyle/>
          <a:p>
            <a:r>
              <a:rPr lang="en-GB" dirty="0"/>
              <a:t>You are going to focus on the Optional Theme G, Urban environments, specifically characteristics of the CBD.</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br>
              <a:rPr lang="en-US" b="1" u="sng" dirty="0"/>
            </a:br>
            <a:br>
              <a:rPr lang="en-US" b="1" u="sng" dirty="0"/>
            </a:br>
            <a:r>
              <a:rPr lang="en-US" b="1" u="sng" dirty="0">
                <a:latin typeface="dearJoe 5 CASUAL PRO" panose="02000000000000000000" pitchFamily="2" charset="0"/>
              </a:rPr>
              <a:t>What to Include In Section A: </a:t>
            </a:r>
            <a:br>
              <a:rPr lang="en-US" b="1" u="sng" dirty="0">
                <a:latin typeface="dearJoe 5 CASUAL PRO" panose="02000000000000000000" pitchFamily="2" charset="0"/>
              </a:rPr>
            </a:br>
            <a:r>
              <a:rPr lang="en-US" b="1" u="sng" dirty="0">
                <a:latin typeface="dearJoe 5 CASUAL PRO" panose="02000000000000000000" pitchFamily="2" charset="0"/>
              </a:rPr>
              <a:t>AREA OF STUDY (Research question)</a:t>
            </a:r>
            <a:br>
              <a:rPr lang="en-US" dirty="0">
                <a:latin typeface="dearJoe 5 CASUAL PRO" panose="02000000000000000000" pitchFamily="2" charset="0"/>
              </a:rPr>
            </a:br>
            <a:br>
              <a:rPr lang="en-US" dirty="0">
                <a:latin typeface="dearJoe 5 CASUAL PRO" panose="02000000000000000000" pitchFamily="2" charset="0"/>
              </a:rPr>
            </a:br>
            <a:endParaRPr lang="en-US" dirty="0">
              <a:latin typeface="dearJoe 5 CASUAL PRO" panose="02000000000000000000" pitchFamily="2" charset="0"/>
            </a:endParaRPr>
          </a:p>
        </p:txBody>
      </p:sp>
      <p:sp>
        <p:nvSpPr>
          <p:cNvPr id="3" name="Content Placeholder 2"/>
          <p:cNvSpPr>
            <a:spLocks noGrp="1"/>
          </p:cNvSpPr>
          <p:nvPr>
            <p:ph idx="1"/>
          </p:nvPr>
        </p:nvSpPr>
        <p:spPr/>
        <p:txBody>
          <a:bodyPr>
            <a:normAutofit fontScale="92500" lnSpcReduction="10000"/>
          </a:bodyPr>
          <a:lstStyle/>
          <a:p>
            <a:r>
              <a:rPr lang="en-US" dirty="0"/>
              <a:t>Make sure that your research question is stated on the front cover and at the beginning of your introduction. Your research question gives your investigation focus. Your hypotheses are related to your research question and give your investigation greater direction.</a:t>
            </a:r>
          </a:p>
          <a:p>
            <a:pPr>
              <a:buNone/>
            </a:pPr>
            <a:r>
              <a:rPr lang="en-US" dirty="0"/>
              <a:t> </a:t>
            </a:r>
          </a:p>
          <a:p>
            <a:r>
              <a:rPr lang="en-US" b="1" dirty="0"/>
              <a:t>Example:</a:t>
            </a:r>
            <a:r>
              <a:rPr lang="en-US" b="1" dirty="0">
                <a:solidFill>
                  <a:srgbClr val="7030A0"/>
                </a:solidFill>
              </a:rPr>
              <a:t> To what extent does Houston Downtown  fit the core-frame model?</a:t>
            </a:r>
          </a:p>
          <a:p>
            <a:pPr>
              <a:buNone/>
            </a:pPr>
            <a:r>
              <a:rPr lang="en-US" b="1" dirty="0"/>
              <a:t> </a:t>
            </a:r>
            <a:endParaRPr 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br>
              <a:rPr lang="en-US" b="1" u="sng" dirty="0"/>
            </a:br>
            <a:r>
              <a:rPr lang="en-US" b="1" u="sng" dirty="0">
                <a:latin typeface="dearJoe 5 CASUAL PRO" panose="02000000000000000000" pitchFamily="2" charset="0"/>
              </a:rPr>
              <a:t>What to Include In Section A: INTRODUCTION TO STUDY LOCATION</a:t>
            </a:r>
            <a:br>
              <a:rPr lang="en-US" dirty="0"/>
            </a:br>
            <a:r>
              <a:rPr lang="en-US" b="1" u="sng" dirty="0"/>
              <a:t> </a:t>
            </a:r>
            <a:br>
              <a:rPr lang="en-US" b="1" u="sng" dirty="0"/>
            </a:br>
            <a:endParaRPr lang="en-US" dirty="0"/>
          </a:p>
        </p:txBody>
      </p:sp>
      <p:sp>
        <p:nvSpPr>
          <p:cNvPr id="3" name="Content Placeholder 2"/>
          <p:cNvSpPr>
            <a:spLocks noGrp="1"/>
          </p:cNvSpPr>
          <p:nvPr>
            <p:ph idx="1"/>
          </p:nvPr>
        </p:nvSpPr>
        <p:spPr/>
        <p:txBody>
          <a:bodyPr/>
          <a:lstStyle/>
          <a:p>
            <a:endParaRPr lang="en-US" dirty="0"/>
          </a:p>
          <a:p>
            <a:r>
              <a:rPr lang="en-US" dirty="0"/>
              <a:t>Introduce where Houston, Texas is. Include a map of its location. You can also include what Houston is like in terms of function, layout etc…</a:t>
            </a:r>
          </a:p>
          <a:p>
            <a:r>
              <a:rPr lang="en-US" dirty="0"/>
              <a:t>You should also give some detail about what Downtown Houston is and give some context to the sites studied.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34" y="685800"/>
            <a:ext cx="8229600" cy="1143000"/>
          </a:xfrm>
        </p:spPr>
        <p:txBody>
          <a:bodyPr>
            <a:normAutofit fontScale="90000"/>
          </a:bodyPr>
          <a:lstStyle/>
          <a:p>
            <a:r>
              <a:rPr lang="en-US" b="1" u="sng" dirty="0">
                <a:latin typeface="dearJoe 5 CASUAL PRO" panose="02000000000000000000" pitchFamily="2" charset="0"/>
              </a:rPr>
              <a:t>What to Include In Section A: INTRODUCTION TO THEORY</a:t>
            </a:r>
            <a:br>
              <a:rPr lang="en-US" dirty="0"/>
            </a:br>
            <a:endParaRPr lang="en-US" dirty="0"/>
          </a:p>
        </p:txBody>
      </p:sp>
      <p:sp>
        <p:nvSpPr>
          <p:cNvPr id="3" name="Content Placeholder 2"/>
          <p:cNvSpPr>
            <a:spLocks noGrp="1"/>
          </p:cNvSpPr>
          <p:nvPr>
            <p:ph idx="1"/>
          </p:nvPr>
        </p:nvSpPr>
        <p:spPr/>
        <p:txBody>
          <a:bodyPr>
            <a:normAutofit lnSpcReduction="10000"/>
          </a:bodyPr>
          <a:lstStyle/>
          <a:p>
            <a:pPr>
              <a:buNone/>
            </a:pPr>
            <a:r>
              <a:rPr lang="en-US" dirty="0"/>
              <a:t> </a:t>
            </a:r>
          </a:p>
          <a:p>
            <a:r>
              <a:rPr lang="en-US" dirty="0"/>
              <a:t>This will depend on your research question. If you are looking at the core/ frame model explain your understanding of this. </a:t>
            </a:r>
          </a:p>
          <a:p>
            <a:r>
              <a:rPr lang="en-US" dirty="0"/>
              <a:t>Basically show the examiner that you understand the geographical ideas related to your research. </a:t>
            </a:r>
          </a:p>
          <a:p>
            <a:r>
              <a:rPr lang="en-US" dirty="0"/>
              <a:t>You should also relate your investigation to the specification e.g. urban environments.</a:t>
            </a:r>
          </a:p>
          <a:p>
            <a:endParaRPr lang="en-US" dirty="0"/>
          </a:p>
        </p:txBody>
      </p:sp>
    </p:spTree>
    <p:extLst>
      <p:ext uri="{BB962C8B-B14F-4D97-AF65-F5344CB8AC3E}">
        <p14:creationId xmlns:p14="http://schemas.microsoft.com/office/powerpoint/2010/main" val="2689116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9808" y="609600"/>
            <a:ext cx="9203808" cy="5715000"/>
          </a:xfrm>
          <a:prstGeom prst="rect">
            <a:avLst/>
          </a:prstGeom>
          <a:noFill/>
          <a:ln w="9525">
            <a:noFill/>
            <a:miter lim="800000"/>
            <a:headEnd/>
            <a:tailEnd/>
          </a:ln>
        </p:spPr>
      </p:pic>
    </p:spTree>
    <p:extLst>
      <p:ext uri="{BB962C8B-B14F-4D97-AF65-F5344CB8AC3E}">
        <p14:creationId xmlns:p14="http://schemas.microsoft.com/office/powerpoint/2010/main" val="66881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1822</TotalTime>
  <Words>1407</Words>
  <Application>Microsoft Macintosh PowerPoint</Application>
  <PresentationFormat>On-screen Show (4:3)</PresentationFormat>
  <Paragraphs>143</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Adobe Ming Std L</vt:lpstr>
      <vt:lpstr>Arial</vt:lpstr>
      <vt:lpstr>Calibri</vt:lpstr>
      <vt:lpstr>dearJoe 5 CASUAL PRO</vt:lpstr>
      <vt:lpstr>Office Theme</vt:lpstr>
      <vt:lpstr>IA Introduction</vt:lpstr>
      <vt:lpstr>Objectives</vt:lpstr>
      <vt:lpstr>Section A: geographical context and research question </vt:lpstr>
      <vt:lpstr>IA Introduction: Checklist</vt:lpstr>
      <vt:lpstr>Getting started </vt:lpstr>
      <vt:lpstr>  What to Include In Section A:  AREA OF STUDY (Research question)  </vt:lpstr>
      <vt:lpstr> What to Include In Section A: INTRODUCTION TO STUDY LOCATION   </vt:lpstr>
      <vt:lpstr>What to Include In Section A: INTRODUCTION TO THEORY </vt:lpstr>
      <vt:lpstr>PowerPoint Presentation</vt:lpstr>
      <vt:lpstr>PowerPoint Presentation</vt:lpstr>
      <vt:lpstr>PowerPoint Presentation</vt:lpstr>
      <vt:lpstr>Sites for investigation</vt:lpstr>
      <vt:lpstr>PowerPoint Presentation</vt:lpstr>
      <vt:lpstr>Back ground theory</vt:lpstr>
      <vt:lpstr>The bid rent theory</vt:lpstr>
      <vt:lpstr>Distance Decay principal </vt:lpstr>
      <vt:lpstr>Distance decay</vt:lpstr>
      <vt:lpstr>Aims of the investigation</vt:lpstr>
      <vt:lpstr>  What to Include In Section A: Hypotheses   </vt:lpstr>
      <vt:lpstr>Below are examples of hypotheses that you may choose:</vt:lpstr>
      <vt:lpstr>Sites for investigation</vt:lpstr>
      <vt:lpstr>Site 1: Chevron buildings </vt:lpstr>
      <vt:lpstr>Site 2: Cathedral </vt:lpstr>
      <vt:lpstr>Site 3: Toyota Centre</vt:lpstr>
      <vt:lpstr>Site 4: Discovery Green (zone of assimilation?)</vt:lpstr>
      <vt:lpstr>Site 5: Minute Maid Park (Crawford and Texas)</vt:lpstr>
      <vt:lpstr>Site 6: Sheriffs office/ Jail – San Jacinto and Baker (zone of Discard?)</vt:lpstr>
      <vt:lpstr>Site 7 : Theater District/ Chase Tower</vt:lpstr>
      <vt:lpstr>Site 8: Retail (under regeneration)- Main and Dallas</vt:lpstr>
      <vt:lpstr>Site 9: Library/ Town Hall (core) </vt:lpstr>
      <vt:lpstr>Top tip</vt:lpstr>
      <vt:lpstr>PowerPoint Presentation</vt:lpstr>
      <vt:lpstr>Peer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 Introduction</dc:title>
  <dc:creator>Anna Bennett</dc:creator>
  <cp:lastModifiedBy>Ruth Capper</cp:lastModifiedBy>
  <cp:revision>46</cp:revision>
  <dcterms:created xsi:type="dcterms:W3CDTF">2012-09-23T20:02:59Z</dcterms:created>
  <dcterms:modified xsi:type="dcterms:W3CDTF">2019-04-04T14:33:39Z</dcterms:modified>
</cp:coreProperties>
</file>