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67" r:id="rId2"/>
    <p:sldId id="282" r:id="rId3"/>
    <p:sldId id="283"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snapToGrid="0" snapToObjects="1">
      <p:cViewPr>
        <p:scale>
          <a:sx n="156" d="100"/>
          <a:sy n="156" d="100"/>
        </p:scale>
        <p:origin x="148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25231E-D062-B345-9928-B57FB5C9FFC7}"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CE4AB-C7BB-154F-B25E-F0BEF8F26270}" type="slidenum">
              <a:rPr lang="en-US" smtClean="0"/>
              <a:t>‹#›</a:t>
            </a:fld>
            <a:endParaRPr lang="en-US"/>
          </a:p>
        </p:txBody>
      </p:sp>
    </p:spTree>
    <p:extLst>
      <p:ext uri="{BB962C8B-B14F-4D97-AF65-F5344CB8AC3E}">
        <p14:creationId xmlns:p14="http://schemas.microsoft.com/office/powerpoint/2010/main" val="4102937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25231E-D062-B345-9928-B57FB5C9FFC7}"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CE4AB-C7BB-154F-B25E-F0BEF8F26270}" type="slidenum">
              <a:rPr lang="en-US" smtClean="0"/>
              <a:t>‹#›</a:t>
            </a:fld>
            <a:endParaRPr lang="en-US"/>
          </a:p>
        </p:txBody>
      </p:sp>
    </p:spTree>
    <p:extLst>
      <p:ext uri="{BB962C8B-B14F-4D97-AF65-F5344CB8AC3E}">
        <p14:creationId xmlns:p14="http://schemas.microsoft.com/office/powerpoint/2010/main" val="1984578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25231E-D062-B345-9928-B57FB5C9FFC7}"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CE4AB-C7BB-154F-B25E-F0BEF8F26270}" type="slidenum">
              <a:rPr lang="en-US" smtClean="0"/>
              <a:t>‹#›</a:t>
            </a:fld>
            <a:endParaRPr lang="en-US"/>
          </a:p>
        </p:txBody>
      </p:sp>
    </p:spTree>
    <p:extLst>
      <p:ext uri="{BB962C8B-B14F-4D97-AF65-F5344CB8AC3E}">
        <p14:creationId xmlns:p14="http://schemas.microsoft.com/office/powerpoint/2010/main" val="1806030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25231E-D062-B345-9928-B57FB5C9FFC7}"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CE4AB-C7BB-154F-B25E-F0BEF8F26270}" type="slidenum">
              <a:rPr lang="en-US" smtClean="0"/>
              <a:t>‹#›</a:t>
            </a:fld>
            <a:endParaRPr lang="en-US"/>
          </a:p>
        </p:txBody>
      </p:sp>
    </p:spTree>
    <p:extLst>
      <p:ext uri="{BB962C8B-B14F-4D97-AF65-F5344CB8AC3E}">
        <p14:creationId xmlns:p14="http://schemas.microsoft.com/office/powerpoint/2010/main" val="2122913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25231E-D062-B345-9928-B57FB5C9FFC7}"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CE4AB-C7BB-154F-B25E-F0BEF8F26270}" type="slidenum">
              <a:rPr lang="en-US" smtClean="0"/>
              <a:t>‹#›</a:t>
            </a:fld>
            <a:endParaRPr lang="en-US"/>
          </a:p>
        </p:txBody>
      </p:sp>
    </p:spTree>
    <p:extLst>
      <p:ext uri="{BB962C8B-B14F-4D97-AF65-F5344CB8AC3E}">
        <p14:creationId xmlns:p14="http://schemas.microsoft.com/office/powerpoint/2010/main" val="3299095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25231E-D062-B345-9928-B57FB5C9FFC7}" type="datetimeFigureOut">
              <a:rPr lang="en-US" smtClean="0"/>
              <a:t>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CE4AB-C7BB-154F-B25E-F0BEF8F26270}" type="slidenum">
              <a:rPr lang="en-US" smtClean="0"/>
              <a:t>‹#›</a:t>
            </a:fld>
            <a:endParaRPr lang="en-US"/>
          </a:p>
        </p:txBody>
      </p:sp>
    </p:spTree>
    <p:extLst>
      <p:ext uri="{BB962C8B-B14F-4D97-AF65-F5344CB8AC3E}">
        <p14:creationId xmlns:p14="http://schemas.microsoft.com/office/powerpoint/2010/main" val="1905942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25231E-D062-B345-9928-B57FB5C9FFC7}" type="datetimeFigureOut">
              <a:rPr lang="en-US" smtClean="0"/>
              <a:t>11/8/19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DCE4AB-C7BB-154F-B25E-F0BEF8F26270}" type="slidenum">
              <a:rPr lang="en-US" smtClean="0"/>
              <a:t>‹#›</a:t>
            </a:fld>
            <a:endParaRPr lang="en-US"/>
          </a:p>
        </p:txBody>
      </p:sp>
    </p:spTree>
    <p:extLst>
      <p:ext uri="{BB962C8B-B14F-4D97-AF65-F5344CB8AC3E}">
        <p14:creationId xmlns:p14="http://schemas.microsoft.com/office/powerpoint/2010/main" val="104304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25231E-D062-B345-9928-B57FB5C9FFC7}" type="datetimeFigureOut">
              <a:rPr lang="en-US" smtClean="0"/>
              <a:t>11/8/19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DCE4AB-C7BB-154F-B25E-F0BEF8F26270}" type="slidenum">
              <a:rPr lang="en-US" smtClean="0"/>
              <a:t>‹#›</a:t>
            </a:fld>
            <a:endParaRPr lang="en-US"/>
          </a:p>
        </p:txBody>
      </p:sp>
    </p:spTree>
    <p:extLst>
      <p:ext uri="{BB962C8B-B14F-4D97-AF65-F5344CB8AC3E}">
        <p14:creationId xmlns:p14="http://schemas.microsoft.com/office/powerpoint/2010/main" val="1374609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25231E-D062-B345-9928-B57FB5C9FFC7}" type="datetimeFigureOut">
              <a:rPr lang="en-US" smtClean="0"/>
              <a:t>11/8/19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DCE4AB-C7BB-154F-B25E-F0BEF8F26270}" type="slidenum">
              <a:rPr lang="en-US" smtClean="0"/>
              <a:t>‹#›</a:t>
            </a:fld>
            <a:endParaRPr lang="en-US"/>
          </a:p>
        </p:txBody>
      </p:sp>
    </p:spTree>
    <p:extLst>
      <p:ext uri="{BB962C8B-B14F-4D97-AF65-F5344CB8AC3E}">
        <p14:creationId xmlns:p14="http://schemas.microsoft.com/office/powerpoint/2010/main" val="3022903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B25231E-D062-B345-9928-B57FB5C9FFC7}" type="datetimeFigureOut">
              <a:rPr lang="en-US" smtClean="0"/>
              <a:t>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CE4AB-C7BB-154F-B25E-F0BEF8F26270}" type="slidenum">
              <a:rPr lang="en-US" smtClean="0"/>
              <a:t>‹#›</a:t>
            </a:fld>
            <a:endParaRPr lang="en-US"/>
          </a:p>
        </p:txBody>
      </p:sp>
    </p:spTree>
    <p:extLst>
      <p:ext uri="{BB962C8B-B14F-4D97-AF65-F5344CB8AC3E}">
        <p14:creationId xmlns:p14="http://schemas.microsoft.com/office/powerpoint/2010/main" val="1497705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B25231E-D062-B345-9928-B57FB5C9FFC7}" type="datetimeFigureOut">
              <a:rPr lang="en-US" smtClean="0"/>
              <a:t>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CE4AB-C7BB-154F-B25E-F0BEF8F26270}" type="slidenum">
              <a:rPr lang="en-US" smtClean="0"/>
              <a:t>‹#›</a:t>
            </a:fld>
            <a:endParaRPr lang="en-US"/>
          </a:p>
        </p:txBody>
      </p:sp>
    </p:spTree>
    <p:extLst>
      <p:ext uri="{BB962C8B-B14F-4D97-AF65-F5344CB8AC3E}">
        <p14:creationId xmlns:p14="http://schemas.microsoft.com/office/powerpoint/2010/main" val="2834831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B25231E-D062-B345-9928-B57FB5C9FFC7}" type="datetimeFigureOut">
              <a:rPr lang="en-US" smtClean="0"/>
              <a:t>11/8/19</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9DCE4AB-C7BB-154F-B25E-F0BEF8F26270}" type="slidenum">
              <a:rPr lang="en-US" smtClean="0"/>
              <a:t>‹#›</a:t>
            </a:fld>
            <a:endParaRPr lang="en-US"/>
          </a:p>
        </p:txBody>
      </p:sp>
    </p:spTree>
    <p:extLst>
      <p:ext uri="{BB962C8B-B14F-4D97-AF65-F5344CB8AC3E}">
        <p14:creationId xmlns:p14="http://schemas.microsoft.com/office/powerpoint/2010/main" val="22102712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14283"/>
            <a:ext cx="6172200" cy="512338"/>
          </a:xfrm>
        </p:spPr>
        <p:style>
          <a:lnRef idx="2">
            <a:schemeClr val="accent2"/>
          </a:lnRef>
          <a:fillRef idx="1">
            <a:schemeClr val="lt1"/>
          </a:fillRef>
          <a:effectRef idx="0">
            <a:schemeClr val="accent2"/>
          </a:effectRef>
          <a:fontRef idx="minor">
            <a:schemeClr val="dk1"/>
          </a:fontRef>
        </p:style>
        <p:txBody>
          <a:bodyPr>
            <a:noAutofit/>
          </a:bodyPr>
          <a:lstStyle/>
          <a:p>
            <a:pPr algn="l"/>
            <a:r>
              <a:rPr lang="en-GB" sz="1700" dirty="0"/>
              <a:t>Independent Research: Power of the Monarch in Medieval England. 	</a:t>
            </a:r>
            <a:r>
              <a:rPr lang="en-GB" sz="1800" dirty="0"/>
              <a:t>	</a:t>
            </a:r>
          </a:p>
        </p:txBody>
      </p:sp>
      <p:sp>
        <p:nvSpPr>
          <p:cNvPr id="6" name="Title 1"/>
          <p:cNvSpPr txBox="1">
            <a:spLocks/>
          </p:cNvSpPr>
          <p:nvPr/>
        </p:nvSpPr>
        <p:spPr>
          <a:xfrm>
            <a:off x="357166" y="857224"/>
            <a:ext cx="6172200" cy="3066704"/>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1200" b="0" i="0" u="sng" strike="noStrike" kern="1200" cap="none" spc="0" normalizeH="0" baseline="0" noProof="0" dirty="0">
                <a:ln>
                  <a:noFill/>
                </a:ln>
                <a:solidFill>
                  <a:schemeClr val="dk1"/>
                </a:solidFill>
                <a:effectLst/>
                <a:uLnTx/>
                <a:uFillTx/>
                <a:latin typeface="+mn-lt"/>
                <a:ea typeface="+mn-ea"/>
                <a:cs typeface="+mn-cs"/>
              </a:rPr>
              <a:t>Instructions</a:t>
            </a:r>
            <a:r>
              <a:rPr kumimoji="0" lang="en-GB" sz="1200" b="0" i="0" u="none" strike="noStrike" kern="1200" cap="none" spc="0" normalizeH="0" baseline="0" noProof="0" dirty="0">
                <a:ln>
                  <a:noFill/>
                </a:ln>
                <a:solidFill>
                  <a:schemeClr val="dk1"/>
                </a:solidFill>
                <a:effectLst/>
                <a:uLnTx/>
                <a:uFillTx/>
                <a:latin typeface="+mn-lt"/>
                <a:ea typeface="+mn-ea"/>
                <a:cs typeface="+mn-cs"/>
              </a:rPr>
              <a:t>:  To develop</a:t>
            </a:r>
            <a:r>
              <a:rPr kumimoji="0" lang="en-GB" sz="1200" b="0" i="0" u="none" strike="noStrike" kern="1200" cap="none" spc="0" normalizeH="0" noProof="0" dirty="0">
                <a:ln>
                  <a:noFill/>
                </a:ln>
                <a:solidFill>
                  <a:schemeClr val="dk1"/>
                </a:solidFill>
                <a:effectLst/>
                <a:uLnTx/>
                <a:uFillTx/>
                <a:latin typeface="+mn-lt"/>
                <a:ea typeface="+mn-ea"/>
                <a:cs typeface="+mn-cs"/>
              </a:rPr>
              <a:t> your skill as an independent learner AND your skill of researching the answers to your own learning questions you are going to do some independent research. You can use the humanities website and the internet.</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r>
              <a:rPr lang="en-GB" sz="1200" u="sng" dirty="0"/>
              <a:t>What to research: </a:t>
            </a:r>
          </a:p>
          <a:p>
            <a:pPr lvl="0">
              <a:spcBef>
                <a:spcPct val="0"/>
              </a:spcBef>
              <a:defRPr/>
            </a:pPr>
            <a:r>
              <a:rPr lang="en-GB" sz="1200" dirty="0"/>
              <a:t>Research what problems William faced as a new king of England. </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kumimoji="0" lang="en-GB" sz="1200" b="0" i="0" u="none" strike="noStrike" kern="1200" cap="none" spc="0" normalizeH="0" noProof="0" dirty="0">
                <a:ln>
                  <a:noFill/>
                </a:ln>
                <a:solidFill>
                  <a:schemeClr val="dk1"/>
                </a:solidFill>
                <a:effectLst/>
                <a:uLnTx/>
                <a:uFillTx/>
                <a:latin typeface="+mn-lt"/>
                <a:ea typeface="+mn-ea"/>
                <a:cs typeface="+mn-cs"/>
              </a:rPr>
              <a:t> How much POWER did he have over the people in </a:t>
            </a:r>
            <a:r>
              <a:rPr lang="en-GB" sz="1200" dirty="0"/>
              <a:t>his </a:t>
            </a:r>
            <a:r>
              <a:rPr kumimoji="0" lang="en-GB" sz="1200" b="0" i="0" u="none" strike="noStrike" kern="1200" cap="none" spc="0" normalizeH="0" noProof="0" dirty="0">
                <a:ln>
                  <a:noFill/>
                </a:ln>
                <a:solidFill>
                  <a:schemeClr val="dk1"/>
                </a:solidFill>
                <a:effectLst/>
                <a:uLnTx/>
                <a:uFillTx/>
                <a:latin typeface="+mn-lt"/>
                <a:ea typeface="+mn-ea"/>
                <a:cs typeface="+mn-cs"/>
              </a:rPr>
              <a:t>realm (country)? </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GB" sz="1200" dirty="0"/>
              <a:t> How did William control England using;</a:t>
            </a:r>
          </a:p>
          <a:p>
            <a:pPr marL="685800" lvl="1" indent="-228600">
              <a:spcBef>
                <a:spcPct val="0"/>
              </a:spcBef>
              <a:buFont typeface="+mj-lt"/>
              <a:buAutoNum type="alphaLcPeriod"/>
              <a:defRPr/>
            </a:pPr>
            <a:r>
              <a:rPr lang="en-GB" sz="1200" dirty="0"/>
              <a:t>castles, </a:t>
            </a:r>
          </a:p>
          <a:p>
            <a:pPr marL="685800" lvl="1" indent="-228600">
              <a:spcBef>
                <a:spcPct val="0"/>
              </a:spcBef>
              <a:buFont typeface="+mj-lt"/>
              <a:buAutoNum type="alphaLcPeriod"/>
              <a:defRPr/>
            </a:pPr>
            <a:r>
              <a:rPr lang="en-GB" sz="1200" dirty="0"/>
              <a:t>Domesday book</a:t>
            </a:r>
          </a:p>
          <a:p>
            <a:pPr marL="685800" lvl="1" indent="-228600">
              <a:spcBef>
                <a:spcPct val="0"/>
              </a:spcBef>
              <a:buFont typeface="+mj-lt"/>
              <a:buAutoNum type="alphaLcPeriod"/>
              <a:defRPr/>
            </a:pPr>
            <a:r>
              <a:rPr lang="en-GB" sz="1200" dirty="0"/>
              <a:t>Fear and violence</a:t>
            </a:r>
          </a:p>
          <a:p>
            <a:pPr marL="685800" lvl="1" indent="-228600">
              <a:spcBef>
                <a:spcPct val="0"/>
              </a:spcBef>
              <a:buFont typeface="+mj-lt"/>
              <a:buAutoNum type="alphaLcPeriod"/>
              <a:defRPr/>
            </a:pPr>
            <a:r>
              <a:rPr lang="en-GB" sz="1200" dirty="0"/>
              <a:t>the feudal system? </a:t>
            </a:r>
          </a:p>
          <a:p>
            <a:pPr marL="228600" indent="-228600">
              <a:spcBef>
                <a:spcPct val="0"/>
              </a:spcBef>
              <a:defRPr/>
            </a:pPr>
            <a:endParaRPr lang="en-GB" sz="1200" dirty="0"/>
          </a:p>
          <a:p>
            <a:pPr marL="228600">
              <a:spcBef>
                <a:spcPct val="0"/>
              </a:spcBef>
              <a:defRPr/>
            </a:pPr>
            <a:r>
              <a:rPr lang="en-GB" sz="1200" dirty="0"/>
              <a:t>Write your findings IN YOUR OWN WORDS in the space provided. You can use extra paper if you want to.  You can use the department laptops or school library to help you.</a:t>
            </a:r>
            <a:endParaRPr kumimoji="0" lang="en-GB" sz="1200" b="0" i="0" u="none" strike="noStrike" kern="1200" cap="none" spc="0" normalizeH="0" baseline="0" noProof="0" dirty="0">
              <a:ln>
                <a:noFill/>
              </a:ln>
              <a:solidFill>
                <a:schemeClr val="dk1"/>
              </a:solidFill>
              <a:effectLst/>
              <a:uLnTx/>
              <a:uFillTx/>
              <a:latin typeface="+mn-lt"/>
              <a:ea typeface="+mn-ea"/>
              <a:cs typeface="+mn-cs"/>
            </a:endParaRPr>
          </a:p>
        </p:txBody>
      </p:sp>
      <p:sp>
        <p:nvSpPr>
          <p:cNvPr id="7" name="Title 1"/>
          <p:cNvSpPr txBox="1">
            <a:spLocks/>
          </p:cNvSpPr>
          <p:nvPr/>
        </p:nvSpPr>
        <p:spPr>
          <a:xfrm>
            <a:off x="357166" y="4211960"/>
            <a:ext cx="6172200" cy="28575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1200" b="0" i="0" u="none" strike="noStrike" kern="1200" cap="none" spc="0" normalizeH="0" baseline="0" noProof="0" dirty="0">
                <a:ln>
                  <a:noFill/>
                </a:ln>
                <a:solidFill>
                  <a:schemeClr val="dk1"/>
                </a:solidFill>
                <a:effectLst/>
                <a:uLnTx/>
                <a:uFillTx/>
                <a:latin typeface="+mn-lt"/>
                <a:ea typeface="+mn-ea"/>
                <a:cs typeface="+mn-cs"/>
              </a:rPr>
              <a:t>1. What problems did William face when he became king of England in 1066?</a:t>
            </a:r>
          </a:p>
        </p:txBody>
      </p:sp>
      <p:sp>
        <p:nvSpPr>
          <p:cNvPr id="8" name="Title 1"/>
          <p:cNvSpPr txBox="1">
            <a:spLocks/>
          </p:cNvSpPr>
          <p:nvPr/>
        </p:nvSpPr>
        <p:spPr>
          <a:xfrm>
            <a:off x="342900" y="4572000"/>
            <a:ext cx="6172200" cy="4107307"/>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1200" b="0" i="0" u="none" strike="noStrike" kern="1200" cap="none" spc="0" normalizeH="0" baseline="0" noProof="0" dirty="0">
                <a:ln>
                  <a:noFill/>
                </a:ln>
                <a:solidFill>
                  <a:schemeClr val="dk1"/>
                </a:solidFill>
                <a:effectLst/>
                <a:uLnTx/>
                <a:uFillTx/>
                <a:latin typeface="+mn-lt"/>
                <a:ea typeface="+mn-ea"/>
                <a:cs typeface="+mn-cs"/>
              </a:rPr>
              <a:t>Specific</a:t>
            </a:r>
            <a:r>
              <a:rPr kumimoji="0" lang="en-GB" sz="1200" b="0" i="0" u="none" strike="noStrike" kern="1200" cap="none" spc="0" normalizeH="0" noProof="0" dirty="0">
                <a:ln>
                  <a:noFill/>
                </a:ln>
                <a:solidFill>
                  <a:schemeClr val="dk1"/>
                </a:solidFill>
                <a:effectLst/>
                <a:uLnTx/>
                <a:uFillTx/>
                <a:latin typeface="+mn-lt"/>
                <a:ea typeface="+mn-ea"/>
                <a:cs typeface="+mn-cs"/>
              </a:rPr>
              <a:t> factual detail that I found out:</a:t>
            </a:r>
          </a:p>
          <a:p>
            <a:pPr>
              <a:spcBef>
                <a:spcPct val="0"/>
              </a:spcBef>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a:spcBef>
                <a:spcPct val="0"/>
              </a:spcBef>
              <a:defRPr/>
            </a:pPr>
            <a:endParaRPr lang="en-GB" sz="1200" dirty="0"/>
          </a:p>
          <a:p>
            <a:pPr>
              <a:spcBef>
                <a:spcPct val="0"/>
              </a:spcBef>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a:spcBef>
                <a:spcPct val="0"/>
              </a:spcBef>
              <a:defRPr/>
            </a:pPr>
            <a:endParaRPr lang="en-GB" sz="1200" dirty="0"/>
          </a:p>
          <a:p>
            <a:pPr>
              <a:spcBef>
                <a:spcPct val="0"/>
              </a:spcBef>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a:spcBef>
                <a:spcPct val="0"/>
              </a:spcBef>
              <a:defRPr/>
            </a:pPr>
            <a:endParaRPr lang="en-GB" sz="1200" dirty="0"/>
          </a:p>
          <a:p>
            <a:pPr>
              <a:spcBef>
                <a:spcPct val="0"/>
              </a:spcBef>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a:spcBef>
                <a:spcPct val="0"/>
              </a:spcBef>
              <a:defRPr/>
            </a:pPr>
            <a:endParaRPr lang="en-GB" sz="1200" dirty="0"/>
          </a:p>
          <a:p>
            <a:pPr>
              <a:spcBef>
                <a:spcPct val="0"/>
              </a:spcBef>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a:spcBef>
                <a:spcPct val="0"/>
              </a:spcBef>
              <a:defRPr/>
            </a:pPr>
            <a:endParaRPr lang="en-GB" sz="1200" dirty="0"/>
          </a:p>
          <a:p>
            <a:pPr>
              <a:spcBef>
                <a:spcPct val="0"/>
              </a:spcBef>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a:spcBef>
                <a:spcPct val="0"/>
              </a:spcBef>
              <a:defRPr/>
            </a:pPr>
            <a:endParaRPr lang="en-GB" sz="1200" dirty="0"/>
          </a:p>
          <a:p>
            <a:pPr>
              <a:spcBef>
                <a:spcPct val="0"/>
              </a:spcBef>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a:spcBef>
                <a:spcPct val="0"/>
              </a:spcBef>
              <a:defRPr/>
            </a:pPr>
            <a:endParaRPr lang="en-GB" sz="1200" dirty="0"/>
          </a:p>
          <a:p>
            <a:pPr>
              <a:spcBef>
                <a:spcPct val="0"/>
              </a:spcBef>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a:spcBef>
                <a:spcPct val="0"/>
              </a:spcBef>
              <a:defRPr/>
            </a:pPr>
            <a:endParaRPr lang="en-GB" sz="1200" dirty="0"/>
          </a:p>
          <a:p>
            <a:pPr>
              <a:spcBef>
                <a:spcPct val="0"/>
              </a:spcBef>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a:spcBef>
                <a:spcPct val="0"/>
              </a:spcBef>
              <a:defRPr/>
            </a:pPr>
            <a:endParaRPr lang="en-GB" sz="1200" dirty="0"/>
          </a:p>
          <a:p>
            <a:pPr>
              <a:spcBef>
                <a:spcPct val="0"/>
              </a:spcBef>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a:spcBef>
                <a:spcPct val="0"/>
              </a:spcBef>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p:txBody>
      </p:sp>
    </p:spTree>
    <p:extLst>
      <p:ext uri="{BB962C8B-B14F-4D97-AF65-F5344CB8AC3E}">
        <p14:creationId xmlns:p14="http://schemas.microsoft.com/office/powerpoint/2010/main" val="666141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14283"/>
            <a:ext cx="6172200" cy="571504"/>
          </a:xfrm>
        </p:spPr>
        <p:style>
          <a:lnRef idx="2">
            <a:schemeClr val="accent2"/>
          </a:lnRef>
          <a:fillRef idx="1">
            <a:schemeClr val="lt1"/>
          </a:fillRef>
          <a:effectRef idx="0">
            <a:schemeClr val="accent2"/>
          </a:effectRef>
          <a:fontRef idx="minor">
            <a:schemeClr val="dk1"/>
          </a:fontRef>
        </p:style>
        <p:txBody>
          <a:bodyPr>
            <a:noAutofit/>
          </a:bodyPr>
          <a:lstStyle/>
          <a:p>
            <a:pPr algn="l"/>
            <a:r>
              <a:rPr lang="en-GB" sz="1800" dirty="0"/>
              <a:t>Research how William solved at least 3 of these problems.				</a:t>
            </a:r>
          </a:p>
        </p:txBody>
      </p:sp>
      <p:sp>
        <p:nvSpPr>
          <p:cNvPr id="7" name="Title 1"/>
          <p:cNvSpPr txBox="1">
            <a:spLocks/>
          </p:cNvSpPr>
          <p:nvPr/>
        </p:nvSpPr>
        <p:spPr>
          <a:xfrm>
            <a:off x="357166" y="827584"/>
            <a:ext cx="6172200" cy="28575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1200" b="0" i="0" u="none" strike="noStrike" kern="1200" cap="none" spc="0" normalizeH="0" baseline="0" noProof="0" dirty="0">
                <a:ln>
                  <a:noFill/>
                </a:ln>
                <a:solidFill>
                  <a:schemeClr val="dk1"/>
                </a:solidFill>
                <a:effectLst/>
                <a:uLnTx/>
                <a:uFillTx/>
                <a:latin typeface="+mn-lt"/>
                <a:ea typeface="+mn-ea"/>
                <a:cs typeface="+mn-cs"/>
              </a:rPr>
              <a:t>Problem 1:</a:t>
            </a:r>
          </a:p>
        </p:txBody>
      </p:sp>
      <p:sp>
        <p:nvSpPr>
          <p:cNvPr id="8" name="Title 1"/>
          <p:cNvSpPr txBox="1">
            <a:spLocks/>
          </p:cNvSpPr>
          <p:nvPr/>
        </p:nvSpPr>
        <p:spPr>
          <a:xfrm>
            <a:off x="357166" y="1184773"/>
            <a:ext cx="6172200" cy="3315219"/>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1200" b="0" i="0" u="none" strike="noStrike" kern="1200" cap="none" spc="0" normalizeH="0" baseline="0" noProof="0" dirty="0">
                <a:ln>
                  <a:noFill/>
                </a:ln>
                <a:solidFill>
                  <a:schemeClr val="dk1"/>
                </a:solidFill>
                <a:effectLst/>
                <a:uLnTx/>
                <a:uFillTx/>
                <a:latin typeface="+mn-lt"/>
                <a:ea typeface="+mn-ea"/>
                <a:cs typeface="+mn-cs"/>
              </a:rPr>
              <a:t>Specific</a:t>
            </a:r>
            <a:r>
              <a:rPr kumimoji="0" lang="en-GB" sz="1200" b="0" i="0" u="none" strike="noStrike" kern="1200" cap="none" spc="0" normalizeH="0" noProof="0" dirty="0">
                <a:ln>
                  <a:noFill/>
                </a:ln>
                <a:solidFill>
                  <a:schemeClr val="dk1"/>
                </a:solidFill>
                <a:effectLst/>
                <a:uLnTx/>
                <a:uFillTx/>
                <a:latin typeface="+mn-lt"/>
                <a:ea typeface="+mn-ea"/>
                <a:cs typeface="+mn-cs"/>
              </a:rPr>
              <a:t> factual detail that I found out</a:t>
            </a:r>
            <a:r>
              <a:rPr kumimoji="0" lang="en-GB" b="0" i="0" u="none" strike="noStrike" kern="1200" cap="none" spc="0" normalizeH="0" noProof="0" dirty="0">
                <a:ln>
                  <a:noFill/>
                </a:ln>
                <a:solidFill>
                  <a:schemeClr val="dk1"/>
                </a:solidFill>
                <a:effectLst/>
                <a:uLnTx/>
                <a:uFillTx/>
                <a:latin typeface="+mn-lt"/>
                <a:ea typeface="+mn-ea"/>
                <a:cs typeface="+mn-cs"/>
              </a:rPr>
              <a:t>:</a:t>
            </a:r>
          </a:p>
          <a:p>
            <a:pPr marL="0" marR="0" lvl="0" indent="0" defTabSz="914400" rtl="0" eaLnBrk="1" fontAlgn="auto" latinLnBrk="0" hangingPunct="1">
              <a:lnSpc>
                <a:spcPct val="100000"/>
              </a:lnSpc>
              <a:spcBef>
                <a:spcPct val="0"/>
              </a:spcBef>
              <a:spcAft>
                <a:spcPts val="0"/>
              </a:spcAft>
              <a:buClrTx/>
              <a:buSzTx/>
              <a:buFontTx/>
              <a:buNone/>
              <a:tabLst/>
              <a:defRPr/>
            </a:pPr>
            <a:endParaRPr lang="en-GB"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b="0" i="0" u="none" strike="noStrike" kern="1200" cap="none" spc="0" normalizeH="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b="0" i="0" u="none" strike="noStrike" kern="1200" cap="none" spc="0" normalizeH="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b="0" i="0" u="none" strike="noStrike" kern="1200" cap="none" spc="0" normalizeH="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b="0" i="0" u="none" strike="noStrike" kern="1200" cap="none" spc="0" normalizeH="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b="0" i="0" u="none" strike="noStrike" kern="1200" cap="none" spc="0" normalizeH="0" noProof="0" dirty="0">
              <a:ln>
                <a:noFill/>
              </a:ln>
              <a:solidFill>
                <a:schemeClr val="dk1"/>
              </a:solidFill>
              <a:effectLst/>
              <a:uLnTx/>
              <a:uFillTx/>
              <a:latin typeface="+mn-lt"/>
              <a:ea typeface="+mn-ea"/>
              <a:cs typeface="+mn-cs"/>
            </a:endParaRPr>
          </a:p>
        </p:txBody>
      </p:sp>
      <p:sp>
        <p:nvSpPr>
          <p:cNvPr id="11" name="Title 1"/>
          <p:cNvSpPr txBox="1">
            <a:spLocks/>
          </p:cNvSpPr>
          <p:nvPr/>
        </p:nvSpPr>
        <p:spPr>
          <a:xfrm>
            <a:off x="332656" y="4572000"/>
            <a:ext cx="6172200" cy="28575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200" noProof="0" dirty="0"/>
              <a:t>Problem 2</a:t>
            </a:r>
            <a:r>
              <a:rPr lang="en-GB" sz="1200" dirty="0"/>
              <a:t>:</a:t>
            </a:r>
            <a:endParaRPr kumimoji="0" lang="en-GB" sz="1200" b="0" i="0" u="none" strike="noStrike" kern="1200" cap="none" spc="0" normalizeH="0" baseline="0" noProof="0" dirty="0">
              <a:ln>
                <a:noFill/>
              </a:ln>
              <a:solidFill>
                <a:schemeClr val="dk1"/>
              </a:solidFill>
              <a:effectLst/>
              <a:uLnTx/>
              <a:uFillTx/>
              <a:latin typeface="+mn-lt"/>
              <a:ea typeface="+mn-ea"/>
              <a:cs typeface="+mn-cs"/>
            </a:endParaRPr>
          </a:p>
        </p:txBody>
      </p:sp>
      <p:sp>
        <p:nvSpPr>
          <p:cNvPr id="12" name="Title 1"/>
          <p:cNvSpPr txBox="1">
            <a:spLocks/>
          </p:cNvSpPr>
          <p:nvPr/>
        </p:nvSpPr>
        <p:spPr>
          <a:xfrm>
            <a:off x="357166" y="4922349"/>
            <a:ext cx="6172200" cy="3970131"/>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1200" b="0" i="0" u="none" strike="noStrike" kern="1200" cap="none" spc="0" normalizeH="0" baseline="0" noProof="0" dirty="0">
                <a:ln>
                  <a:noFill/>
                </a:ln>
                <a:solidFill>
                  <a:schemeClr val="dk1"/>
                </a:solidFill>
                <a:effectLst/>
                <a:uLnTx/>
                <a:uFillTx/>
                <a:latin typeface="+mn-lt"/>
                <a:ea typeface="+mn-ea"/>
                <a:cs typeface="+mn-cs"/>
              </a:rPr>
              <a:t>Specific</a:t>
            </a:r>
            <a:r>
              <a:rPr kumimoji="0" lang="en-GB" sz="1200" b="0" i="0" u="none" strike="noStrike" kern="1200" cap="none" spc="0" normalizeH="0" noProof="0" dirty="0">
                <a:ln>
                  <a:noFill/>
                </a:ln>
                <a:solidFill>
                  <a:schemeClr val="dk1"/>
                </a:solidFill>
                <a:effectLst/>
                <a:uLnTx/>
                <a:uFillTx/>
                <a:latin typeface="+mn-lt"/>
                <a:ea typeface="+mn-ea"/>
                <a:cs typeface="+mn-cs"/>
              </a:rPr>
              <a:t> factual detail that I found out:</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p:txBody>
      </p:sp>
    </p:spTree>
    <p:extLst>
      <p:ext uri="{BB962C8B-B14F-4D97-AF65-F5344CB8AC3E}">
        <p14:creationId xmlns:p14="http://schemas.microsoft.com/office/powerpoint/2010/main" val="2530048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14283"/>
            <a:ext cx="6172200" cy="571504"/>
          </a:xfrm>
        </p:spPr>
        <p:style>
          <a:lnRef idx="2">
            <a:schemeClr val="accent2"/>
          </a:lnRef>
          <a:fillRef idx="1">
            <a:schemeClr val="lt1"/>
          </a:fillRef>
          <a:effectRef idx="0">
            <a:schemeClr val="accent2"/>
          </a:effectRef>
          <a:fontRef idx="minor">
            <a:schemeClr val="dk1"/>
          </a:fontRef>
        </p:style>
        <p:txBody>
          <a:bodyPr>
            <a:noAutofit/>
          </a:bodyPr>
          <a:lstStyle/>
          <a:p>
            <a:pPr algn="l"/>
            <a:r>
              <a:rPr lang="en-GB" sz="1800" dirty="0"/>
              <a:t>Research how William solved at least 3 of these problems.				</a:t>
            </a:r>
          </a:p>
        </p:txBody>
      </p:sp>
      <p:sp>
        <p:nvSpPr>
          <p:cNvPr id="7" name="Title 1"/>
          <p:cNvSpPr txBox="1">
            <a:spLocks/>
          </p:cNvSpPr>
          <p:nvPr/>
        </p:nvSpPr>
        <p:spPr>
          <a:xfrm>
            <a:off x="357166" y="827584"/>
            <a:ext cx="6172200" cy="28575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1200" b="0" i="0" u="none" strike="noStrike" kern="1200" cap="none" spc="0" normalizeH="0" baseline="0" noProof="0" dirty="0">
                <a:ln>
                  <a:noFill/>
                </a:ln>
                <a:solidFill>
                  <a:schemeClr val="dk1"/>
                </a:solidFill>
                <a:effectLst/>
                <a:uLnTx/>
                <a:uFillTx/>
                <a:latin typeface="+mn-lt"/>
                <a:ea typeface="+mn-ea"/>
                <a:cs typeface="+mn-cs"/>
              </a:rPr>
              <a:t>Problem 3:</a:t>
            </a:r>
          </a:p>
        </p:txBody>
      </p:sp>
      <p:sp>
        <p:nvSpPr>
          <p:cNvPr id="8" name="Title 1"/>
          <p:cNvSpPr txBox="1">
            <a:spLocks/>
          </p:cNvSpPr>
          <p:nvPr/>
        </p:nvSpPr>
        <p:spPr>
          <a:xfrm>
            <a:off x="357166" y="1184773"/>
            <a:ext cx="6172200" cy="3315219"/>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1200" b="0" i="0" u="none" strike="noStrike" kern="1200" cap="none" spc="0" normalizeH="0" baseline="0" noProof="0" dirty="0">
                <a:ln>
                  <a:noFill/>
                </a:ln>
                <a:solidFill>
                  <a:schemeClr val="dk1"/>
                </a:solidFill>
                <a:effectLst/>
                <a:uLnTx/>
                <a:uFillTx/>
                <a:latin typeface="+mn-lt"/>
                <a:ea typeface="+mn-ea"/>
                <a:cs typeface="+mn-cs"/>
              </a:rPr>
              <a:t>Specific</a:t>
            </a:r>
            <a:r>
              <a:rPr kumimoji="0" lang="en-GB" sz="1200" b="0" i="0" u="none" strike="noStrike" kern="1200" cap="none" spc="0" normalizeH="0" noProof="0" dirty="0">
                <a:ln>
                  <a:noFill/>
                </a:ln>
                <a:solidFill>
                  <a:schemeClr val="dk1"/>
                </a:solidFill>
                <a:effectLst/>
                <a:uLnTx/>
                <a:uFillTx/>
                <a:latin typeface="+mn-lt"/>
                <a:ea typeface="+mn-ea"/>
                <a:cs typeface="+mn-cs"/>
              </a:rPr>
              <a:t> factual detail that I found out</a:t>
            </a:r>
            <a:r>
              <a:rPr kumimoji="0" lang="en-GB" b="0" i="0" u="none" strike="noStrike" kern="1200" cap="none" spc="0" normalizeH="0" noProof="0" dirty="0">
                <a:ln>
                  <a:noFill/>
                </a:ln>
                <a:solidFill>
                  <a:schemeClr val="dk1"/>
                </a:solidFill>
                <a:effectLst/>
                <a:uLnTx/>
                <a:uFillTx/>
                <a:latin typeface="+mn-lt"/>
                <a:ea typeface="+mn-ea"/>
                <a:cs typeface="+mn-cs"/>
              </a:rPr>
              <a:t>:</a:t>
            </a:r>
          </a:p>
          <a:p>
            <a:pPr marL="0" marR="0" lvl="0" indent="0" defTabSz="914400" rtl="0" eaLnBrk="1" fontAlgn="auto" latinLnBrk="0" hangingPunct="1">
              <a:lnSpc>
                <a:spcPct val="100000"/>
              </a:lnSpc>
              <a:spcBef>
                <a:spcPct val="0"/>
              </a:spcBef>
              <a:spcAft>
                <a:spcPts val="0"/>
              </a:spcAft>
              <a:buClrTx/>
              <a:buSzTx/>
              <a:buFontTx/>
              <a:buNone/>
              <a:tabLst/>
              <a:defRPr/>
            </a:pPr>
            <a:endParaRPr lang="en-GB"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b="0" i="0" u="none" strike="noStrike" kern="1200" cap="none" spc="0" normalizeH="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b="0" i="0" u="none" strike="noStrike" kern="1200" cap="none" spc="0" normalizeH="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b="0" i="0" u="none" strike="noStrike" kern="1200" cap="none" spc="0" normalizeH="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b="0" i="0" u="none" strike="noStrike" kern="1200" cap="none" spc="0" normalizeH="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b="0" i="0" u="none" strike="noStrike" kern="1200" cap="none" spc="0" normalizeH="0" noProof="0" dirty="0">
              <a:ln>
                <a:noFill/>
              </a:ln>
              <a:solidFill>
                <a:schemeClr val="dk1"/>
              </a:solidFill>
              <a:effectLst/>
              <a:uLnTx/>
              <a:uFillTx/>
              <a:latin typeface="+mn-lt"/>
              <a:ea typeface="+mn-ea"/>
              <a:cs typeface="+mn-cs"/>
            </a:endParaRPr>
          </a:p>
        </p:txBody>
      </p:sp>
      <p:sp>
        <p:nvSpPr>
          <p:cNvPr id="11" name="Title 1"/>
          <p:cNvSpPr txBox="1">
            <a:spLocks/>
          </p:cNvSpPr>
          <p:nvPr/>
        </p:nvSpPr>
        <p:spPr>
          <a:xfrm>
            <a:off x="332656" y="4572000"/>
            <a:ext cx="6172200" cy="28575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200" noProof="0" dirty="0"/>
              <a:t>Conclusion</a:t>
            </a:r>
            <a:r>
              <a:rPr lang="en-GB" sz="1200" dirty="0"/>
              <a:t>: How powerful was William the Conqueror?</a:t>
            </a:r>
            <a:endParaRPr kumimoji="0" lang="en-GB" sz="1200" b="0" i="0" u="none" strike="noStrike" kern="1200" cap="none" spc="0" normalizeH="0" baseline="0" noProof="0" dirty="0">
              <a:ln>
                <a:noFill/>
              </a:ln>
              <a:solidFill>
                <a:schemeClr val="dk1"/>
              </a:solidFill>
              <a:effectLst/>
              <a:uLnTx/>
              <a:uFillTx/>
              <a:latin typeface="+mn-lt"/>
              <a:ea typeface="+mn-ea"/>
              <a:cs typeface="+mn-cs"/>
            </a:endParaRPr>
          </a:p>
        </p:txBody>
      </p:sp>
      <p:sp>
        <p:nvSpPr>
          <p:cNvPr id="12" name="Title 1"/>
          <p:cNvSpPr txBox="1">
            <a:spLocks/>
          </p:cNvSpPr>
          <p:nvPr/>
        </p:nvSpPr>
        <p:spPr>
          <a:xfrm>
            <a:off x="357166" y="4922349"/>
            <a:ext cx="6172200" cy="3970131"/>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1200" b="0" i="0" u="none" strike="noStrike" kern="1200" cap="none" spc="0" normalizeH="0" baseline="0" noProof="0" dirty="0">
                <a:ln>
                  <a:noFill/>
                </a:ln>
                <a:solidFill>
                  <a:schemeClr val="dk1"/>
                </a:solidFill>
                <a:effectLst/>
                <a:uLnTx/>
                <a:uFillTx/>
                <a:latin typeface="+mn-lt"/>
                <a:ea typeface="+mn-ea"/>
                <a:cs typeface="+mn-cs"/>
              </a:rPr>
              <a:t>Specific</a:t>
            </a:r>
            <a:r>
              <a:rPr kumimoji="0" lang="en-GB" sz="1200" b="0" i="0" u="none" strike="noStrike" kern="1200" cap="none" spc="0" normalizeH="0" noProof="0" dirty="0">
                <a:ln>
                  <a:noFill/>
                </a:ln>
                <a:solidFill>
                  <a:schemeClr val="dk1"/>
                </a:solidFill>
                <a:effectLst/>
                <a:uLnTx/>
                <a:uFillTx/>
                <a:latin typeface="+mn-lt"/>
                <a:ea typeface="+mn-ea"/>
                <a:cs typeface="+mn-cs"/>
              </a:rPr>
              <a:t> factual detail that I found out:</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p:txBody>
      </p:sp>
      <p:sp>
        <p:nvSpPr>
          <p:cNvPr id="9" name="Title 1">
            <a:extLst>
              <a:ext uri="{FF2B5EF4-FFF2-40B4-BE49-F238E27FC236}">
                <a16:creationId xmlns:a16="http://schemas.microsoft.com/office/drawing/2014/main" id="{850A5D2D-866F-3248-8800-A2D69EF04D23}"/>
              </a:ext>
            </a:extLst>
          </p:cNvPr>
          <p:cNvSpPr txBox="1">
            <a:spLocks/>
          </p:cNvSpPr>
          <p:nvPr/>
        </p:nvSpPr>
        <p:spPr>
          <a:xfrm>
            <a:off x="357166" y="4922348"/>
            <a:ext cx="6172200" cy="3970131"/>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1200" b="0" i="0" u="none" strike="noStrike" kern="1200" cap="none" spc="0" normalizeH="0" baseline="0" noProof="0" dirty="0">
                <a:ln>
                  <a:noFill/>
                </a:ln>
                <a:solidFill>
                  <a:schemeClr val="dk1"/>
                </a:solidFill>
                <a:effectLst/>
                <a:uLnTx/>
                <a:uFillTx/>
                <a:latin typeface="+mn-lt"/>
                <a:ea typeface="+mn-ea"/>
                <a:cs typeface="+mn-cs"/>
              </a:rPr>
              <a:t>Give specific examples to explain </a:t>
            </a:r>
            <a:r>
              <a:rPr kumimoji="0" lang="en-GB" sz="1200" b="0" i="0" u="none" strike="noStrike" kern="1200" cap="none" spc="0" normalizeH="0" baseline="0" noProof="0">
                <a:ln>
                  <a:noFill/>
                </a:ln>
                <a:solidFill>
                  <a:schemeClr val="dk1"/>
                </a:solidFill>
                <a:effectLst/>
                <a:uLnTx/>
                <a:uFillTx/>
                <a:latin typeface="+mn-lt"/>
                <a:ea typeface="+mn-ea"/>
                <a:cs typeface="+mn-cs"/>
              </a:rPr>
              <a:t>your conclusions</a:t>
            </a:r>
            <a:r>
              <a:rPr kumimoji="0" lang="en-GB" sz="1200" b="0" i="0" u="none" strike="noStrike" kern="1200" cap="none" spc="0" normalizeH="0" noProof="0">
                <a:ln>
                  <a:noFill/>
                </a:ln>
                <a:solidFill>
                  <a:schemeClr val="dk1"/>
                </a:solidFill>
                <a:effectLst/>
                <a:uLnTx/>
                <a:uFillTx/>
                <a:latin typeface="+mn-lt"/>
                <a:ea typeface="+mn-ea"/>
                <a:cs typeface="+mn-cs"/>
              </a:rPr>
              <a:t>:</a:t>
            </a:r>
            <a:endParaRPr kumimoji="0" lang="en-GB" sz="1200" b="0" i="0" u="none" strike="noStrike" kern="1200" cap="none" spc="0" normalizeH="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GB" sz="1200" dirty="0"/>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200" b="0" i="0" u="none" strike="noStrike" kern="1200" cap="none" spc="0" normalizeH="0" baseline="0" noProof="0" dirty="0">
              <a:ln>
                <a:noFill/>
              </a:ln>
              <a:solidFill>
                <a:schemeClr val="dk1"/>
              </a:solidFill>
              <a:effectLst/>
              <a:uLnTx/>
              <a:uFillTx/>
              <a:latin typeface="+mn-lt"/>
              <a:ea typeface="+mn-ea"/>
              <a:cs typeface="+mn-cs"/>
            </a:endParaRPr>
          </a:p>
        </p:txBody>
      </p:sp>
    </p:spTree>
    <p:extLst>
      <p:ext uri="{BB962C8B-B14F-4D97-AF65-F5344CB8AC3E}">
        <p14:creationId xmlns:p14="http://schemas.microsoft.com/office/powerpoint/2010/main" val="10937285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242</Words>
  <Application>Microsoft Macintosh PowerPoint</Application>
  <PresentationFormat>On-screen Show (4:3)</PresentationFormat>
  <Paragraphs>114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Independent Research: Power of the Monarch in Medieval England.   </vt:lpstr>
      <vt:lpstr>Research how William solved at least 3 of these problems.    </vt:lpstr>
      <vt:lpstr>Research how William solved at least 3 of these problems.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Research: Power of the Monarch in Medieval England.   </dc:title>
  <dc:creator>Helen Morgan</dc:creator>
  <cp:lastModifiedBy>Helen Morgan</cp:lastModifiedBy>
  <cp:revision>1</cp:revision>
  <dcterms:created xsi:type="dcterms:W3CDTF">2019-11-08T18:23:44Z</dcterms:created>
  <dcterms:modified xsi:type="dcterms:W3CDTF">2019-11-08T18:29:51Z</dcterms:modified>
</cp:coreProperties>
</file>