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sldIdLst>
    <p:sldId id="325" r:id="rId2"/>
    <p:sldId id="265" r:id="rId3"/>
    <p:sldId id="343" r:id="rId4"/>
    <p:sldId id="260" r:id="rId5"/>
    <p:sldId id="26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714"/>
  </p:normalViewPr>
  <p:slideViewPr>
    <p:cSldViewPr snapToGrid="0" snapToObjects="1">
      <p:cViewPr varScale="1">
        <p:scale>
          <a:sx n="112" d="100"/>
          <a:sy n="112" d="100"/>
        </p:scale>
        <p:origin x="1640"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237565-2100-9C48-B2D1-A6FE16D31C72}" type="datetimeFigureOut">
              <a:rPr lang="en-US" smtClean="0"/>
              <a:t>1/12/20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343DE4-D621-1D47-9884-F34384BF41FD}" type="slidenum">
              <a:rPr lang="en-US" smtClean="0"/>
              <a:t>‹#›</a:t>
            </a:fld>
            <a:endParaRPr lang="en-US"/>
          </a:p>
        </p:txBody>
      </p:sp>
    </p:spTree>
    <p:extLst>
      <p:ext uri="{BB962C8B-B14F-4D97-AF65-F5344CB8AC3E}">
        <p14:creationId xmlns:p14="http://schemas.microsoft.com/office/powerpoint/2010/main" val="779773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C3913FD-7693-4B13-917F-A646A3BEA8D0}" type="slidenum">
              <a:rPr lang="en-GB" smtClean="0"/>
              <a:pPr/>
              <a:t>5</a:t>
            </a:fld>
            <a:endParaRPr lang="en-GB"/>
          </a:p>
        </p:txBody>
      </p:sp>
    </p:spTree>
    <p:extLst>
      <p:ext uri="{BB962C8B-B14F-4D97-AF65-F5344CB8AC3E}">
        <p14:creationId xmlns:p14="http://schemas.microsoft.com/office/powerpoint/2010/main" val="2914199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8730B98-0FA2-E449-A8C5-8F2EB9745412}" type="datetimeFigureOut">
              <a:rPr lang="en-US" smtClean="0"/>
              <a:t>1/12/20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DEEE02-8F99-8240-8809-E7B19567ADA5}" type="slidenum">
              <a:rPr lang="en-US" smtClean="0"/>
              <a:t>‹#›</a:t>
            </a:fld>
            <a:endParaRPr lang="en-US"/>
          </a:p>
        </p:txBody>
      </p:sp>
    </p:spTree>
    <p:extLst>
      <p:ext uri="{BB962C8B-B14F-4D97-AF65-F5344CB8AC3E}">
        <p14:creationId xmlns:p14="http://schemas.microsoft.com/office/powerpoint/2010/main" val="3508710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730B98-0FA2-E449-A8C5-8F2EB9745412}" type="datetimeFigureOut">
              <a:rPr lang="en-US" smtClean="0"/>
              <a:t>1/12/20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DEEE02-8F99-8240-8809-E7B19567ADA5}" type="slidenum">
              <a:rPr lang="en-US" smtClean="0"/>
              <a:t>‹#›</a:t>
            </a:fld>
            <a:endParaRPr lang="en-US"/>
          </a:p>
        </p:txBody>
      </p:sp>
    </p:spTree>
    <p:extLst>
      <p:ext uri="{BB962C8B-B14F-4D97-AF65-F5344CB8AC3E}">
        <p14:creationId xmlns:p14="http://schemas.microsoft.com/office/powerpoint/2010/main" val="3806531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730B98-0FA2-E449-A8C5-8F2EB9745412}" type="datetimeFigureOut">
              <a:rPr lang="en-US" smtClean="0"/>
              <a:t>1/12/20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DEEE02-8F99-8240-8809-E7B19567ADA5}" type="slidenum">
              <a:rPr lang="en-US" smtClean="0"/>
              <a:t>‹#›</a:t>
            </a:fld>
            <a:endParaRPr lang="en-US"/>
          </a:p>
        </p:txBody>
      </p:sp>
    </p:spTree>
    <p:extLst>
      <p:ext uri="{BB962C8B-B14F-4D97-AF65-F5344CB8AC3E}">
        <p14:creationId xmlns:p14="http://schemas.microsoft.com/office/powerpoint/2010/main" val="347075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730B98-0FA2-E449-A8C5-8F2EB9745412}" type="datetimeFigureOut">
              <a:rPr lang="en-US" smtClean="0"/>
              <a:t>1/12/20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DEEE02-8F99-8240-8809-E7B19567ADA5}" type="slidenum">
              <a:rPr lang="en-US" smtClean="0"/>
              <a:t>‹#›</a:t>
            </a:fld>
            <a:endParaRPr lang="en-US"/>
          </a:p>
        </p:txBody>
      </p:sp>
    </p:spTree>
    <p:extLst>
      <p:ext uri="{BB962C8B-B14F-4D97-AF65-F5344CB8AC3E}">
        <p14:creationId xmlns:p14="http://schemas.microsoft.com/office/powerpoint/2010/main" val="2440039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730B98-0FA2-E449-A8C5-8F2EB9745412}" type="datetimeFigureOut">
              <a:rPr lang="en-US" smtClean="0"/>
              <a:t>1/12/20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DEEE02-8F99-8240-8809-E7B19567ADA5}" type="slidenum">
              <a:rPr lang="en-US" smtClean="0"/>
              <a:t>‹#›</a:t>
            </a:fld>
            <a:endParaRPr lang="en-US"/>
          </a:p>
        </p:txBody>
      </p:sp>
    </p:spTree>
    <p:extLst>
      <p:ext uri="{BB962C8B-B14F-4D97-AF65-F5344CB8AC3E}">
        <p14:creationId xmlns:p14="http://schemas.microsoft.com/office/powerpoint/2010/main" val="2896035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8730B98-0FA2-E449-A8C5-8F2EB9745412}" type="datetimeFigureOut">
              <a:rPr lang="en-US" smtClean="0"/>
              <a:t>1/12/20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DEEE02-8F99-8240-8809-E7B19567ADA5}" type="slidenum">
              <a:rPr lang="en-US" smtClean="0"/>
              <a:t>‹#›</a:t>
            </a:fld>
            <a:endParaRPr lang="en-US"/>
          </a:p>
        </p:txBody>
      </p:sp>
    </p:spTree>
    <p:extLst>
      <p:ext uri="{BB962C8B-B14F-4D97-AF65-F5344CB8AC3E}">
        <p14:creationId xmlns:p14="http://schemas.microsoft.com/office/powerpoint/2010/main" val="2535444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8730B98-0FA2-E449-A8C5-8F2EB9745412}" type="datetimeFigureOut">
              <a:rPr lang="en-US" smtClean="0"/>
              <a:t>1/12/20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DEEE02-8F99-8240-8809-E7B19567ADA5}" type="slidenum">
              <a:rPr lang="en-US" smtClean="0"/>
              <a:t>‹#›</a:t>
            </a:fld>
            <a:endParaRPr lang="en-US"/>
          </a:p>
        </p:txBody>
      </p:sp>
    </p:spTree>
    <p:extLst>
      <p:ext uri="{BB962C8B-B14F-4D97-AF65-F5344CB8AC3E}">
        <p14:creationId xmlns:p14="http://schemas.microsoft.com/office/powerpoint/2010/main" val="1668644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8730B98-0FA2-E449-A8C5-8F2EB9745412}" type="datetimeFigureOut">
              <a:rPr lang="en-US" smtClean="0"/>
              <a:t>1/12/20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DEEE02-8F99-8240-8809-E7B19567ADA5}" type="slidenum">
              <a:rPr lang="en-US" smtClean="0"/>
              <a:t>‹#›</a:t>
            </a:fld>
            <a:endParaRPr lang="en-US"/>
          </a:p>
        </p:txBody>
      </p:sp>
    </p:spTree>
    <p:extLst>
      <p:ext uri="{BB962C8B-B14F-4D97-AF65-F5344CB8AC3E}">
        <p14:creationId xmlns:p14="http://schemas.microsoft.com/office/powerpoint/2010/main" val="117470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730B98-0FA2-E449-A8C5-8F2EB9745412}" type="datetimeFigureOut">
              <a:rPr lang="en-US" smtClean="0"/>
              <a:t>1/12/20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DEEE02-8F99-8240-8809-E7B19567ADA5}" type="slidenum">
              <a:rPr lang="en-US" smtClean="0"/>
              <a:t>‹#›</a:t>
            </a:fld>
            <a:endParaRPr lang="en-US"/>
          </a:p>
        </p:txBody>
      </p:sp>
    </p:spTree>
    <p:extLst>
      <p:ext uri="{BB962C8B-B14F-4D97-AF65-F5344CB8AC3E}">
        <p14:creationId xmlns:p14="http://schemas.microsoft.com/office/powerpoint/2010/main" val="3077218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730B98-0FA2-E449-A8C5-8F2EB9745412}" type="datetimeFigureOut">
              <a:rPr lang="en-US" smtClean="0"/>
              <a:t>1/12/20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DEEE02-8F99-8240-8809-E7B19567ADA5}" type="slidenum">
              <a:rPr lang="en-US" smtClean="0"/>
              <a:t>‹#›</a:t>
            </a:fld>
            <a:endParaRPr lang="en-US"/>
          </a:p>
        </p:txBody>
      </p:sp>
    </p:spTree>
    <p:extLst>
      <p:ext uri="{BB962C8B-B14F-4D97-AF65-F5344CB8AC3E}">
        <p14:creationId xmlns:p14="http://schemas.microsoft.com/office/powerpoint/2010/main" val="3763626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730B98-0FA2-E449-A8C5-8F2EB9745412}" type="datetimeFigureOut">
              <a:rPr lang="en-US" smtClean="0"/>
              <a:t>1/12/20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DEEE02-8F99-8240-8809-E7B19567ADA5}" type="slidenum">
              <a:rPr lang="en-US" smtClean="0"/>
              <a:t>‹#›</a:t>
            </a:fld>
            <a:endParaRPr lang="en-US"/>
          </a:p>
        </p:txBody>
      </p:sp>
    </p:spTree>
    <p:extLst>
      <p:ext uri="{BB962C8B-B14F-4D97-AF65-F5344CB8AC3E}">
        <p14:creationId xmlns:p14="http://schemas.microsoft.com/office/powerpoint/2010/main" val="3995546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730B98-0FA2-E449-A8C5-8F2EB9745412}" type="datetimeFigureOut">
              <a:rPr lang="en-US" smtClean="0"/>
              <a:t>1/12/20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DEEE02-8F99-8240-8809-E7B19567ADA5}" type="slidenum">
              <a:rPr lang="en-US" smtClean="0"/>
              <a:t>‹#›</a:t>
            </a:fld>
            <a:endParaRPr lang="en-US"/>
          </a:p>
        </p:txBody>
      </p:sp>
    </p:spTree>
    <p:extLst>
      <p:ext uri="{BB962C8B-B14F-4D97-AF65-F5344CB8AC3E}">
        <p14:creationId xmlns:p14="http://schemas.microsoft.com/office/powerpoint/2010/main" val="15018657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youtube.com/watch?v=Gx9N0mrTPtw&amp;t=471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111CF-77B7-FB46-9C10-56CF94ED3B2A}"/>
              </a:ext>
            </a:extLst>
          </p:cNvPr>
          <p:cNvSpPr>
            <a:spLocks noGrp="1"/>
          </p:cNvSpPr>
          <p:nvPr>
            <p:ph type="title"/>
          </p:nvPr>
        </p:nvSpPr>
        <p:spPr/>
        <p:txBody>
          <a:bodyPr/>
          <a:lstStyle/>
          <a:p>
            <a:r>
              <a:rPr lang="en-US" dirty="0"/>
              <a:t>Watch the following documentary</a:t>
            </a:r>
          </a:p>
        </p:txBody>
      </p:sp>
      <p:sp>
        <p:nvSpPr>
          <p:cNvPr id="3" name="Content Placeholder 2">
            <a:extLst>
              <a:ext uri="{FF2B5EF4-FFF2-40B4-BE49-F238E27FC236}">
                <a16:creationId xmlns:a16="http://schemas.microsoft.com/office/drawing/2014/main" id="{CD021E2E-C08B-9E42-AC0C-9DD76FDD00E2}"/>
              </a:ext>
            </a:extLst>
          </p:cNvPr>
          <p:cNvSpPr>
            <a:spLocks noGrp="1"/>
          </p:cNvSpPr>
          <p:nvPr>
            <p:ph idx="1"/>
          </p:nvPr>
        </p:nvSpPr>
        <p:spPr/>
        <p:txBody>
          <a:bodyPr/>
          <a:lstStyle/>
          <a:p>
            <a:r>
              <a:rPr lang="en-US" dirty="0">
                <a:hlinkClick r:id="rId2"/>
              </a:rPr>
              <a:t>https://www.youtube.com/watch?v=Gx9N0mrTPtw&amp;t=471s</a:t>
            </a:r>
            <a:r>
              <a:rPr lang="en-US" dirty="0"/>
              <a:t> </a:t>
            </a:r>
          </a:p>
        </p:txBody>
      </p:sp>
    </p:spTree>
    <p:extLst>
      <p:ext uri="{BB962C8B-B14F-4D97-AF65-F5344CB8AC3E}">
        <p14:creationId xmlns:p14="http://schemas.microsoft.com/office/powerpoint/2010/main" val="3115612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style>
          <a:lnRef idx="1">
            <a:schemeClr val="accent4"/>
          </a:lnRef>
          <a:fillRef idx="2">
            <a:schemeClr val="accent4"/>
          </a:fillRef>
          <a:effectRef idx="1">
            <a:schemeClr val="accent4"/>
          </a:effectRef>
          <a:fontRef idx="minor">
            <a:schemeClr val="dk1"/>
          </a:fontRef>
        </p:style>
        <p:txBody>
          <a:bodyPr>
            <a:noAutofit/>
          </a:bodyPr>
          <a:lstStyle/>
          <a:p>
            <a:r>
              <a:rPr lang="en-GB" sz="2800" dirty="0"/>
              <a:t>The Coronation of William of Orange and his wife Mary.</a:t>
            </a:r>
          </a:p>
        </p:txBody>
      </p:sp>
      <p:sp>
        <p:nvSpPr>
          <p:cNvPr id="3" name="Content Placeholder 2"/>
          <p:cNvSpPr>
            <a:spLocks noGrp="1"/>
          </p:cNvSpPr>
          <p:nvPr>
            <p:ph idx="1"/>
          </p:nvPr>
        </p:nvSpPr>
        <p:spPr>
          <a:xfrm>
            <a:off x="304800" y="914400"/>
            <a:ext cx="8382000" cy="5562600"/>
          </a:xfrm>
        </p:spPr>
        <p:style>
          <a:lnRef idx="2">
            <a:schemeClr val="accent4"/>
          </a:lnRef>
          <a:fillRef idx="1">
            <a:schemeClr val="lt1"/>
          </a:fillRef>
          <a:effectRef idx="0">
            <a:schemeClr val="accent4"/>
          </a:effectRef>
          <a:fontRef idx="minor">
            <a:schemeClr val="dk1"/>
          </a:fontRef>
        </p:style>
        <p:txBody>
          <a:bodyPr>
            <a:normAutofit fontScale="92500" lnSpcReduction="20000"/>
          </a:bodyPr>
          <a:lstStyle/>
          <a:p>
            <a:pPr>
              <a:buNone/>
            </a:pPr>
            <a:r>
              <a:rPr lang="en-GB" dirty="0"/>
              <a:t>	On 13 February 1688 the clerk of the House of Lords read the Declaration of Right (you are about to learn about this) and asked William and Mary to accept the English throne. William replied for his wife and himself: "We thankfully accept what you have offered us". They then went in procession to the great gate at Whitehall. They were proclaimed (announced as) King and Queen of England, whereupon they adjourned to the Royal Chapel, to hear a sermon.</a:t>
            </a:r>
            <a:r>
              <a:rPr lang="en-GB" baseline="30000" dirty="0"/>
              <a:t> </a:t>
            </a:r>
            <a:r>
              <a:rPr lang="en-GB" dirty="0"/>
              <a:t>They were later crowned on 11 April 1688. They did this by swearing an oath to uphold the laws made by Parliament. The </a:t>
            </a:r>
            <a:r>
              <a:rPr lang="en-GB" dirty="0">
                <a:solidFill>
                  <a:srgbClr val="FF0000"/>
                </a:solidFill>
              </a:rPr>
              <a:t>Coronation Oath Act (law) of 1688 had provided a new coronation oath. Now the monarchs had to "solemnly promise and swear to govern the people of this kingdom of England… according to the statutes parliament agreed on ”. </a:t>
            </a:r>
            <a:r>
              <a:rPr lang="en-GB" dirty="0"/>
              <a:t>They were also to maintain the laws of God, and the Protestant religion established by law.</a:t>
            </a:r>
          </a:p>
          <a:p>
            <a:r>
              <a:rPr lang="en-GB" b="1" u="sng" dirty="0">
                <a:solidFill>
                  <a:srgbClr val="FF0000"/>
                </a:solidFill>
              </a:rPr>
              <a:t>Look at the new ‘coronation oath’ - What did this mean?</a:t>
            </a:r>
          </a:p>
        </p:txBody>
      </p:sp>
    </p:spTree>
    <p:extLst>
      <p:ext uri="{BB962C8B-B14F-4D97-AF65-F5344CB8AC3E}">
        <p14:creationId xmlns:p14="http://schemas.microsoft.com/office/powerpoint/2010/main" val="1261252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7736" y="45263"/>
            <a:ext cx="8980730" cy="1944058"/>
          </a:xfrm>
          <a:prstGeom prst="rect">
            <a:avLst/>
          </a:prstGeom>
          <a:ln w="57150">
            <a:solidFill>
              <a:schemeClr val="tx1"/>
            </a:solidFill>
          </a:ln>
        </p:spPr>
        <p:txBody>
          <a:bodyPr wrap="square">
            <a:spAutoFit/>
          </a:bodyPr>
          <a:lstStyle/>
          <a:p>
            <a:pPr algn="ctr">
              <a:lnSpc>
                <a:spcPct val="107000"/>
              </a:lnSpc>
              <a:spcAft>
                <a:spcPts val="800"/>
              </a:spcAft>
            </a:pPr>
            <a:r>
              <a:rPr lang="en-GB" sz="2800" b="1" dirty="0">
                <a:latin typeface="Calibri" panose="020F0502020204030204" pitchFamily="34" charset="0"/>
                <a:ea typeface="Calibri" panose="020F0502020204030204" pitchFamily="34" charset="0"/>
                <a:cs typeface="Times New Roman" panose="02020603050405020304" pitchFamily="18" charset="0"/>
              </a:rPr>
              <a:t>The Bill of Rights - 1689</a:t>
            </a:r>
          </a:p>
          <a:p>
            <a:pPr>
              <a:lnSpc>
                <a:spcPct val="107000"/>
              </a:lnSpc>
              <a:spcAft>
                <a:spcPts val="800"/>
              </a:spcAft>
            </a:pPr>
            <a:r>
              <a:rPr lang="en-GB" sz="2400" dirty="0">
                <a:latin typeface="Calibri" panose="020F0502020204030204" pitchFamily="34" charset="0"/>
                <a:ea typeface="Calibri" panose="020F0502020204030204" pitchFamily="34" charset="0"/>
                <a:cs typeface="Times New Roman" panose="02020603050405020304" pitchFamily="18" charset="0"/>
              </a:rPr>
              <a:t>Before William and Mary became King and Queen in 1689, Parliament made them both sign the Bill of Rights. </a:t>
            </a:r>
          </a:p>
          <a:p>
            <a:pPr algn="ctr">
              <a:lnSpc>
                <a:spcPct val="107000"/>
              </a:lnSpc>
              <a:spcAft>
                <a:spcPts val="800"/>
              </a:spcAft>
            </a:pPr>
            <a:r>
              <a:rPr lang="en-GB" sz="2400" dirty="0">
                <a:latin typeface="Calibri" panose="020F0502020204030204" pitchFamily="34" charset="0"/>
                <a:ea typeface="Calibri" panose="020F0502020204030204" pitchFamily="34" charset="0"/>
                <a:cs typeface="Times New Roman" panose="02020603050405020304" pitchFamily="18" charset="0"/>
              </a:rPr>
              <a:t>It stated…</a:t>
            </a:r>
          </a:p>
        </p:txBody>
      </p:sp>
      <p:sp>
        <p:nvSpPr>
          <p:cNvPr id="2" name="Scroll: Vertical 1"/>
          <p:cNvSpPr/>
          <p:nvPr/>
        </p:nvSpPr>
        <p:spPr>
          <a:xfrm>
            <a:off x="67736" y="2101754"/>
            <a:ext cx="8980730" cy="3794077"/>
          </a:xfrm>
          <a:prstGeom prst="verticalScroll">
            <a:avLst/>
          </a:prstGeom>
          <a:solidFill>
            <a:srgbClr val="EEE682"/>
          </a:solidFill>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Arial" panose="020B0604020202020204" pitchFamily="34" charset="0"/>
              <a:buChar char="•"/>
            </a:pPr>
            <a:r>
              <a:rPr lang="en-GB" sz="2000" dirty="0">
                <a:solidFill>
                  <a:schemeClr val="tx1"/>
                </a:solidFill>
              </a:rPr>
              <a:t>Cannot raise taxes without asking Parliament first</a:t>
            </a:r>
          </a:p>
          <a:p>
            <a:pPr marL="285750" indent="-285750">
              <a:buFont typeface="Arial" panose="020B0604020202020204" pitchFamily="34" charset="0"/>
              <a:buChar char="•"/>
            </a:pPr>
            <a:r>
              <a:rPr lang="en-GB" sz="2000" dirty="0">
                <a:solidFill>
                  <a:schemeClr val="tx1"/>
                </a:solidFill>
              </a:rPr>
              <a:t>People and Parliament could take petitions to the King or Queen (criticise him or her). People could not be sent to prison for this.</a:t>
            </a:r>
          </a:p>
          <a:p>
            <a:pPr marL="285750" indent="-285750">
              <a:buFont typeface="Arial" panose="020B0604020202020204" pitchFamily="34" charset="0"/>
              <a:buChar char="•"/>
            </a:pPr>
            <a:r>
              <a:rPr lang="en-GB" sz="2000" dirty="0">
                <a:solidFill>
                  <a:schemeClr val="tx1"/>
                </a:solidFill>
              </a:rPr>
              <a:t>You cannot be King or Queen if you are Catholic</a:t>
            </a:r>
          </a:p>
          <a:p>
            <a:pPr marL="285750" indent="-285750">
              <a:buFont typeface="Arial" panose="020B0604020202020204" pitchFamily="34" charset="0"/>
              <a:buChar char="•"/>
            </a:pPr>
            <a:r>
              <a:rPr lang="en-GB" sz="2000" dirty="0">
                <a:solidFill>
                  <a:schemeClr val="tx1"/>
                </a:solidFill>
              </a:rPr>
              <a:t>Kings or Queens cannot break laws and must ask Parliament to approve any new laws</a:t>
            </a:r>
          </a:p>
          <a:p>
            <a:pPr marL="285750" indent="-285750">
              <a:buFont typeface="Arial" panose="020B0604020202020204" pitchFamily="34" charset="0"/>
              <a:buChar char="•"/>
            </a:pPr>
            <a:r>
              <a:rPr lang="en-GB" sz="2000" dirty="0">
                <a:solidFill>
                  <a:schemeClr val="tx1"/>
                </a:solidFill>
              </a:rPr>
              <a:t>Whatever Parliament says cannot be criticised or questioned by Kings or Queens</a:t>
            </a:r>
          </a:p>
          <a:p>
            <a:pPr marL="285750" indent="-285750">
              <a:buFont typeface="Arial" panose="020B0604020202020204" pitchFamily="34" charset="0"/>
              <a:buChar char="•"/>
            </a:pPr>
            <a:r>
              <a:rPr lang="en-GB" sz="2000" dirty="0">
                <a:solidFill>
                  <a:schemeClr val="tx1"/>
                </a:solidFill>
              </a:rPr>
              <a:t>Kings and Queens cannot have their own army if Britain is at peace</a:t>
            </a:r>
          </a:p>
          <a:p>
            <a:pPr marL="285750" indent="-285750">
              <a:buFont typeface="Arial" panose="020B0604020202020204" pitchFamily="34" charset="0"/>
              <a:buChar char="•"/>
            </a:pPr>
            <a:r>
              <a:rPr lang="en-GB" sz="2000" dirty="0">
                <a:solidFill>
                  <a:schemeClr val="tx1"/>
                </a:solidFill>
              </a:rPr>
              <a:t>Must call Parliament (bring all the MPs together) every 3 years at least</a:t>
            </a:r>
          </a:p>
        </p:txBody>
      </p:sp>
      <p:sp>
        <p:nvSpPr>
          <p:cNvPr id="5" name="Text Box 12"/>
          <p:cNvSpPr txBox="1">
            <a:spLocks noChangeArrowheads="1"/>
          </p:cNvSpPr>
          <p:nvPr/>
        </p:nvSpPr>
        <p:spPr bwMode="auto">
          <a:xfrm>
            <a:off x="67736" y="2059629"/>
            <a:ext cx="8980730" cy="461665"/>
          </a:xfrm>
          <a:prstGeom prst="rect">
            <a:avLst/>
          </a:prstGeom>
          <a:solidFill>
            <a:srgbClr val="FE4F00"/>
          </a:solidFill>
          <a:ln w="76200">
            <a:noFill/>
            <a:miter lim="800000"/>
            <a:headEnd/>
            <a:tailEnd/>
          </a:ln>
          <a:effectLst/>
        </p:spPr>
        <p:txBody>
          <a:bodyPr wrap="square">
            <a:spAutoFit/>
          </a:bodyPr>
          <a:lstStyle/>
          <a:p>
            <a:pPr algn="ctr">
              <a:spcBef>
                <a:spcPct val="50000"/>
              </a:spcBef>
            </a:pPr>
            <a:r>
              <a:rPr lang="en-GB" sz="2400" dirty="0">
                <a:solidFill>
                  <a:schemeClr val="bg1"/>
                </a:solidFill>
              </a:rPr>
              <a:t>Who had more power – King William and Queen Mary or Parliament?</a:t>
            </a:r>
          </a:p>
        </p:txBody>
      </p:sp>
      <p:sp>
        <p:nvSpPr>
          <p:cNvPr id="7" name="Text Box 12"/>
          <p:cNvSpPr txBox="1">
            <a:spLocks noChangeArrowheads="1"/>
          </p:cNvSpPr>
          <p:nvPr/>
        </p:nvSpPr>
        <p:spPr bwMode="auto">
          <a:xfrm>
            <a:off x="67736" y="5824050"/>
            <a:ext cx="8980730" cy="461665"/>
          </a:xfrm>
          <a:prstGeom prst="rect">
            <a:avLst/>
          </a:prstGeom>
          <a:solidFill>
            <a:srgbClr val="00B050"/>
          </a:solidFill>
          <a:ln w="76200">
            <a:noFill/>
            <a:miter lim="800000"/>
            <a:headEnd/>
            <a:tailEnd/>
          </a:ln>
          <a:effectLst/>
        </p:spPr>
        <p:txBody>
          <a:bodyPr wrap="square">
            <a:spAutoFit/>
          </a:bodyPr>
          <a:lstStyle/>
          <a:p>
            <a:pPr algn="ctr">
              <a:spcBef>
                <a:spcPct val="50000"/>
              </a:spcBef>
            </a:pPr>
            <a:r>
              <a:rPr lang="en-GB" sz="2400" b="1" dirty="0">
                <a:solidFill>
                  <a:schemeClr val="bg1"/>
                </a:solidFill>
              </a:rPr>
              <a:t>Challenge: </a:t>
            </a:r>
            <a:r>
              <a:rPr lang="en-GB" sz="2400" dirty="0">
                <a:solidFill>
                  <a:schemeClr val="bg1"/>
                </a:solidFill>
              </a:rPr>
              <a:t>Is this ‘GLORIOUS’? Why?</a:t>
            </a:r>
            <a:endParaRPr lang="en-GB" sz="2400" b="1" dirty="0">
              <a:solidFill>
                <a:schemeClr val="bg1"/>
              </a:solidFill>
            </a:endParaRPr>
          </a:p>
        </p:txBody>
      </p:sp>
    </p:spTree>
    <p:extLst>
      <p:ext uri="{BB962C8B-B14F-4D97-AF65-F5344CB8AC3E}">
        <p14:creationId xmlns:p14="http://schemas.microsoft.com/office/powerpoint/2010/main" val="2224738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r>
              <a:rPr lang="en-GB" dirty="0"/>
              <a:t>Glorious Revolution &amp; the Bill of Rights</a:t>
            </a:r>
          </a:p>
        </p:txBody>
      </p:sp>
      <p:sp>
        <p:nvSpPr>
          <p:cNvPr id="5" name="Content Placeholder 4"/>
          <p:cNvSpPr>
            <a:spLocks noGrp="1"/>
          </p:cNvSpPr>
          <p:nvPr>
            <p:ph idx="1"/>
          </p:nvPr>
        </p:nvSpPr>
        <p:spPr>
          <a:xfrm>
            <a:off x="457200" y="1600200"/>
            <a:ext cx="8229600" cy="4876800"/>
          </a:xfrm>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r>
              <a:rPr lang="en-GB" dirty="0"/>
              <a:t>After William and Mary were crowned a new law was agreed by parliament in 1689. it was called the BILL OF RIGHTS</a:t>
            </a:r>
          </a:p>
          <a:p>
            <a:r>
              <a:rPr lang="en-GB" dirty="0"/>
              <a:t>On your worksheet are 7 key facts from the Bill of Rights (1689).</a:t>
            </a:r>
          </a:p>
          <a:p>
            <a:r>
              <a:rPr lang="en-GB" dirty="0"/>
              <a:t>Task: for each of the facts you must decide (tick);</a:t>
            </a:r>
          </a:p>
          <a:p>
            <a:pPr lvl="1"/>
            <a:r>
              <a:rPr lang="en-GB" dirty="0"/>
              <a:t>Did it give parliament more power?</a:t>
            </a:r>
          </a:p>
          <a:p>
            <a:pPr lvl="1"/>
            <a:r>
              <a:rPr lang="en-GB" dirty="0"/>
              <a:t>Did it give the Monarchy more power?</a:t>
            </a:r>
          </a:p>
          <a:p>
            <a:pPr lvl="1"/>
            <a:r>
              <a:rPr lang="en-GB" dirty="0"/>
              <a:t>Did it share power between them?</a:t>
            </a:r>
          </a:p>
          <a:p>
            <a:r>
              <a:rPr lang="en-GB" dirty="0"/>
              <a:t>You should then explain your decision in your own words. </a:t>
            </a:r>
          </a:p>
          <a:p>
            <a:r>
              <a:rPr lang="en-GB" dirty="0">
                <a:solidFill>
                  <a:srgbClr val="00B050"/>
                </a:solidFill>
              </a:rPr>
              <a:t>Higher Thinking: Which of these ‘rights’ have we come across in ‘ancient documents’ already?</a:t>
            </a:r>
          </a:p>
        </p:txBody>
      </p:sp>
    </p:spTree>
    <p:extLst>
      <p:ext uri="{BB962C8B-B14F-4D97-AF65-F5344CB8AC3E}">
        <p14:creationId xmlns:p14="http://schemas.microsoft.com/office/powerpoint/2010/main" val="2277137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style>
          <a:lnRef idx="1">
            <a:schemeClr val="accent2"/>
          </a:lnRef>
          <a:fillRef idx="2">
            <a:schemeClr val="accent2"/>
          </a:fillRef>
          <a:effectRef idx="1">
            <a:schemeClr val="accent2"/>
          </a:effectRef>
          <a:fontRef idx="minor">
            <a:schemeClr val="dk1"/>
          </a:fontRef>
        </p:style>
        <p:txBody>
          <a:bodyPr>
            <a:noAutofit/>
          </a:bodyPr>
          <a:lstStyle/>
          <a:p>
            <a:r>
              <a:rPr lang="en-GB" sz="2400" dirty="0"/>
              <a:t>Task : Bill of Rights 1689</a:t>
            </a:r>
          </a:p>
        </p:txBody>
      </p:sp>
      <p:graphicFrame>
        <p:nvGraphicFramePr>
          <p:cNvPr id="4" name="Content Placeholder 3"/>
          <p:cNvGraphicFramePr>
            <a:graphicFrameLocks noGrp="1"/>
          </p:cNvGraphicFramePr>
          <p:nvPr>
            <p:ph idx="1"/>
          </p:nvPr>
        </p:nvGraphicFramePr>
        <p:xfrm>
          <a:off x="0" y="762000"/>
          <a:ext cx="9144000" cy="5836022"/>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3352800">
                  <a:extLst>
                    <a:ext uri="{9D8B030D-6E8A-4147-A177-3AD203B41FA5}">
                      <a16:colId xmlns:a16="http://schemas.microsoft.com/office/drawing/2014/main" val="20004"/>
                    </a:ext>
                  </a:extLst>
                </a:gridCol>
              </a:tblGrid>
              <a:tr h="340665">
                <a:tc>
                  <a:txBody>
                    <a:bodyPr/>
                    <a:lstStyle/>
                    <a:p>
                      <a:r>
                        <a:rPr lang="en-GB" sz="1200" dirty="0">
                          <a:solidFill>
                            <a:sysClr val="windowText" lastClr="000000"/>
                          </a:solidFill>
                        </a:rPr>
                        <a:t>Bill of Rights </a:t>
                      </a:r>
                      <a:r>
                        <a:rPr lang="en-GB" sz="1200" baseline="0" dirty="0">
                          <a:solidFill>
                            <a:sysClr val="windowText" lastClr="000000"/>
                          </a:solidFill>
                        </a:rPr>
                        <a:t>fact</a:t>
                      </a:r>
                      <a:endParaRPr lang="en-GB"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b="0" dirty="0">
                          <a:solidFill>
                            <a:sysClr val="windowText" lastClr="000000"/>
                          </a:solidFill>
                        </a:rPr>
                        <a:t>monarch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b="0" dirty="0">
                          <a:solidFill>
                            <a:sysClr val="windowText" lastClr="000000"/>
                          </a:solidFill>
                        </a:rPr>
                        <a:t>parliament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b="0" dirty="0">
                          <a:solidFill>
                            <a:sysClr val="windowText" lastClr="000000"/>
                          </a:solidFill>
                        </a:rPr>
                        <a:t>Shared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solidFill>
                            <a:sysClr val="windowText" lastClr="000000"/>
                          </a:solidFill>
                        </a:rPr>
                        <a:t>Monarchs have more /less</a:t>
                      </a:r>
                      <a:r>
                        <a:rPr lang="en-GB" sz="1200" baseline="0" dirty="0">
                          <a:solidFill>
                            <a:sysClr val="windowText" lastClr="000000"/>
                          </a:solidFill>
                        </a:rPr>
                        <a:t> power because….</a:t>
                      </a:r>
                      <a:endParaRPr lang="en-GB"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7153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t>1. </a:t>
                      </a:r>
                      <a:r>
                        <a:rPr lang="en-GB" sz="1200" b="1" dirty="0"/>
                        <a:t>Lawmaking</a:t>
                      </a:r>
                      <a:r>
                        <a:rPr lang="en-GB" sz="1200" dirty="0"/>
                        <a:t>: Parliament to make all the laws. The monarch cannot reject/ over turn laws passed by</a:t>
                      </a:r>
                      <a:r>
                        <a:rPr lang="en-GB" sz="1200" baseline="0" dirty="0"/>
                        <a:t> parliament.</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579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t>2. </a:t>
                      </a:r>
                      <a:r>
                        <a:rPr lang="en-GB" sz="1200" b="1" dirty="0"/>
                        <a:t>Taxes</a:t>
                      </a:r>
                      <a:r>
                        <a:rPr lang="en-GB" sz="1200" dirty="0"/>
                        <a:t>: Parliament</a:t>
                      </a:r>
                      <a:r>
                        <a:rPr lang="en-GB" sz="1200" baseline="0" dirty="0"/>
                        <a:t> to decide the taxes. Monarchs cannot raise </a:t>
                      </a:r>
                      <a:r>
                        <a:rPr lang="en-GB" sz="1200" dirty="0"/>
                        <a:t>money (taxes) without the consent of Parliament.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7153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t>3. </a:t>
                      </a:r>
                      <a:r>
                        <a:rPr lang="en-GB" sz="1200" b="1" dirty="0"/>
                        <a:t>Army</a:t>
                      </a:r>
                      <a:r>
                        <a:rPr lang="en-GB" sz="1200" dirty="0"/>
                        <a:t>: Parliament and the  monarch are to have joint</a:t>
                      </a:r>
                      <a:r>
                        <a:rPr lang="en-GB" sz="1200" baseline="0" dirty="0"/>
                        <a:t> control of the army. </a:t>
                      </a:r>
                      <a:r>
                        <a:rPr lang="en-GB" sz="1200" dirty="0"/>
                        <a:t>The King cannot raise his own army without parliament’s approval.</a:t>
                      </a:r>
                      <a:endParaRPr lang="en-GB" sz="1200" dirty="0">
                        <a:solidFill>
                          <a:sysClr val="windowText" lastClr="00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7153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t>4. </a:t>
                      </a:r>
                      <a:r>
                        <a:rPr lang="en-GB" sz="1200" b="1" dirty="0"/>
                        <a:t>Parliament sessions</a:t>
                      </a:r>
                      <a:r>
                        <a:rPr lang="en-GB" sz="1200" dirty="0"/>
                        <a:t>: Parliament should meet often. </a:t>
                      </a:r>
                      <a:endParaRPr lang="en-GB" sz="1200" dirty="0">
                        <a:solidFill>
                          <a:sysClr val="windowText" lastClr="00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7153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ysClr val="windowText" lastClr="000000"/>
                          </a:solidFill>
                        </a:rPr>
                        <a:t>5. </a:t>
                      </a:r>
                      <a:r>
                        <a:rPr lang="en-GB" sz="1200" b="1" dirty="0">
                          <a:solidFill>
                            <a:sysClr val="windowText" lastClr="000000"/>
                          </a:solidFill>
                        </a:rPr>
                        <a:t>Freedom</a:t>
                      </a:r>
                      <a:r>
                        <a:rPr lang="en-GB" sz="1200" b="1" baseline="0" dirty="0">
                          <a:solidFill>
                            <a:sysClr val="windowText" lastClr="000000"/>
                          </a:solidFill>
                        </a:rPr>
                        <a:t> of speech</a:t>
                      </a:r>
                      <a:r>
                        <a:rPr lang="en-GB" sz="1200" baseline="0" dirty="0">
                          <a:solidFill>
                            <a:sysClr val="windowText" lastClr="000000"/>
                          </a:solidFill>
                        </a:rPr>
                        <a:t>: </a:t>
                      </a:r>
                      <a:r>
                        <a:rPr lang="en-GB" sz="1200" dirty="0">
                          <a:solidFill>
                            <a:sysClr val="windowText" lastClr="000000"/>
                          </a:solidFill>
                        </a:rPr>
                        <a:t>MPs should have free elections and freedom of speech in parliament. This</a:t>
                      </a:r>
                      <a:r>
                        <a:rPr lang="en-GB" sz="1200" baseline="0" dirty="0">
                          <a:solidFill>
                            <a:sysClr val="windowText" lastClr="000000"/>
                          </a:solidFill>
                        </a:rPr>
                        <a:t> is called Parliamentary Privilege. </a:t>
                      </a:r>
                      <a:endParaRPr lang="en-GB"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9197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t>6.</a:t>
                      </a:r>
                      <a:r>
                        <a:rPr lang="en-GB" sz="1200" baseline="0" dirty="0"/>
                        <a:t> </a:t>
                      </a:r>
                      <a:r>
                        <a:rPr lang="en-GB" sz="1200" b="1" baseline="0" dirty="0"/>
                        <a:t>Religious Tolerance</a:t>
                      </a:r>
                      <a:r>
                        <a:rPr lang="en-GB" sz="1200" baseline="0" dirty="0"/>
                        <a:t>: Everyone except Catholics can worship God as they wish. No Catholic can be a monarch ever again. </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6579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t>7. </a:t>
                      </a:r>
                      <a:r>
                        <a:rPr lang="en-GB" sz="1200" b="1" dirty="0"/>
                        <a:t>Law</a:t>
                      </a:r>
                      <a:r>
                        <a:rPr lang="en-GB" sz="1200" b="1" baseline="0" dirty="0"/>
                        <a:t> and Order</a:t>
                      </a:r>
                      <a:r>
                        <a:rPr lang="en-GB" sz="1200" baseline="0" dirty="0"/>
                        <a:t>: </a:t>
                      </a:r>
                      <a:r>
                        <a:rPr lang="en-GB" sz="1200" dirty="0"/>
                        <a:t> All trials to go ahead</a:t>
                      </a:r>
                      <a:r>
                        <a:rPr lang="en-GB" sz="1200" baseline="0" dirty="0"/>
                        <a:t> without interference from the monarch. </a:t>
                      </a:r>
                      <a:endParaRPr lang="en-GB" sz="1200" dirty="0"/>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35466304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465</Words>
  <Application>Microsoft Macintosh PowerPoint</Application>
  <PresentationFormat>On-screen Show (4:3)</PresentationFormat>
  <Paragraphs>40</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Watch the following documentary</vt:lpstr>
      <vt:lpstr>The Coronation of William of Orange and his wife Mary.</vt:lpstr>
      <vt:lpstr>PowerPoint Presentation</vt:lpstr>
      <vt:lpstr>Glorious Revolution &amp; the Bill of Rights</vt:lpstr>
      <vt:lpstr>Task : Bill of Rights 1689</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Watch the following documentary</dc:title>
  <dc:creator>Helen Morgan</dc:creator>
  <cp:lastModifiedBy>Helen Morgan</cp:lastModifiedBy>
  <cp:revision>1</cp:revision>
  <dcterms:created xsi:type="dcterms:W3CDTF">2020-01-13T02:42:35Z</dcterms:created>
  <dcterms:modified xsi:type="dcterms:W3CDTF">2020-01-13T02:43:18Z</dcterms:modified>
</cp:coreProperties>
</file>