
<file path=[Content_Types].xml><?xml version="1.0" encoding="utf-8"?>
<Types xmlns="http://schemas.openxmlformats.org/package/2006/content-types">
  <Default Extension="xml" ContentType="application/xml"/>
  <Default Extension="jpeg" ContentType="image/jpeg"/>
  <Default Extension="wmf" ContentType="image/x-wmf"/>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8" r:id="rId2"/>
    <p:sldId id="292" r:id="rId3"/>
    <p:sldId id="293" r:id="rId4"/>
    <p:sldId id="274" r:id="rId5"/>
    <p:sldId id="269" r:id="rId6"/>
    <p:sldId id="270" r:id="rId7"/>
    <p:sldId id="271" r:id="rId8"/>
    <p:sldId id="272" r:id="rId9"/>
    <p:sldId id="286" r:id="rId10"/>
    <p:sldId id="273" r:id="rId11"/>
    <p:sldId id="277" r:id="rId12"/>
    <p:sldId id="285" r:id="rId13"/>
    <p:sldId id="276" r:id="rId14"/>
    <p:sldId id="279" r:id="rId15"/>
    <p:sldId id="280" r:id="rId16"/>
    <p:sldId id="281" r:id="rId17"/>
    <p:sldId id="283" r:id="rId18"/>
    <p:sldId id="267" r:id="rId19"/>
    <p:sldId id="290" r:id="rId20"/>
    <p:sldId id="289"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076"/>
    <p:restoredTop sz="92818"/>
  </p:normalViewPr>
  <p:slideViewPr>
    <p:cSldViewPr snapToGrid="0" snapToObjects="1">
      <p:cViewPr varScale="1">
        <p:scale>
          <a:sx n="36" d="100"/>
          <a:sy n="36" d="100"/>
        </p:scale>
        <p:origin x="224" y="1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CF74C-1281-974F-A5F9-98061DAC6B62}" type="datetimeFigureOut">
              <a:rPr lang="en-US" smtClean="0"/>
              <a:t>2/19/18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09716-8526-184A-AA50-04F370487525}" type="slidenum">
              <a:rPr lang="en-US" smtClean="0"/>
              <a:t>‹#›</a:t>
            </a:fld>
            <a:endParaRPr lang="en-US"/>
          </a:p>
        </p:txBody>
      </p:sp>
    </p:spTree>
    <p:extLst>
      <p:ext uri="{BB962C8B-B14F-4D97-AF65-F5344CB8AC3E}">
        <p14:creationId xmlns:p14="http://schemas.microsoft.com/office/powerpoint/2010/main" val="195254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plastic Map of the world – gather round and discuss </a:t>
            </a:r>
            <a:r>
              <a:rPr lang="en-US" dirty="0" err="1" smtClean="0"/>
              <a:t>senario</a:t>
            </a:r>
            <a:endParaRPr lang="en-US" dirty="0"/>
          </a:p>
        </p:txBody>
      </p:sp>
      <p:sp>
        <p:nvSpPr>
          <p:cNvPr id="4" name="Slide Number Placeholder 3"/>
          <p:cNvSpPr>
            <a:spLocks noGrp="1"/>
          </p:cNvSpPr>
          <p:nvPr>
            <p:ph type="sldNum" sz="quarter" idx="10"/>
          </p:nvPr>
        </p:nvSpPr>
        <p:spPr/>
        <p:txBody>
          <a:bodyPr/>
          <a:lstStyle/>
          <a:p>
            <a:fld id="{40609716-8526-184A-AA50-04F370487525}" type="slidenum">
              <a:rPr lang="en-US" smtClean="0"/>
              <a:t>1</a:t>
            </a:fld>
            <a:endParaRPr lang="en-US"/>
          </a:p>
        </p:txBody>
      </p:sp>
    </p:spTree>
    <p:extLst>
      <p:ext uri="{BB962C8B-B14F-4D97-AF65-F5344CB8AC3E}">
        <p14:creationId xmlns:p14="http://schemas.microsoft.com/office/powerpoint/2010/main" val="6278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plastic Map of the world – gather round and discuss </a:t>
            </a:r>
            <a:r>
              <a:rPr lang="en-US" dirty="0" err="1" smtClean="0"/>
              <a:t>senario</a:t>
            </a:r>
            <a:endParaRPr lang="en-US" dirty="0"/>
          </a:p>
        </p:txBody>
      </p:sp>
      <p:sp>
        <p:nvSpPr>
          <p:cNvPr id="4" name="Slide Number Placeholder 3"/>
          <p:cNvSpPr>
            <a:spLocks noGrp="1"/>
          </p:cNvSpPr>
          <p:nvPr>
            <p:ph type="sldNum" sz="quarter" idx="10"/>
          </p:nvPr>
        </p:nvSpPr>
        <p:spPr/>
        <p:txBody>
          <a:bodyPr/>
          <a:lstStyle/>
          <a:p>
            <a:fld id="{40609716-8526-184A-AA50-04F370487525}" type="slidenum">
              <a:rPr lang="en-US" smtClean="0"/>
              <a:t>2</a:t>
            </a:fld>
            <a:endParaRPr lang="en-US"/>
          </a:p>
        </p:txBody>
      </p:sp>
    </p:spTree>
    <p:extLst>
      <p:ext uri="{BB962C8B-B14F-4D97-AF65-F5344CB8AC3E}">
        <p14:creationId xmlns:p14="http://schemas.microsoft.com/office/powerpoint/2010/main" val="153217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E98537-D3F8-2846-9F41-FD4900A23377}" type="datetimeFigureOut">
              <a:rPr lang="en-US" smtClean="0"/>
              <a:t>2/19/18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07AF8-EFC2-3947-8891-5B84E5605964}" type="slidenum">
              <a:rPr lang="en-US" smtClean="0"/>
              <a:t>‹#›</a:t>
            </a:fld>
            <a:endParaRPr lang="en-US"/>
          </a:p>
        </p:txBody>
      </p:sp>
    </p:spTree>
    <p:extLst>
      <p:ext uri="{BB962C8B-B14F-4D97-AF65-F5344CB8AC3E}">
        <p14:creationId xmlns:p14="http://schemas.microsoft.com/office/powerpoint/2010/main" val="136167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8537-D3F8-2846-9F41-FD4900A23377}" type="datetimeFigureOut">
              <a:rPr lang="en-US" smtClean="0"/>
              <a:t>2/19/18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07AF8-EFC2-3947-8891-5B84E5605964}" type="slidenum">
              <a:rPr lang="en-US" smtClean="0"/>
              <a:t>‹#›</a:t>
            </a:fld>
            <a:endParaRPr lang="en-US"/>
          </a:p>
        </p:txBody>
      </p:sp>
    </p:spTree>
    <p:extLst>
      <p:ext uri="{BB962C8B-B14F-4D97-AF65-F5344CB8AC3E}">
        <p14:creationId xmlns:p14="http://schemas.microsoft.com/office/powerpoint/2010/main" val="127856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8537-D3F8-2846-9F41-FD4900A23377}" type="datetimeFigureOut">
              <a:rPr lang="en-US" smtClean="0"/>
              <a:t>2/19/18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07AF8-EFC2-3947-8891-5B84E5605964}" type="slidenum">
              <a:rPr lang="en-US" smtClean="0"/>
              <a:t>‹#›</a:t>
            </a:fld>
            <a:endParaRPr lang="en-US"/>
          </a:p>
        </p:txBody>
      </p:sp>
    </p:spTree>
    <p:extLst>
      <p:ext uri="{BB962C8B-B14F-4D97-AF65-F5344CB8AC3E}">
        <p14:creationId xmlns:p14="http://schemas.microsoft.com/office/powerpoint/2010/main" val="106313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8537-D3F8-2846-9F41-FD4900A23377}" type="datetimeFigureOut">
              <a:rPr lang="en-US" smtClean="0"/>
              <a:t>2/19/18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07AF8-EFC2-3947-8891-5B84E5605964}" type="slidenum">
              <a:rPr lang="en-US" smtClean="0"/>
              <a:t>‹#›</a:t>
            </a:fld>
            <a:endParaRPr lang="en-US"/>
          </a:p>
        </p:txBody>
      </p:sp>
    </p:spTree>
    <p:extLst>
      <p:ext uri="{BB962C8B-B14F-4D97-AF65-F5344CB8AC3E}">
        <p14:creationId xmlns:p14="http://schemas.microsoft.com/office/powerpoint/2010/main" val="1068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E98537-D3F8-2846-9F41-FD4900A23377}" type="datetimeFigureOut">
              <a:rPr lang="en-US" smtClean="0"/>
              <a:t>2/19/18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07AF8-EFC2-3947-8891-5B84E5605964}" type="slidenum">
              <a:rPr lang="en-US" smtClean="0"/>
              <a:t>‹#›</a:t>
            </a:fld>
            <a:endParaRPr lang="en-US"/>
          </a:p>
        </p:txBody>
      </p:sp>
    </p:spTree>
    <p:extLst>
      <p:ext uri="{BB962C8B-B14F-4D97-AF65-F5344CB8AC3E}">
        <p14:creationId xmlns:p14="http://schemas.microsoft.com/office/powerpoint/2010/main" val="129469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E98537-D3F8-2846-9F41-FD4900A23377}" type="datetimeFigureOut">
              <a:rPr lang="en-US" smtClean="0"/>
              <a:t>2/19/18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07AF8-EFC2-3947-8891-5B84E5605964}" type="slidenum">
              <a:rPr lang="en-US" smtClean="0"/>
              <a:t>‹#›</a:t>
            </a:fld>
            <a:endParaRPr lang="en-US"/>
          </a:p>
        </p:txBody>
      </p:sp>
    </p:spTree>
    <p:extLst>
      <p:ext uri="{BB962C8B-B14F-4D97-AF65-F5344CB8AC3E}">
        <p14:creationId xmlns:p14="http://schemas.microsoft.com/office/powerpoint/2010/main" val="159290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E98537-D3F8-2846-9F41-FD4900A23377}" type="datetimeFigureOut">
              <a:rPr lang="en-US" smtClean="0"/>
              <a:t>2/19/18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A07AF8-EFC2-3947-8891-5B84E5605964}" type="slidenum">
              <a:rPr lang="en-US" smtClean="0"/>
              <a:t>‹#›</a:t>
            </a:fld>
            <a:endParaRPr lang="en-US"/>
          </a:p>
        </p:txBody>
      </p:sp>
    </p:spTree>
    <p:extLst>
      <p:ext uri="{BB962C8B-B14F-4D97-AF65-F5344CB8AC3E}">
        <p14:creationId xmlns:p14="http://schemas.microsoft.com/office/powerpoint/2010/main" val="209022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E98537-D3F8-2846-9F41-FD4900A23377}" type="datetimeFigureOut">
              <a:rPr lang="en-US" smtClean="0"/>
              <a:t>2/19/18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A07AF8-EFC2-3947-8891-5B84E5605964}" type="slidenum">
              <a:rPr lang="en-US" smtClean="0"/>
              <a:t>‹#›</a:t>
            </a:fld>
            <a:endParaRPr lang="en-US"/>
          </a:p>
        </p:txBody>
      </p:sp>
    </p:spTree>
    <p:extLst>
      <p:ext uri="{BB962C8B-B14F-4D97-AF65-F5344CB8AC3E}">
        <p14:creationId xmlns:p14="http://schemas.microsoft.com/office/powerpoint/2010/main" val="187678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98537-D3F8-2846-9F41-FD4900A23377}" type="datetimeFigureOut">
              <a:rPr lang="en-US" smtClean="0"/>
              <a:t>2/19/18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A07AF8-EFC2-3947-8891-5B84E5605964}" type="slidenum">
              <a:rPr lang="en-US" smtClean="0"/>
              <a:t>‹#›</a:t>
            </a:fld>
            <a:endParaRPr lang="en-US"/>
          </a:p>
        </p:txBody>
      </p:sp>
    </p:spTree>
    <p:extLst>
      <p:ext uri="{BB962C8B-B14F-4D97-AF65-F5344CB8AC3E}">
        <p14:creationId xmlns:p14="http://schemas.microsoft.com/office/powerpoint/2010/main" val="85713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E98537-D3F8-2846-9F41-FD4900A23377}" type="datetimeFigureOut">
              <a:rPr lang="en-US" smtClean="0"/>
              <a:t>2/19/18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07AF8-EFC2-3947-8891-5B84E5605964}" type="slidenum">
              <a:rPr lang="en-US" smtClean="0"/>
              <a:t>‹#›</a:t>
            </a:fld>
            <a:endParaRPr lang="en-US"/>
          </a:p>
        </p:txBody>
      </p:sp>
    </p:spTree>
    <p:extLst>
      <p:ext uri="{BB962C8B-B14F-4D97-AF65-F5344CB8AC3E}">
        <p14:creationId xmlns:p14="http://schemas.microsoft.com/office/powerpoint/2010/main" val="51017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E98537-D3F8-2846-9F41-FD4900A23377}" type="datetimeFigureOut">
              <a:rPr lang="en-US" smtClean="0"/>
              <a:t>2/19/18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07AF8-EFC2-3947-8891-5B84E5605964}" type="slidenum">
              <a:rPr lang="en-US" smtClean="0"/>
              <a:t>‹#›</a:t>
            </a:fld>
            <a:endParaRPr lang="en-US"/>
          </a:p>
        </p:txBody>
      </p:sp>
    </p:spTree>
    <p:extLst>
      <p:ext uri="{BB962C8B-B14F-4D97-AF65-F5344CB8AC3E}">
        <p14:creationId xmlns:p14="http://schemas.microsoft.com/office/powerpoint/2010/main" val="18089608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98537-D3F8-2846-9F41-FD4900A23377}" type="datetimeFigureOut">
              <a:rPr lang="en-US" smtClean="0"/>
              <a:t>2/19/18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07AF8-EFC2-3947-8891-5B84E5605964}" type="slidenum">
              <a:rPr lang="en-US" smtClean="0"/>
              <a:t>‹#›</a:t>
            </a:fld>
            <a:endParaRPr lang="en-US"/>
          </a:p>
        </p:txBody>
      </p:sp>
    </p:spTree>
    <p:extLst>
      <p:ext uri="{BB962C8B-B14F-4D97-AF65-F5344CB8AC3E}">
        <p14:creationId xmlns:p14="http://schemas.microsoft.com/office/powerpoint/2010/main" val="1103019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9EBknU7D1O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igration_to_the_Americas.wmv" TargetMode="Externa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E_k9uE6vrb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68" y="474345"/>
            <a:ext cx="10773032" cy="1325563"/>
          </a:xfrm>
        </p:spPr>
        <p:txBody>
          <a:bodyPr/>
          <a:lstStyle/>
          <a:p>
            <a:pPr algn="ctr"/>
            <a:r>
              <a:rPr lang="en-US" b="1" dirty="0" smtClean="0"/>
              <a:t>Who</a:t>
            </a:r>
            <a:r>
              <a:rPr lang="en-US" dirty="0" smtClean="0"/>
              <a:t> are the Native Americans and </a:t>
            </a:r>
            <a:br>
              <a:rPr lang="en-US" dirty="0" smtClean="0"/>
            </a:br>
            <a:r>
              <a:rPr lang="en-US" b="1" dirty="0" smtClean="0"/>
              <a:t>where did they come from</a:t>
            </a:r>
            <a:r>
              <a:rPr lang="en-US" dirty="0" smtClean="0"/>
              <a:t>?</a:t>
            </a:r>
            <a:endParaRPr lang="en-US" dirty="0"/>
          </a:p>
        </p:txBody>
      </p:sp>
      <p:pic>
        <p:nvPicPr>
          <p:cNvPr id="6" name="Picture 5"/>
          <p:cNvPicPr>
            <a:picLocks noChangeAspect="1"/>
          </p:cNvPicPr>
          <p:nvPr/>
        </p:nvPicPr>
        <p:blipFill>
          <a:blip r:embed="rId3"/>
          <a:stretch>
            <a:fillRect/>
          </a:stretch>
        </p:blipFill>
        <p:spPr>
          <a:xfrm>
            <a:off x="7366686" y="2473411"/>
            <a:ext cx="3810000" cy="2133600"/>
          </a:xfrm>
          <a:prstGeom prst="rect">
            <a:avLst/>
          </a:prstGeom>
        </p:spPr>
      </p:pic>
      <p:pic>
        <p:nvPicPr>
          <p:cNvPr id="7" name="Picture 6"/>
          <p:cNvPicPr>
            <a:picLocks noChangeAspect="1"/>
          </p:cNvPicPr>
          <p:nvPr/>
        </p:nvPicPr>
        <p:blipFill>
          <a:blip r:embed="rId4"/>
          <a:stretch>
            <a:fillRect/>
          </a:stretch>
        </p:blipFill>
        <p:spPr>
          <a:xfrm>
            <a:off x="5041900" y="2267857"/>
            <a:ext cx="2108200" cy="3848100"/>
          </a:xfrm>
          <a:prstGeom prst="rect">
            <a:avLst/>
          </a:prstGeom>
        </p:spPr>
      </p:pic>
      <p:pic>
        <p:nvPicPr>
          <p:cNvPr id="8" name="Picture 7"/>
          <p:cNvPicPr>
            <a:picLocks noChangeAspect="1"/>
          </p:cNvPicPr>
          <p:nvPr/>
        </p:nvPicPr>
        <p:blipFill>
          <a:blip r:embed="rId5"/>
          <a:stretch>
            <a:fillRect/>
          </a:stretch>
        </p:blipFill>
        <p:spPr>
          <a:xfrm>
            <a:off x="855215" y="3540211"/>
            <a:ext cx="3810000" cy="2133600"/>
          </a:xfrm>
          <a:prstGeom prst="rect">
            <a:avLst/>
          </a:prstGeom>
        </p:spPr>
      </p:pic>
      <p:pic>
        <p:nvPicPr>
          <p:cNvPr id="9" name="Picture 8"/>
          <p:cNvPicPr>
            <a:picLocks noChangeAspect="1"/>
          </p:cNvPicPr>
          <p:nvPr/>
        </p:nvPicPr>
        <p:blipFill rotWithShape="1">
          <a:blip r:embed="rId6"/>
          <a:srcRect r="44877"/>
          <a:stretch/>
        </p:blipFill>
        <p:spPr>
          <a:xfrm>
            <a:off x="8743042" y="4854661"/>
            <a:ext cx="2723243" cy="1638300"/>
          </a:xfrm>
          <a:prstGeom prst="rect">
            <a:avLst/>
          </a:prstGeom>
        </p:spPr>
      </p:pic>
      <p:sp>
        <p:nvSpPr>
          <p:cNvPr id="10" name="Rectangle 9"/>
          <p:cNvSpPr/>
          <p:nvPr/>
        </p:nvSpPr>
        <p:spPr>
          <a:xfrm>
            <a:off x="336884" y="216568"/>
            <a:ext cx="11389678" cy="6448927"/>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013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endParaRPr lang="en-US" dirty="0" smtClean="0"/>
          </a:p>
          <a:p>
            <a:pPr>
              <a:defRPr/>
            </a:pPr>
            <a:r>
              <a:rPr lang="en-US" dirty="0" smtClean="0"/>
              <a:t>Based on the work of </a:t>
            </a:r>
            <a:r>
              <a:rPr lang="en-US" b="1" cap="small" dirty="0" smtClean="0"/>
              <a:t>anthropologists</a:t>
            </a:r>
            <a:r>
              <a:rPr lang="en-US" dirty="0" smtClean="0"/>
              <a:t> and by examining the </a:t>
            </a:r>
            <a:r>
              <a:rPr lang="en-US" b="1" dirty="0" smtClean="0"/>
              <a:t>artifacts</a:t>
            </a:r>
            <a:r>
              <a:rPr lang="en-US" dirty="0" smtClean="0"/>
              <a:t> found by </a:t>
            </a:r>
            <a:r>
              <a:rPr lang="en-US" b="1" cap="small" dirty="0" smtClean="0"/>
              <a:t>archaeologists</a:t>
            </a:r>
            <a:r>
              <a:rPr lang="en-US" dirty="0" smtClean="0"/>
              <a:t>, the most widely known migration theory is the </a:t>
            </a:r>
            <a:r>
              <a:rPr lang="en-US" b="1" cap="small" dirty="0" smtClean="0"/>
              <a:t>Beringia</a:t>
            </a:r>
            <a:r>
              <a:rPr lang="en-US" dirty="0" smtClean="0"/>
              <a:t> land crossing theory</a:t>
            </a:r>
            <a:r>
              <a:rPr lang="en-US" dirty="0"/>
              <a:t>. </a:t>
            </a:r>
            <a:endParaRPr lang="en-US" dirty="0" smtClean="0"/>
          </a:p>
          <a:p>
            <a:pPr>
              <a:defRPr/>
            </a:pPr>
            <a:endParaRPr lang="en-US" dirty="0"/>
          </a:p>
          <a:p>
            <a:pPr>
              <a:defRPr/>
            </a:pPr>
            <a:r>
              <a:rPr lang="en-US" dirty="0"/>
              <a:t>Anything named ‘Bering’ is named in honor of the Russian explorer, Vitus Bering</a:t>
            </a:r>
            <a:r>
              <a:rPr lang="en-US" dirty="0" smtClean="0"/>
              <a:t>.</a:t>
            </a:r>
          </a:p>
          <a:p>
            <a:pPr>
              <a:defRPr/>
            </a:pPr>
            <a:endParaRPr lang="en-US" dirty="0">
              <a:hlinkClick r:id="rId2"/>
            </a:endParaRPr>
          </a:p>
          <a:p>
            <a:pPr>
              <a:defRPr/>
            </a:pPr>
            <a:r>
              <a:rPr lang="en-US" dirty="0" smtClean="0">
                <a:hlinkClick r:id="rId2"/>
              </a:rPr>
              <a:t>https</a:t>
            </a:r>
            <a:r>
              <a:rPr lang="en-US" dirty="0">
                <a:hlinkClick r:id="rId2"/>
              </a:rPr>
              <a:t>://</a:t>
            </a:r>
            <a:r>
              <a:rPr lang="en-US" dirty="0" smtClean="0">
                <a:hlinkClick r:id="rId2"/>
              </a:rPr>
              <a:t>www.youtube.com/watch?v=9EBknU7D1OI</a:t>
            </a:r>
            <a:r>
              <a:rPr lang="en-US" dirty="0" smtClean="0"/>
              <a:t> </a:t>
            </a:r>
          </a:p>
          <a:p>
            <a:pPr eaLnBrk="1" hangingPunct="1">
              <a:defRPr/>
            </a:pPr>
            <a:endParaRPr lang="en-US" dirty="0"/>
          </a:p>
          <a:p>
            <a:pPr eaLnBrk="1" hangingPunct="1">
              <a:defRPr/>
            </a:pPr>
            <a:endParaRPr lang="en-US" dirty="0" smtClean="0"/>
          </a:p>
          <a:p>
            <a:pPr eaLnBrk="1" hangingPunct="1">
              <a:defRPr/>
            </a:pPr>
            <a:endParaRPr lang="en-US" dirty="0" smtClean="0"/>
          </a:p>
        </p:txBody>
      </p:sp>
      <p:sp>
        <p:nvSpPr>
          <p:cNvPr id="7171" name="Title 4"/>
          <p:cNvSpPr>
            <a:spLocks noGrp="1"/>
          </p:cNvSpPr>
          <p:nvPr>
            <p:ph type="title"/>
          </p:nvPr>
        </p:nvSpPr>
        <p:spPr>
          <a:xfrm>
            <a:off x="522514" y="365125"/>
            <a:ext cx="10831286" cy="1325563"/>
          </a:xfrm>
          <a:solidFill>
            <a:schemeClr val="bg2">
              <a:lumMod val="20000"/>
              <a:lumOff val="80000"/>
            </a:schemeClr>
          </a:solidFill>
          <a:ln w="38100">
            <a:solidFill>
              <a:schemeClr val="tx1"/>
            </a:solidFill>
          </a:ln>
        </p:spPr>
        <p:txBody>
          <a:bodyPr/>
          <a:lstStyle/>
          <a:p>
            <a:pPr>
              <a:defRPr/>
            </a:pPr>
            <a:r>
              <a:rPr lang="en-US" dirty="0" smtClean="0"/>
              <a:t>BERINGIA: </a:t>
            </a:r>
            <a:r>
              <a:rPr lang="en-US" sz="2400" dirty="0" smtClean="0"/>
              <a:t>the </a:t>
            </a:r>
            <a:r>
              <a:rPr lang="en-US" sz="2400" dirty="0"/>
              <a:t>area between Siberia (in Asia) and Alaska (in North America).</a:t>
            </a:r>
          </a:p>
        </p:txBody>
      </p:sp>
    </p:spTree>
    <p:extLst>
      <p:ext uri="{BB962C8B-B14F-4D97-AF65-F5344CB8AC3E}">
        <p14:creationId xmlns:p14="http://schemas.microsoft.com/office/powerpoint/2010/main" val="1185656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eringia Ma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14300"/>
            <a:ext cx="90868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3200400" y="1143000"/>
            <a:ext cx="6019800" cy="4038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Tree>
    <p:extLst>
      <p:ext uri="{BB962C8B-B14F-4D97-AF65-F5344CB8AC3E}">
        <p14:creationId xmlns:p14="http://schemas.microsoft.com/office/powerpoint/2010/main" val="1323181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8514" name="Rectangle 2"/>
          <p:cNvSpPr>
            <a:spLocks noChangeArrowheads="1"/>
          </p:cNvSpPr>
          <p:nvPr/>
        </p:nvSpPr>
        <p:spPr bwMode="auto">
          <a:xfrm>
            <a:off x="100013" y="-2332038"/>
            <a:ext cx="91440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448515" name="Text Box 3"/>
          <p:cNvSpPr txBox="1">
            <a:spLocks noChangeArrowheads="1"/>
          </p:cNvSpPr>
          <p:nvPr/>
        </p:nvSpPr>
        <p:spPr bwMode="auto">
          <a:xfrm>
            <a:off x="8534400" y="228601"/>
            <a:ext cx="2133600" cy="574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spAutoFit/>
          </a:bodyPr>
          <a:lstStyle/>
          <a:p>
            <a:pPr algn="ctr">
              <a:lnSpc>
                <a:spcPct val="80000"/>
              </a:lnSpc>
              <a:spcBef>
                <a:spcPct val="50000"/>
              </a:spcBef>
              <a:buFontTx/>
              <a:buChar char="•"/>
            </a:pPr>
            <a:r>
              <a:rPr lang="en-US" altLang="en-US" sz="2400" b="1"/>
              <a:t>Pre-Columbian time period.</a:t>
            </a:r>
          </a:p>
          <a:p>
            <a:pPr algn="ctr">
              <a:lnSpc>
                <a:spcPct val="80000"/>
              </a:lnSpc>
              <a:spcBef>
                <a:spcPct val="50000"/>
              </a:spcBef>
              <a:buFontTx/>
              <a:buChar char="•"/>
            </a:pPr>
            <a:r>
              <a:rPr lang="en-US" altLang="en-US" sz="2400" b="1"/>
              <a:t>First Americans came from Asia</a:t>
            </a:r>
          </a:p>
          <a:p>
            <a:pPr algn="ctr">
              <a:lnSpc>
                <a:spcPct val="80000"/>
              </a:lnSpc>
              <a:spcBef>
                <a:spcPct val="50000"/>
              </a:spcBef>
              <a:buFontTx/>
              <a:buChar char="•"/>
            </a:pPr>
            <a:r>
              <a:rPr lang="en-US" altLang="en-US" sz="2400" b="1"/>
              <a:t>Crossed the </a:t>
            </a:r>
            <a:r>
              <a:rPr lang="en-US" altLang="en-US" sz="2400" b="1" i="1" u="sng">
                <a:solidFill>
                  <a:srgbClr val="0000CC"/>
                </a:solidFill>
              </a:rPr>
              <a:t>Bering Strait</a:t>
            </a:r>
            <a:r>
              <a:rPr lang="en-US" altLang="en-US" sz="2400" b="1"/>
              <a:t> during the Ice Age</a:t>
            </a:r>
          </a:p>
          <a:p>
            <a:pPr algn="ctr">
              <a:lnSpc>
                <a:spcPct val="80000"/>
              </a:lnSpc>
              <a:spcBef>
                <a:spcPct val="50000"/>
              </a:spcBef>
              <a:buFontTx/>
              <a:buChar char="•"/>
            </a:pPr>
            <a:r>
              <a:rPr lang="en-US" altLang="en-US" sz="2400" b="1"/>
              <a:t>Following a food source</a:t>
            </a:r>
          </a:p>
          <a:p>
            <a:pPr algn="ctr">
              <a:lnSpc>
                <a:spcPct val="80000"/>
              </a:lnSpc>
              <a:spcBef>
                <a:spcPct val="50000"/>
              </a:spcBef>
              <a:buFontTx/>
              <a:buChar char="•"/>
            </a:pPr>
            <a:r>
              <a:rPr lang="en-US" altLang="en-US" sz="2400" b="1"/>
              <a:t>Gradual migration</a:t>
            </a:r>
          </a:p>
          <a:p>
            <a:pPr algn="ctr">
              <a:lnSpc>
                <a:spcPct val="80000"/>
              </a:lnSpc>
              <a:spcBef>
                <a:spcPct val="50000"/>
              </a:spcBef>
              <a:buFontTx/>
              <a:buChar char="•"/>
            </a:pPr>
            <a:endParaRPr lang="en-US" altLang="en-US" sz="2400" b="1"/>
          </a:p>
        </p:txBody>
      </p:sp>
      <p:pic>
        <p:nvPicPr>
          <p:cNvPr id="448516" name="Picture 4" descr="20260"/>
          <p:cNvPicPr>
            <a:picLocks noChangeAspect="1" noChangeArrowheads="1"/>
          </p:cNvPicPr>
          <p:nvPr/>
        </p:nvPicPr>
        <p:blipFill>
          <a:blip r:embed="rId2">
            <a:extLst>
              <a:ext uri="{28A0092B-C50C-407E-A947-70E740481C1C}">
                <a14:useLocalDpi xmlns:a14="http://schemas.microsoft.com/office/drawing/2010/main" val="0"/>
              </a:ext>
            </a:extLst>
          </a:blip>
          <a:srcRect l="961" t="3465" r="961" b="1828"/>
          <a:stretch>
            <a:fillRect/>
          </a:stretch>
        </p:blipFill>
        <p:spPr bwMode="auto">
          <a:xfrm>
            <a:off x="1600200" y="76200"/>
            <a:ext cx="6934200" cy="67818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485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3533776"/>
            <a:ext cx="684212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48518" name="AutoShape 6"/>
          <p:cNvSpPr>
            <a:spLocks noChangeArrowheads="1"/>
          </p:cNvSpPr>
          <p:nvPr/>
        </p:nvSpPr>
        <p:spPr bwMode="auto">
          <a:xfrm rot="14091080">
            <a:off x="3345657" y="3040857"/>
            <a:ext cx="1731963" cy="311150"/>
          </a:xfrm>
          <a:prstGeom prst="notchedRightArrow">
            <a:avLst>
              <a:gd name="adj1" fmla="val 50000"/>
              <a:gd name="adj2" fmla="val 139158"/>
            </a:avLst>
          </a:prstGeom>
          <a:solidFill>
            <a:srgbClr val="CC000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6893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48517"/>
                                        </p:tgtEl>
                                        <p:attrNameLst>
                                          <p:attrName>style.visibility</p:attrName>
                                        </p:attrNameLst>
                                      </p:cBhvr>
                                      <p:to>
                                        <p:strVal val="visible"/>
                                      </p:to>
                                    </p:set>
                                    <p:animEffect transition="in" filter="box(in)">
                                      <p:cBhvr>
                                        <p:cTn id="7" dur="500"/>
                                        <p:tgtEl>
                                          <p:spTgt spid="448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448518"/>
                                        </p:tgtEl>
                                        <p:attrNameLst>
                                          <p:attrName>style.visibility</p:attrName>
                                        </p:attrNameLst>
                                      </p:cBhvr>
                                      <p:to>
                                        <p:strVal val="visible"/>
                                      </p:to>
                                    </p:set>
                                    <p:animEffect transition="in" filter="fade">
                                      <p:cBhvr>
                                        <p:cTn id="12" dur="770" decel="100000"/>
                                        <p:tgtEl>
                                          <p:spTgt spid="448518"/>
                                        </p:tgtEl>
                                      </p:cBhvr>
                                    </p:animEffect>
                                    <p:animScale>
                                      <p:cBhvr>
                                        <p:cTn id="13" dur="770" decel="100000"/>
                                        <p:tgtEl>
                                          <p:spTgt spid="448518"/>
                                        </p:tgtEl>
                                      </p:cBhvr>
                                      <p:from x="10000" y="10000"/>
                                      <p:to x="200000" y="450000"/>
                                    </p:animScale>
                                    <p:animScale>
                                      <p:cBhvr>
                                        <p:cTn id="14" dur="1230" accel="100000" fill="hold">
                                          <p:stCondLst>
                                            <p:cond delay="770"/>
                                          </p:stCondLst>
                                        </p:cTn>
                                        <p:tgtEl>
                                          <p:spTgt spid="448518"/>
                                        </p:tgtEl>
                                      </p:cBhvr>
                                      <p:from x="200000" y="450000"/>
                                      <p:to x="100000" y="100000"/>
                                    </p:animScale>
                                    <p:set>
                                      <p:cBhvr>
                                        <p:cTn id="15" dur="770" fill="hold"/>
                                        <p:tgtEl>
                                          <p:spTgt spid="448518"/>
                                        </p:tgtEl>
                                        <p:attrNameLst>
                                          <p:attrName>ppt_x</p:attrName>
                                        </p:attrNameLst>
                                      </p:cBhvr>
                                      <p:to>
                                        <p:strVal val="(0.5)"/>
                                      </p:to>
                                    </p:set>
                                    <p:anim from="(0.5)" to="(#ppt_x)" calcmode="lin" valueType="num">
                                      <p:cBhvr>
                                        <p:cTn id="16" dur="1230" accel="100000" fill="hold">
                                          <p:stCondLst>
                                            <p:cond delay="770"/>
                                          </p:stCondLst>
                                        </p:cTn>
                                        <p:tgtEl>
                                          <p:spTgt spid="448518"/>
                                        </p:tgtEl>
                                        <p:attrNameLst>
                                          <p:attrName>ppt_x</p:attrName>
                                        </p:attrNameLst>
                                      </p:cBhvr>
                                    </p:anim>
                                    <p:set>
                                      <p:cBhvr>
                                        <p:cTn id="17" dur="770" fill="hold"/>
                                        <p:tgtEl>
                                          <p:spTgt spid="448518"/>
                                        </p:tgtEl>
                                        <p:attrNameLst>
                                          <p:attrName>ppt_y</p:attrName>
                                        </p:attrNameLst>
                                      </p:cBhvr>
                                      <p:to>
                                        <p:strVal val="(#ppt_y+0.4)"/>
                                      </p:to>
                                    </p:set>
                                    <p:anim from="(#ppt_y+0.4)" to="(#ppt_y)" calcmode="lin" valueType="num">
                                      <p:cBhvr>
                                        <p:cTn id="18" dur="1230" accel="100000" fill="hold">
                                          <p:stCondLst>
                                            <p:cond delay="770"/>
                                          </p:stCondLst>
                                        </p:cTn>
                                        <p:tgtEl>
                                          <p:spTgt spid="44851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orld view Bering S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939"/>
            <a:ext cx="8382000" cy="6842125"/>
          </a:xfrm>
          <a:prstGeom prst="rect">
            <a:avLst/>
          </a:prstGeom>
          <a:noFill/>
          <a:ln w="9525">
            <a:solidFill>
              <a:schemeClr val="tx1">
                <a:alpha val="54901"/>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5105400" y="2895600"/>
            <a:ext cx="1981200" cy="1143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Tree>
    <p:extLst>
      <p:ext uri="{BB962C8B-B14F-4D97-AF65-F5344CB8AC3E}">
        <p14:creationId xmlns:p14="http://schemas.microsoft.com/office/powerpoint/2010/main" val="443068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fr-FR" altLang="fr-FR"/>
          </a:p>
        </p:txBody>
      </p:sp>
      <p:pic>
        <p:nvPicPr>
          <p:cNvPr id="14339" name="Content Placeholder 3" descr="beringia.bmp"/>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1" y="0"/>
            <a:ext cx="9229725" cy="6858000"/>
          </a:xfrm>
        </p:spPr>
      </p:pic>
      <p:cxnSp>
        <p:nvCxnSpPr>
          <p:cNvPr id="5" name="Straight Arrow Connector 4"/>
          <p:cNvCxnSpPr/>
          <p:nvPr/>
        </p:nvCxnSpPr>
        <p:spPr>
          <a:xfrm rot="10800000">
            <a:off x="3810000" y="1600200"/>
            <a:ext cx="1143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3581400" y="3581400"/>
            <a:ext cx="35814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867400" y="1600200"/>
            <a:ext cx="914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897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solidFill>
            <a:schemeClr val="bg2">
              <a:lumMod val="20000"/>
              <a:lumOff val="80000"/>
            </a:schemeClr>
          </a:solidFill>
          <a:ln w="38100">
            <a:solidFill>
              <a:schemeClr val="tx1"/>
            </a:solidFill>
          </a:ln>
        </p:spPr>
        <p:txBody>
          <a:bodyPr/>
          <a:lstStyle/>
          <a:p>
            <a:pPr eaLnBrk="1" hangingPunct="1">
              <a:defRPr/>
            </a:pPr>
            <a:r>
              <a:rPr lang="en-US" smtClean="0"/>
              <a:t>Migration</a:t>
            </a:r>
          </a:p>
        </p:txBody>
      </p:sp>
      <p:sp>
        <p:nvSpPr>
          <p:cNvPr id="3" name="Content Placeholder 2"/>
          <p:cNvSpPr>
            <a:spLocks noGrp="1"/>
          </p:cNvSpPr>
          <p:nvPr>
            <p:ph idx="1"/>
          </p:nvPr>
        </p:nvSpPr>
        <p:spPr/>
        <p:txBody>
          <a:bodyPr/>
          <a:lstStyle/>
          <a:p>
            <a:pPr eaLnBrk="1" hangingPunct="1">
              <a:defRPr/>
            </a:pPr>
            <a:r>
              <a:rPr lang="en-US" dirty="0" smtClean="0"/>
              <a:t>c. 30,000 years ago – people began to travel back and forth between Asia and America</a:t>
            </a:r>
          </a:p>
          <a:p>
            <a:pPr eaLnBrk="1" hangingPunct="1">
              <a:defRPr/>
            </a:pPr>
            <a:endParaRPr lang="en-US" dirty="0"/>
          </a:p>
          <a:p>
            <a:r>
              <a:rPr lang="en-US" altLang="fr-FR" dirty="0"/>
              <a:t>c. 15,000 years ago – people began shifting further to the south and east</a:t>
            </a:r>
          </a:p>
          <a:p>
            <a:pPr lvl="1"/>
            <a:r>
              <a:rPr lang="en-US" altLang="fr-FR" sz="3200" dirty="0"/>
              <a:t>moved into what is the present-day USA</a:t>
            </a:r>
          </a:p>
          <a:p>
            <a:pPr lvl="1"/>
            <a:r>
              <a:rPr lang="en-US" altLang="fr-FR" sz="3200" dirty="0"/>
              <a:t>moved through present-day Mexico</a:t>
            </a:r>
          </a:p>
          <a:p>
            <a:pPr lvl="1"/>
            <a:r>
              <a:rPr lang="en-US" altLang="fr-FR" sz="3200" dirty="0"/>
              <a:t>settled as far south as present-day Chile</a:t>
            </a:r>
          </a:p>
          <a:p>
            <a:pPr eaLnBrk="1" hangingPunct="1">
              <a:defRPr/>
            </a:pPr>
            <a:endParaRPr lang="en-US" dirty="0" smtClean="0"/>
          </a:p>
          <a:p>
            <a:pPr eaLnBrk="1" hangingPunct="1">
              <a:defRPr/>
            </a:pPr>
            <a:endParaRPr lang="en-US" sz="3200" dirty="0"/>
          </a:p>
          <a:p>
            <a:pPr eaLnBrk="1" hangingPunct="1">
              <a:defRPr/>
            </a:pPr>
            <a:endParaRPr lang="en-US" sz="3200" dirty="0"/>
          </a:p>
        </p:txBody>
      </p:sp>
    </p:spTree>
    <p:extLst>
      <p:ext uri="{BB962C8B-B14F-4D97-AF65-F5344CB8AC3E}">
        <p14:creationId xmlns:p14="http://schemas.microsoft.com/office/powerpoint/2010/main" val="173299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arly mammels_edi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524000" y="4724400"/>
            <a:ext cx="487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fr-FR" sz="3600"/>
              <a:t>Animals of North America at the time of the arrival of humans.</a:t>
            </a:r>
          </a:p>
        </p:txBody>
      </p:sp>
    </p:spTree>
    <p:extLst>
      <p:ext uri="{BB962C8B-B14F-4D97-AF65-F5344CB8AC3E}">
        <p14:creationId xmlns:p14="http://schemas.microsoft.com/office/powerpoint/2010/main" val="659224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8589"/>
            <a:ext cx="9144000"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937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Fishy Fossil </a:t>
            </a:r>
          </a:p>
        </p:txBody>
      </p:sp>
      <p:sp>
        <p:nvSpPr>
          <p:cNvPr id="3" name="Content Placeholder 2"/>
          <p:cNvSpPr>
            <a:spLocks noGrp="1"/>
          </p:cNvSpPr>
          <p:nvPr>
            <p:ph idx="1"/>
          </p:nvPr>
        </p:nvSpPr>
        <p:spPr/>
        <p:txBody>
          <a:bodyPr>
            <a:normAutofit fontScale="77500" lnSpcReduction="20000"/>
          </a:bodyPr>
          <a:lstStyle/>
          <a:p>
            <a:r>
              <a:rPr lang="en-US" dirty="0" smtClean="0"/>
              <a:t>An </a:t>
            </a:r>
            <a:r>
              <a:rPr lang="en-US" dirty="0"/>
              <a:t>amateur archaeologist was exploring in a remote mountain region in Wyoming known as Owl Creek. On a sheltered southern exposure hillside overlooking a natural spring the archaeologist discovered petrified fish scales. Through closer study of the general site, skeletal remains of an unknown fish were discovered. Once the site was carefully excavated, the fish remains were sent to a lab for identification. The lab made the following discoveries: </a:t>
            </a:r>
            <a:endParaRPr lang="en-US" dirty="0" smtClean="0"/>
          </a:p>
          <a:p>
            <a:r>
              <a:rPr lang="en-US" dirty="0"/>
              <a:t>The fish bones and scales were left behind, the meat of the fish was not left at the site, it was removed from the scales and skeleton. The skeleton had marks that indicated that a knife like tool had been used to remove the flesh from the bones. </a:t>
            </a:r>
          </a:p>
          <a:p>
            <a:r>
              <a:rPr lang="en-US" dirty="0"/>
              <a:t>The fish was identified as a rare freshwater fish that is only found in the northeastern areas of Asia. </a:t>
            </a:r>
          </a:p>
          <a:p>
            <a:r>
              <a:rPr lang="en-US" dirty="0"/>
              <a:t>No other fish of this origin had ever been found in North America. </a:t>
            </a:r>
          </a:p>
          <a:p>
            <a:r>
              <a:rPr lang="en-US" dirty="0" smtClean="0"/>
              <a:t>On further lab tests, traces of fire carbon were found on the skeletons</a:t>
            </a:r>
            <a:r>
              <a:rPr lang="en-US" dirty="0"/>
              <a:t>. </a:t>
            </a:r>
          </a:p>
          <a:p>
            <a:r>
              <a:rPr lang="en-US" dirty="0"/>
              <a:t>Using the above information, form a hypothesis about this archaeological find. Make sure you note the laboratories findings in your hypothesis of the situation. </a:t>
            </a:r>
            <a:endParaRPr lang="en-US" dirty="0" smtClean="0"/>
          </a:p>
          <a:p>
            <a:endParaRPr lang="en-US" dirty="0"/>
          </a:p>
        </p:txBody>
      </p:sp>
    </p:spTree>
    <p:extLst>
      <p:ext uri="{BB962C8B-B14F-4D97-AF65-F5344CB8AC3E}">
        <p14:creationId xmlns:p14="http://schemas.microsoft.com/office/powerpoint/2010/main" val="1940192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a:t>
            </a:r>
            <a:r>
              <a:rPr lang="is-IS" dirty="0" smtClean="0"/>
              <a:t>….....</a:t>
            </a:r>
            <a:endParaRPr lang="en-US" dirty="0"/>
          </a:p>
        </p:txBody>
      </p:sp>
      <p:sp>
        <p:nvSpPr>
          <p:cNvPr id="3" name="Content Placeholder 2"/>
          <p:cNvSpPr>
            <a:spLocks noGrp="1"/>
          </p:cNvSpPr>
          <p:nvPr>
            <p:ph idx="1"/>
          </p:nvPr>
        </p:nvSpPr>
        <p:spPr/>
        <p:txBody>
          <a:bodyPr/>
          <a:lstStyle/>
          <a:p>
            <a:r>
              <a:rPr lang="en-US" dirty="0" smtClean="0">
                <a:hlinkClick r:id="rId2"/>
              </a:rPr>
              <a:t>https://www.youtube.com/watch?v=E_k9uE6vrb8</a:t>
            </a:r>
            <a:r>
              <a:rPr lang="en-US" dirty="0" smtClean="0"/>
              <a:t> </a:t>
            </a:r>
            <a:endParaRPr lang="en-US" dirty="0"/>
          </a:p>
        </p:txBody>
      </p:sp>
    </p:spTree>
    <p:extLst>
      <p:ext uri="{BB962C8B-B14F-4D97-AF65-F5344CB8AC3E}">
        <p14:creationId xmlns:p14="http://schemas.microsoft.com/office/powerpoint/2010/main" val="1611831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68" y="474345"/>
            <a:ext cx="11145794" cy="1325563"/>
          </a:xfrm>
        </p:spPr>
        <p:txBody>
          <a:bodyPr>
            <a:normAutofit fontScale="90000"/>
          </a:bodyPr>
          <a:lstStyle/>
          <a:p>
            <a:pPr algn="ctr"/>
            <a:r>
              <a:rPr lang="en-US" b="1" dirty="0" smtClean="0"/>
              <a:t>How</a:t>
            </a:r>
            <a:r>
              <a:rPr lang="en-US" dirty="0" smtClean="0"/>
              <a:t> did the Native Americans </a:t>
            </a:r>
            <a:r>
              <a:rPr lang="en-US" b="1" dirty="0" smtClean="0"/>
              <a:t>adapt</a:t>
            </a:r>
            <a:r>
              <a:rPr lang="en-US" dirty="0" smtClean="0"/>
              <a:t> </a:t>
            </a:r>
            <a:br>
              <a:rPr lang="en-US" dirty="0" smtClean="0"/>
            </a:br>
            <a:r>
              <a:rPr lang="en-US" dirty="0" smtClean="0"/>
              <a:t>to </a:t>
            </a:r>
            <a:r>
              <a:rPr lang="en-US" b="1" dirty="0" smtClean="0"/>
              <a:t>life in the New World</a:t>
            </a:r>
            <a:r>
              <a:rPr lang="en-US" b="1" dirty="0" smtClean="0"/>
              <a:t>? How did the colonists affect the life for Native Americans? </a:t>
            </a:r>
            <a:r>
              <a:rPr lang="en-US" b="1" dirty="0"/>
              <a:t>A</a:t>
            </a:r>
            <a:r>
              <a:rPr lang="en-US" b="1" dirty="0" smtClean="0"/>
              <a:t>nd vice versa?</a:t>
            </a:r>
            <a:endParaRPr lang="en-US" b="1" dirty="0"/>
          </a:p>
        </p:txBody>
      </p:sp>
      <p:pic>
        <p:nvPicPr>
          <p:cNvPr id="6" name="Picture 5"/>
          <p:cNvPicPr>
            <a:picLocks noChangeAspect="1"/>
          </p:cNvPicPr>
          <p:nvPr/>
        </p:nvPicPr>
        <p:blipFill>
          <a:blip r:embed="rId3"/>
          <a:stretch>
            <a:fillRect/>
          </a:stretch>
        </p:blipFill>
        <p:spPr>
          <a:xfrm>
            <a:off x="7366686" y="2473411"/>
            <a:ext cx="3810000" cy="2133600"/>
          </a:xfrm>
          <a:prstGeom prst="rect">
            <a:avLst/>
          </a:prstGeom>
        </p:spPr>
      </p:pic>
      <p:pic>
        <p:nvPicPr>
          <p:cNvPr id="7" name="Picture 6"/>
          <p:cNvPicPr>
            <a:picLocks noChangeAspect="1"/>
          </p:cNvPicPr>
          <p:nvPr/>
        </p:nvPicPr>
        <p:blipFill>
          <a:blip r:embed="rId4"/>
          <a:stretch>
            <a:fillRect/>
          </a:stretch>
        </p:blipFill>
        <p:spPr>
          <a:xfrm>
            <a:off x="5041900" y="2267857"/>
            <a:ext cx="2108200" cy="3848100"/>
          </a:xfrm>
          <a:prstGeom prst="rect">
            <a:avLst/>
          </a:prstGeom>
        </p:spPr>
      </p:pic>
      <p:pic>
        <p:nvPicPr>
          <p:cNvPr id="8" name="Picture 7"/>
          <p:cNvPicPr>
            <a:picLocks noChangeAspect="1"/>
          </p:cNvPicPr>
          <p:nvPr/>
        </p:nvPicPr>
        <p:blipFill>
          <a:blip r:embed="rId5"/>
          <a:stretch>
            <a:fillRect/>
          </a:stretch>
        </p:blipFill>
        <p:spPr>
          <a:xfrm>
            <a:off x="855215" y="2963562"/>
            <a:ext cx="3810000" cy="2133600"/>
          </a:xfrm>
          <a:prstGeom prst="rect">
            <a:avLst/>
          </a:prstGeom>
        </p:spPr>
      </p:pic>
      <p:pic>
        <p:nvPicPr>
          <p:cNvPr id="9" name="Picture 8"/>
          <p:cNvPicPr>
            <a:picLocks noChangeAspect="1"/>
          </p:cNvPicPr>
          <p:nvPr/>
        </p:nvPicPr>
        <p:blipFill rotWithShape="1">
          <a:blip r:embed="rId6"/>
          <a:srcRect r="44877"/>
          <a:stretch/>
        </p:blipFill>
        <p:spPr>
          <a:xfrm>
            <a:off x="8743042" y="4854661"/>
            <a:ext cx="2723243" cy="1638300"/>
          </a:xfrm>
          <a:prstGeom prst="rect">
            <a:avLst/>
          </a:prstGeom>
        </p:spPr>
      </p:pic>
      <p:sp>
        <p:nvSpPr>
          <p:cNvPr id="3" name="Rectangle 2"/>
          <p:cNvSpPr/>
          <p:nvPr/>
        </p:nvSpPr>
        <p:spPr>
          <a:xfrm>
            <a:off x="336884" y="216568"/>
            <a:ext cx="11389678" cy="6448927"/>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659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173" y="0"/>
            <a:ext cx="10515600" cy="1325563"/>
          </a:xfrm>
        </p:spPr>
        <p:txBody>
          <a:bodyPr/>
          <a:lstStyle/>
          <a:p>
            <a:r>
              <a:rPr lang="en-US" dirty="0" smtClean="0"/>
              <a:t>Written Task</a:t>
            </a:r>
            <a:endParaRPr lang="en-US" dirty="0"/>
          </a:p>
        </p:txBody>
      </p:sp>
      <p:sp>
        <p:nvSpPr>
          <p:cNvPr id="3" name="Content Placeholder 2"/>
          <p:cNvSpPr>
            <a:spLocks noGrp="1"/>
          </p:cNvSpPr>
          <p:nvPr>
            <p:ph idx="1"/>
          </p:nvPr>
        </p:nvSpPr>
        <p:spPr>
          <a:xfrm>
            <a:off x="683821" y="1231858"/>
            <a:ext cx="10515600" cy="5097690"/>
          </a:xfrm>
        </p:spPr>
        <p:txBody>
          <a:bodyPr>
            <a:normAutofit/>
          </a:bodyPr>
          <a:lstStyle/>
          <a:p>
            <a:pPr marL="1200150" lvl="1" indent="-742950">
              <a:buFont typeface="+mj-lt"/>
              <a:buAutoNum type="arabicPeriod"/>
              <a:defRPr/>
            </a:pPr>
            <a:r>
              <a:rPr lang="en-US" sz="3600" dirty="0"/>
              <a:t>Where did the </a:t>
            </a:r>
            <a:r>
              <a:rPr lang="en-US" sz="3600" dirty="0" smtClean="0"/>
              <a:t>‘Native Americans’ </a:t>
            </a:r>
            <a:r>
              <a:rPr lang="en-US" sz="3600" dirty="0"/>
              <a:t>come from?</a:t>
            </a:r>
          </a:p>
          <a:p>
            <a:pPr marL="1200150" lvl="1" indent="-742950">
              <a:buFont typeface="+mj-lt"/>
              <a:buAutoNum type="arabicPeriod"/>
              <a:defRPr/>
            </a:pPr>
            <a:endParaRPr lang="en-US" sz="3600" dirty="0"/>
          </a:p>
          <a:p>
            <a:pPr marL="1200150" lvl="1" indent="-742950">
              <a:buFont typeface="+mj-lt"/>
              <a:buAutoNum type="arabicPeriod"/>
              <a:defRPr/>
            </a:pPr>
            <a:r>
              <a:rPr lang="en-US" sz="3600" dirty="0"/>
              <a:t>Why is it difficult for </a:t>
            </a:r>
            <a:r>
              <a:rPr lang="en-US" sz="3600" dirty="0" smtClean="0"/>
              <a:t>historians </a:t>
            </a:r>
            <a:r>
              <a:rPr lang="en-US" sz="3600" dirty="0"/>
              <a:t>to know the </a:t>
            </a:r>
            <a:r>
              <a:rPr lang="en-US" sz="3600" dirty="0" smtClean="0"/>
              <a:t>truth about ancient peoples? </a:t>
            </a:r>
            <a:endParaRPr lang="en-US" sz="3600" dirty="0"/>
          </a:p>
          <a:p>
            <a:pPr marL="457200" lvl="1" indent="0">
              <a:buNone/>
              <a:defRPr/>
            </a:pPr>
            <a:r>
              <a:rPr lang="en-US" sz="3600" dirty="0" smtClean="0"/>
              <a:t>     (Use the Native Americans as an example)</a:t>
            </a:r>
          </a:p>
          <a:p>
            <a:pPr marL="457200" lvl="1" indent="0">
              <a:buNone/>
              <a:defRPr/>
            </a:pPr>
            <a:endParaRPr lang="en-US" sz="3600" dirty="0"/>
          </a:p>
          <a:p>
            <a:pPr marL="457200" lvl="1" indent="0" algn="ctr">
              <a:buNone/>
              <a:defRPr/>
            </a:pPr>
            <a:r>
              <a:rPr lang="en-US" sz="4000" dirty="0" smtClean="0"/>
              <a:t>Use </a:t>
            </a:r>
            <a:r>
              <a:rPr lang="en-US" sz="4000" dirty="0" smtClean="0">
                <a:solidFill>
                  <a:srgbClr val="FF0000"/>
                </a:solidFill>
              </a:rPr>
              <a:t>PEEL</a:t>
            </a:r>
            <a:r>
              <a:rPr lang="en-US" sz="4000" dirty="0" smtClean="0"/>
              <a:t> to answer</a:t>
            </a:r>
            <a:endParaRPr lang="en-US" sz="4000" dirty="0"/>
          </a:p>
        </p:txBody>
      </p:sp>
    </p:spTree>
    <p:extLst>
      <p:ext uri="{BB962C8B-B14F-4D97-AF65-F5344CB8AC3E}">
        <p14:creationId xmlns:p14="http://schemas.microsoft.com/office/powerpoint/2010/main" val="168147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173" y="0"/>
            <a:ext cx="10515600" cy="1325563"/>
          </a:xfrm>
        </p:spPr>
        <p:txBody>
          <a:bodyPr/>
          <a:lstStyle/>
          <a:p>
            <a:r>
              <a:rPr lang="en-US" dirty="0" smtClean="0"/>
              <a:t>PEEL</a:t>
            </a:r>
            <a:endParaRPr lang="en-US" dirty="0"/>
          </a:p>
        </p:txBody>
      </p:sp>
      <p:sp>
        <p:nvSpPr>
          <p:cNvPr id="3" name="Content Placeholder 2"/>
          <p:cNvSpPr>
            <a:spLocks noGrp="1"/>
          </p:cNvSpPr>
          <p:nvPr>
            <p:ph idx="1"/>
          </p:nvPr>
        </p:nvSpPr>
        <p:spPr>
          <a:xfrm>
            <a:off x="683821" y="1231858"/>
            <a:ext cx="10515600" cy="5097690"/>
          </a:xfrm>
        </p:spPr>
        <p:txBody>
          <a:bodyPr>
            <a:normAutofit/>
          </a:bodyPr>
          <a:lstStyle/>
          <a:p>
            <a:pPr marL="457200" lvl="1" indent="0">
              <a:buNone/>
              <a:defRPr/>
            </a:pPr>
            <a:endParaRPr lang="en-US" sz="3600" dirty="0" smtClean="0">
              <a:solidFill>
                <a:schemeClr val="accent2"/>
              </a:solidFill>
            </a:endParaRPr>
          </a:p>
          <a:p>
            <a:pPr marL="457200" lvl="1" indent="0">
              <a:buNone/>
              <a:defRPr/>
            </a:pPr>
            <a:endParaRPr lang="en-US" sz="3600" dirty="0">
              <a:solidFill>
                <a:schemeClr val="accent2"/>
              </a:solidFill>
            </a:endParaRPr>
          </a:p>
          <a:p>
            <a:pPr marL="457200" lvl="1" indent="0">
              <a:buNone/>
              <a:defRPr/>
            </a:pPr>
            <a:r>
              <a:rPr lang="en-US" sz="3600" dirty="0" smtClean="0">
                <a:solidFill>
                  <a:schemeClr val="accent2"/>
                </a:solidFill>
              </a:rPr>
              <a:t>P</a:t>
            </a:r>
            <a:r>
              <a:rPr lang="en-US" sz="3600" dirty="0" smtClean="0"/>
              <a:t>oint – 1 sentence</a:t>
            </a:r>
          </a:p>
          <a:p>
            <a:pPr marL="457200" lvl="1" indent="0">
              <a:buNone/>
              <a:defRPr/>
            </a:pPr>
            <a:r>
              <a:rPr lang="en-US" sz="3600" dirty="0" smtClean="0">
                <a:solidFill>
                  <a:schemeClr val="accent2"/>
                </a:solidFill>
              </a:rPr>
              <a:t>E</a:t>
            </a:r>
            <a:r>
              <a:rPr lang="en-US" sz="3600" dirty="0" smtClean="0"/>
              <a:t>xplain context to point made</a:t>
            </a:r>
          </a:p>
          <a:p>
            <a:pPr marL="457200" lvl="1" indent="0">
              <a:buNone/>
              <a:defRPr/>
            </a:pPr>
            <a:r>
              <a:rPr lang="en-US" sz="3600" dirty="0" smtClean="0">
                <a:solidFill>
                  <a:schemeClr val="accent2"/>
                </a:solidFill>
              </a:rPr>
              <a:t>E</a:t>
            </a:r>
            <a:r>
              <a:rPr lang="en-US" sz="3600" dirty="0" smtClean="0"/>
              <a:t>xample</a:t>
            </a:r>
            <a:br>
              <a:rPr lang="en-US" sz="3600" dirty="0" smtClean="0"/>
            </a:br>
            <a:r>
              <a:rPr lang="en-US" sz="3600" dirty="0" smtClean="0">
                <a:solidFill>
                  <a:schemeClr val="accent2"/>
                </a:solidFill>
              </a:rPr>
              <a:t>L</a:t>
            </a:r>
            <a:r>
              <a:rPr lang="en-US" sz="3600" dirty="0" smtClean="0"/>
              <a:t>ink back to question - answer</a:t>
            </a:r>
            <a:endParaRPr lang="en-US" sz="3600" dirty="0"/>
          </a:p>
          <a:p>
            <a:endParaRPr lang="en-US" dirty="0"/>
          </a:p>
        </p:txBody>
      </p:sp>
    </p:spTree>
    <p:extLst>
      <p:ext uri="{BB962C8B-B14F-4D97-AF65-F5344CB8AC3E}">
        <p14:creationId xmlns:p14="http://schemas.microsoft.com/office/powerpoint/2010/main" val="1420528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173" y="0"/>
            <a:ext cx="10515600" cy="1325563"/>
          </a:xfrm>
        </p:spPr>
        <p:txBody>
          <a:bodyPr/>
          <a:lstStyle/>
          <a:p>
            <a:r>
              <a:rPr lang="en-US" dirty="0" smtClean="0"/>
              <a:t>Written Task</a:t>
            </a:r>
            <a:endParaRPr lang="en-US" dirty="0"/>
          </a:p>
        </p:txBody>
      </p:sp>
      <p:sp>
        <p:nvSpPr>
          <p:cNvPr id="3" name="Content Placeholder 2"/>
          <p:cNvSpPr>
            <a:spLocks noGrp="1"/>
          </p:cNvSpPr>
          <p:nvPr>
            <p:ph idx="1"/>
          </p:nvPr>
        </p:nvSpPr>
        <p:spPr>
          <a:xfrm>
            <a:off x="683821" y="1231858"/>
            <a:ext cx="10515600" cy="5097690"/>
          </a:xfrm>
        </p:spPr>
        <p:txBody>
          <a:bodyPr>
            <a:normAutofit/>
          </a:bodyPr>
          <a:lstStyle/>
          <a:p>
            <a:pPr marL="1200150" lvl="1" indent="-742950">
              <a:buFont typeface="+mj-lt"/>
              <a:buAutoNum type="arabicPeriod"/>
              <a:defRPr/>
            </a:pPr>
            <a:r>
              <a:rPr lang="en-US" sz="3600" dirty="0"/>
              <a:t>Where did the </a:t>
            </a:r>
            <a:r>
              <a:rPr lang="en-US" sz="3600" dirty="0" smtClean="0"/>
              <a:t>‘Native Americans’ </a:t>
            </a:r>
            <a:r>
              <a:rPr lang="en-US" sz="3600" dirty="0"/>
              <a:t>come from?</a:t>
            </a:r>
          </a:p>
          <a:p>
            <a:pPr marL="1200150" lvl="1" indent="-742950">
              <a:buFont typeface="+mj-lt"/>
              <a:buAutoNum type="arabicPeriod"/>
              <a:defRPr/>
            </a:pPr>
            <a:endParaRPr lang="en-US" sz="3600" dirty="0"/>
          </a:p>
          <a:p>
            <a:pPr marL="1200150" lvl="1" indent="-742950">
              <a:buFont typeface="+mj-lt"/>
              <a:buAutoNum type="arabicPeriod"/>
              <a:defRPr/>
            </a:pPr>
            <a:r>
              <a:rPr lang="en-US" sz="3600" dirty="0"/>
              <a:t>Why is it difficult for </a:t>
            </a:r>
            <a:r>
              <a:rPr lang="en-US" sz="3600" dirty="0" smtClean="0"/>
              <a:t>historians </a:t>
            </a:r>
            <a:r>
              <a:rPr lang="en-US" sz="3600" dirty="0"/>
              <a:t>to know the </a:t>
            </a:r>
            <a:r>
              <a:rPr lang="en-US" sz="3600" dirty="0" smtClean="0"/>
              <a:t>truth about ancient peoples? </a:t>
            </a:r>
            <a:endParaRPr lang="en-US" sz="3600" dirty="0"/>
          </a:p>
          <a:p>
            <a:pPr marL="457200" lvl="1" indent="0">
              <a:buNone/>
              <a:defRPr/>
            </a:pPr>
            <a:r>
              <a:rPr lang="en-US" sz="3600" dirty="0" smtClean="0"/>
              <a:t>     (Use the Native Americans as an example)</a:t>
            </a:r>
          </a:p>
          <a:p>
            <a:pPr marL="457200" lvl="1" indent="0">
              <a:buNone/>
              <a:defRPr/>
            </a:pPr>
            <a:endParaRPr lang="en-US" sz="3600" dirty="0"/>
          </a:p>
          <a:p>
            <a:pPr marL="457200" lvl="1" indent="0" algn="ctr">
              <a:buNone/>
              <a:defRPr/>
            </a:pPr>
            <a:r>
              <a:rPr lang="en-US" sz="4000" dirty="0" smtClean="0"/>
              <a:t>Use </a:t>
            </a:r>
            <a:r>
              <a:rPr lang="en-US" sz="4000" dirty="0" smtClean="0">
                <a:solidFill>
                  <a:srgbClr val="FF0000"/>
                </a:solidFill>
              </a:rPr>
              <a:t>PEEL</a:t>
            </a:r>
            <a:r>
              <a:rPr lang="en-US" sz="4000" dirty="0" smtClean="0"/>
              <a:t> to answer</a:t>
            </a:r>
            <a:endParaRPr lang="en-US" sz="4000" dirty="0"/>
          </a:p>
        </p:txBody>
      </p:sp>
    </p:spTree>
    <p:extLst>
      <p:ext uri="{BB962C8B-B14F-4D97-AF65-F5344CB8AC3E}">
        <p14:creationId xmlns:p14="http://schemas.microsoft.com/office/powerpoint/2010/main" val="1937729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solidFill>
            <a:schemeClr val="bg2">
              <a:lumMod val="20000"/>
              <a:lumOff val="80000"/>
            </a:schemeClr>
          </a:solidFill>
          <a:ln w="38100">
            <a:solidFill>
              <a:schemeClr val="tx1"/>
            </a:solidFill>
          </a:ln>
        </p:spPr>
        <p:txBody>
          <a:bodyPr/>
          <a:lstStyle/>
          <a:p>
            <a:pPr eaLnBrk="1" hangingPunct="1">
              <a:defRPr/>
            </a:pPr>
            <a:r>
              <a:rPr lang="en-US" dirty="0" smtClean="0"/>
              <a:t>three definitions:</a:t>
            </a:r>
          </a:p>
        </p:txBody>
      </p:sp>
      <p:sp>
        <p:nvSpPr>
          <p:cNvPr id="6" name="Content Placeholder 5"/>
          <p:cNvSpPr>
            <a:spLocks noGrp="1"/>
          </p:cNvSpPr>
          <p:nvPr>
            <p:ph idx="1"/>
          </p:nvPr>
        </p:nvSpPr>
        <p:spPr>
          <a:xfrm>
            <a:off x="2133600" y="1981200"/>
            <a:ext cx="8001000" cy="4114800"/>
          </a:xfrm>
        </p:spPr>
        <p:txBody>
          <a:bodyPr/>
          <a:lstStyle/>
          <a:p>
            <a:pPr eaLnBrk="1" hangingPunct="1">
              <a:defRPr/>
            </a:pPr>
            <a:r>
              <a:rPr lang="en-US" b="1" cap="small" dirty="0" smtClean="0"/>
              <a:t>Anthropologist</a:t>
            </a:r>
            <a:r>
              <a:rPr lang="en-US" dirty="0" smtClean="0"/>
              <a:t>:  someone who studies people and their culture (the way they live their lives).</a:t>
            </a:r>
          </a:p>
          <a:p>
            <a:pPr eaLnBrk="1" hangingPunct="1">
              <a:defRPr/>
            </a:pPr>
            <a:r>
              <a:rPr lang="en-US" b="1" cap="small" dirty="0" smtClean="0"/>
              <a:t>Archaeologist</a:t>
            </a:r>
            <a:r>
              <a:rPr lang="en-US" dirty="0" smtClean="0"/>
              <a:t>: someone who searches for the </a:t>
            </a:r>
            <a:r>
              <a:rPr lang="en-US" b="1" cap="small" dirty="0" smtClean="0"/>
              <a:t>artifacts </a:t>
            </a:r>
            <a:r>
              <a:rPr lang="en-US" dirty="0" smtClean="0"/>
              <a:t>of the people of the past.</a:t>
            </a:r>
          </a:p>
          <a:p>
            <a:pPr eaLnBrk="1" hangingPunct="1">
              <a:defRPr/>
            </a:pPr>
            <a:r>
              <a:rPr lang="en-US" b="1" cap="small" dirty="0" smtClean="0"/>
              <a:t>Artifact: </a:t>
            </a:r>
            <a:r>
              <a:rPr lang="en-US" dirty="0" smtClean="0"/>
              <a:t>anything that was made by a human</a:t>
            </a:r>
            <a:r>
              <a:rPr lang="en-US" b="1" cap="small" dirty="0" smtClean="0"/>
              <a:t> </a:t>
            </a:r>
            <a:r>
              <a:rPr lang="en-US" dirty="0" smtClean="0"/>
              <a:t>(tools, weapons, clothes, etc.).</a:t>
            </a:r>
          </a:p>
        </p:txBody>
      </p:sp>
    </p:spTree>
    <p:extLst>
      <p:ext uri="{BB962C8B-B14F-4D97-AF65-F5344CB8AC3E}">
        <p14:creationId xmlns:p14="http://schemas.microsoft.com/office/powerpoint/2010/main" val="835564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p:cTn id="16" dur="10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6">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10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26"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27"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lvl="1" eaLnBrk="1" hangingPunct="1">
              <a:defRPr/>
            </a:pPr>
            <a:endParaRPr lang="en-US" sz="3600" dirty="0" smtClean="0"/>
          </a:p>
          <a:p>
            <a:pPr lvl="1" eaLnBrk="1" hangingPunct="1">
              <a:defRPr/>
            </a:pPr>
            <a:r>
              <a:rPr lang="en-US" sz="3600" dirty="0" smtClean="0"/>
              <a:t>Where </a:t>
            </a:r>
            <a:r>
              <a:rPr lang="en-US" sz="3600" dirty="0"/>
              <a:t>did the </a:t>
            </a:r>
            <a:r>
              <a:rPr lang="en-US" sz="3600" dirty="0" smtClean="0"/>
              <a:t>‘Native Americans’ </a:t>
            </a:r>
            <a:r>
              <a:rPr lang="en-US" sz="3600" dirty="0"/>
              <a:t>come from</a:t>
            </a:r>
            <a:r>
              <a:rPr lang="en-US" sz="3600" dirty="0" smtClean="0"/>
              <a:t>?</a:t>
            </a:r>
          </a:p>
          <a:p>
            <a:pPr lvl="1" eaLnBrk="1" hangingPunct="1">
              <a:defRPr/>
            </a:pPr>
            <a:endParaRPr lang="en-US" sz="3600" dirty="0"/>
          </a:p>
          <a:p>
            <a:pPr lvl="1" eaLnBrk="1" hangingPunct="1">
              <a:defRPr/>
            </a:pPr>
            <a:r>
              <a:rPr lang="en-US" sz="3600" dirty="0" smtClean="0"/>
              <a:t>Why is it difficult for historians to know the truth?</a:t>
            </a:r>
          </a:p>
          <a:p>
            <a:pPr lvl="1" eaLnBrk="1" hangingPunct="1">
              <a:defRPr/>
            </a:pPr>
            <a:endParaRPr lang="en-US" sz="3600" dirty="0"/>
          </a:p>
          <a:p>
            <a:pPr lvl="1" eaLnBrk="1" hangingPunct="1">
              <a:defRPr/>
            </a:pPr>
            <a:r>
              <a:rPr lang="en-US" sz="3600" dirty="0" smtClean="0"/>
              <a:t>Who were the key tribes who settled in North America?</a:t>
            </a:r>
            <a:endParaRPr lang="en-US" sz="3600" dirty="0"/>
          </a:p>
        </p:txBody>
      </p:sp>
      <p:sp>
        <p:nvSpPr>
          <p:cNvPr id="3075" name="Title 4"/>
          <p:cNvSpPr>
            <a:spLocks noGrp="1"/>
          </p:cNvSpPr>
          <p:nvPr>
            <p:ph type="title"/>
          </p:nvPr>
        </p:nvSpPr>
        <p:spPr>
          <a:solidFill>
            <a:schemeClr val="bg2">
              <a:lumMod val="20000"/>
              <a:lumOff val="80000"/>
            </a:schemeClr>
          </a:solidFill>
          <a:ln w="38100">
            <a:solidFill>
              <a:schemeClr val="tx1"/>
            </a:solidFill>
          </a:ln>
        </p:spPr>
        <p:txBody>
          <a:bodyPr/>
          <a:lstStyle/>
          <a:p>
            <a:pPr algn="ctr" eaLnBrk="1" hangingPunct="1">
              <a:defRPr/>
            </a:pPr>
            <a:r>
              <a:rPr lang="en-US" dirty="0" smtClean="0"/>
              <a:t>The ‘Big’ Questions</a:t>
            </a:r>
          </a:p>
        </p:txBody>
      </p:sp>
    </p:spTree>
    <p:extLst>
      <p:ext uri="{BB962C8B-B14F-4D97-AF65-F5344CB8AC3E}">
        <p14:creationId xmlns:p14="http://schemas.microsoft.com/office/powerpoint/2010/main" val="182615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1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33600" y="1981200"/>
            <a:ext cx="8001000" cy="4114800"/>
          </a:xfrm>
        </p:spPr>
        <p:txBody>
          <a:bodyPr/>
          <a:lstStyle/>
          <a:p>
            <a:pPr eaLnBrk="1" hangingPunct="1">
              <a:defRPr/>
            </a:pPr>
            <a:r>
              <a:rPr lang="en-US" b="1" cap="small" dirty="0" smtClean="0"/>
              <a:t>Migration</a:t>
            </a:r>
            <a:r>
              <a:rPr lang="en-US" dirty="0" smtClean="0"/>
              <a:t>:  when people or animals move from one place to live in another place…</a:t>
            </a:r>
          </a:p>
          <a:p>
            <a:pPr eaLnBrk="1" hangingPunct="1">
              <a:defRPr/>
            </a:pPr>
            <a:endParaRPr lang="en-US" dirty="0" smtClean="0"/>
          </a:p>
          <a:p>
            <a:pPr marL="457200" lvl="1" indent="0" eaLnBrk="1" hangingPunct="1">
              <a:buNone/>
              <a:defRPr/>
            </a:pPr>
            <a:r>
              <a:rPr lang="en-US" sz="3200" dirty="0" smtClean="0">
                <a:solidFill>
                  <a:srgbClr val="FF0000"/>
                </a:solidFill>
              </a:rPr>
              <a:t>Migrate</a:t>
            </a:r>
            <a:r>
              <a:rPr lang="en-US" sz="3200" dirty="0" smtClean="0"/>
              <a:t> </a:t>
            </a:r>
            <a:r>
              <a:rPr lang="en-US" sz="3200" dirty="0"/>
              <a:t>is the root word of </a:t>
            </a:r>
            <a:r>
              <a:rPr lang="en-US" sz="3200" dirty="0" smtClean="0"/>
              <a:t>im</a:t>
            </a:r>
            <a:r>
              <a:rPr lang="en-US" sz="3200" dirty="0" smtClean="0">
                <a:solidFill>
                  <a:srgbClr val="FF0000"/>
                </a:solidFill>
              </a:rPr>
              <a:t>migrate</a:t>
            </a:r>
            <a:r>
              <a:rPr lang="en-US" sz="3200" dirty="0" smtClean="0"/>
              <a:t>.</a:t>
            </a:r>
          </a:p>
          <a:p>
            <a:pPr marL="457200" lvl="1" indent="0" eaLnBrk="1" hangingPunct="1">
              <a:buNone/>
              <a:defRPr/>
            </a:pPr>
            <a:endParaRPr lang="en-US" sz="3200" dirty="0">
              <a:solidFill>
                <a:srgbClr val="FF0000"/>
              </a:solidFill>
            </a:endParaRPr>
          </a:p>
          <a:p>
            <a:pPr marL="457200" lvl="1" indent="0" eaLnBrk="1" hangingPunct="1">
              <a:buNone/>
              <a:defRPr/>
            </a:pPr>
            <a:r>
              <a:rPr lang="en-US" sz="3200" dirty="0">
                <a:solidFill>
                  <a:srgbClr val="FF0000"/>
                </a:solidFill>
              </a:rPr>
              <a:t>Migration</a:t>
            </a:r>
            <a:r>
              <a:rPr lang="en-US" sz="3200" dirty="0"/>
              <a:t> is the root word of </a:t>
            </a:r>
            <a:r>
              <a:rPr lang="en-US" sz="3200" dirty="0" smtClean="0">
                <a:solidFill>
                  <a:srgbClr val="FF0000"/>
                </a:solidFill>
              </a:rPr>
              <a:t>immigration</a:t>
            </a:r>
            <a:r>
              <a:rPr lang="en-US" sz="3200" dirty="0" smtClean="0"/>
              <a:t>.</a:t>
            </a:r>
            <a:endParaRPr lang="en-US" sz="3200"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33358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809171" y="379639"/>
            <a:ext cx="10515600" cy="1325563"/>
          </a:xfrm>
          <a:solidFill>
            <a:schemeClr val="bg2">
              <a:lumMod val="20000"/>
              <a:lumOff val="80000"/>
            </a:schemeClr>
          </a:solidFill>
          <a:ln w="38100">
            <a:solidFill>
              <a:schemeClr val="tx1"/>
            </a:solidFill>
          </a:ln>
        </p:spPr>
        <p:txBody>
          <a:bodyPr/>
          <a:lstStyle/>
          <a:p>
            <a:pPr algn="ctr" eaLnBrk="1" hangingPunct="1">
              <a:defRPr/>
            </a:pPr>
            <a:r>
              <a:rPr lang="en-US" dirty="0" smtClean="0"/>
              <a:t>5 Migration Theories </a:t>
            </a:r>
            <a:br>
              <a:rPr lang="en-US" dirty="0" smtClean="0"/>
            </a:br>
            <a:r>
              <a:rPr lang="en-US" dirty="0" smtClean="0"/>
              <a:t>of how humans first came to America</a:t>
            </a:r>
          </a:p>
        </p:txBody>
      </p:sp>
      <p:sp>
        <p:nvSpPr>
          <p:cNvPr id="6" name="Content Placeholder 5"/>
          <p:cNvSpPr>
            <a:spLocks noGrp="1"/>
          </p:cNvSpPr>
          <p:nvPr>
            <p:ph idx="1"/>
          </p:nvPr>
        </p:nvSpPr>
        <p:spPr>
          <a:xfrm>
            <a:off x="1407886" y="2090056"/>
            <a:ext cx="8726714" cy="4005943"/>
          </a:xfrm>
        </p:spPr>
        <p:txBody>
          <a:bodyPr/>
          <a:lstStyle/>
          <a:p>
            <a:pPr eaLnBrk="1" hangingPunct="1"/>
            <a:endParaRPr lang="en-US" altLang="fr-FR" dirty="0" smtClean="0"/>
          </a:p>
          <a:p>
            <a:pPr eaLnBrk="1" hangingPunct="1"/>
            <a:r>
              <a:rPr lang="en-US" altLang="fr-FR" dirty="0" smtClean="0"/>
              <a:t>Humans </a:t>
            </a:r>
            <a:r>
              <a:rPr lang="en-US" altLang="fr-FR" dirty="0">
                <a:solidFill>
                  <a:srgbClr val="FF0000"/>
                </a:solidFill>
              </a:rPr>
              <a:t>crossed the Pacific Ocean </a:t>
            </a:r>
            <a:r>
              <a:rPr lang="en-US" altLang="fr-FR" dirty="0"/>
              <a:t>to get to America</a:t>
            </a:r>
            <a:r>
              <a:rPr lang="en-US" altLang="fr-FR" dirty="0" smtClean="0"/>
              <a:t>.</a:t>
            </a:r>
          </a:p>
          <a:p>
            <a:pPr eaLnBrk="1" hangingPunct="1"/>
            <a:endParaRPr lang="en-US" altLang="fr-FR" dirty="0"/>
          </a:p>
          <a:p>
            <a:pPr eaLnBrk="1" hangingPunct="1"/>
            <a:r>
              <a:rPr lang="en-US" altLang="fr-FR" dirty="0" smtClean="0"/>
              <a:t>Humans </a:t>
            </a:r>
            <a:r>
              <a:rPr lang="en-US" altLang="fr-FR" dirty="0">
                <a:solidFill>
                  <a:srgbClr val="FF0000"/>
                </a:solidFill>
              </a:rPr>
              <a:t>crossed the Atlantic Ocean </a:t>
            </a:r>
            <a:r>
              <a:rPr lang="en-US" altLang="fr-FR" dirty="0"/>
              <a:t>to get to America</a:t>
            </a:r>
            <a:r>
              <a:rPr lang="en-US" altLang="fr-FR" dirty="0" smtClean="0"/>
              <a:t>.</a:t>
            </a:r>
          </a:p>
          <a:p>
            <a:pPr eaLnBrk="1" hangingPunct="1"/>
            <a:endParaRPr lang="en-US" altLang="fr-FR" dirty="0"/>
          </a:p>
          <a:p>
            <a:pPr eaLnBrk="1" hangingPunct="1"/>
            <a:r>
              <a:rPr lang="en-US" altLang="fr-FR" dirty="0" smtClean="0"/>
              <a:t>Humans </a:t>
            </a:r>
            <a:r>
              <a:rPr lang="en-US" altLang="fr-FR" dirty="0">
                <a:solidFill>
                  <a:srgbClr val="FF0000"/>
                </a:solidFill>
              </a:rPr>
              <a:t>crossed dry land or ice-covered land </a:t>
            </a:r>
            <a:r>
              <a:rPr lang="en-US" altLang="fr-FR" dirty="0"/>
              <a:t>to get to America.</a:t>
            </a:r>
          </a:p>
        </p:txBody>
      </p:sp>
    </p:spTree>
    <p:extLst>
      <p:ext uri="{BB962C8B-B14F-4D97-AF65-F5344CB8AC3E}">
        <p14:creationId xmlns:p14="http://schemas.microsoft.com/office/powerpoint/2010/main" val="133186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r>
              <a:rPr lang="en-US" altLang="fr-FR"/>
              <a:t/>
            </a:r>
            <a:br>
              <a:rPr lang="en-US" altLang="fr-FR"/>
            </a:br>
            <a:endParaRPr lang="en-US" altLang="fr-FR"/>
          </a:p>
        </p:txBody>
      </p:sp>
      <p:pic>
        <p:nvPicPr>
          <p:cNvPr id="7171" name="Picture 3" descr="Alternate Migration Rou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825" y="30164"/>
            <a:ext cx="915035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061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9" name="Text Box 9"/>
          <p:cNvSpPr txBox="1">
            <a:spLocks noChangeArrowheads="1"/>
          </p:cNvSpPr>
          <p:nvPr/>
        </p:nvSpPr>
        <p:spPr bwMode="auto">
          <a:xfrm>
            <a:off x="152400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46662" dir="3284183" algn="ctr" rotWithShape="0">
                    <a:schemeClr val="tx1">
                      <a:alpha val="74998"/>
                    </a:schemeClr>
                  </a:outerShdw>
                </a:effectLst>
              </a14:hiddenEffects>
            </a:ext>
          </a:extLst>
        </p:spPr>
        <p:txBody>
          <a:bodyPr>
            <a:spAutoFit/>
          </a:bodyPr>
          <a:lstStyle/>
          <a:p>
            <a:pPr algn="ctr">
              <a:spcBef>
                <a:spcPct val="50000"/>
              </a:spcBef>
            </a:pPr>
            <a:r>
              <a:rPr lang="en-US" altLang="en-US" sz="4400" b="1">
                <a:solidFill>
                  <a:srgbClr val="663300"/>
                </a:solidFill>
                <a:effectLst>
                  <a:outerShdw blurRad="38100" dist="38100" dir="2700000" algn="tl">
                    <a:srgbClr val="000000"/>
                  </a:outerShdw>
                </a:effectLst>
                <a:latin typeface="Comic Sans MS" charset="0"/>
                <a:ea typeface="Times New Roman" charset="0"/>
                <a:cs typeface="Times New Roman" charset="0"/>
              </a:rPr>
              <a:t>Early Human Migrations</a:t>
            </a:r>
          </a:p>
        </p:txBody>
      </p:sp>
      <p:pic>
        <p:nvPicPr>
          <p:cNvPr id="527370" name="Picture 10" descr="MAP-POSSIBLE MIGRATIONS OF FIRST AMERICANS"/>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2133600" y="830264"/>
            <a:ext cx="7772400" cy="6027737"/>
          </a:xfrm>
          <a:prstGeom prst="rect">
            <a:avLst/>
          </a:prstGeom>
          <a:noFill/>
          <a:extLst>
            <a:ext uri="{909E8E84-426E-40DD-AFC4-6F175D3DCCD1}">
              <a14:hiddenFill xmlns:a14="http://schemas.microsoft.com/office/drawing/2010/main">
                <a:solidFill>
                  <a:srgbClr val="FFFFFF"/>
                </a:solidFill>
              </a14:hiddenFill>
            </a:ext>
          </a:extLst>
        </p:spPr>
      </p:pic>
      <p:sp>
        <p:nvSpPr>
          <p:cNvPr id="527375" name="Text Box 15"/>
          <p:cNvSpPr txBox="1">
            <a:spLocks noChangeArrowheads="1"/>
          </p:cNvSpPr>
          <p:nvPr/>
        </p:nvSpPr>
        <p:spPr bwMode="auto">
          <a:xfrm>
            <a:off x="3810000" y="5394326"/>
            <a:ext cx="4495800" cy="1349375"/>
          </a:xfrm>
          <a:prstGeom prst="rect">
            <a:avLst/>
          </a:prstGeom>
          <a:solidFill>
            <a:schemeClr val="bg1"/>
          </a:solidFill>
          <a:ln w="38100" cmpd="dbl">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2">
              <a:spcBef>
                <a:spcPct val="50000"/>
              </a:spcBef>
            </a:pPr>
            <a:r>
              <a:rPr lang="en-US" altLang="en-US" sz="2000" b="1">
                <a:latin typeface="Arial Narrow" charset="0"/>
              </a:rPr>
              <a:t>1</a:t>
            </a:r>
            <a:r>
              <a:rPr lang="en-US" altLang="en-US" sz="2000" b="1" baseline="30000">
                <a:latin typeface="Arial Narrow" charset="0"/>
              </a:rPr>
              <a:t>st</a:t>
            </a:r>
            <a:r>
              <a:rPr lang="en-US" altLang="en-US" sz="2000" b="1">
                <a:latin typeface="Arial Narrow" charset="0"/>
              </a:rPr>
              <a:t> Migration, 38,000-1800 BCE</a:t>
            </a:r>
          </a:p>
          <a:p>
            <a:pPr lvl="2">
              <a:spcBef>
                <a:spcPct val="50000"/>
              </a:spcBef>
            </a:pPr>
            <a:r>
              <a:rPr lang="en-US" altLang="en-US" sz="2000" b="1">
                <a:latin typeface="Arial Narrow" charset="0"/>
              </a:rPr>
              <a:t>2</a:t>
            </a:r>
            <a:r>
              <a:rPr lang="en-US" altLang="en-US" sz="2000" b="1" baseline="30000">
                <a:latin typeface="Arial Narrow" charset="0"/>
              </a:rPr>
              <a:t>nd</a:t>
            </a:r>
            <a:r>
              <a:rPr lang="en-US" altLang="en-US" sz="2000" b="1">
                <a:latin typeface="Arial Narrow" charset="0"/>
              </a:rPr>
              <a:t> Migration, c. 10,000-4,000 BCE</a:t>
            </a:r>
          </a:p>
          <a:p>
            <a:pPr lvl="2">
              <a:spcBef>
                <a:spcPct val="50000"/>
              </a:spcBef>
            </a:pPr>
            <a:r>
              <a:rPr lang="en-US" altLang="en-US" sz="2000" b="1">
                <a:latin typeface="Arial Narrow" charset="0"/>
              </a:rPr>
              <a:t>3</a:t>
            </a:r>
            <a:r>
              <a:rPr lang="en-US" altLang="en-US" sz="2000" b="1" baseline="30000">
                <a:latin typeface="Arial Narrow" charset="0"/>
              </a:rPr>
              <a:t>rd</a:t>
            </a:r>
            <a:r>
              <a:rPr lang="en-US" altLang="en-US" sz="2000" b="1">
                <a:latin typeface="Arial Narrow" charset="0"/>
              </a:rPr>
              <a:t> Migration, c. 8,000-3,000 BCE</a:t>
            </a:r>
          </a:p>
        </p:txBody>
      </p:sp>
      <p:sp>
        <p:nvSpPr>
          <p:cNvPr id="527376" name="Line 16"/>
          <p:cNvSpPr>
            <a:spLocks noChangeShapeType="1"/>
          </p:cNvSpPr>
          <p:nvPr/>
        </p:nvSpPr>
        <p:spPr bwMode="auto">
          <a:xfrm>
            <a:off x="4038600" y="5638800"/>
            <a:ext cx="609600" cy="0"/>
          </a:xfrm>
          <a:prstGeom prst="line">
            <a:avLst/>
          </a:prstGeom>
          <a:noFill/>
          <a:ln w="762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7377" name="Line 17"/>
          <p:cNvSpPr>
            <a:spLocks noChangeShapeType="1"/>
          </p:cNvSpPr>
          <p:nvPr/>
        </p:nvSpPr>
        <p:spPr bwMode="auto">
          <a:xfrm>
            <a:off x="4038600" y="6096000"/>
            <a:ext cx="609600" cy="0"/>
          </a:xfrm>
          <a:prstGeom prst="line">
            <a:avLst/>
          </a:prstGeom>
          <a:noFill/>
          <a:ln w="76200">
            <a:solidFill>
              <a:srgbClr val="00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7378" name="Line 18"/>
          <p:cNvSpPr>
            <a:spLocks noChangeShapeType="1"/>
          </p:cNvSpPr>
          <p:nvPr/>
        </p:nvSpPr>
        <p:spPr bwMode="auto">
          <a:xfrm>
            <a:off x="4038600" y="6477000"/>
            <a:ext cx="609600" cy="0"/>
          </a:xfrm>
          <a:prstGeom prst="line">
            <a:avLst/>
          </a:prstGeom>
          <a:noFill/>
          <a:ln w="76200">
            <a:solidFill>
              <a:srgbClr val="FFAC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591814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676</Words>
  <Application>Microsoft Macintosh PowerPoint</Application>
  <PresentationFormat>Widescreen</PresentationFormat>
  <Paragraphs>85</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 Narrow</vt:lpstr>
      <vt:lpstr>Calibri</vt:lpstr>
      <vt:lpstr>Calibri Light</vt:lpstr>
      <vt:lpstr>Comic Sans MS</vt:lpstr>
      <vt:lpstr>Times New Roman</vt:lpstr>
      <vt:lpstr>Arial</vt:lpstr>
      <vt:lpstr>Office Theme</vt:lpstr>
      <vt:lpstr>Who are the Native Americans and  where did they come from?</vt:lpstr>
      <vt:lpstr>How did the Native Americans adapt  to life in the New World? How did the colonists affect the life for Native Americans? And vice versa?</vt:lpstr>
      <vt:lpstr>Written Task</vt:lpstr>
      <vt:lpstr>three definitions:</vt:lpstr>
      <vt:lpstr>The ‘Big’ Questions</vt:lpstr>
      <vt:lpstr>PowerPoint Presentation</vt:lpstr>
      <vt:lpstr>5 Migration Theories  of how humans first came to America</vt:lpstr>
      <vt:lpstr> </vt:lpstr>
      <vt:lpstr>PowerPoint Presentation</vt:lpstr>
      <vt:lpstr>BERINGIA: the area between Siberia (in Asia) and Alaska (in North America).</vt:lpstr>
      <vt:lpstr>PowerPoint Presentation</vt:lpstr>
      <vt:lpstr>PowerPoint Presentation</vt:lpstr>
      <vt:lpstr>PowerPoint Presentation</vt:lpstr>
      <vt:lpstr>PowerPoint Presentation</vt:lpstr>
      <vt:lpstr>Migration</vt:lpstr>
      <vt:lpstr>PowerPoint Presentation</vt:lpstr>
      <vt:lpstr>PowerPoint Presentation</vt:lpstr>
      <vt:lpstr>A Fishy Fossil </vt:lpstr>
      <vt:lpstr>However….....</vt:lpstr>
      <vt:lpstr>Written Task</vt:lpstr>
      <vt:lpstr>PEEL</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Sarah Scott</cp:lastModifiedBy>
  <cp:revision>20</cp:revision>
  <dcterms:created xsi:type="dcterms:W3CDTF">2016-09-12T00:21:30Z</dcterms:created>
  <dcterms:modified xsi:type="dcterms:W3CDTF">2018-02-19T17:01:40Z</dcterms:modified>
</cp:coreProperties>
</file>