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44"/>
  </p:notesMasterIdLst>
  <p:handoutMasterIdLst>
    <p:handoutMasterId r:id="rId45"/>
  </p:handoutMasterIdLst>
  <p:sldIdLst>
    <p:sldId id="256" r:id="rId2"/>
    <p:sldId id="262" r:id="rId3"/>
    <p:sldId id="314" r:id="rId4"/>
    <p:sldId id="315" r:id="rId5"/>
    <p:sldId id="316" r:id="rId6"/>
    <p:sldId id="317" r:id="rId7"/>
    <p:sldId id="313" r:id="rId8"/>
    <p:sldId id="267" r:id="rId9"/>
    <p:sldId id="323" r:id="rId10"/>
    <p:sldId id="263" r:id="rId11"/>
    <p:sldId id="302" r:id="rId12"/>
    <p:sldId id="303" r:id="rId13"/>
    <p:sldId id="318" r:id="rId14"/>
    <p:sldId id="299" r:id="rId15"/>
    <p:sldId id="290" r:id="rId16"/>
    <p:sldId id="298" r:id="rId17"/>
    <p:sldId id="271" r:id="rId18"/>
    <p:sldId id="272" r:id="rId19"/>
    <p:sldId id="311" r:id="rId20"/>
    <p:sldId id="273" r:id="rId21"/>
    <p:sldId id="301" r:id="rId22"/>
    <p:sldId id="275" r:id="rId23"/>
    <p:sldId id="276" r:id="rId24"/>
    <p:sldId id="279" r:id="rId25"/>
    <p:sldId id="281" r:id="rId26"/>
    <p:sldId id="282" r:id="rId27"/>
    <p:sldId id="325" r:id="rId28"/>
    <p:sldId id="322" r:id="rId29"/>
    <p:sldId id="286" r:id="rId30"/>
    <p:sldId id="287" r:id="rId31"/>
    <p:sldId id="291" r:id="rId32"/>
    <p:sldId id="292" r:id="rId33"/>
    <p:sldId id="295" r:id="rId34"/>
    <p:sldId id="300" r:id="rId35"/>
    <p:sldId id="264" r:id="rId36"/>
    <p:sldId id="324" r:id="rId37"/>
    <p:sldId id="257" r:id="rId38"/>
    <p:sldId id="258" r:id="rId39"/>
    <p:sldId id="265" r:id="rId40"/>
    <p:sldId id="266" r:id="rId41"/>
    <p:sldId id="321" r:id="rId42"/>
    <p:sldId id="326" r:id="rId43"/>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80"/>
    <p:restoredTop sz="94591"/>
  </p:normalViewPr>
  <p:slideViewPr>
    <p:cSldViewPr>
      <p:cViewPr>
        <p:scale>
          <a:sx n="110" d="100"/>
          <a:sy n="110" d="100"/>
        </p:scale>
        <p:origin x="760" y="21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04372689-4D33-4302-8F59-36DB7C8C770E}" type="datetimeFigureOut">
              <a:rPr lang="en-US" smtClean="0"/>
              <a:t>4/22/20</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8F629054-6B51-480E-8D05-0947FECEC89E}"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12D22461-F714-104C-9412-31B05C786913}" type="datetimeFigureOut">
              <a:rPr lang="en-US" smtClean="0"/>
              <a:t>4/22/20</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69495C28-FAE9-B34A-A3A9-4CE2C89FF06B}" type="slidenum">
              <a:rPr lang="en-US" smtClean="0"/>
              <a:t>‹#›</a:t>
            </a:fld>
            <a:endParaRPr lang="en-US"/>
          </a:p>
        </p:txBody>
      </p:sp>
    </p:spTree>
    <p:extLst>
      <p:ext uri="{BB962C8B-B14F-4D97-AF65-F5344CB8AC3E}">
        <p14:creationId xmlns:p14="http://schemas.microsoft.com/office/powerpoint/2010/main" val="3642802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B98978-41DC-4967-8F41-79C9D4480666}" type="datetimeFigureOut">
              <a:rPr lang="en-US" smtClean="0"/>
              <a:pPr/>
              <a:t>4/22/20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01758-1174-4C94-9D68-53FE0C89E5E3}" type="slidenum">
              <a:rPr lang="en-US" smtClean="0"/>
              <a:pPr/>
              <a:t>‹#›</a:t>
            </a:fld>
            <a:endParaRPr lang="en-US"/>
          </a:p>
        </p:txBody>
      </p:sp>
    </p:spTree>
    <p:extLst>
      <p:ext uri="{BB962C8B-B14F-4D97-AF65-F5344CB8AC3E}">
        <p14:creationId xmlns:p14="http://schemas.microsoft.com/office/powerpoint/2010/main" val="3002804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B98978-41DC-4967-8F41-79C9D4480666}" type="datetimeFigureOut">
              <a:rPr lang="en-US" smtClean="0"/>
              <a:pPr/>
              <a:t>4/22/20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01758-1174-4C94-9D68-53FE0C89E5E3}" type="slidenum">
              <a:rPr lang="en-US" smtClean="0"/>
              <a:pPr/>
              <a:t>‹#›</a:t>
            </a:fld>
            <a:endParaRPr lang="en-US"/>
          </a:p>
        </p:txBody>
      </p:sp>
    </p:spTree>
    <p:extLst>
      <p:ext uri="{BB962C8B-B14F-4D97-AF65-F5344CB8AC3E}">
        <p14:creationId xmlns:p14="http://schemas.microsoft.com/office/powerpoint/2010/main" val="4246185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B98978-41DC-4967-8F41-79C9D4480666}" type="datetimeFigureOut">
              <a:rPr lang="en-US" smtClean="0"/>
              <a:pPr/>
              <a:t>4/22/20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01758-1174-4C94-9D68-53FE0C89E5E3}" type="slidenum">
              <a:rPr lang="en-US" smtClean="0"/>
              <a:pPr/>
              <a:t>‹#›</a:t>
            </a:fld>
            <a:endParaRPr lang="en-US"/>
          </a:p>
        </p:txBody>
      </p:sp>
    </p:spTree>
    <p:extLst>
      <p:ext uri="{BB962C8B-B14F-4D97-AF65-F5344CB8AC3E}">
        <p14:creationId xmlns:p14="http://schemas.microsoft.com/office/powerpoint/2010/main" val="1815591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B98978-41DC-4967-8F41-79C9D4480666}" type="datetimeFigureOut">
              <a:rPr lang="en-US" smtClean="0"/>
              <a:pPr/>
              <a:t>4/22/20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01758-1174-4C94-9D68-53FE0C89E5E3}" type="slidenum">
              <a:rPr lang="en-US" smtClean="0"/>
              <a:pPr/>
              <a:t>‹#›</a:t>
            </a:fld>
            <a:endParaRPr lang="en-US"/>
          </a:p>
        </p:txBody>
      </p:sp>
    </p:spTree>
    <p:extLst>
      <p:ext uri="{BB962C8B-B14F-4D97-AF65-F5344CB8AC3E}">
        <p14:creationId xmlns:p14="http://schemas.microsoft.com/office/powerpoint/2010/main" val="766673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B98978-41DC-4967-8F41-79C9D4480666}" type="datetimeFigureOut">
              <a:rPr lang="en-US" smtClean="0"/>
              <a:pPr/>
              <a:t>4/22/20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01758-1174-4C94-9D68-53FE0C89E5E3}" type="slidenum">
              <a:rPr lang="en-US" smtClean="0"/>
              <a:pPr/>
              <a:t>‹#›</a:t>
            </a:fld>
            <a:endParaRPr lang="en-US"/>
          </a:p>
        </p:txBody>
      </p:sp>
    </p:spTree>
    <p:extLst>
      <p:ext uri="{BB962C8B-B14F-4D97-AF65-F5344CB8AC3E}">
        <p14:creationId xmlns:p14="http://schemas.microsoft.com/office/powerpoint/2010/main" val="3809111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B98978-41DC-4967-8F41-79C9D4480666}" type="datetimeFigureOut">
              <a:rPr lang="en-US" smtClean="0"/>
              <a:pPr/>
              <a:t>4/22/20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401758-1174-4C94-9D68-53FE0C89E5E3}" type="slidenum">
              <a:rPr lang="en-US" smtClean="0"/>
              <a:pPr/>
              <a:t>‹#›</a:t>
            </a:fld>
            <a:endParaRPr lang="en-US"/>
          </a:p>
        </p:txBody>
      </p:sp>
    </p:spTree>
    <p:extLst>
      <p:ext uri="{BB962C8B-B14F-4D97-AF65-F5344CB8AC3E}">
        <p14:creationId xmlns:p14="http://schemas.microsoft.com/office/powerpoint/2010/main" val="336095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B98978-41DC-4967-8F41-79C9D4480666}" type="datetimeFigureOut">
              <a:rPr lang="en-US" smtClean="0"/>
              <a:pPr/>
              <a:t>4/22/20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401758-1174-4C94-9D68-53FE0C89E5E3}" type="slidenum">
              <a:rPr lang="en-US" smtClean="0"/>
              <a:pPr/>
              <a:t>‹#›</a:t>
            </a:fld>
            <a:endParaRPr lang="en-US"/>
          </a:p>
        </p:txBody>
      </p:sp>
    </p:spTree>
    <p:extLst>
      <p:ext uri="{BB962C8B-B14F-4D97-AF65-F5344CB8AC3E}">
        <p14:creationId xmlns:p14="http://schemas.microsoft.com/office/powerpoint/2010/main" val="409824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B98978-41DC-4967-8F41-79C9D4480666}" type="datetimeFigureOut">
              <a:rPr lang="en-US" smtClean="0"/>
              <a:pPr/>
              <a:t>4/22/20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401758-1174-4C94-9D68-53FE0C89E5E3}" type="slidenum">
              <a:rPr lang="en-US" smtClean="0"/>
              <a:pPr/>
              <a:t>‹#›</a:t>
            </a:fld>
            <a:endParaRPr lang="en-US"/>
          </a:p>
        </p:txBody>
      </p:sp>
    </p:spTree>
    <p:extLst>
      <p:ext uri="{BB962C8B-B14F-4D97-AF65-F5344CB8AC3E}">
        <p14:creationId xmlns:p14="http://schemas.microsoft.com/office/powerpoint/2010/main" val="2923665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B98978-41DC-4967-8F41-79C9D4480666}" type="datetimeFigureOut">
              <a:rPr lang="en-US" smtClean="0"/>
              <a:pPr/>
              <a:t>4/22/20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401758-1174-4C94-9D68-53FE0C89E5E3}" type="slidenum">
              <a:rPr lang="en-US" smtClean="0"/>
              <a:pPr/>
              <a:t>‹#›</a:t>
            </a:fld>
            <a:endParaRPr lang="en-US"/>
          </a:p>
        </p:txBody>
      </p:sp>
    </p:spTree>
    <p:extLst>
      <p:ext uri="{BB962C8B-B14F-4D97-AF65-F5344CB8AC3E}">
        <p14:creationId xmlns:p14="http://schemas.microsoft.com/office/powerpoint/2010/main" val="2998201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B98978-41DC-4967-8F41-79C9D4480666}" type="datetimeFigureOut">
              <a:rPr lang="en-US" smtClean="0"/>
              <a:pPr/>
              <a:t>4/22/20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401758-1174-4C94-9D68-53FE0C89E5E3}" type="slidenum">
              <a:rPr lang="en-US" smtClean="0"/>
              <a:pPr/>
              <a:t>‹#›</a:t>
            </a:fld>
            <a:endParaRPr lang="en-US"/>
          </a:p>
        </p:txBody>
      </p:sp>
    </p:spTree>
    <p:extLst>
      <p:ext uri="{BB962C8B-B14F-4D97-AF65-F5344CB8AC3E}">
        <p14:creationId xmlns:p14="http://schemas.microsoft.com/office/powerpoint/2010/main" val="1804116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B98978-41DC-4967-8F41-79C9D4480666}" type="datetimeFigureOut">
              <a:rPr lang="en-US" smtClean="0"/>
              <a:pPr/>
              <a:t>4/22/20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401758-1174-4C94-9D68-53FE0C89E5E3}" type="slidenum">
              <a:rPr lang="en-US" smtClean="0"/>
              <a:pPr/>
              <a:t>‹#›</a:t>
            </a:fld>
            <a:endParaRPr lang="en-US"/>
          </a:p>
        </p:txBody>
      </p:sp>
    </p:spTree>
    <p:extLst>
      <p:ext uri="{BB962C8B-B14F-4D97-AF65-F5344CB8AC3E}">
        <p14:creationId xmlns:p14="http://schemas.microsoft.com/office/powerpoint/2010/main" val="1050929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B98978-41DC-4967-8F41-79C9D4480666}" type="datetimeFigureOut">
              <a:rPr lang="en-US" smtClean="0"/>
              <a:pPr/>
              <a:t>4/22/20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401758-1174-4C94-9D68-53FE0C89E5E3}" type="slidenum">
              <a:rPr lang="en-US" smtClean="0"/>
              <a:pPr/>
              <a:t>‹#›</a:t>
            </a:fld>
            <a:endParaRPr lang="en-US"/>
          </a:p>
        </p:txBody>
      </p:sp>
    </p:spTree>
    <p:extLst>
      <p:ext uri="{BB962C8B-B14F-4D97-AF65-F5344CB8AC3E}">
        <p14:creationId xmlns:p14="http://schemas.microsoft.com/office/powerpoint/2010/main" val="72951184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ww.youtube.com/watch?v=Uwv9XjTZh2c"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What is a nation-state?</a:t>
            </a:r>
          </a:p>
        </p:txBody>
      </p:sp>
      <p:sp>
        <p:nvSpPr>
          <p:cNvPr id="3" name="Subtitle 2"/>
          <p:cNvSpPr>
            <a:spLocks noGrp="1"/>
          </p:cNvSpPr>
          <p:nvPr>
            <p:ph type="subTitle" idx="1"/>
          </p:nvPr>
        </p:nvSpPr>
        <p:spPr/>
        <p:txBody>
          <a:bodyPr>
            <a:normAutofit fontScale="92500" lnSpcReduction="10000"/>
          </a:bodyPr>
          <a:lstStyle/>
          <a:p>
            <a:r>
              <a:rPr lang="en-US" dirty="0"/>
              <a:t> Stalin defines the nation as a </a:t>
            </a:r>
          </a:p>
          <a:p>
            <a:r>
              <a:rPr lang="en-US" dirty="0"/>
              <a:t>"historically evolved, stable community of language, territory, economic life and psychological make-up manifested in a community of culture."</a:t>
            </a:r>
            <a:br>
              <a:rPr lang="en-US" dirty="0"/>
            </a:br>
            <a:endParaRPr lang="en-US" dirty="0"/>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Nation – State?</a:t>
            </a:r>
          </a:p>
        </p:txBody>
      </p:sp>
      <p:sp>
        <p:nvSpPr>
          <p:cNvPr id="3" name="Content Placeholder 2"/>
          <p:cNvSpPr>
            <a:spLocks noGrp="1"/>
          </p:cNvSpPr>
          <p:nvPr>
            <p:ph idx="1"/>
          </p:nvPr>
        </p:nvSpPr>
        <p:spPr/>
        <p:txBody>
          <a:bodyPr/>
          <a:lstStyle/>
          <a:p>
            <a:r>
              <a:rPr lang="en-US" dirty="0"/>
              <a:t>What is your nationality?</a:t>
            </a:r>
          </a:p>
          <a:p>
            <a:r>
              <a:rPr lang="en-US" dirty="0"/>
              <a:t>How do you know?</a:t>
            </a:r>
          </a:p>
          <a:p>
            <a:r>
              <a:rPr lang="en-US" dirty="0"/>
              <a:t>What makes you XXXX?</a:t>
            </a:r>
          </a:p>
        </p:txBody>
      </p:sp>
    </p:spTree>
    <p:extLst>
      <p:ext uri="{BB962C8B-B14F-4D97-AF65-F5344CB8AC3E}">
        <p14:creationId xmlns:p14="http://schemas.microsoft.com/office/powerpoint/2010/main" val="124351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552A2-903C-F542-A799-7788EB4BA1CA}"/>
              </a:ext>
            </a:extLst>
          </p:cNvPr>
          <p:cNvSpPr>
            <a:spLocks noGrp="1"/>
          </p:cNvSpPr>
          <p:nvPr>
            <p:ph type="title"/>
          </p:nvPr>
        </p:nvSpPr>
        <p:spPr>
          <a:xfrm>
            <a:off x="457200" y="439838"/>
            <a:ext cx="8229600" cy="1143000"/>
          </a:xfrm>
        </p:spPr>
        <p:txBody>
          <a:bodyPr>
            <a:normAutofit fontScale="90000"/>
          </a:bodyPr>
          <a:lstStyle/>
          <a:p>
            <a:r>
              <a:rPr lang="en-US" dirty="0"/>
              <a:t>Contemporary survey measurement of ethnic and civic national identity </a:t>
            </a:r>
            <a:br>
              <a:rPr lang="en-US" dirty="0"/>
            </a:br>
            <a:endParaRPr lang="en-US" dirty="0"/>
          </a:p>
        </p:txBody>
      </p:sp>
      <p:sp>
        <p:nvSpPr>
          <p:cNvPr id="3" name="Content Placeholder 2">
            <a:extLst>
              <a:ext uri="{FF2B5EF4-FFF2-40B4-BE49-F238E27FC236}">
                <a16:creationId xmlns:a16="http://schemas.microsoft.com/office/drawing/2014/main" id="{27D41F96-9B9F-B040-B801-EBC0F76C55CA}"/>
              </a:ext>
            </a:extLst>
          </p:cNvPr>
          <p:cNvSpPr>
            <a:spLocks noGrp="1"/>
          </p:cNvSpPr>
          <p:nvPr>
            <p:ph idx="1"/>
          </p:nvPr>
        </p:nvSpPr>
        <p:spPr>
          <a:xfrm>
            <a:off x="457200" y="1447800"/>
            <a:ext cx="8229600" cy="4525963"/>
          </a:xfrm>
        </p:spPr>
        <p:txBody>
          <a:bodyPr>
            <a:normAutofit fontScale="55000" lnSpcReduction="20000"/>
          </a:bodyPr>
          <a:lstStyle/>
          <a:p>
            <a:pPr marL="0" indent="0">
              <a:buNone/>
            </a:pPr>
            <a:r>
              <a:rPr lang="en-US" dirty="0"/>
              <a:t>Some people say that the following things are important for being truly [e.g., American]. Others say they are not important. How important do you think each of the following is?</a:t>
            </a:r>
          </a:p>
          <a:p>
            <a:pPr marL="0" indent="0">
              <a:buNone/>
            </a:pPr>
            <a:br>
              <a:rPr lang="en-US" dirty="0"/>
            </a:br>
            <a:r>
              <a:rPr lang="en-US" dirty="0"/>
              <a:t>[Not important at all, not very important, fairly important, or very important] </a:t>
            </a:r>
          </a:p>
          <a:p>
            <a:r>
              <a:rPr lang="en-US" dirty="0"/>
              <a:t>To have been born in [America] </a:t>
            </a:r>
          </a:p>
          <a:p>
            <a:r>
              <a:rPr lang="en-US" dirty="0"/>
              <a:t>To have [American] citizenship </a:t>
            </a:r>
          </a:p>
          <a:p>
            <a:r>
              <a:rPr lang="en-US" dirty="0"/>
              <a:t>To have lived in [America] for most of one’s life </a:t>
            </a:r>
          </a:p>
          <a:p>
            <a:r>
              <a:rPr lang="en-US" dirty="0"/>
              <a:t>To be able to speak [English] </a:t>
            </a:r>
          </a:p>
          <a:p>
            <a:r>
              <a:rPr lang="en-US" dirty="0"/>
              <a:t>To be a [Christian] </a:t>
            </a:r>
          </a:p>
          <a:p>
            <a:r>
              <a:rPr lang="en-US" dirty="0"/>
              <a:t>To respect [America’s] political institutions and laws </a:t>
            </a:r>
          </a:p>
          <a:p>
            <a:r>
              <a:rPr lang="en-US" dirty="0"/>
              <a:t>To feel [American] </a:t>
            </a:r>
          </a:p>
          <a:p>
            <a:r>
              <a:rPr lang="en-US" dirty="0"/>
              <a:t>To have [American] ancestry </a:t>
            </a:r>
          </a:p>
          <a:p>
            <a:endParaRPr lang="en-US" dirty="0"/>
          </a:p>
          <a:p>
            <a:pPr marL="0" indent="0">
              <a:buNone/>
            </a:pPr>
            <a:r>
              <a:rPr lang="en-US" dirty="0"/>
              <a:t>􏰀  Born, lived and ancestry items pick up ethnic conceptions of national identity. </a:t>
            </a:r>
          </a:p>
          <a:p>
            <a:pPr marL="0" indent="0">
              <a:buNone/>
            </a:pPr>
            <a:r>
              <a:rPr lang="en-US" dirty="0"/>
              <a:t>􏰀  Feel, language and respect items reflect civic national identity </a:t>
            </a:r>
          </a:p>
          <a:p>
            <a:endParaRPr lang="en-US" dirty="0"/>
          </a:p>
        </p:txBody>
      </p:sp>
    </p:spTree>
    <p:extLst>
      <p:ext uri="{BB962C8B-B14F-4D97-AF65-F5344CB8AC3E}">
        <p14:creationId xmlns:p14="http://schemas.microsoft.com/office/powerpoint/2010/main" val="1297340895"/>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anim calcmode="lin" valueType="num">
                                      <p:cBhvr additive="base">
                                        <p:cTn id="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2" end="12"/>
                                            </p:txEl>
                                          </p:spTgt>
                                        </p:tgtEl>
                                        <p:attrNameLst>
                                          <p:attrName>style.visibility</p:attrName>
                                        </p:attrNameLst>
                                      </p:cBhvr>
                                      <p:to>
                                        <p:strVal val="visible"/>
                                      </p:to>
                                    </p:set>
                                    <p:anim calcmode="lin" valueType="num">
                                      <p:cBhvr additive="base">
                                        <p:cTn id="1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84497-BDE6-A54B-A2F0-8E1C6F25BBD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1239EE8-830A-F447-97A7-F6171AD35818}"/>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FA5A70DC-4AC7-D545-B8D3-A787BFB4EFA1}"/>
              </a:ext>
            </a:extLst>
          </p:cNvPr>
          <p:cNvPicPr>
            <a:picLocks noChangeAspect="1"/>
          </p:cNvPicPr>
          <p:nvPr/>
        </p:nvPicPr>
        <p:blipFill>
          <a:blip r:embed="rId2"/>
          <a:stretch>
            <a:fillRect/>
          </a:stretch>
        </p:blipFill>
        <p:spPr>
          <a:xfrm>
            <a:off x="0" y="27164"/>
            <a:ext cx="9144000" cy="6803671"/>
          </a:xfrm>
          <a:prstGeom prst="rect">
            <a:avLst/>
          </a:prstGeom>
        </p:spPr>
      </p:pic>
    </p:spTree>
    <p:extLst>
      <p:ext uri="{BB962C8B-B14F-4D97-AF65-F5344CB8AC3E}">
        <p14:creationId xmlns:p14="http://schemas.microsoft.com/office/powerpoint/2010/main" val="2000040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99BD1-3C06-DD48-A842-1163559B4EFE}"/>
              </a:ext>
            </a:extLst>
          </p:cNvPr>
          <p:cNvSpPr>
            <a:spLocks noGrp="1"/>
          </p:cNvSpPr>
          <p:nvPr>
            <p:ph type="title"/>
          </p:nvPr>
        </p:nvSpPr>
        <p:spPr/>
        <p:txBody>
          <a:bodyPr/>
          <a:lstStyle/>
          <a:p>
            <a:r>
              <a:rPr lang="en-US" dirty="0"/>
              <a:t>So what is the problem?</a:t>
            </a:r>
          </a:p>
        </p:txBody>
      </p:sp>
      <p:sp>
        <p:nvSpPr>
          <p:cNvPr id="3" name="Content Placeholder 2">
            <a:extLst>
              <a:ext uri="{FF2B5EF4-FFF2-40B4-BE49-F238E27FC236}">
                <a16:creationId xmlns:a16="http://schemas.microsoft.com/office/drawing/2014/main" id="{8E0226F8-4F19-E44C-9D3A-9094AF6AA5DF}"/>
              </a:ext>
            </a:extLst>
          </p:cNvPr>
          <p:cNvSpPr>
            <a:spLocks noGrp="1"/>
          </p:cNvSpPr>
          <p:nvPr>
            <p:ph idx="1"/>
          </p:nvPr>
        </p:nvSpPr>
        <p:spPr/>
        <p:txBody>
          <a:bodyPr/>
          <a:lstStyle/>
          <a:p>
            <a:r>
              <a:rPr lang="en-US" dirty="0"/>
              <a:t>A state and a country are objective and easy to </a:t>
            </a:r>
            <a:r>
              <a:rPr lang="en-US" dirty="0" err="1"/>
              <a:t>categorise</a:t>
            </a:r>
            <a:r>
              <a:rPr lang="en-US" dirty="0"/>
              <a:t> using a set of criteria.</a:t>
            </a:r>
          </a:p>
          <a:p>
            <a:r>
              <a:rPr lang="en-US" dirty="0"/>
              <a:t>The issue is when trying to define the concept of a Nation. What is a nation? How do we know? Where does it come from? Is it ancient or is it modern?</a:t>
            </a:r>
          </a:p>
          <a:p>
            <a:r>
              <a:rPr lang="en-US" dirty="0"/>
              <a:t>Is it real or is it imagined?</a:t>
            </a:r>
          </a:p>
          <a:p>
            <a:r>
              <a:rPr lang="en-US" dirty="0"/>
              <a:t>It is this uncertain concept that has led to a wide range of theories, debate and dispute.</a:t>
            </a:r>
          </a:p>
        </p:txBody>
      </p:sp>
    </p:spTree>
    <p:extLst>
      <p:ext uri="{BB962C8B-B14F-4D97-AF65-F5344CB8AC3E}">
        <p14:creationId xmlns:p14="http://schemas.microsoft.com/office/powerpoint/2010/main" val="3042554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D06A8-8A37-CB40-8C90-E5D7D97A4CCC}"/>
              </a:ext>
            </a:extLst>
          </p:cNvPr>
          <p:cNvSpPr>
            <a:spLocks noGrp="1"/>
          </p:cNvSpPr>
          <p:nvPr>
            <p:ph type="title"/>
          </p:nvPr>
        </p:nvSpPr>
        <p:spPr/>
        <p:txBody>
          <a:bodyPr/>
          <a:lstStyle/>
          <a:p>
            <a:r>
              <a:rPr lang="en-US" dirty="0"/>
              <a:t>What is a Nation?</a:t>
            </a:r>
          </a:p>
        </p:txBody>
      </p:sp>
      <p:sp>
        <p:nvSpPr>
          <p:cNvPr id="3" name="Content Placeholder 2">
            <a:extLst>
              <a:ext uri="{FF2B5EF4-FFF2-40B4-BE49-F238E27FC236}">
                <a16:creationId xmlns:a16="http://schemas.microsoft.com/office/drawing/2014/main" id="{188FF7A2-EED1-C240-ADFE-2AE86B623160}"/>
              </a:ext>
            </a:extLst>
          </p:cNvPr>
          <p:cNvSpPr>
            <a:spLocks noGrp="1"/>
          </p:cNvSpPr>
          <p:nvPr>
            <p:ph sz="half" idx="1"/>
          </p:nvPr>
        </p:nvSpPr>
        <p:spPr>
          <a:xfrm>
            <a:off x="533400" y="1560512"/>
            <a:ext cx="3886200" cy="4351338"/>
          </a:xfrm>
        </p:spPr>
        <p:txBody>
          <a:bodyPr>
            <a:normAutofit fontScale="47500" lnSpcReduction="20000"/>
          </a:bodyPr>
          <a:lstStyle/>
          <a:p>
            <a:pPr marL="0" indent="0">
              <a:buNone/>
            </a:pPr>
            <a:r>
              <a:rPr lang="en-US" sz="3800" dirty="0"/>
              <a:t>  “a named population sharing a historic territory, common myths and historical memories, a mass public culture, a common economy and common legal rights and duties for its members” (Smith) </a:t>
            </a:r>
          </a:p>
          <a:p>
            <a:pPr marL="0" indent="0">
              <a:buNone/>
            </a:pPr>
            <a:endParaRPr lang="en-US" sz="3800" dirty="0"/>
          </a:p>
          <a:p>
            <a:pPr marL="0" indent="0">
              <a:buNone/>
            </a:pPr>
            <a:r>
              <a:rPr lang="en-US" sz="3800" dirty="0"/>
              <a:t>“is imagined because the members of even the smallest nation will never know most of their fellow-members, meet them, or even hear of them, yet in the minds of each lives the image of their communion”   (Anderson) </a:t>
            </a:r>
          </a:p>
          <a:p>
            <a:pPr marL="0" indent="0">
              <a:buNone/>
            </a:pPr>
            <a:endParaRPr lang="en-US" sz="3800" dirty="0"/>
          </a:p>
          <a:p>
            <a:pPr marL="0" indent="0">
              <a:buNone/>
            </a:pPr>
            <a:r>
              <a:rPr lang="en-US" sz="3800" dirty="0"/>
              <a:t>The product of nationalism (Gellner) </a:t>
            </a:r>
          </a:p>
          <a:p>
            <a:pPr marL="0" indent="0">
              <a:buNone/>
            </a:pPr>
            <a:endParaRPr lang="en-US" sz="3800" dirty="0"/>
          </a:p>
          <a:p>
            <a:pPr marL="0" indent="0">
              <a:buNone/>
            </a:pPr>
            <a:r>
              <a:rPr lang="en-GB" sz="4000" dirty="0"/>
              <a:t>“nationalism is, above all, political” (Michael Hechter)</a:t>
            </a:r>
          </a:p>
          <a:p>
            <a:pPr marL="0" indent="0">
              <a:buNone/>
            </a:pPr>
            <a:endParaRPr lang="en-US" sz="3800" dirty="0"/>
          </a:p>
          <a:p>
            <a:endParaRPr lang="en-US" dirty="0"/>
          </a:p>
        </p:txBody>
      </p:sp>
      <p:sp>
        <p:nvSpPr>
          <p:cNvPr id="4" name="Content Placeholder 3">
            <a:extLst>
              <a:ext uri="{FF2B5EF4-FFF2-40B4-BE49-F238E27FC236}">
                <a16:creationId xmlns:a16="http://schemas.microsoft.com/office/drawing/2014/main" id="{AD4389FE-9B88-B742-9FAC-F1308741F71A}"/>
              </a:ext>
            </a:extLst>
          </p:cNvPr>
          <p:cNvSpPr>
            <a:spLocks noGrp="1"/>
          </p:cNvSpPr>
          <p:nvPr>
            <p:ph sz="half" idx="2"/>
          </p:nvPr>
        </p:nvSpPr>
        <p:spPr>
          <a:xfrm>
            <a:off x="4629150" y="1295400"/>
            <a:ext cx="4362450" cy="4881563"/>
          </a:xfrm>
        </p:spPr>
        <p:txBody>
          <a:bodyPr>
            <a:normAutofit fontScale="47500" lnSpcReduction="20000"/>
          </a:bodyPr>
          <a:lstStyle/>
          <a:p>
            <a:r>
              <a:rPr lang="en-GB" sz="3800" dirty="0"/>
              <a:t>“a principle which holds that the political and national unit should be congruent” (Ernest Gellner) – also all modernists, cf. Eric Hobsbawm, John </a:t>
            </a:r>
            <a:r>
              <a:rPr lang="en-GB" sz="3800" dirty="0" err="1"/>
              <a:t>Breuilly</a:t>
            </a:r>
            <a:r>
              <a:rPr lang="en-GB" sz="3800" dirty="0"/>
              <a:t>...</a:t>
            </a:r>
          </a:p>
          <a:p>
            <a:r>
              <a:rPr lang="en-GB" sz="3800" dirty="0"/>
              <a:t>“nationalism is a political doctrine” (John </a:t>
            </a:r>
            <a:r>
              <a:rPr lang="en-GB" sz="3800" dirty="0" err="1"/>
              <a:t>Breuilly</a:t>
            </a:r>
            <a:r>
              <a:rPr lang="en-GB" sz="3800" dirty="0"/>
              <a:t>)</a:t>
            </a:r>
          </a:p>
          <a:p>
            <a:r>
              <a:rPr lang="sl-SI" sz="3800" dirty="0"/>
              <a:t>n</a:t>
            </a:r>
            <a:r>
              <a:rPr lang="en-GB" sz="3800" dirty="0" err="1"/>
              <a:t>ationalism</a:t>
            </a:r>
            <a:r>
              <a:rPr lang="en-GB" sz="3800" dirty="0"/>
              <a:t> is “an ideology which imagines the community in a particular way (as national), asserts the primacy of this collective identity over others, and seeks political power in its name, ideally ... in the form of a state for the nation” (Spencer &amp; Wollman)</a:t>
            </a:r>
          </a:p>
          <a:p>
            <a:r>
              <a:rPr lang="en-GB" sz="3800" dirty="0"/>
              <a:t>nationalism is a social and political movement</a:t>
            </a:r>
          </a:p>
          <a:p>
            <a:r>
              <a:rPr lang="en-GB" sz="3800" dirty="0"/>
              <a:t>one can understand nationalism as an </a:t>
            </a:r>
            <a:r>
              <a:rPr lang="en-GB" sz="3800" dirty="0">
                <a:cs typeface="Times New Roman" charset="0"/>
              </a:rPr>
              <a:t>organising political principle that requires national homogenisation and gives absolute priority to national values and ‘interests’ in aiming to achieve ‘national goals’ </a:t>
            </a:r>
            <a:r>
              <a:rPr lang="en-GB" sz="3800" dirty="0">
                <a:cs typeface="Times New Roman" charset="0"/>
                <a:sym typeface="Wingdings" pitchFamily="2" charset="2"/>
              </a:rPr>
              <a:t> nationalist perspectives</a:t>
            </a:r>
            <a:endParaRPr lang="en-GB" sz="3800" dirty="0">
              <a:cs typeface="Times New Roman" charset="0"/>
            </a:endParaRPr>
          </a:p>
          <a:p>
            <a:endParaRPr lang="en-GB" dirty="0"/>
          </a:p>
          <a:p>
            <a:endParaRPr lang="en-US" dirty="0"/>
          </a:p>
        </p:txBody>
      </p:sp>
    </p:spTree>
    <p:extLst>
      <p:ext uri="{BB962C8B-B14F-4D97-AF65-F5344CB8AC3E}">
        <p14:creationId xmlns:p14="http://schemas.microsoft.com/office/powerpoint/2010/main" val="421097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44B0D-2E7E-CA41-9570-EAFB319CE5E9}"/>
              </a:ext>
            </a:extLst>
          </p:cNvPr>
          <p:cNvSpPr>
            <a:spLocks noGrp="1"/>
          </p:cNvSpPr>
          <p:nvPr>
            <p:ph type="title"/>
          </p:nvPr>
        </p:nvSpPr>
        <p:spPr/>
        <p:txBody>
          <a:bodyPr/>
          <a:lstStyle/>
          <a:p>
            <a:r>
              <a:rPr lang="en-US" dirty="0"/>
              <a:t>What's in a word?</a:t>
            </a:r>
          </a:p>
        </p:txBody>
      </p:sp>
      <p:sp>
        <p:nvSpPr>
          <p:cNvPr id="3" name="Content Placeholder 2">
            <a:extLst>
              <a:ext uri="{FF2B5EF4-FFF2-40B4-BE49-F238E27FC236}">
                <a16:creationId xmlns:a16="http://schemas.microsoft.com/office/drawing/2014/main" id="{C792DD5B-7657-9F45-A9FC-36BA147D1C8E}"/>
              </a:ext>
            </a:extLst>
          </p:cNvPr>
          <p:cNvSpPr>
            <a:spLocks noGrp="1"/>
          </p:cNvSpPr>
          <p:nvPr>
            <p:ph idx="1"/>
          </p:nvPr>
        </p:nvSpPr>
        <p:spPr>
          <a:xfrm>
            <a:off x="457200" y="1295400"/>
            <a:ext cx="8382000" cy="5287962"/>
          </a:xfrm>
        </p:spPr>
        <p:txBody>
          <a:bodyPr>
            <a:normAutofit fontScale="92500" lnSpcReduction="20000"/>
          </a:bodyPr>
          <a:lstStyle/>
          <a:p>
            <a:pPr marL="0" indent="0">
              <a:buNone/>
            </a:pPr>
            <a:r>
              <a:rPr lang="en-US" dirty="0"/>
              <a:t>The word nation is believed to have originated from the Latin word '</a:t>
            </a:r>
            <a:r>
              <a:rPr lang="en-US" dirty="0" err="1"/>
              <a:t>nasci</a:t>
            </a:r>
            <a:r>
              <a:rPr lang="en-US" dirty="0"/>
              <a:t>', which means 'to be born’. </a:t>
            </a:r>
          </a:p>
          <a:p>
            <a:pPr marL="0" indent="0">
              <a:buNone/>
            </a:pPr>
            <a:r>
              <a:rPr lang="en-US" dirty="0"/>
              <a:t>In ancient Rome it referred to foreigners who lived in Rome. Since they were not entitled to Roman citizenship, only they had 'national identity’. </a:t>
            </a:r>
          </a:p>
          <a:p>
            <a:pPr marL="0" indent="0">
              <a:buNone/>
            </a:pPr>
            <a:r>
              <a:rPr lang="en-US" dirty="0"/>
              <a:t>In the Middle Ages, in European universities, the term 'nation' referred to students who belonged to the same country or region. </a:t>
            </a:r>
          </a:p>
          <a:p>
            <a:pPr marL="0" indent="0">
              <a:buNone/>
            </a:pPr>
            <a:r>
              <a:rPr lang="en-US" dirty="0"/>
              <a:t>In the late Middle Ages it acquired a new meaning, a 'community of opinion', in the context of the ecclesiastical councils. </a:t>
            </a:r>
          </a:p>
          <a:p>
            <a:pPr marL="0" indent="0">
              <a:buNone/>
            </a:pPr>
            <a:r>
              <a:rPr lang="en-US" dirty="0"/>
              <a:t>Later 'nation' was used to refer to 'elites' or the 'representatives of authority’. </a:t>
            </a:r>
          </a:p>
          <a:p>
            <a:pPr marL="0" indent="0">
              <a:buNone/>
            </a:pPr>
            <a:r>
              <a:rPr lang="en-US" dirty="0"/>
              <a:t>It is only in the modern period that the word 'nation' came to mean the people in a modern political sense. </a:t>
            </a:r>
          </a:p>
          <a:p>
            <a:endParaRPr lang="en-US" dirty="0"/>
          </a:p>
        </p:txBody>
      </p:sp>
    </p:spTree>
    <p:extLst>
      <p:ext uri="{BB962C8B-B14F-4D97-AF65-F5344CB8AC3E}">
        <p14:creationId xmlns:p14="http://schemas.microsoft.com/office/powerpoint/2010/main" val="3261537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04636-6B80-AA42-BAD8-6E03D12AC19E}"/>
              </a:ext>
            </a:extLst>
          </p:cNvPr>
          <p:cNvSpPr>
            <a:spLocks noGrp="1"/>
          </p:cNvSpPr>
          <p:nvPr>
            <p:ph type="title"/>
          </p:nvPr>
        </p:nvSpPr>
        <p:spPr/>
        <p:txBody>
          <a:bodyPr/>
          <a:lstStyle/>
          <a:p>
            <a:r>
              <a:rPr lang="en-US" dirty="0"/>
              <a:t>What came before?</a:t>
            </a:r>
          </a:p>
        </p:txBody>
      </p:sp>
      <p:sp>
        <p:nvSpPr>
          <p:cNvPr id="3" name="Content Placeholder 2">
            <a:extLst>
              <a:ext uri="{FF2B5EF4-FFF2-40B4-BE49-F238E27FC236}">
                <a16:creationId xmlns:a16="http://schemas.microsoft.com/office/drawing/2014/main" id="{FB45E503-AB9D-FA42-B842-92FDE6CDECC7}"/>
              </a:ext>
            </a:extLst>
          </p:cNvPr>
          <p:cNvSpPr>
            <a:spLocks noGrp="1"/>
          </p:cNvSpPr>
          <p:nvPr>
            <p:ph idx="1"/>
          </p:nvPr>
        </p:nvSpPr>
        <p:spPr/>
        <p:txBody>
          <a:bodyPr>
            <a:normAutofit fontScale="92500" lnSpcReduction="20000"/>
          </a:bodyPr>
          <a:lstStyle/>
          <a:p>
            <a:pPr marL="0" indent="0">
              <a:buNone/>
            </a:pPr>
            <a:r>
              <a:rPr lang="en-US" dirty="0"/>
              <a:t>Nationalism is a modern (C18th) phenomenon, so what came before? </a:t>
            </a:r>
          </a:p>
          <a:p>
            <a:pPr marL="0" indent="0">
              <a:buNone/>
            </a:pPr>
            <a:r>
              <a:rPr lang="en-US" dirty="0"/>
              <a:t>Ruling classes with a (pan-European) culture and small locally distinctive communities of mainly peasants (Gellner) </a:t>
            </a:r>
          </a:p>
          <a:p>
            <a:pPr marL="0" indent="0">
              <a:buNone/>
            </a:pPr>
            <a:r>
              <a:rPr lang="en-US" dirty="0"/>
              <a:t>No national culture specific to and ubiquitous within the political unit, even if there are some shared identities (e.g. Catholicism) </a:t>
            </a:r>
          </a:p>
          <a:p>
            <a:pPr marL="0" indent="0">
              <a:buNone/>
            </a:pPr>
            <a:r>
              <a:rPr lang="en-US" dirty="0"/>
              <a:t>Political authority based on personal (king, duke etc.) and dynastic relationships. (Anderson) </a:t>
            </a:r>
          </a:p>
          <a:p>
            <a:pPr marL="0" indent="0">
              <a:buNone/>
            </a:pPr>
            <a:r>
              <a:rPr lang="en-US" dirty="0"/>
              <a:t>A corresponding ethnic group: according to </a:t>
            </a:r>
            <a:r>
              <a:rPr lang="en-US" dirty="0" err="1"/>
              <a:t>primordialists</a:t>
            </a:r>
            <a:r>
              <a:rPr lang="en-US" dirty="0"/>
              <a:t> (e.g. Smith) </a:t>
            </a:r>
          </a:p>
          <a:p>
            <a:endParaRPr lang="en-US" dirty="0"/>
          </a:p>
        </p:txBody>
      </p:sp>
    </p:spTree>
    <p:extLst>
      <p:ext uri="{BB962C8B-B14F-4D97-AF65-F5344CB8AC3E}">
        <p14:creationId xmlns:p14="http://schemas.microsoft.com/office/powerpoint/2010/main" val="2476597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CEAEF-A434-444E-AB31-F18F754111CD}"/>
              </a:ext>
            </a:extLst>
          </p:cNvPr>
          <p:cNvSpPr>
            <a:spLocks noGrp="1"/>
          </p:cNvSpPr>
          <p:nvPr>
            <p:ph type="title"/>
          </p:nvPr>
        </p:nvSpPr>
        <p:spPr/>
        <p:txBody>
          <a:bodyPr/>
          <a:lstStyle/>
          <a:p>
            <a:r>
              <a:rPr lang="en-US" dirty="0"/>
              <a:t>Nationalism – The debate</a:t>
            </a:r>
          </a:p>
        </p:txBody>
      </p:sp>
      <p:sp>
        <p:nvSpPr>
          <p:cNvPr id="3" name="Content Placeholder 2">
            <a:extLst>
              <a:ext uri="{FF2B5EF4-FFF2-40B4-BE49-F238E27FC236}">
                <a16:creationId xmlns:a16="http://schemas.microsoft.com/office/drawing/2014/main" id="{A501D62C-5DEA-2C47-91FB-194C1EEC3F81}"/>
              </a:ext>
            </a:extLst>
          </p:cNvPr>
          <p:cNvSpPr>
            <a:spLocks noGrp="1"/>
          </p:cNvSpPr>
          <p:nvPr>
            <p:ph idx="1"/>
          </p:nvPr>
        </p:nvSpPr>
        <p:spPr>
          <a:xfrm>
            <a:off x="591997" y="1690689"/>
            <a:ext cx="4781550" cy="4351338"/>
          </a:xfrm>
        </p:spPr>
        <p:txBody>
          <a:bodyPr>
            <a:normAutofit fontScale="62500" lnSpcReduction="20000"/>
          </a:bodyPr>
          <a:lstStyle/>
          <a:p>
            <a:r>
              <a:rPr lang="en-US" dirty="0"/>
              <a:t>Nationalism has played a crucial role in the political history of the last two centuries. </a:t>
            </a:r>
          </a:p>
          <a:p>
            <a:r>
              <a:rPr lang="en-US" dirty="0"/>
              <a:t>It has inspired numerous political movements and led to countless wars that have broken up empires and created many sovereign states. </a:t>
            </a:r>
          </a:p>
          <a:p>
            <a:r>
              <a:rPr lang="en-US" dirty="0"/>
              <a:t>It has also paved the way for the construction of collective identities and has inspired and mobilized millions of people. </a:t>
            </a:r>
          </a:p>
          <a:p>
            <a:r>
              <a:rPr lang="en-US" dirty="0"/>
              <a:t>National assertions have resulted in the formation of the nation-state which, even now, is seen as the ideal political institution that embodies the aspirations of the people. </a:t>
            </a:r>
          </a:p>
          <a:p>
            <a:r>
              <a:rPr lang="en-US" dirty="0"/>
              <a:t>And today, the nation-state has become the principal political institution of the world, and national identity, is often one's primary, if not the only identity. </a:t>
            </a:r>
          </a:p>
          <a:p>
            <a:endParaRPr lang="en-US" dirty="0"/>
          </a:p>
        </p:txBody>
      </p:sp>
      <p:pic>
        <p:nvPicPr>
          <p:cNvPr id="5" name="Picture 4">
            <a:extLst>
              <a:ext uri="{FF2B5EF4-FFF2-40B4-BE49-F238E27FC236}">
                <a16:creationId xmlns:a16="http://schemas.microsoft.com/office/drawing/2014/main" id="{9A805384-661A-AD41-8BD5-0D72ADE056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5889" y="1705157"/>
            <a:ext cx="3492500" cy="2324100"/>
          </a:xfrm>
          <a:prstGeom prst="rect">
            <a:avLst/>
          </a:prstGeom>
        </p:spPr>
      </p:pic>
    </p:spTree>
    <p:extLst>
      <p:ext uri="{BB962C8B-B14F-4D97-AF65-F5344CB8AC3E}">
        <p14:creationId xmlns:p14="http://schemas.microsoft.com/office/powerpoint/2010/main" val="33464768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4C3E7-99F2-0448-9064-C104C0FB4A9D}"/>
              </a:ext>
            </a:extLst>
          </p:cNvPr>
          <p:cNvSpPr>
            <a:spLocks noGrp="1"/>
          </p:cNvSpPr>
          <p:nvPr>
            <p:ph idx="1"/>
          </p:nvPr>
        </p:nvSpPr>
        <p:spPr>
          <a:xfrm>
            <a:off x="381000" y="381000"/>
            <a:ext cx="8153400" cy="3962400"/>
          </a:xfrm>
        </p:spPr>
        <p:txBody>
          <a:bodyPr>
            <a:normAutofit fontScale="85000" lnSpcReduction="20000"/>
          </a:bodyPr>
          <a:lstStyle/>
          <a:p>
            <a:r>
              <a:rPr lang="en-US" dirty="0"/>
              <a:t>One feature of nationalism is ·its enormous mobilizing power. Nationalism inspires and unites unknown millions into a single unit. </a:t>
            </a:r>
          </a:p>
          <a:p>
            <a:r>
              <a:rPr lang="en-US" dirty="0"/>
              <a:t>The nation and its symbols arouse passion. Its triumphs, failures and sorrows are ardently shared by the masses. </a:t>
            </a:r>
          </a:p>
          <a:p>
            <a:r>
              <a:rPr lang="en-US" dirty="0"/>
              <a:t>Even in our globalizing world, nationalism continues to be an inspiring force. Such a survival of nationalism is contrary to the expectations of nineteenth century scholars, both liberals and Marxists, who saw it as a passing phenomenon giving way to universalism. </a:t>
            </a:r>
          </a:p>
          <a:p>
            <a:r>
              <a:rPr lang="en-US" dirty="0"/>
              <a:t>Nationalism, however, has not only survived but has become one of the most influential factors in world politics. </a:t>
            </a:r>
          </a:p>
          <a:p>
            <a:endParaRPr lang="en-US" dirty="0"/>
          </a:p>
        </p:txBody>
      </p:sp>
      <p:pic>
        <p:nvPicPr>
          <p:cNvPr id="5" name="Picture 4">
            <a:extLst>
              <a:ext uri="{FF2B5EF4-FFF2-40B4-BE49-F238E27FC236}">
                <a16:creationId xmlns:a16="http://schemas.microsoft.com/office/drawing/2014/main" id="{F8E6098A-B0AC-C847-9A78-D1CD68BFF2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4038600"/>
            <a:ext cx="3810000" cy="2133600"/>
          </a:xfrm>
          <a:prstGeom prst="rect">
            <a:avLst/>
          </a:prstGeom>
        </p:spPr>
      </p:pic>
    </p:spTree>
    <p:extLst>
      <p:ext uri="{BB962C8B-B14F-4D97-AF65-F5344CB8AC3E}">
        <p14:creationId xmlns:p14="http://schemas.microsoft.com/office/powerpoint/2010/main" val="4005617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D197ADB7-1BAF-964B-AC2A-CBCE2D9C6170}"/>
              </a:ext>
            </a:extLst>
          </p:cNvPr>
          <p:cNvSpPr>
            <a:spLocks noGrp="1" noChangeArrowheads="1"/>
          </p:cNvSpPr>
          <p:nvPr>
            <p:ph type="title"/>
          </p:nvPr>
        </p:nvSpPr>
        <p:spPr>
          <a:xfrm>
            <a:off x="0" y="0"/>
            <a:ext cx="9144000" cy="838200"/>
          </a:xfrm>
        </p:spPr>
        <p:txBody>
          <a:bodyPr>
            <a:normAutofit/>
          </a:bodyPr>
          <a:lstStyle/>
          <a:p>
            <a:pPr eaLnBrk="1" hangingPunct="1"/>
            <a:r>
              <a:rPr lang="en-US" altLang="en-US" sz="2800" b="1" u="sng" dirty="0">
                <a:effectLst/>
                <a:latin typeface="+mn-lt"/>
              </a:rPr>
              <a:t>Europe Faces Revolutions</a:t>
            </a:r>
          </a:p>
        </p:txBody>
      </p:sp>
      <p:sp>
        <p:nvSpPr>
          <p:cNvPr id="6147" name="Rectangle 3">
            <a:extLst>
              <a:ext uri="{FF2B5EF4-FFF2-40B4-BE49-F238E27FC236}">
                <a16:creationId xmlns:a16="http://schemas.microsoft.com/office/drawing/2014/main" id="{470B05EA-1798-7242-92AF-93D8EE8545E5}"/>
              </a:ext>
            </a:extLst>
          </p:cNvPr>
          <p:cNvSpPr>
            <a:spLocks noGrp="1" noChangeArrowheads="1"/>
          </p:cNvSpPr>
          <p:nvPr>
            <p:ph idx="1"/>
          </p:nvPr>
        </p:nvSpPr>
        <p:spPr>
          <a:xfrm>
            <a:off x="0" y="914400"/>
            <a:ext cx="9144000" cy="5410200"/>
          </a:xfrm>
        </p:spPr>
        <p:txBody>
          <a:bodyPr>
            <a:normAutofit/>
          </a:bodyPr>
          <a:lstStyle/>
          <a:p>
            <a:pPr marL="0" indent="0" eaLnBrk="1" hangingPunct="1">
              <a:buFont typeface="Wingdings" pitchFamily="2" charset="2"/>
              <a:buNone/>
              <a:defRPr/>
            </a:pPr>
            <a:r>
              <a:rPr lang="en-US" sz="2000" dirty="0">
                <a:effectLst/>
              </a:rPr>
              <a:t>In the first half of the 1800s, three forces struggled for power within the countries of Europe.  </a:t>
            </a:r>
            <a:r>
              <a:rPr lang="en-US" sz="2000" u="sng" dirty="0">
                <a:solidFill>
                  <a:srgbClr val="FF0000"/>
                </a:solidFill>
                <a:effectLst>
                  <a:outerShdw blurRad="38100" dist="38100" dir="2700000" algn="tl">
                    <a:srgbClr val="000000">
                      <a:alpha val="43137"/>
                    </a:srgbClr>
                  </a:outerShdw>
                </a:effectLst>
              </a:rPr>
              <a:t>Conservatives</a:t>
            </a:r>
            <a:r>
              <a:rPr lang="en-US" sz="2000" dirty="0">
                <a:effectLst/>
              </a:rPr>
              <a:t> supported the kings who had ruled these lands for many centuries.  These were nobles and other people who owned large amounts of property.  </a:t>
            </a:r>
            <a:r>
              <a:rPr lang="en-US" sz="2000" u="sng" dirty="0">
                <a:solidFill>
                  <a:srgbClr val="FF0000"/>
                </a:solidFill>
                <a:effectLst>
                  <a:outerShdw blurRad="38100" dist="38100" dir="2700000" algn="tl">
                    <a:srgbClr val="000000">
                      <a:alpha val="43137"/>
                    </a:srgbClr>
                  </a:outerShdw>
                </a:effectLst>
              </a:rPr>
              <a:t>Liberals</a:t>
            </a:r>
            <a:r>
              <a:rPr lang="en-US" sz="2000" dirty="0">
                <a:effectLst>
                  <a:outerShdw blurRad="38100" dist="38100" dir="2700000" algn="tl">
                    <a:srgbClr val="000000">
                      <a:alpha val="43137"/>
                    </a:srgbClr>
                  </a:outerShdw>
                </a:effectLst>
              </a:rPr>
              <a:t> </a:t>
            </a:r>
            <a:r>
              <a:rPr lang="en-US" sz="2000" dirty="0">
                <a:effectLst/>
              </a:rPr>
              <a:t>wanted to give more power to elected legislatures.  They were typically  middle class merchants and business people.  They wanted to limit voting rights to people who were educated and owned property.  </a:t>
            </a:r>
            <a:r>
              <a:rPr lang="en-US" sz="2000" u="sng" dirty="0">
                <a:solidFill>
                  <a:srgbClr val="FF0000"/>
                </a:solidFill>
                <a:effectLst>
                  <a:outerShdw blurRad="38100" dist="38100" dir="2700000" algn="tl">
                    <a:srgbClr val="000000">
                      <a:alpha val="43137"/>
                    </a:srgbClr>
                  </a:outerShdw>
                </a:effectLst>
              </a:rPr>
              <a:t>Radicals</a:t>
            </a:r>
            <a:r>
              <a:rPr lang="en-US" sz="2000" dirty="0">
                <a:effectLst/>
              </a:rPr>
              <a:t> wanted the end of rule by kings and full voting rights for all people, even the poor.</a:t>
            </a:r>
          </a:p>
          <a:p>
            <a:pPr marL="0" indent="0" eaLnBrk="1" hangingPunct="1">
              <a:buFont typeface="Wingdings" pitchFamily="2" charset="2"/>
              <a:buNone/>
              <a:defRPr/>
            </a:pPr>
            <a:endParaRPr lang="en-US" sz="2000" dirty="0">
              <a:effectLst/>
            </a:endParaRPr>
          </a:p>
          <a:p>
            <a:pPr marL="0" indent="0" eaLnBrk="1" hangingPunct="1">
              <a:buFont typeface="Wingdings" pitchFamily="2" charset="2"/>
              <a:buNone/>
              <a:defRPr/>
            </a:pPr>
            <a:r>
              <a:rPr lang="en-US" sz="2000" dirty="0">
                <a:effectLst/>
              </a:rPr>
              <a:t>At the same time, another movement in Europe arose in Europe – </a:t>
            </a:r>
            <a:r>
              <a:rPr lang="en-US" sz="2000" u="sng" dirty="0">
                <a:solidFill>
                  <a:srgbClr val="002060"/>
                </a:solidFill>
                <a:effectLst>
                  <a:outerShdw blurRad="38100" dist="38100" dir="2700000" algn="tl">
                    <a:srgbClr val="000000">
                      <a:alpha val="43137"/>
                    </a:srgbClr>
                  </a:outerShdw>
                </a:effectLst>
              </a:rPr>
              <a:t>nationalism.</a:t>
            </a:r>
            <a:r>
              <a:rPr lang="en-US" sz="2000" dirty="0">
                <a:effectLst/>
              </a:rPr>
              <a:t> This was the belief that a person’s loyalty should go not to the country’s ruler but to the nation itself.  Nationalists thought that many factors linked people to one another.  First was nationality, or common ethnic ancestry.  Shared language, culture, history, and religion were also seen as ties that connected people.  People sharing these traits were thought to have a right to a land they could call their own.  Groups with their own government were called nation-states.  </a:t>
            </a:r>
          </a:p>
        </p:txBody>
      </p:sp>
    </p:spTree>
    <p:extLst>
      <p:ext uri="{BB962C8B-B14F-4D97-AF65-F5344CB8AC3E}">
        <p14:creationId xmlns:p14="http://schemas.microsoft.com/office/powerpoint/2010/main" val="428707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2387600"/>
          </a:xfrm>
        </p:spPr>
        <p:txBody>
          <a:bodyPr/>
          <a:lstStyle/>
          <a:p>
            <a:r>
              <a:rPr lang="en-US" dirty="0"/>
              <a:t>Nation, Nation – State, and Nationalism. </a:t>
            </a:r>
          </a:p>
        </p:txBody>
      </p:sp>
      <p:sp>
        <p:nvSpPr>
          <p:cNvPr id="3" name="Subtitle 2"/>
          <p:cNvSpPr>
            <a:spLocks noGrp="1"/>
          </p:cNvSpPr>
          <p:nvPr>
            <p:ph type="subTitle" idx="1"/>
          </p:nvPr>
        </p:nvSpPr>
        <p:spPr/>
        <p:txBody>
          <a:bodyPr/>
          <a:lstStyle/>
          <a:p>
            <a:r>
              <a:rPr lang="en-US" dirty="0"/>
              <a:t>What is the difference between a Nation, a State and a Nation – State?</a:t>
            </a:r>
          </a:p>
        </p:txBody>
      </p:sp>
    </p:spTree>
    <p:extLst>
      <p:ext uri="{BB962C8B-B14F-4D97-AF65-F5344CB8AC3E}">
        <p14:creationId xmlns:p14="http://schemas.microsoft.com/office/powerpoint/2010/main" val="3307840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3B1A3C-54AA-744F-8422-264E35AA7B53}"/>
              </a:ext>
            </a:extLst>
          </p:cNvPr>
          <p:cNvSpPr>
            <a:spLocks noGrp="1"/>
          </p:cNvSpPr>
          <p:nvPr>
            <p:ph idx="1"/>
          </p:nvPr>
        </p:nvSpPr>
        <p:spPr>
          <a:xfrm>
            <a:off x="228600" y="304800"/>
            <a:ext cx="8839200" cy="6324600"/>
          </a:xfrm>
        </p:spPr>
        <p:txBody>
          <a:bodyPr>
            <a:normAutofit fontScale="70000" lnSpcReduction="20000"/>
          </a:bodyPr>
          <a:lstStyle/>
          <a:p>
            <a:pPr marL="0" indent="0">
              <a:buNone/>
            </a:pPr>
            <a:r>
              <a:rPr lang="en-US" dirty="0"/>
              <a:t>The emergence of nationalism is generally viewed in association with the French Revolution. </a:t>
            </a:r>
          </a:p>
          <a:p>
            <a:pPr marL="0" indent="0">
              <a:buNone/>
            </a:pPr>
            <a:r>
              <a:rPr lang="en-US" dirty="0"/>
              <a:t>The revolution acknowledged and incorporated in the </a:t>
            </a:r>
            <a:r>
              <a:rPr lang="en-US" i="1" dirty="0"/>
              <a:t>Rights of Man as Citizen, </a:t>
            </a:r>
            <a:r>
              <a:rPr lang="en-US" dirty="0"/>
              <a:t>perhaps for the first time in history, the nation as the source of political authority. </a:t>
            </a:r>
          </a:p>
          <a:p>
            <a:pPr marL="0" indent="0">
              <a:buNone/>
            </a:pPr>
            <a:r>
              <a:rPr lang="en-US" dirty="0"/>
              <a:t>Since then nationalism has immensely influenced political developments all over the world.</a:t>
            </a:r>
          </a:p>
          <a:p>
            <a:pPr marL="0" indent="0">
              <a:buNone/>
            </a:pPr>
            <a:r>
              <a:rPr lang="en-US" dirty="0"/>
              <a:t>In Europe, during the nineteenth century, a series of national movements emerged which had, at their core, the hopes for liberation and unification of many oppressed or fragmented people. Italy, Germany and Poland were the most significant among them. </a:t>
            </a:r>
          </a:p>
          <a:p>
            <a:pPr marL="0" indent="0">
              <a:buNone/>
            </a:pPr>
            <a:r>
              <a:rPr lang="en-US" dirty="0"/>
              <a:t>The influence of these national assertions spread beyond the borders of these countries and inspired many communities in the rest of the Europe. </a:t>
            </a:r>
          </a:p>
          <a:p>
            <a:pPr marL="0" indent="0">
              <a:buNone/>
            </a:pPr>
            <a:r>
              <a:rPr lang="en-US" dirty="0"/>
              <a:t>In the twentieth century national aspirations and national movements continued to be a very powerful political force. </a:t>
            </a:r>
          </a:p>
          <a:p>
            <a:pPr marL="0" indent="0">
              <a:buNone/>
            </a:pPr>
            <a:r>
              <a:rPr lang="en-US" dirty="0"/>
              <a:t>This century also witnessed the </a:t>
            </a:r>
            <a:r>
              <a:rPr lang="en-US" dirty="0" err="1"/>
              <a:t>universalisation</a:t>
            </a:r>
            <a:r>
              <a:rPr lang="en-US" dirty="0"/>
              <a:t> of the phenomenon. In the first half of the century Europe remained the center of national assertions. However, in the second half, colonial peoples raised the slogan of nationalism resulting in the emancipation of a large number of Afro-Asian states from colonial rule. </a:t>
            </a:r>
          </a:p>
          <a:p>
            <a:pPr marL="0" indent="0">
              <a:buNone/>
            </a:pPr>
            <a:r>
              <a:rPr lang="en-US" dirty="0"/>
              <a:t>Later, in the last quarter of the century, a new wave of nationalism, what is generally referred to as ethnic or ethno- nationalism, appeared on the political landscape. </a:t>
            </a:r>
          </a:p>
          <a:p>
            <a:endParaRPr lang="en-US" dirty="0"/>
          </a:p>
        </p:txBody>
      </p:sp>
    </p:spTree>
    <p:extLst>
      <p:ext uri="{BB962C8B-B14F-4D97-AF65-F5344CB8AC3E}">
        <p14:creationId xmlns:p14="http://schemas.microsoft.com/office/powerpoint/2010/main" val="2902727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D1A3D-0E77-6546-BD06-4D70A2183177}"/>
              </a:ext>
            </a:extLst>
          </p:cNvPr>
          <p:cNvSpPr>
            <a:spLocks noGrp="1"/>
          </p:cNvSpPr>
          <p:nvPr>
            <p:ph type="title"/>
          </p:nvPr>
        </p:nvSpPr>
        <p:spPr>
          <a:xfrm>
            <a:off x="152400" y="274638"/>
            <a:ext cx="8839200" cy="792162"/>
          </a:xfrm>
        </p:spPr>
        <p:txBody>
          <a:bodyPr>
            <a:normAutofit fontScale="90000"/>
          </a:bodyPr>
          <a:lstStyle/>
          <a:p>
            <a:r>
              <a:rPr lang="en-US" sz="3600" dirty="0"/>
              <a:t>Different types of nationalism (Kohn, Brubaker) </a:t>
            </a:r>
            <a:br>
              <a:rPr lang="en-US" dirty="0"/>
            </a:br>
            <a:endParaRPr lang="en-US" dirty="0"/>
          </a:p>
        </p:txBody>
      </p:sp>
      <p:sp>
        <p:nvSpPr>
          <p:cNvPr id="3" name="Content Placeholder 2">
            <a:extLst>
              <a:ext uri="{FF2B5EF4-FFF2-40B4-BE49-F238E27FC236}">
                <a16:creationId xmlns:a16="http://schemas.microsoft.com/office/drawing/2014/main" id="{2667B45C-38BF-5944-BB33-05182E9170D0}"/>
              </a:ext>
            </a:extLst>
          </p:cNvPr>
          <p:cNvSpPr>
            <a:spLocks noGrp="1"/>
          </p:cNvSpPr>
          <p:nvPr>
            <p:ph idx="1"/>
          </p:nvPr>
        </p:nvSpPr>
        <p:spPr>
          <a:xfrm>
            <a:off x="228600" y="838200"/>
            <a:ext cx="8610600" cy="5334000"/>
          </a:xfrm>
        </p:spPr>
        <p:txBody>
          <a:bodyPr>
            <a:normAutofit/>
          </a:bodyPr>
          <a:lstStyle/>
          <a:p>
            <a:pPr marL="0" indent="0">
              <a:buNone/>
            </a:pPr>
            <a:r>
              <a:rPr lang="en-US" b="1" u="sng" dirty="0"/>
              <a:t>Civic nationalism </a:t>
            </a:r>
          </a:p>
          <a:p>
            <a:pPr marL="0" indent="0">
              <a:buNone/>
            </a:pPr>
            <a:r>
              <a:rPr lang="en-US" dirty="0"/>
              <a:t>National identity is about citizenship and is acquired. </a:t>
            </a:r>
          </a:p>
          <a:p>
            <a:pPr marL="0" indent="0">
              <a:buNone/>
            </a:pPr>
            <a:r>
              <a:rPr lang="en-US" dirty="0"/>
              <a:t>Classic examples include Roman citizenship and post-revolutionary French nationalism.</a:t>
            </a:r>
            <a:br>
              <a:rPr lang="en-US" dirty="0"/>
            </a:br>
            <a:endParaRPr lang="en-US" dirty="0"/>
          </a:p>
          <a:p>
            <a:pPr marL="0" indent="0">
              <a:buNone/>
            </a:pPr>
            <a:r>
              <a:rPr lang="en-US" b="1" u="sng" dirty="0"/>
              <a:t>Ethnic nationalism (or perhaps cultural nationalism) </a:t>
            </a:r>
          </a:p>
          <a:p>
            <a:pPr marL="0" indent="0">
              <a:buNone/>
            </a:pPr>
            <a:r>
              <a:rPr lang="en-US" dirty="0"/>
              <a:t>National identity is about ancestry and cannot be acquired.</a:t>
            </a:r>
            <a:br>
              <a:rPr lang="en-US" dirty="0"/>
            </a:br>
            <a:r>
              <a:rPr lang="en-US" dirty="0"/>
              <a:t>Related to anti-immigrant sentiment and hostility to ethnic minorities </a:t>
            </a:r>
          </a:p>
          <a:p>
            <a:pPr marL="0" indent="0">
              <a:buNone/>
            </a:pPr>
            <a:r>
              <a:rPr lang="en-US" dirty="0"/>
              <a:t>The national identity, not the political claims they make. </a:t>
            </a:r>
          </a:p>
          <a:p>
            <a:endParaRPr lang="en-US" dirty="0"/>
          </a:p>
        </p:txBody>
      </p:sp>
    </p:spTree>
    <p:extLst>
      <p:ext uri="{BB962C8B-B14F-4D97-AF65-F5344CB8AC3E}">
        <p14:creationId xmlns:p14="http://schemas.microsoft.com/office/powerpoint/2010/main" val="289724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6AE6B-423C-C64D-BE0A-0410800343B2}"/>
              </a:ext>
            </a:extLst>
          </p:cNvPr>
          <p:cNvSpPr>
            <a:spLocks noGrp="1"/>
          </p:cNvSpPr>
          <p:nvPr>
            <p:ph type="title"/>
          </p:nvPr>
        </p:nvSpPr>
        <p:spPr/>
        <p:txBody>
          <a:bodyPr/>
          <a:lstStyle/>
          <a:p>
            <a:r>
              <a:rPr lang="en-US" dirty="0"/>
              <a:t>The confusion</a:t>
            </a:r>
          </a:p>
        </p:txBody>
      </p:sp>
      <p:sp>
        <p:nvSpPr>
          <p:cNvPr id="3" name="Content Placeholder 2">
            <a:extLst>
              <a:ext uri="{FF2B5EF4-FFF2-40B4-BE49-F238E27FC236}">
                <a16:creationId xmlns:a16="http://schemas.microsoft.com/office/drawing/2014/main" id="{FD91CA9A-3439-AA4A-8BD2-7535C679B895}"/>
              </a:ext>
            </a:extLst>
          </p:cNvPr>
          <p:cNvSpPr>
            <a:spLocks noGrp="1"/>
          </p:cNvSpPr>
          <p:nvPr>
            <p:ph idx="1"/>
          </p:nvPr>
        </p:nvSpPr>
        <p:spPr/>
        <p:txBody>
          <a:bodyPr>
            <a:normAutofit/>
          </a:bodyPr>
          <a:lstStyle/>
          <a:p>
            <a:pPr marL="0" indent="0">
              <a:buNone/>
            </a:pPr>
            <a:r>
              <a:rPr lang="en-US" dirty="0"/>
              <a:t>In spite of being a prominent political phenomenon for a long period, there is a lot of confusion about the exact nature of nationalism. </a:t>
            </a:r>
          </a:p>
          <a:p>
            <a:pPr marL="0" indent="0">
              <a:buNone/>
            </a:pPr>
            <a:r>
              <a:rPr lang="en-US" dirty="0"/>
              <a:t>This is because scholars on nationalism hold diverse views. They see it as a political doctrine, a sentiment, a movement or as an instrument to capture power. </a:t>
            </a:r>
          </a:p>
          <a:p>
            <a:pPr marL="0" indent="0">
              <a:buNone/>
            </a:pPr>
            <a:r>
              <a:rPr lang="en-US" dirty="0"/>
              <a:t>Accomplished scholar Anderson observes that the nation and nationalism is notoriously difficult to define. </a:t>
            </a:r>
          </a:p>
          <a:p>
            <a:endParaRPr lang="en-US" dirty="0"/>
          </a:p>
          <a:p>
            <a:endParaRPr lang="en-US" dirty="0"/>
          </a:p>
        </p:txBody>
      </p:sp>
    </p:spTree>
    <p:extLst>
      <p:ext uri="{BB962C8B-B14F-4D97-AF65-F5344CB8AC3E}">
        <p14:creationId xmlns:p14="http://schemas.microsoft.com/office/powerpoint/2010/main" val="36668547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0174A-EBBA-E446-B252-A78AFD408B79}"/>
              </a:ext>
            </a:extLst>
          </p:cNvPr>
          <p:cNvSpPr>
            <a:spLocks noGrp="1"/>
          </p:cNvSpPr>
          <p:nvPr>
            <p:ph type="title"/>
          </p:nvPr>
        </p:nvSpPr>
        <p:spPr/>
        <p:txBody>
          <a:bodyPr/>
          <a:lstStyle/>
          <a:p>
            <a:r>
              <a:rPr lang="en-US" dirty="0"/>
              <a:t>Why is it so hard to define?</a:t>
            </a:r>
          </a:p>
        </p:txBody>
      </p:sp>
      <p:sp>
        <p:nvSpPr>
          <p:cNvPr id="3" name="Content Placeholder 2">
            <a:extLst>
              <a:ext uri="{FF2B5EF4-FFF2-40B4-BE49-F238E27FC236}">
                <a16:creationId xmlns:a16="http://schemas.microsoft.com/office/drawing/2014/main" id="{A69A33E2-8A6B-604E-9D37-1DF19B582030}"/>
              </a:ext>
            </a:extLst>
          </p:cNvPr>
          <p:cNvSpPr>
            <a:spLocks noGrp="1"/>
          </p:cNvSpPr>
          <p:nvPr>
            <p:ph idx="1"/>
          </p:nvPr>
        </p:nvSpPr>
        <p:spPr/>
        <p:txBody>
          <a:bodyPr>
            <a:normAutofit fontScale="92500"/>
          </a:bodyPr>
          <a:lstStyle/>
          <a:p>
            <a:pPr marL="0" indent="0">
              <a:buNone/>
            </a:pPr>
            <a:r>
              <a:rPr lang="en-US" dirty="0"/>
              <a:t>In fact, the main obstacle towards developing a clear idea of the nation/nationalism arises from its occurrence in highly diverse circumstances across time and place. </a:t>
            </a:r>
          </a:p>
          <a:p>
            <a:pPr marL="0" indent="0">
              <a:buNone/>
            </a:pPr>
            <a:r>
              <a:rPr lang="en-US" dirty="0"/>
              <a:t>It surfaces in industrially developed countries as well as in under-developed and agrarian societies. Sometimes nationalism emerges among economically affluent groups, while sometimes national assertions are from poorer people. </a:t>
            </a:r>
          </a:p>
          <a:p>
            <a:pPr marL="0" indent="0">
              <a:buNone/>
            </a:pPr>
            <a:r>
              <a:rPr lang="en-US" dirty="0"/>
              <a:t>The marked difference in the conditions of its formation makes nationalism an elusive and complex phenomenon which is not easy to define. </a:t>
            </a:r>
          </a:p>
          <a:p>
            <a:endParaRPr lang="en-US" dirty="0"/>
          </a:p>
        </p:txBody>
      </p:sp>
    </p:spTree>
    <p:extLst>
      <p:ext uri="{BB962C8B-B14F-4D97-AF65-F5344CB8AC3E}">
        <p14:creationId xmlns:p14="http://schemas.microsoft.com/office/powerpoint/2010/main" val="1721258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960DD-4AD9-6243-BEC0-ADA53DB9B951}"/>
              </a:ext>
            </a:extLst>
          </p:cNvPr>
          <p:cNvSpPr>
            <a:spLocks noGrp="1"/>
          </p:cNvSpPr>
          <p:nvPr>
            <p:ph type="title"/>
          </p:nvPr>
        </p:nvSpPr>
        <p:spPr>
          <a:xfrm>
            <a:off x="304800" y="22185"/>
            <a:ext cx="7886700" cy="1325563"/>
          </a:xfrm>
        </p:spPr>
        <p:txBody>
          <a:bodyPr/>
          <a:lstStyle/>
          <a:p>
            <a:r>
              <a:rPr lang="en-US" dirty="0"/>
              <a:t>It is a feeling</a:t>
            </a:r>
          </a:p>
        </p:txBody>
      </p:sp>
      <p:sp>
        <p:nvSpPr>
          <p:cNvPr id="3" name="Content Placeholder 2">
            <a:extLst>
              <a:ext uri="{FF2B5EF4-FFF2-40B4-BE49-F238E27FC236}">
                <a16:creationId xmlns:a16="http://schemas.microsoft.com/office/drawing/2014/main" id="{8393E849-6D29-5047-B3C2-5C1E4F60E936}"/>
              </a:ext>
            </a:extLst>
          </p:cNvPr>
          <p:cNvSpPr>
            <a:spLocks noGrp="1"/>
          </p:cNvSpPr>
          <p:nvPr>
            <p:ph idx="1"/>
          </p:nvPr>
        </p:nvSpPr>
        <p:spPr>
          <a:xfrm>
            <a:off x="304800" y="1143000"/>
            <a:ext cx="8382000" cy="5029200"/>
          </a:xfrm>
        </p:spPr>
        <p:txBody>
          <a:bodyPr>
            <a:normAutofit/>
          </a:bodyPr>
          <a:lstStyle/>
          <a:p>
            <a:pPr marL="0" indent="0">
              <a:buNone/>
            </a:pPr>
            <a:r>
              <a:rPr lang="en-US" dirty="0"/>
              <a:t>According to this view, nationalism is a feeling or an approach that places the nation at the </a:t>
            </a:r>
            <a:r>
              <a:rPr lang="en-US" dirty="0" err="1"/>
              <a:t>centre</a:t>
            </a:r>
            <a:r>
              <a:rPr lang="en-US" dirty="0"/>
              <a:t> of all activities and tries to uphold its concerns and values.</a:t>
            </a:r>
            <a:br>
              <a:rPr lang="en-US" dirty="0"/>
            </a:br>
            <a:r>
              <a:rPr lang="en-US" dirty="0"/>
              <a:t>It defines nationalism as "that outlook which gives an absolute priority to the values of the nation over all other values and interests".</a:t>
            </a:r>
            <a:br>
              <a:rPr lang="en-US" dirty="0"/>
            </a:br>
            <a:endParaRPr lang="en-US" dirty="0"/>
          </a:p>
          <a:p>
            <a:pPr marL="0" indent="0">
              <a:buNone/>
            </a:pPr>
            <a:r>
              <a:rPr lang="en-US" dirty="0"/>
              <a:t>A natural extension of this view considers nationalism as love or loyalty towards one's state which is similar to patriotism. Common parlance like Indian nationalism, Russian nationalism, American nationalism, </a:t>
            </a:r>
            <a:r>
              <a:rPr lang="en-US" dirty="0" err="1"/>
              <a:t>etc</a:t>
            </a:r>
            <a:r>
              <a:rPr lang="en-US" dirty="0"/>
              <a:t>, often conveys this dimension of the phenomenon. </a:t>
            </a:r>
          </a:p>
          <a:p>
            <a:pPr marL="0" indent="0">
              <a:buNone/>
            </a:pPr>
            <a:endParaRPr lang="en-US" dirty="0"/>
          </a:p>
        </p:txBody>
      </p:sp>
    </p:spTree>
    <p:extLst>
      <p:ext uri="{BB962C8B-B14F-4D97-AF65-F5344CB8AC3E}">
        <p14:creationId xmlns:p14="http://schemas.microsoft.com/office/powerpoint/2010/main" val="20838038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27E82-5139-5C4B-9247-BC20CA40A477}"/>
              </a:ext>
            </a:extLst>
          </p:cNvPr>
          <p:cNvSpPr>
            <a:spLocks noGrp="1"/>
          </p:cNvSpPr>
          <p:nvPr>
            <p:ph type="title"/>
          </p:nvPr>
        </p:nvSpPr>
        <p:spPr/>
        <p:txBody>
          <a:bodyPr/>
          <a:lstStyle/>
          <a:p>
            <a:r>
              <a:rPr lang="en-US" dirty="0"/>
              <a:t>An Ideological Movement</a:t>
            </a:r>
          </a:p>
        </p:txBody>
      </p:sp>
      <p:sp>
        <p:nvSpPr>
          <p:cNvPr id="3" name="Content Placeholder 2">
            <a:extLst>
              <a:ext uri="{FF2B5EF4-FFF2-40B4-BE49-F238E27FC236}">
                <a16:creationId xmlns:a16="http://schemas.microsoft.com/office/drawing/2014/main" id="{73678C66-E0B3-4F49-AE9E-A026DB8437CF}"/>
              </a:ext>
            </a:extLst>
          </p:cNvPr>
          <p:cNvSpPr>
            <a:spLocks noGrp="1"/>
          </p:cNvSpPr>
          <p:nvPr>
            <p:ph idx="1"/>
          </p:nvPr>
        </p:nvSpPr>
        <p:spPr>
          <a:xfrm>
            <a:off x="228600" y="1447800"/>
            <a:ext cx="8839200" cy="5257800"/>
          </a:xfrm>
        </p:spPr>
        <p:txBody>
          <a:bodyPr>
            <a:normAutofit fontScale="55000" lnSpcReduction="20000"/>
          </a:bodyPr>
          <a:lstStyle/>
          <a:p>
            <a:pPr marL="0" indent="0">
              <a:buNone/>
            </a:pPr>
            <a:r>
              <a:rPr lang="en-US" sz="3300" dirty="0"/>
              <a:t>“Designed to further the alleged aims and interests of the nations". </a:t>
            </a:r>
          </a:p>
          <a:p>
            <a:pPr marL="0" indent="0">
              <a:buNone/>
            </a:pPr>
            <a:r>
              <a:rPr lang="en-US" sz="3300" dirty="0"/>
              <a:t>Smith also considers nationalism as an ideological movement. </a:t>
            </a:r>
          </a:p>
          <a:p>
            <a:pPr marL="0" indent="0">
              <a:buNone/>
            </a:pPr>
            <a:r>
              <a:rPr lang="en-US" sz="3300" dirty="0"/>
              <a:t>A closely related notion of nationalism is that of a response, or an </a:t>
            </a:r>
          </a:p>
          <a:p>
            <a:pPr marL="0" indent="0">
              <a:buNone/>
            </a:pPr>
            <a:r>
              <a:rPr lang="en-US" sz="3300" dirty="0"/>
              <a:t>awakening, of people who encounter adverse situations. The situations can be </a:t>
            </a:r>
          </a:p>
          <a:p>
            <a:pPr marL="0" indent="0">
              <a:buNone/>
            </a:pPr>
            <a:r>
              <a:rPr lang="en-US" sz="3300" dirty="0"/>
              <a:t>economic, cultural or political or a combination of these factors. The sense of </a:t>
            </a:r>
          </a:p>
          <a:p>
            <a:pPr marL="0" indent="0">
              <a:buNone/>
            </a:pPr>
            <a:r>
              <a:rPr lang="en-US" sz="3300" dirty="0"/>
              <a:t>backwardness, collective grief, humiliation or fear of a threat awakens and </a:t>
            </a:r>
          </a:p>
          <a:p>
            <a:pPr marL="0" indent="0">
              <a:buNone/>
            </a:pPr>
            <a:r>
              <a:rPr lang="en-US" sz="3300" dirty="0"/>
              <a:t>inspires people to change existing conditions, and this may culminate in a </a:t>
            </a:r>
          </a:p>
          <a:p>
            <a:pPr marL="0" indent="0">
              <a:buNone/>
            </a:pPr>
            <a:r>
              <a:rPr lang="en-US" sz="3300" dirty="0"/>
              <a:t>movement. </a:t>
            </a:r>
          </a:p>
          <a:p>
            <a:pPr marL="0" indent="0">
              <a:buNone/>
            </a:pPr>
            <a:r>
              <a:rPr lang="en-US" sz="3300" dirty="0" err="1"/>
              <a:t>Minouge</a:t>
            </a:r>
            <a:r>
              <a:rPr lang="en-US" sz="3300" dirty="0"/>
              <a:t> describes it as a political movement depending on a feeling of the </a:t>
            </a:r>
            <a:r>
              <a:rPr lang="en-US" sz="3300" i="1" dirty="0"/>
              <a:t>collective grievance against foreigners. </a:t>
            </a:r>
            <a:endParaRPr lang="en-US" sz="3300" dirty="0"/>
          </a:p>
          <a:p>
            <a:pPr marL="0" indent="0">
              <a:buNone/>
            </a:pPr>
            <a:r>
              <a:rPr lang="en-US" sz="3300" dirty="0"/>
              <a:t>The nationalist doctrine that appeared during the French Revolution received universal acceptance afterward. It awoke the oppressed people by conveying the message that they are the real source of political power and inspired them to assert their right to be independent. It is through such movements many societies, which are severely fragmented on the basis of religion, region, caste, language, class, etc., are knit together and transformed into a unit by national consciousness. It is in this sense that national movement becomes the motor behind the formation of a nation. </a:t>
            </a:r>
          </a:p>
          <a:p>
            <a:endParaRPr lang="en-US" dirty="0"/>
          </a:p>
        </p:txBody>
      </p:sp>
    </p:spTree>
    <p:extLst>
      <p:ext uri="{BB962C8B-B14F-4D97-AF65-F5344CB8AC3E}">
        <p14:creationId xmlns:p14="http://schemas.microsoft.com/office/powerpoint/2010/main" val="40776273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A3C61-F1AC-604E-8BC9-36CDB8AF1C60}"/>
              </a:ext>
            </a:extLst>
          </p:cNvPr>
          <p:cNvSpPr>
            <a:spLocks noGrp="1"/>
          </p:cNvSpPr>
          <p:nvPr>
            <p:ph type="title"/>
          </p:nvPr>
        </p:nvSpPr>
        <p:spPr/>
        <p:txBody>
          <a:bodyPr/>
          <a:lstStyle/>
          <a:p>
            <a:r>
              <a:rPr lang="en-US" dirty="0"/>
              <a:t>A political tool</a:t>
            </a:r>
          </a:p>
        </p:txBody>
      </p:sp>
      <p:sp>
        <p:nvSpPr>
          <p:cNvPr id="3" name="Content Placeholder 2">
            <a:extLst>
              <a:ext uri="{FF2B5EF4-FFF2-40B4-BE49-F238E27FC236}">
                <a16:creationId xmlns:a16="http://schemas.microsoft.com/office/drawing/2014/main" id="{95515DB6-D72F-FA4B-9291-58949C799FF7}"/>
              </a:ext>
            </a:extLst>
          </p:cNvPr>
          <p:cNvSpPr>
            <a:spLocks noGrp="1"/>
          </p:cNvSpPr>
          <p:nvPr>
            <p:ph idx="1"/>
          </p:nvPr>
        </p:nvSpPr>
        <p:spPr>
          <a:xfrm>
            <a:off x="228600" y="1447800"/>
            <a:ext cx="8286750" cy="4729163"/>
          </a:xfrm>
        </p:spPr>
        <p:txBody>
          <a:bodyPr>
            <a:normAutofit fontScale="70000" lnSpcReduction="20000"/>
          </a:bodyPr>
          <a:lstStyle/>
          <a:p>
            <a:pPr marL="0" indent="0">
              <a:buNone/>
            </a:pPr>
            <a:r>
              <a:rPr lang="en-US" dirty="0"/>
              <a:t>Some scholars view nationalism in the instrumentalist sense and argue that a precise understanding of it is possible only by comprehending the instrumental nature of it.  </a:t>
            </a:r>
          </a:p>
          <a:p>
            <a:pPr marL="0" indent="0">
              <a:buNone/>
            </a:pPr>
            <a:r>
              <a:rPr lang="en-US" dirty="0"/>
              <a:t>Some argue that nationalism has been a weapon in the hands of various sections of society to achieve their goals and control the state or the people. In other words, various sections that hold different, even opposite aims, can appropriate nationalism. </a:t>
            </a:r>
          </a:p>
          <a:p>
            <a:pPr marL="0" indent="0">
              <a:buNone/>
            </a:pPr>
            <a:r>
              <a:rPr lang="en-US" dirty="0"/>
              <a:t>In fact, paradoxically it has been noted that nationalism is a politics of interest, not identity, so it must be explained by focusing on the calculation of the elites. </a:t>
            </a:r>
          </a:p>
          <a:p>
            <a:pPr marL="0" indent="0">
              <a:buNone/>
            </a:pPr>
            <a:r>
              <a:rPr lang="en-US" dirty="0"/>
              <a:t>It has, thus, been argued by </a:t>
            </a:r>
            <a:r>
              <a:rPr lang="en-US" dirty="0" err="1"/>
              <a:t>Breuilly</a:t>
            </a:r>
            <a:r>
              <a:rPr lang="en-US" dirty="0"/>
              <a:t> that "to focus upon culture, ideology, identity, class or </a:t>
            </a:r>
            <a:r>
              <a:rPr lang="en-US" dirty="0" err="1"/>
              <a:t>modernisation</a:t>
            </a:r>
            <a:r>
              <a:rPr lang="en-US" dirty="0"/>
              <a:t> is to neglect the fundamental point that nationalism is, above and beyond all else, about politics, and that politics is about power. Power, in the modem world, is primarily about control of the state. The central question, therefore, should be to relate nationalism to the objective of obtaining and using state power." </a:t>
            </a:r>
          </a:p>
          <a:p>
            <a:pPr marL="0" indent="0">
              <a:buNone/>
            </a:pPr>
            <a:r>
              <a:rPr lang="en-US" dirty="0"/>
              <a:t>The underlying perception of Marxists, who consider nationalism as an ideological weapon in the hands of an emerging bourgeoisie to achieve a big national market and to combat class loyalty, is similar to this. </a:t>
            </a:r>
          </a:p>
          <a:p>
            <a:endParaRPr lang="en-US" dirty="0"/>
          </a:p>
        </p:txBody>
      </p:sp>
    </p:spTree>
    <p:extLst>
      <p:ext uri="{BB962C8B-B14F-4D97-AF65-F5344CB8AC3E}">
        <p14:creationId xmlns:p14="http://schemas.microsoft.com/office/powerpoint/2010/main" val="31537136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E7CAD-F918-3242-B44B-86ED12B892DB}"/>
              </a:ext>
            </a:extLst>
          </p:cNvPr>
          <p:cNvSpPr>
            <a:spLocks noGrp="1"/>
          </p:cNvSpPr>
          <p:nvPr>
            <p:ph type="title"/>
          </p:nvPr>
        </p:nvSpPr>
        <p:spPr/>
        <p:txBody>
          <a:bodyPr/>
          <a:lstStyle/>
          <a:p>
            <a:r>
              <a:rPr lang="en-US" dirty="0"/>
              <a:t>An imagined community</a:t>
            </a:r>
          </a:p>
        </p:txBody>
      </p:sp>
      <p:sp>
        <p:nvSpPr>
          <p:cNvPr id="3" name="Content Placeholder 2">
            <a:extLst>
              <a:ext uri="{FF2B5EF4-FFF2-40B4-BE49-F238E27FC236}">
                <a16:creationId xmlns:a16="http://schemas.microsoft.com/office/drawing/2014/main" id="{19340306-CBD5-3846-9586-2F8941820302}"/>
              </a:ext>
            </a:extLst>
          </p:cNvPr>
          <p:cNvSpPr>
            <a:spLocks noGrp="1"/>
          </p:cNvSpPr>
          <p:nvPr>
            <p:ph idx="1"/>
          </p:nvPr>
        </p:nvSpPr>
        <p:spPr/>
        <p:txBody>
          <a:bodyPr>
            <a:normAutofit fontScale="70000" lnSpcReduction="20000"/>
          </a:bodyPr>
          <a:lstStyle/>
          <a:p>
            <a:pPr marL="0" indent="0">
              <a:buNone/>
            </a:pPr>
            <a:r>
              <a:rPr lang="en-GB" dirty="0"/>
              <a:t>Anderson sees nations and nationalism as products of the modern world</a:t>
            </a:r>
          </a:p>
          <a:p>
            <a:pPr marL="0" indent="0">
              <a:buNone/>
            </a:pPr>
            <a:r>
              <a:rPr lang="en-GB" dirty="0"/>
              <a:t>He points out that despite their relatively recent origins nations like to see themselves as having ancient origins</a:t>
            </a:r>
          </a:p>
          <a:p>
            <a:pPr marL="0" indent="0">
              <a:buNone/>
            </a:pPr>
            <a:r>
              <a:rPr lang="en-GB" dirty="0"/>
              <a:t>For Anderson nations are best thought of as ‘imagined communities’</a:t>
            </a:r>
          </a:p>
          <a:p>
            <a:pPr marL="0" indent="0">
              <a:buNone/>
            </a:pPr>
            <a:r>
              <a:rPr lang="en-GB" dirty="0"/>
              <a:t>What is imagined is a form of social solidarity – a horizontal comradeship of citizens. The members of a nation will never know each other or have face-to-face contact But each is confident that others throughout the nation share similar experiences: read the same newspapers, celebrate the same national holidays, watch the same television programmes, share a common culture etc</a:t>
            </a:r>
          </a:p>
          <a:p>
            <a:pPr marL="0" indent="0">
              <a:buNone/>
            </a:pPr>
            <a:r>
              <a:rPr lang="en-GB" dirty="0"/>
              <a:t>In this way the members of a nation imagine themselves to be members of a community</a:t>
            </a:r>
          </a:p>
          <a:p>
            <a:pPr marL="0" indent="0">
              <a:buNone/>
            </a:pPr>
            <a:r>
              <a:rPr lang="en-US" dirty="0"/>
              <a:t>Nations became possible due to </a:t>
            </a:r>
          </a:p>
          <a:p>
            <a:pPr lvl="1"/>
            <a:r>
              <a:rPr lang="en-US" dirty="0"/>
              <a:t>Capitalism that introduced the masses into politics (unions)</a:t>
            </a:r>
          </a:p>
          <a:p>
            <a:pPr lvl="1"/>
            <a:r>
              <a:rPr lang="en-US" dirty="0"/>
              <a:t>Printed message – the reading public guided to ‘imagine’ itself</a:t>
            </a:r>
          </a:p>
          <a:p>
            <a:endParaRPr lang="en-US" dirty="0"/>
          </a:p>
        </p:txBody>
      </p:sp>
    </p:spTree>
    <p:extLst>
      <p:ext uri="{BB962C8B-B14F-4D97-AF65-F5344CB8AC3E}">
        <p14:creationId xmlns:p14="http://schemas.microsoft.com/office/powerpoint/2010/main" val="36189938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33F04-0383-7A47-9CDA-D358B0BC60D2}"/>
              </a:ext>
            </a:extLst>
          </p:cNvPr>
          <p:cNvSpPr>
            <a:spLocks noGrp="1"/>
          </p:cNvSpPr>
          <p:nvPr>
            <p:ph type="title"/>
          </p:nvPr>
        </p:nvSpPr>
        <p:spPr/>
        <p:txBody>
          <a:bodyPr/>
          <a:lstStyle/>
          <a:p>
            <a:r>
              <a:rPr lang="en-US" dirty="0"/>
              <a:t>A hybrid approach - </a:t>
            </a:r>
            <a:r>
              <a:rPr lang="en-US" dirty="0" err="1"/>
              <a:t>Hroch</a:t>
            </a:r>
            <a:endParaRPr lang="en-US" dirty="0"/>
          </a:p>
        </p:txBody>
      </p:sp>
      <p:sp>
        <p:nvSpPr>
          <p:cNvPr id="3" name="Content Placeholder 2">
            <a:extLst>
              <a:ext uri="{FF2B5EF4-FFF2-40B4-BE49-F238E27FC236}">
                <a16:creationId xmlns:a16="http://schemas.microsoft.com/office/drawing/2014/main" id="{87FDD35C-9023-D642-A304-30AA3EC76440}"/>
              </a:ext>
            </a:extLst>
          </p:cNvPr>
          <p:cNvSpPr>
            <a:spLocks noGrp="1"/>
          </p:cNvSpPr>
          <p:nvPr>
            <p:ph idx="1"/>
          </p:nvPr>
        </p:nvSpPr>
        <p:spPr/>
        <p:txBody>
          <a:bodyPr/>
          <a:lstStyle/>
          <a:p>
            <a:r>
              <a:rPr lang="en-US" dirty="0"/>
              <a:t>Nation-building was never a mere project of ambitious or narcissistic intellectuals, and ideas could not flow through Europe by their own inspirational force. Intellectuals can ‘invent’ national communities only if certain objective preconditions for the formation of a nation already exist.</a:t>
            </a:r>
          </a:p>
          <a:p>
            <a:endParaRPr lang="en-US" dirty="0"/>
          </a:p>
        </p:txBody>
      </p:sp>
    </p:spTree>
    <p:extLst>
      <p:ext uri="{BB962C8B-B14F-4D97-AF65-F5344CB8AC3E}">
        <p14:creationId xmlns:p14="http://schemas.microsoft.com/office/powerpoint/2010/main" val="20674148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11561-646A-234A-86A9-6BDF452E1194}"/>
              </a:ext>
            </a:extLst>
          </p:cNvPr>
          <p:cNvSpPr>
            <a:spLocks noGrp="1"/>
          </p:cNvSpPr>
          <p:nvPr>
            <p:ph type="title"/>
          </p:nvPr>
        </p:nvSpPr>
        <p:spPr/>
        <p:txBody>
          <a:bodyPr/>
          <a:lstStyle/>
          <a:p>
            <a:r>
              <a:rPr lang="en-US" dirty="0"/>
              <a:t>Primordialism</a:t>
            </a:r>
          </a:p>
        </p:txBody>
      </p:sp>
      <p:sp>
        <p:nvSpPr>
          <p:cNvPr id="3" name="Content Placeholder 2">
            <a:extLst>
              <a:ext uri="{FF2B5EF4-FFF2-40B4-BE49-F238E27FC236}">
                <a16:creationId xmlns:a16="http://schemas.microsoft.com/office/drawing/2014/main" id="{723033D2-00E1-0046-A47B-75533CA9C71C}"/>
              </a:ext>
            </a:extLst>
          </p:cNvPr>
          <p:cNvSpPr>
            <a:spLocks noGrp="1"/>
          </p:cNvSpPr>
          <p:nvPr>
            <p:ph idx="1"/>
          </p:nvPr>
        </p:nvSpPr>
        <p:spPr/>
        <p:txBody>
          <a:bodyPr>
            <a:normAutofit fontScale="55000" lnSpcReduction="20000"/>
          </a:bodyPr>
          <a:lstStyle/>
          <a:p>
            <a:pPr marL="0" indent="0">
              <a:buNone/>
            </a:pPr>
            <a:r>
              <a:rPr lang="en-US" dirty="0"/>
              <a:t>In order to understand the concept adequately we should begin by asking whether nation is a feature of the modern period or it existed in the past also. Some scholars believe that the nation is much older than the modem era. Smith points out the concept of primordialism. According to this view, the nation is primordial and natural and is part of the human condition which is outside time and history.</a:t>
            </a:r>
          </a:p>
          <a:p>
            <a:pPr marL="0" indent="0">
              <a:buNone/>
            </a:pPr>
            <a:r>
              <a:rPr lang="en-US" dirty="0"/>
              <a:t>Primordial nationalism focuses on historic and inherent social practices as the source of the roots of its nation. The most fundamental factors of primordial nationalism are:</a:t>
            </a:r>
          </a:p>
          <a:p>
            <a:pPr marL="0" indent="0">
              <a:buNone/>
            </a:pPr>
            <a:r>
              <a:rPr lang="en-US" dirty="0"/>
              <a:t>That people are inherently group orientated and nations are a product of this.</a:t>
            </a:r>
          </a:p>
          <a:p>
            <a:pPr marL="0" indent="0">
              <a:buNone/>
            </a:pPr>
            <a:r>
              <a:rPr lang="en-US" dirty="0"/>
              <a:t>National identity is forged by common descent, shared language and a sense of territorial belonging.</a:t>
            </a:r>
          </a:p>
          <a:p>
            <a:pPr marL="0" indent="0">
              <a:buNone/>
            </a:pPr>
            <a:r>
              <a:rPr lang="en-US" dirty="0"/>
              <a:t>Nations are historical entities</a:t>
            </a:r>
          </a:p>
          <a:p>
            <a:pPr marL="0" indent="0">
              <a:buNone/>
            </a:pPr>
            <a:r>
              <a:rPr lang="en-US" dirty="0"/>
              <a:t>Nationalism is </a:t>
            </a:r>
            <a:r>
              <a:rPr lang="en-US" dirty="0" err="1"/>
              <a:t>characterised</a:t>
            </a:r>
            <a:r>
              <a:rPr lang="en-US" dirty="0"/>
              <a:t> by deep emotional attachments that resemble kinship ties. “individuals identify with families, villages, regions, age, sex groups, classes, religions, ethnic and national communities” </a:t>
            </a:r>
          </a:p>
          <a:p>
            <a:pPr marL="0" indent="0">
              <a:buNone/>
            </a:pPr>
            <a:r>
              <a:rPr lang="en-US" dirty="0"/>
              <a:t>Such views are shared with philosophers such as Johann Herder who argues that each nation has a “</a:t>
            </a:r>
            <a:r>
              <a:rPr lang="en-US" dirty="0" err="1"/>
              <a:t>volksgeist</a:t>
            </a:r>
            <a:r>
              <a:rPr lang="en-US" dirty="0"/>
              <a:t>” which is the spirit of the people which expresses itself through song, myths and legends. </a:t>
            </a:r>
          </a:p>
          <a:p>
            <a:pPr marL="0" indent="0">
              <a:buNone/>
            </a:pPr>
            <a:br>
              <a:rPr lang="en-US" dirty="0"/>
            </a:br>
            <a:endParaRPr lang="en-US" dirty="0"/>
          </a:p>
        </p:txBody>
      </p:sp>
    </p:spTree>
    <p:extLst>
      <p:ext uri="{BB962C8B-B14F-4D97-AF65-F5344CB8AC3E}">
        <p14:creationId xmlns:p14="http://schemas.microsoft.com/office/powerpoint/2010/main" val="3628545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48B23-2E18-3C4E-888F-C0FB37DAD429}"/>
              </a:ext>
            </a:extLst>
          </p:cNvPr>
          <p:cNvSpPr>
            <a:spLocks noGrp="1"/>
          </p:cNvSpPr>
          <p:nvPr>
            <p:ph type="title"/>
          </p:nvPr>
        </p:nvSpPr>
        <p:spPr/>
        <p:txBody>
          <a:bodyPr/>
          <a:lstStyle/>
          <a:p>
            <a:r>
              <a:rPr lang="en-US" dirty="0"/>
              <a:t>So what is a Nation – State?</a:t>
            </a:r>
          </a:p>
        </p:txBody>
      </p:sp>
      <p:pic>
        <p:nvPicPr>
          <p:cNvPr id="11" name="Picture 10">
            <a:extLst>
              <a:ext uri="{FF2B5EF4-FFF2-40B4-BE49-F238E27FC236}">
                <a16:creationId xmlns:a16="http://schemas.microsoft.com/office/drawing/2014/main" id="{7DD3FFCC-77F8-DB45-B26F-91212B3E4F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032665"/>
            <a:ext cx="5045632" cy="4218972"/>
          </a:xfrm>
          <a:prstGeom prst="rect">
            <a:avLst/>
          </a:prstGeom>
        </p:spPr>
      </p:pic>
      <p:pic>
        <p:nvPicPr>
          <p:cNvPr id="5" name="Content Placeholder 4">
            <a:extLst>
              <a:ext uri="{FF2B5EF4-FFF2-40B4-BE49-F238E27FC236}">
                <a16:creationId xmlns:a16="http://schemas.microsoft.com/office/drawing/2014/main" id="{59BE2BB9-D7A0-074E-9EA6-5AC7A7E70F6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19600" y="2032665"/>
            <a:ext cx="4876799" cy="4218972"/>
          </a:xfrm>
        </p:spPr>
      </p:pic>
    </p:spTree>
    <p:extLst>
      <p:ext uri="{BB962C8B-B14F-4D97-AF65-F5344CB8AC3E}">
        <p14:creationId xmlns:p14="http://schemas.microsoft.com/office/powerpoint/2010/main" val="4295790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763BD-FC57-AC49-AF71-B48FFE33D2E9}"/>
              </a:ext>
            </a:extLst>
          </p:cNvPr>
          <p:cNvSpPr>
            <a:spLocks noGrp="1"/>
          </p:cNvSpPr>
          <p:nvPr>
            <p:ph type="title"/>
          </p:nvPr>
        </p:nvSpPr>
        <p:spPr/>
        <p:txBody>
          <a:bodyPr/>
          <a:lstStyle/>
          <a:p>
            <a:r>
              <a:rPr lang="en-US" dirty="0"/>
              <a:t>Constructivist - Modernists</a:t>
            </a:r>
          </a:p>
        </p:txBody>
      </p:sp>
      <p:sp>
        <p:nvSpPr>
          <p:cNvPr id="3" name="Content Placeholder 2">
            <a:extLst>
              <a:ext uri="{FF2B5EF4-FFF2-40B4-BE49-F238E27FC236}">
                <a16:creationId xmlns:a16="http://schemas.microsoft.com/office/drawing/2014/main" id="{0DDE1652-E9F9-0845-8647-F300D2D4E36F}"/>
              </a:ext>
            </a:extLst>
          </p:cNvPr>
          <p:cNvSpPr>
            <a:spLocks noGrp="1"/>
          </p:cNvSpPr>
          <p:nvPr>
            <p:ph idx="1"/>
          </p:nvPr>
        </p:nvSpPr>
        <p:spPr>
          <a:xfrm>
            <a:off x="304800" y="1524000"/>
            <a:ext cx="8534400" cy="4968874"/>
          </a:xfrm>
        </p:spPr>
        <p:txBody>
          <a:bodyPr>
            <a:normAutofit fontScale="55000" lnSpcReduction="20000"/>
          </a:bodyPr>
          <a:lstStyle/>
          <a:p>
            <a:pPr marL="0" indent="0">
              <a:buNone/>
            </a:pPr>
            <a:r>
              <a:rPr lang="en-US" dirty="0"/>
              <a:t>The outlook of modernists is markedly different. They see the nation as a modern political community that evolved in the context of modern developments. </a:t>
            </a:r>
          </a:p>
          <a:p>
            <a:pPr marL="0" indent="0">
              <a:buNone/>
            </a:pPr>
            <a:r>
              <a:rPr lang="en-US" dirty="0"/>
              <a:t>According to Hobsbawm, for example, the characteristic of the nation and everything connected with it is its modernity. In his book </a:t>
            </a:r>
            <a:r>
              <a:rPr lang="en-US" i="1" dirty="0"/>
              <a:t>Nations and Nationalism, </a:t>
            </a:r>
            <a:r>
              <a:rPr lang="en-US" dirty="0"/>
              <a:t>he carefully studies the meaning of the word nation in major European languages and points out that the modern notion of nation - as a body of citizens whose collective sovereignty constitutes them a state - arose only in the eighteenth century.</a:t>
            </a:r>
          </a:p>
          <a:p>
            <a:pPr marL="0" indent="0">
              <a:buNone/>
            </a:pPr>
            <a:r>
              <a:rPr lang="en-US" dirty="0"/>
              <a:t>The constructivist theory states that national identity is forged in response to social and historical circumstances in which nationalism is a method of finding replacements for the loss of some cultural concepts. Constructivism links the origins of nationalism to the process of modernization. Constructivism can be related to three very important themes which are:</a:t>
            </a:r>
          </a:p>
          <a:p>
            <a:pPr marL="0" indent="0">
              <a:buNone/>
            </a:pPr>
            <a:r>
              <a:rPr lang="en-US" dirty="0"/>
              <a:t>The emergence of industrial economies which created new social tensions and broke traditional social bonds which begged the need for a national identity for the people.</a:t>
            </a:r>
          </a:p>
          <a:p>
            <a:pPr marL="0" indent="0">
              <a:buNone/>
            </a:pPr>
            <a:r>
              <a:rPr lang="en-US" dirty="0"/>
              <a:t>States play an important role in creating a sense of national identity which constructs a nation.</a:t>
            </a:r>
          </a:p>
          <a:p>
            <a:pPr marL="0" indent="0">
              <a:buNone/>
            </a:pPr>
            <a:r>
              <a:rPr lang="en-US" dirty="0"/>
              <a:t>The spread of mass education and mass literacy was a massive contribution towards national identity. </a:t>
            </a:r>
          </a:p>
          <a:p>
            <a:pPr marL="0" indent="0">
              <a:buNone/>
            </a:pPr>
            <a:r>
              <a:rPr lang="en-US" dirty="0"/>
              <a:t>Ernst Gellner, Nations and Nationalism</a:t>
            </a:r>
          </a:p>
          <a:p>
            <a:pPr marL="0" indent="0">
              <a:buNone/>
            </a:pPr>
            <a:r>
              <a:rPr lang="en-US" dirty="0"/>
              <a:t>Ernst Gellner a philosopher stated that emerging industrial societies promoted social mobility and competition which inevitably required a new source of cultural cohesion which was to be provided by nationalism. Nationalism invented the nation not the other way around, “Having a nation is not an inherent attribute of humanity but it has now come to appear as such”  . He illustrates and discusses a nation in which for two men to be in the same nation requires two things:</a:t>
            </a:r>
          </a:p>
          <a:p>
            <a:pPr marL="0" indent="0">
              <a:buNone/>
            </a:pPr>
            <a:r>
              <a:rPr lang="en-US" dirty="0"/>
              <a:t>Common culture, as in a mutual understanding of each others meanings</a:t>
            </a:r>
          </a:p>
          <a:p>
            <a:pPr marL="0" indent="0">
              <a:buNone/>
            </a:pPr>
            <a:r>
              <a:rPr lang="en-US" dirty="0"/>
              <a:t>Recognition of mutual rights and duties to each other and virtue of shared membership in it.</a:t>
            </a:r>
          </a:p>
          <a:p>
            <a:endParaRPr lang="en-US" dirty="0"/>
          </a:p>
        </p:txBody>
      </p:sp>
    </p:spTree>
    <p:extLst>
      <p:ext uri="{BB962C8B-B14F-4D97-AF65-F5344CB8AC3E}">
        <p14:creationId xmlns:p14="http://schemas.microsoft.com/office/powerpoint/2010/main" val="41906318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1C8EA-4B21-A24F-A29D-F46AAEC49EEE}"/>
              </a:ext>
            </a:extLst>
          </p:cNvPr>
          <p:cNvSpPr>
            <a:spLocks noGrp="1"/>
          </p:cNvSpPr>
          <p:nvPr>
            <p:ph type="title"/>
          </p:nvPr>
        </p:nvSpPr>
        <p:spPr/>
        <p:txBody>
          <a:bodyPr/>
          <a:lstStyle/>
          <a:p>
            <a:r>
              <a:rPr lang="en-US" dirty="0" err="1"/>
              <a:t>Hroch</a:t>
            </a:r>
            <a:r>
              <a:rPr lang="en-US" dirty="0"/>
              <a:t> – Taxonomy of national movements</a:t>
            </a:r>
          </a:p>
        </p:txBody>
      </p:sp>
      <p:sp>
        <p:nvSpPr>
          <p:cNvPr id="3" name="Content Placeholder 2">
            <a:extLst>
              <a:ext uri="{FF2B5EF4-FFF2-40B4-BE49-F238E27FC236}">
                <a16:creationId xmlns:a16="http://schemas.microsoft.com/office/drawing/2014/main" id="{0C7CC8E1-9906-0340-AC28-2AF11363F5AF}"/>
              </a:ext>
            </a:extLst>
          </p:cNvPr>
          <p:cNvSpPr>
            <a:spLocks noGrp="1"/>
          </p:cNvSpPr>
          <p:nvPr>
            <p:ph idx="1"/>
          </p:nvPr>
        </p:nvSpPr>
        <p:spPr/>
        <p:txBody>
          <a:bodyPr>
            <a:normAutofit fontScale="77500" lnSpcReduction="20000"/>
          </a:bodyPr>
          <a:lstStyle/>
          <a:p>
            <a:pPr marL="0" indent="0">
              <a:buNone/>
            </a:pPr>
            <a:r>
              <a:rPr lang="en-US" dirty="0"/>
              <a:t>The three-phase division of the national movement</a:t>
            </a:r>
          </a:p>
          <a:p>
            <a:pPr marL="0" indent="0">
              <a:buNone/>
            </a:pPr>
            <a:br>
              <a:rPr lang="en-US" dirty="0"/>
            </a:br>
            <a:r>
              <a:rPr lang="en-US" dirty="0"/>
              <a:t>1. Intellectuals who were concerned with the cultural and historic aspects of their society. </a:t>
            </a:r>
          </a:p>
          <a:p>
            <a:pPr marL="0" indent="0">
              <a:buNone/>
            </a:pPr>
            <a:r>
              <a:rPr lang="en-US" dirty="0"/>
              <a:t>2. Followed by a politically oriented group which desired to alter the unhappy condition of their society. However, even though the elite and the intelligentsia at the periphery want to counter this adverse situation, they are not resourceful enough to do it by themselves. Their only resource is people and the elite and intelligentsia are left with no option but to </a:t>
            </a:r>
            <a:r>
              <a:rPr lang="en-US" dirty="0" err="1"/>
              <a:t>mobilise</a:t>
            </a:r>
            <a:r>
              <a:rPr lang="en-US" dirty="0"/>
              <a:t> them. </a:t>
            </a:r>
          </a:p>
          <a:p>
            <a:pPr marL="0" indent="0">
              <a:buNone/>
            </a:pPr>
            <a:r>
              <a:rPr lang="en-US" dirty="0"/>
              <a:t>Thus, they are forced to invoke whatever similarities they share and speak in a language that would give them access to the lower classes and touch their sentiments. And these compulsions lead to the "political baptism" of the lower classes.</a:t>
            </a:r>
          </a:p>
          <a:p>
            <a:pPr marL="0" indent="0">
              <a:buNone/>
            </a:pPr>
            <a:r>
              <a:rPr lang="en-US" dirty="0"/>
              <a:t>In other words, with the emergence of the national conscience.</a:t>
            </a:r>
          </a:p>
          <a:p>
            <a:endParaRPr lang="en-US" dirty="0"/>
          </a:p>
        </p:txBody>
      </p:sp>
    </p:spTree>
    <p:extLst>
      <p:ext uri="{BB962C8B-B14F-4D97-AF65-F5344CB8AC3E}">
        <p14:creationId xmlns:p14="http://schemas.microsoft.com/office/powerpoint/2010/main" val="10740767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8392E-44E0-F74D-979A-A3FF0341E98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77F00F1-EF1F-CA4E-A875-467ACBDC88BF}"/>
              </a:ext>
            </a:extLst>
          </p:cNvPr>
          <p:cNvSpPr>
            <a:spLocks noGrp="1"/>
          </p:cNvSpPr>
          <p:nvPr>
            <p:ph idx="1"/>
          </p:nvPr>
        </p:nvSpPr>
        <p:spPr/>
        <p:txBody>
          <a:bodyPr>
            <a:normAutofit fontScale="92500" lnSpcReduction="20000"/>
          </a:bodyPr>
          <a:lstStyle/>
          <a:p>
            <a:pPr marL="0" indent="0">
              <a:buNone/>
            </a:pPr>
            <a:r>
              <a:rPr lang="en-US" dirty="0"/>
              <a:t>3. The neglected masses are not only "invited into history" but also become the </a:t>
            </a:r>
            <a:r>
              <a:rPr lang="en-US" dirty="0" err="1"/>
              <a:t>centre</a:t>
            </a:r>
            <a:r>
              <a:rPr lang="en-US" dirty="0"/>
              <a:t> of political discourse. </a:t>
            </a:r>
          </a:p>
          <a:p>
            <a:pPr marL="0" indent="0">
              <a:buNone/>
            </a:pPr>
            <a:r>
              <a:rPr lang="en-US" dirty="0"/>
              <a:t>To mobilize the masses, national movements and their leaders </a:t>
            </a:r>
            <a:r>
              <a:rPr lang="en-US" dirty="0" err="1"/>
              <a:t>utilise</a:t>
            </a:r>
            <a:r>
              <a:rPr lang="en-US" dirty="0"/>
              <a:t> whatever sources that are available to them. Natural features like rivers, mountains, meadows, historical events, myths and legends-all become effective weapons in the process of building community feeling.</a:t>
            </a:r>
          </a:p>
          <a:p>
            <a:pPr marL="0" indent="0">
              <a:buNone/>
            </a:pPr>
            <a:r>
              <a:rPr lang="en-US" dirty="0"/>
              <a:t> The moral values, unique qualities and ancient glories of the community are invoked and the nation is usually referred to as a big family. Through such a process, a political community with a unique identity and moral purpose is envisioned and slowly evolves over time. </a:t>
            </a:r>
          </a:p>
          <a:p>
            <a:endParaRPr lang="en-US" dirty="0"/>
          </a:p>
        </p:txBody>
      </p:sp>
    </p:spTree>
    <p:extLst>
      <p:ext uri="{BB962C8B-B14F-4D97-AF65-F5344CB8AC3E}">
        <p14:creationId xmlns:p14="http://schemas.microsoft.com/office/powerpoint/2010/main" val="39299110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AE8AC-D97A-5C4A-936C-78C4D4AF009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EDA6C0C-8BED-754B-A224-D9B202350FDF}"/>
              </a:ext>
            </a:extLst>
          </p:cNvPr>
          <p:cNvSpPr>
            <a:spLocks noGrp="1"/>
          </p:cNvSpPr>
          <p:nvPr>
            <p:ph idx="1"/>
          </p:nvPr>
        </p:nvSpPr>
        <p:spPr/>
        <p:txBody>
          <a:bodyPr>
            <a:normAutofit/>
          </a:bodyPr>
          <a:lstStyle/>
          <a:p>
            <a:r>
              <a:rPr lang="en-US" dirty="0"/>
              <a:t>The historic outcome of these national movements was the mobilization of formerly passive communities into active political units, that is, nation. In other words an overarching national identity, undermining many local or particular loyalties, emerged. In the process, former subjects were brought into the political community of citizens and a new state, the collective political institution of the people, </a:t>
            </a:r>
            <a:r>
              <a:rPr lang="en-US" dirty="0" err="1"/>
              <a:t>realised</a:t>
            </a:r>
            <a:r>
              <a:rPr lang="en-US"/>
              <a:t>. </a:t>
            </a:r>
          </a:p>
          <a:p>
            <a:endParaRPr lang="en-US"/>
          </a:p>
        </p:txBody>
      </p:sp>
    </p:spTree>
    <p:extLst>
      <p:ext uri="{BB962C8B-B14F-4D97-AF65-F5344CB8AC3E}">
        <p14:creationId xmlns:p14="http://schemas.microsoft.com/office/powerpoint/2010/main" val="8659621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AB377-0227-DE42-9EDA-0219F80BB32F}"/>
              </a:ext>
            </a:extLst>
          </p:cNvPr>
          <p:cNvSpPr>
            <a:spLocks noGrp="1"/>
          </p:cNvSpPr>
          <p:nvPr>
            <p:ph type="title"/>
          </p:nvPr>
        </p:nvSpPr>
        <p:spPr/>
        <p:txBody>
          <a:bodyPr>
            <a:normAutofit/>
          </a:bodyPr>
          <a:lstStyle/>
          <a:p>
            <a:r>
              <a:rPr lang="en-US" dirty="0"/>
              <a:t>What is nationalism? </a:t>
            </a:r>
            <a:br>
              <a:rPr lang="en-US" dirty="0"/>
            </a:br>
            <a:r>
              <a:rPr lang="en-US" dirty="0"/>
              <a:t>Much debate</a:t>
            </a:r>
          </a:p>
        </p:txBody>
      </p:sp>
      <p:sp>
        <p:nvSpPr>
          <p:cNvPr id="3" name="Content Placeholder 2">
            <a:extLst>
              <a:ext uri="{FF2B5EF4-FFF2-40B4-BE49-F238E27FC236}">
                <a16:creationId xmlns:a16="http://schemas.microsoft.com/office/drawing/2014/main" id="{81C5810D-40CC-8447-906C-78AF48A5CE27}"/>
              </a:ext>
            </a:extLst>
          </p:cNvPr>
          <p:cNvSpPr>
            <a:spLocks noGrp="1"/>
          </p:cNvSpPr>
          <p:nvPr>
            <p:ph idx="1"/>
          </p:nvPr>
        </p:nvSpPr>
        <p:spPr/>
        <p:txBody>
          <a:bodyPr>
            <a:normAutofit fontScale="77500" lnSpcReduction="20000"/>
          </a:bodyPr>
          <a:lstStyle/>
          <a:p>
            <a:pPr marL="0" indent="0">
              <a:buNone/>
            </a:pPr>
            <a:r>
              <a:rPr lang="en-US" dirty="0"/>
              <a:t>􏰀 A political ideology: nations should be the basis of states. </a:t>
            </a:r>
          </a:p>
          <a:p>
            <a:pPr marL="0" indent="0">
              <a:buNone/>
            </a:pPr>
            <a:r>
              <a:rPr lang="en-US" dirty="0"/>
              <a:t>􏰀  General universal principle selectively applied or appealed to on a self serving basis by nationalists </a:t>
            </a:r>
          </a:p>
          <a:p>
            <a:pPr marL="0" indent="0">
              <a:buNone/>
            </a:pPr>
            <a:r>
              <a:rPr lang="en-US" dirty="0"/>
              <a:t>􏰀  Implies a belief that there are nations </a:t>
            </a:r>
          </a:p>
          <a:p>
            <a:pPr marL="0" indent="0">
              <a:buNone/>
            </a:pPr>
            <a:r>
              <a:rPr lang="en-US" dirty="0"/>
              <a:t>􏰀 A kind of social identity and related sentiments </a:t>
            </a:r>
          </a:p>
          <a:p>
            <a:pPr marL="0" indent="0">
              <a:buNone/>
            </a:pPr>
            <a:r>
              <a:rPr lang="en-US" dirty="0"/>
              <a:t>􏰀  Thinking of yourself as British, English etc., i.e. as part of a nation </a:t>
            </a:r>
          </a:p>
          <a:p>
            <a:pPr marL="0" indent="0">
              <a:buNone/>
            </a:pPr>
            <a:r>
              <a:rPr lang="en-US" dirty="0"/>
              <a:t>􏰀  Views about what it means to be and who can count as British, English etc. </a:t>
            </a:r>
          </a:p>
          <a:p>
            <a:pPr marL="0" indent="0">
              <a:buNone/>
            </a:pPr>
            <a:r>
              <a:rPr lang="en-US" dirty="0"/>
              <a:t>􏰀  Patriotism and national pride </a:t>
            </a:r>
          </a:p>
          <a:p>
            <a:pPr marL="0" indent="0">
              <a:buNone/>
            </a:pPr>
            <a:r>
              <a:rPr lang="en-US" dirty="0"/>
              <a:t>􏰀  Maybe also jingoism and other extreme views </a:t>
            </a:r>
          </a:p>
          <a:p>
            <a:pPr marL="0" indent="0">
              <a:buNone/>
            </a:pPr>
            <a:r>
              <a:rPr lang="en-US" dirty="0"/>
              <a:t>􏰀 A kind of (basis for a) social movement </a:t>
            </a:r>
          </a:p>
          <a:p>
            <a:pPr marL="0" indent="0">
              <a:buNone/>
            </a:pPr>
            <a:r>
              <a:rPr lang="en-US" dirty="0"/>
              <a:t>􏰀 Nationalism has no force without some kind of political </a:t>
            </a:r>
            <a:r>
              <a:rPr lang="en-US" dirty="0" err="1"/>
              <a:t>organisation</a:t>
            </a:r>
            <a:r>
              <a:rPr lang="en-US" dirty="0"/>
              <a:t> and activity. </a:t>
            </a:r>
          </a:p>
          <a:p>
            <a:endParaRPr lang="en-US" dirty="0"/>
          </a:p>
        </p:txBody>
      </p:sp>
    </p:spTree>
    <p:extLst>
      <p:ext uri="{BB962C8B-B14F-4D97-AF65-F5344CB8AC3E}">
        <p14:creationId xmlns:p14="http://schemas.microsoft.com/office/powerpoint/2010/main" val="26793274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Watch the video</a:t>
            </a:r>
          </a:p>
        </p:txBody>
      </p:sp>
      <p:sp>
        <p:nvSpPr>
          <p:cNvPr id="3" name="Content Placeholder 2"/>
          <p:cNvSpPr>
            <a:spLocks noGrp="1"/>
          </p:cNvSpPr>
          <p:nvPr>
            <p:ph idx="1"/>
          </p:nvPr>
        </p:nvSpPr>
        <p:spPr/>
        <p:txBody>
          <a:bodyPr/>
          <a:lstStyle/>
          <a:p>
            <a:pPr marL="0" indent="0">
              <a:buNone/>
            </a:pPr>
            <a:endParaRPr lang="en-US" dirty="0">
              <a:hlinkClick r:id="" action="ppaction://noaction"/>
            </a:endParaRPr>
          </a:p>
          <a:p>
            <a:pPr marL="0" indent="0">
              <a:buNone/>
            </a:pPr>
            <a:endParaRPr lang="en-US" dirty="0"/>
          </a:p>
          <a:p>
            <a:endParaRPr lang="en-US" dirty="0"/>
          </a:p>
        </p:txBody>
      </p:sp>
      <p:sp>
        <p:nvSpPr>
          <p:cNvPr id="4" name="TextBox 3">
            <a:extLst>
              <a:ext uri="{FF2B5EF4-FFF2-40B4-BE49-F238E27FC236}">
                <a16:creationId xmlns:a16="http://schemas.microsoft.com/office/drawing/2014/main" id="{0CAC4887-FC78-DB43-B88E-61D3808C2F73}"/>
              </a:ext>
            </a:extLst>
          </p:cNvPr>
          <p:cNvSpPr txBox="1"/>
          <p:nvPr/>
        </p:nvSpPr>
        <p:spPr>
          <a:xfrm>
            <a:off x="2125980" y="1737360"/>
            <a:ext cx="4927503" cy="369332"/>
          </a:xfrm>
          <a:prstGeom prst="rect">
            <a:avLst/>
          </a:prstGeom>
          <a:noFill/>
        </p:spPr>
        <p:txBody>
          <a:bodyPr wrap="none" rtlCol="0">
            <a:spAutoFit/>
          </a:bodyPr>
          <a:lstStyle/>
          <a:p>
            <a:r>
              <a:rPr lang="en-US" dirty="0">
                <a:hlinkClick r:id="rId2"/>
              </a:rPr>
              <a:t>https://www.youtube.com/watch?v=Uwv9XjTZh2c</a:t>
            </a:r>
            <a:endParaRPr lang="en-US" dirty="0"/>
          </a:p>
        </p:txBody>
      </p:sp>
    </p:spTree>
    <p:extLst>
      <p:ext uri="{BB962C8B-B14F-4D97-AF65-F5344CB8AC3E}">
        <p14:creationId xmlns:p14="http://schemas.microsoft.com/office/powerpoint/2010/main" val="27009809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AAC31-023C-CD46-8064-5236DC36DA96}"/>
              </a:ext>
            </a:extLst>
          </p:cNvPr>
          <p:cNvSpPr>
            <a:spLocks noGrp="1"/>
          </p:cNvSpPr>
          <p:nvPr>
            <p:ph type="title"/>
          </p:nvPr>
        </p:nvSpPr>
        <p:spPr/>
        <p:txBody>
          <a:bodyPr/>
          <a:lstStyle/>
          <a:p>
            <a:r>
              <a:rPr lang="en-US" dirty="0"/>
              <a:t>So……</a:t>
            </a:r>
          </a:p>
        </p:txBody>
      </p:sp>
      <p:sp>
        <p:nvSpPr>
          <p:cNvPr id="3" name="Content Placeholder 2">
            <a:extLst>
              <a:ext uri="{FF2B5EF4-FFF2-40B4-BE49-F238E27FC236}">
                <a16:creationId xmlns:a16="http://schemas.microsoft.com/office/drawing/2014/main" id="{3009F0FA-2A79-714C-8FF7-2534D05413B1}"/>
              </a:ext>
            </a:extLst>
          </p:cNvPr>
          <p:cNvSpPr>
            <a:spLocks noGrp="1"/>
          </p:cNvSpPr>
          <p:nvPr>
            <p:ph idx="1"/>
          </p:nvPr>
        </p:nvSpPr>
        <p:spPr/>
        <p:txBody>
          <a:bodyPr>
            <a:normAutofit/>
          </a:bodyPr>
          <a:lstStyle/>
          <a:p>
            <a:r>
              <a:rPr lang="en-US" dirty="0"/>
              <a:t>Nationalism is neither exclusively “constructed” or primordial, that it is a combination of these two theoretical approaches which forms the concept of nationalism. I believe that nationalism is founded primarily naturally and that the need to build a fundamental power structure influences the ignition of constructivism. Primordial nationalism acts a building block towards constructivism, without either of these two theoretical approaches nationalism would not exist.</a:t>
            </a:r>
          </a:p>
        </p:txBody>
      </p:sp>
    </p:spTree>
    <p:extLst>
      <p:ext uri="{BB962C8B-B14F-4D97-AF65-F5344CB8AC3E}">
        <p14:creationId xmlns:p14="http://schemas.microsoft.com/office/powerpoint/2010/main" val="5398505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Share certain commonalities</a:t>
            </a:r>
          </a:p>
        </p:txBody>
      </p:sp>
      <p:sp>
        <p:nvSpPr>
          <p:cNvPr id="3" name="Content Placeholder 2"/>
          <p:cNvSpPr>
            <a:spLocks noGrp="1"/>
          </p:cNvSpPr>
          <p:nvPr>
            <p:ph idx="1"/>
          </p:nvPr>
        </p:nvSpPr>
        <p:spPr/>
        <p:txBody>
          <a:bodyPr>
            <a:normAutofit/>
          </a:bodyPr>
          <a:lstStyle/>
          <a:p>
            <a:r>
              <a:rPr lang="en-US" dirty="0"/>
              <a:t>Language</a:t>
            </a:r>
          </a:p>
          <a:p>
            <a:r>
              <a:rPr lang="en-US" dirty="0"/>
              <a:t>Geographic area</a:t>
            </a:r>
          </a:p>
          <a:p>
            <a:r>
              <a:rPr lang="en-US" dirty="0"/>
              <a:t>Historical development</a:t>
            </a:r>
          </a:p>
          <a:p>
            <a:r>
              <a:rPr lang="en-US" dirty="0"/>
              <a:t>Religion (but, not always)</a:t>
            </a:r>
          </a:p>
          <a:p>
            <a:r>
              <a:rPr lang="en-US" dirty="0"/>
              <a:t>Culture</a:t>
            </a:r>
          </a:p>
          <a:p>
            <a:r>
              <a:rPr lang="en-US" dirty="0"/>
              <a:t>They see or feel themselves to be part of the nation</a:t>
            </a:r>
          </a:p>
          <a:p>
            <a:r>
              <a:rPr lang="en-US" dirty="0"/>
              <a:t>Enemy may bring them together</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Did people always feel themselves part of a nation?</a:t>
            </a:r>
          </a:p>
        </p:txBody>
      </p:sp>
      <p:sp>
        <p:nvSpPr>
          <p:cNvPr id="3" name="Content Placeholder 2"/>
          <p:cNvSpPr>
            <a:spLocks noGrp="1"/>
          </p:cNvSpPr>
          <p:nvPr>
            <p:ph idx="1"/>
          </p:nvPr>
        </p:nvSpPr>
        <p:spPr/>
        <p:txBody>
          <a:bodyPr/>
          <a:lstStyle/>
          <a:p>
            <a:r>
              <a:rPr lang="en-US" dirty="0"/>
              <a:t>No</a:t>
            </a:r>
          </a:p>
          <a:p>
            <a:r>
              <a:rPr lang="en-US" dirty="0"/>
              <a:t>Legacy of French Revolution</a:t>
            </a:r>
          </a:p>
          <a:p>
            <a:r>
              <a:rPr lang="en-US" dirty="0"/>
              <a:t>People started to see themselves as part of France rather than just people who lived in various regions of a country called France</a:t>
            </a:r>
          </a:p>
          <a:p>
            <a:r>
              <a:rPr lang="en-US" dirty="0"/>
              <a:t>France ceased to be the property of the monarchs in 1792</a:t>
            </a:r>
          </a:p>
          <a:p>
            <a:r>
              <a:rPr lang="en-US" dirty="0"/>
              <a:t>It now belonged to the people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GB"/>
              <a:t>So, what is the nation?</a:t>
            </a:r>
          </a:p>
        </p:txBody>
      </p:sp>
      <p:sp>
        <p:nvSpPr>
          <p:cNvPr id="11267" name="Rectangle 3"/>
          <p:cNvSpPr>
            <a:spLocks noGrp="1" noChangeArrowheads="1"/>
          </p:cNvSpPr>
          <p:nvPr>
            <p:ph idx="1"/>
          </p:nvPr>
        </p:nvSpPr>
        <p:spPr/>
        <p:txBody>
          <a:bodyPr/>
          <a:lstStyle/>
          <a:p>
            <a:pPr>
              <a:lnSpc>
                <a:spcPct val="90000"/>
              </a:lnSpc>
            </a:pPr>
            <a:r>
              <a:rPr lang="en-GB"/>
              <a:t>every attempt to answer this unresolved question depends on the belief that nations are real entities - BUT</a:t>
            </a:r>
          </a:p>
          <a:p>
            <a:pPr>
              <a:lnSpc>
                <a:spcPct val="90000"/>
              </a:lnSpc>
            </a:pPr>
            <a:r>
              <a:rPr lang="en-GB"/>
              <a:t>“</a:t>
            </a:r>
            <a:r>
              <a:rPr lang="en-GB">
                <a:cs typeface="Times New Roman" charset="0"/>
              </a:rPr>
              <a:t>Everyone agrees that nations are historically formed constructs</a:t>
            </a:r>
            <a:r>
              <a:rPr lang="en-GB"/>
              <a:t>.</a:t>
            </a:r>
            <a:r>
              <a:rPr lang="en-GB">
                <a:cs typeface="Times New Roman" charset="0"/>
              </a:rPr>
              <a:t>” (Brubaker</a:t>
            </a:r>
            <a:r>
              <a:rPr lang="en-GB"/>
              <a:t>)</a:t>
            </a:r>
          </a:p>
          <a:p>
            <a:pPr>
              <a:lnSpc>
                <a:spcPct val="90000"/>
              </a:lnSpc>
            </a:pPr>
            <a:r>
              <a:rPr lang="en-GB"/>
              <a:t>in contemporary writings nation is no longer regarded as unchanging and primary social entity</a:t>
            </a:r>
          </a:p>
        </p:txBody>
      </p:sp>
    </p:spTree>
    <p:extLst>
      <p:ext uri="{BB962C8B-B14F-4D97-AF65-F5344CB8AC3E}">
        <p14:creationId xmlns:p14="http://schemas.microsoft.com/office/powerpoint/2010/main" val="1361950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C5A8D-8AC3-A941-8821-FC8A58A23B8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80F2DF1-E1C3-F546-988C-D5BE58CEC8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52400"/>
            <a:ext cx="8534400" cy="6340474"/>
          </a:xfrm>
        </p:spPr>
      </p:pic>
    </p:spTree>
    <p:extLst>
      <p:ext uri="{BB962C8B-B14F-4D97-AF65-F5344CB8AC3E}">
        <p14:creationId xmlns:p14="http://schemas.microsoft.com/office/powerpoint/2010/main" val="15411637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GB"/>
              <a:t>So, what is the nation?</a:t>
            </a:r>
          </a:p>
        </p:txBody>
      </p:sp>
      <p:sp>
        <p:nvSpPr>
          <p:cNvPr id="12291" name="Rectangle 3"/>
          <p:cNvSpPr>
            <a:spLocks noGrp="1" noChangeArrowheads="1"/>
          </p:cNvSpPr>
          <p:nvPr>
            <p:ph idx="1"/>
          </p:nvPr>
        </p:nvSpPr>
        <p:spPr/>
        <p:txBody>
          <a:bodyPr>
            <a:normAutofit/>
          </a:bodyPr>
          <a:lstStyle/>
          <a:p>
            <a:r>
              <a:rPr lang="en-GB" sz="2800"/>
              <a:t>Miroslav Hroch is convinced that nations are real (note: not eternal) and should be defined as including: </a:t>
            </a:r>
            <a:r>
              <a:rPr lang="en-GB" sz="2800">
                <a:cs typeface="Times New Roman" charset="0"/>
              </a:rPr>
              <a:t>remembered common past of the group, linguistic or cultural ties enabling social communication within the group, perceived equality of all who belong to the group</a:t>
            </a:r>
            <a:endParaRPr lang="en-GB" sz="2800"/>
          </a:p>
          <a:p>
            <a:r>
              <a:rPr lang="en-GB" sz="2800" b="1"/>
              <a:t>Ernest Gellner</a:t>
            </a:r>
            <a:r>
              <a:rPr lang="en-GB" sz="2800"/>
              <a:t> decided to omit definition of the nation; “nations can be defined only in terms of the age of nationalism”</a:t>
            </a:r>
          </a:p>
        </p:txBody>
      </p:sp>
    </p:spTree>
    <p:extLst>
      <p:ext uri="{BB962C8B-B14F-4D97-AF65-F5344CB8AC3E}">
        <p14:creationId xmlns:p14="http://schemas.microsoft.com/office/powerpoint/2010/main" val="14562458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781B7-D08B-3648-A9D6-3095C8B1460E}"/>
              </a:ext>
            </a:extLst>
          </p:cNvPr>
          <p:cNvSpPr>
            <a:spLocks noGrp="1"/>
          </p:cNvSpPr>
          <p:nvPr>
            <p:ph type="title"/>
          </p:nvPr>
        </p:nvSpPr>
        <p:spPr/>
        <p:txBody>
          <a:bodyPr/>
          <a:lstStyle/>
          <a:p>
            <a:r>
              <a:rPr lang="en-US" dirty="0"/>
              <a:t>Definition of the Nation - </a:t>
            </a:r>
            <a:r>
              <a:rPr lang="en-US" dirty="0" err="1"/>
              <a:t>Hroch</a:t>
            </a:r>
            <a:endParaRPr lang="en-US" dirty="0"/>
          </a:p>
        </p:txBody>
      </p:sp>
      <p:sp>
        <p:nvSpPr>
          <p:cNvPr id="3" name="Content Placeholder 2">
            <a:extLst>
              <a:ext uri="{FF2B5EF4-FFF2-40B4-BE49-F238E27FC236}">
                <a16:creationId xmlns:a16="http://schemas.microsoft.com/office/drawing/2014/main" id="{118C9A6B-6524-C948-8B7E-6618AF2255FA}"/>
              </a:ext>
            </a:extLst>
          </p:cNvPr>
          <p:cNvSpPr>
            <a:spLocks noGrp="1"/>
          </p:cNvSpPr>
          <p:nvPr>
            <p:ph idx="1"/>
          </p:nvPr>
        </p:nvSpPr>
        <p:spPr/>
        <p:txBody>
          <a:bodyPr>
            <a:normAutofit fontScale="92500" lnSpcReduction="20000"/>
          </a:bodyPr>
          <a:lstStyle/>
          <a:p>
            <a:r>
              <a:rPr lang="en-US" dirty="0"/>
              <a:t>a large social group integrated not by one but by a combination of several kinds of objective relationships (economic, political, linguistic, cultural, religious, geographical, historical), and their subjective reflection in collective consciousness. Many of these ties could. be mutually substitutable—some playing a particularly important role in one nation-building process, and no more than a subsidiary part in others. But among them, three stand out as irreplaceable: (</a:t>
            </a:r>
            <a:r>
              <a:rPr lang="en-US" dirty="0" err="1"/>
              <a:t>i</a:t>
            </a:r>
            <a:r>
              <a:rPr lang="en-US" dirty="0"/>
              <a:t>) a ‘memory’ of some common past, treated as a ‘destiny’ of the group—or at least of its core constituents; (ii) a density of linguistic or cultural ties enabling a higher degree of social communication within the group than beyond it; (iii) a conception of the equality of all members of the group organized as a civil society.</a:t>
            </a:r>
          </a:p>
        </p:txBody>
      </p:sp>
    </p:spTree>
    <p:extLst>
      <p:ext uri="{BB962C8B-B14F-4D97-AF65-F5344CB8AC3E}">
        <p14:creationId xmlns:p14="http://schemas.microsoft.com/office/powerpoint/2010/main" val="12740660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2C7D6-67FD-344B-B873-39E0A1B1DED6}"/>
              </a:ext>
            </a:extLst>
          </p:cNvPr>
          <p:cNvSpPr>
            <a:spLocks noGrp="1"/>
          </p:cNvSpPr>
          <p:nvPr>
            <p:ph type="title"/>
          </p:nvPr>
        </p:nvSpPr>
        <p:spPr/>
        <p:txBody>
          <a:bodyPr/>
          <a:lstStyle/>
          <a:p>
            <a:r>
              <a:rPr lang="en-US" dirty="0"/>
              <a:t>Key Questions</a:t>
            </a:r>
          </a:p>
        </p:txBody>
      </p:sp>
      <p:sp>
        <p:nvSpPr>
          <p:cNvPr id="3" name="Content Placeholder 2">
            <a:extLst>
              <a:ext uri="{FF2B5EF4-FFF2-40B4-BE49-F238E27FC236}">
                <a16:creationId xmlns:a16="http://schemas.microsoft.com/office/drawing/2014/main" id="{3F9CC77A-DAE1-0749-9B36-8B02EC12D38D}"/>
              </a:ext>
            </a:extLst>
          </p:cNvPr>
          <p:cNvSpPr>
            <a:spLocks noGrp="1"/>
          </p:cNvSpPr>
          <p:nvPr>
            <p:ph idx="1"/>
          </p:nvPr>
        </p:nvSpPr>
        <p:spPr/>
        <p:txBody>
          <a:bodyPr/>
          <a:lstStyle/>
          <a:p>
            <a:r>
              <a:rPr lang="en-US" dirty="0"/>
              <a:t>What is the difference between a State, a Nation and a Nation State?</a:t>
            </a:r>
          </a:p>
          <a:p>
            <a:r>
              <a:rPr lang="en-US" dirty="0"/>
              <a:t>Explain the difference between civic and ethnic nationalism.</a:t>
            </a:r>
          </a:p>
          <a:p>
            <a:r>
              <a:rPr lang="en-US" dirty="0"/>
              <a:t>Explain 3 different views of how nations are created.</a:t>
            </a:r>
          </a:p>
          <a:p>
            <a:r>
              <a:rPr lang="en-US" dirty="0"/>
              <a:t>Explain the 3 stages of the development of Nationalist Movements according to </a:t>
            </a:r>
            <a:r>
              <a:rPr lang="en-US" dirty="0" err="1"/>
              <a:t>Hroch</a:t>
            </a:r>
            <a:r>
              <a:rPr lang="en-US" dirty="0"/>
              <a:t>.</a:t>
            </a:r>
          </a:p>
          <a:p>
            <a:r>
              <a:rPr lang="en-US" dirty="0"/>
              <a:t>What is your definition of a nation?</a:t>
            </a:r>
          </a:p>
          <a:p>
            <a:endParaRPr lang="en-US" dirty="0"/>
          </a:p>
          <a:p>
            <a:endParaRPr lang="en-US" dirty="0"/>
          </a:p>
        </p:txBody>
      </p:sp>
    </p:spTree>
    <p:extLst>
      <p:ext uri="{BB962C8B-B14F-4D97-AF65-F5344CB8AC3E}">
        <p14:creationId xmlns:p14="http://schemas.microsoft.com/office/powerpoint/2010/main" val="2534794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01633-C90F-1B42-81F5-2E084E4F3C9C}"/>
              </a:ext>
            </a:extLst>
          </p:cNvPr>
          <p:cNvSpPr>
            <a:spLocks noGrp="1"/>
          </p:cNvSpPr>
          <p:nvPr>
            <p:ph type="title"/>
          </p:nvPr>
        </p:nvSpPr>
        <p:spPr>
          <a:xfrm>
            <a:off x="152400" y="4814513"/>
            <a:ext cx="7886700" cy="1325563"/>
          </a:xfrm>
        </p:spPr>
        <p:txBody>
          <a:bodyPr>
            <a:normAutofit/>
          </a:bodyPr>
          <a:lstStyle/>
          <a:p>
            <a:r>
              <a:rPr lang="en-US" sz="4000" dirty="0"/>
              <a:t>What is the USA?</a:t>
            </a:r>
          </a:p>
        </p:txBody>
      </p:sp>
      <p:pic>
        <p:nvPicPr>
          <p:cNvPr id="5" name="Content Placeholder 4">
            <a:extLst>
              <a:ext uri="{FF2B5EF4-FFF2-40B4-BE49-F238E27FC236}">
                <a16:creationId xmlns:a16="http://schemas.microsoft.com/office/drawing/2014/main" id="{C42630C2-CCD3-944F-8E7A-0561C8E5C2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5997950" cy="4351338"/>
          </a:xfrm>
        </p:spPr>
      </p:pic>
      <p:pic>
        <p:nvPicPr>
          <p:cNvPr id="7" name="Picture 6">
            <a:extLst>
              <a:ext uri="{FF2B5EF4-FFF2-40B4-BE49-F238E27FC236}">
                <a16:creationId xmlns:a16="http://schemas.microsoft.com/office/drawing/2014/main" id="{7541A621-17F2-4C4C-8EBB-4CA120B887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2795" y="2590800"/>
            <a:ext cx="5301205" cy="4170802"/>
          </a:xfrm>
          <a:prstGeom prst="rect">
            <a:avLst/>
          </a:prstGeom>
        </p:spPr>
      </p:pic>
    </p:spTree>
    <p:extLst>
      <p:ext uri="{BB962C8B-B14F-4D97-AF65-F5344CB8AC3E}">
        <p14:creationId xmlns:p14="http://schemas.microsoft.com/office/powerpoint/2010/main" val="4163698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60514-2F93-B54F-ACE5-6E81D9F3294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C3F4EFE-A644-2040-B5D1-1A12FC2EED7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334259"/>
            <a:ext cx="8305800" cy="6226525"/>
          </a:xfrm>
        </p:spPr>
      </p:pic>
    </p:spTree>
    <p:extLst>
      <p:ext uri="{BB962C8B-B14F-4D97-AF65-F5344CB8AC3E}">
        <p14:creationId xmlns:p14="http://schemas.microsoft.com/office/powerpoint/2010/main" val="3191313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7D087775-11AF-4F40-ADCA-A8E01B5F7574}"/>
              </a:ext>
            </a:extLst>
          </p:cNvPr>
          <p:cNvSpPr>
            <a:spLocks noGrp="1"/>
          </p:cNvSpPr>
          <p:nvPr>
            <p:ph type="title"/>
          </p:nvPr>
        </p:nvSpPr>
        <p:spPr>
          <a:xfrm>
            <a:off x="457200" y="281751"/>
            <a:ext cx="8229600" cy="712788"/>
          </a:xfrm>
        </p:spPr>
        <p:txBody>
          <a:bodyPr>
            <a:normAutofit/>
          </a:bodyPr>
          <a:lstStyle/>
          <a:p>
            <a:pPr eaLnBrk="1" hangingPunct="1"/>
            <a:r>
              <a:rPr lang="en-US" altLang="en-US" sz="3600" b="1" u="sng" dirty="0">
                <a:solidFill>
                  <a:schemeClr val="tx1"/>
                </a:solidFill>
                <a:effectLst/>
                <a:latin typeface="+mn-lt"/>
              </a:rPr>
              <a:t>Types of Nationalist Movements</a:t>
            </a:r>
          </a:p>
        </p:txBody>
      </p:sp>
      <p:sp>
        <p:nvSpPr>
          <p:cNvPr id="12291" name="Content Placeholder 2">
            <a:extLst>
              <a:ext uri="{FF2B5EF4-FFF2-40B4-BE49-F238E27FC236}">
                <a16:creationId xmlns:a16="http://schemas.microsoft.com/office/drawing/2014/main" id="{21FB1542-23B8-8043-B361-7D9C0D2A5188}"/>
              </a:ext>
            </a:extLst>
          </p:cNvPr>
          <p:cNvSpPr>
            <a:spLocks noGrp="1"/>
          </p:cNvSpPr>
          <p:nvPr>
            <p:ph idx="1"/>
          </p:nvPr>
        </p:nvSpPr>
        <p:spPr>
          <a:xfrm>
            <a:off x="762000" y="1275204"/>
            <a:ext cx="4953000" cy="4800600"/>
          </a:xfrm>
        </p:spPr>
        <p:txBody>
          <a:bodyPr>
            <a:normAutofit/>
          </a:bodyPr>
          <a:lstStyle/>
          <a:p>
            <a:pPr eaLnBrk="1" hangingPunct="1">
              <a:buFont typeface="Wingdings" pitchFamily="2" charset="2"/>
              <a:buNone/>
            </a:pPr>
            <a:r>
              <a:rPr lang="en-US" altLang="en-US" sz="2200" dirty="0">
                <a:effectLst/>
                <a:ea typeface="Batang" panose="02030600000101010101" pitchFamily="18" charset="-127"/>
              </a:rPr>
              <a:t>Unification:  mergers of politically divided but culturally similar lands </a:t>
            </a:r>
          </a:p>
          <a:p>
            <a:pPr eaLnBrk="1" hangingPunct="1">
              <a:buFont typeface="Wingdings" pitchFamily="2" charset="2"/>
              <a:buNone/>
            </a:pPr>
            <a:r>
              <a:rPr lang="en-US" altLang="en-US" sz="1600" dirty="0">
                <a:effectLst/>
                <a:ea typeface="Batang" panose="02030600000101010101" pitchFamily="18" charset="-127"/>
              </a:rPr>
              <a:t>(Example:  19</a:t>
            </a:r>
            <a:r>
              <a:rPr lang="en-US" altLang="en-US" sz="1600" baseline="30000" dirty="0">
                <a:effectLst/>
                <a:ea typeface="Batang" panose="02030600000101010101" pitchFamily="18" charset="-127"/>
              </a:rPr>
              <a:t>th</a:t>
            </a:r>
            <a:r>
              <a:rPr lang="en-US" altLang="en-US" sz="1600" dirty="0">
                <a:effectLst/>
                <a:ea typeface="Batang" panose="02030600000101010101" pitchFamily="18" charset="-127"/>
              </a:rPr>
              <a:t> century Germany and Italy)</a:t>
            </a:r>
          </a:p>
          <a:p>
            <a:pPr eaLnBrk="1" hangingPunct="1">
              <a:buFont typeface="Wingdings" pitchFamily="2" charset="2"/>
              <a:buNone/>
            </a:pPr>
            <a:endParaRPr lang="en-US" altLang="en-US" sz="2800" dirty="0">
              <a:effectLst/>
              <a:ea typeface="Batang" panose="02030600000101010101" pitchFamily="18" charset="-127"/>
            </a:endParaRPr>
          </a:p>
          <a:p>
            <a:pPr eaLnBrk="1" hangingPunct="1">
              <a:buFont typeface="Wingdings" pitchFamily="2" charset="2"/>
              <a:buNone/>
            </a:pPr>
            <a:r>
              <a:rPr lang="en-US" altLang="en-US" sz="2000" dirty="0">
                <a:effectLst/>
                <a:ea typeface="Batang" panose="02030600000101010101" pitchFamily="18" charset="-127"/>
              </a:rPr>
              <a:t>Separation:  culturally distinct group resists being added to a state or tries to break away</a:t>
            </a:r>
          </a:p>
          <a:p>
            <a:pPr eaLnBrk="1" hangingPunct="1">
              <a:buFont typeface="Wingdings" pitchFamily="2" charset="2"/>
              <a:buNone/>
            </a:pPr>
            <a:r>
              <a:rPr lang="en-US" altLang="en-US" sz="1600" dirty="0">
                <a:effectLst/>
                <a:ea typeface="Batang" panose="02030600000101010101" pitchFamily="18" charset="-127"/>
              </a:rPr>
              <a:t>(Example:  French-Speaking Canadians)</a:t>
            </a:r>
          </a:p>
          <a:p>
            <a:pPr eaLnBrk="1" hangingPunct="1">
              <a:buFont typeface="Wingdings" pitchFamily="2" charset="2"/>
              <a:buNone/>
            </a:pPr>
            <a:endParaRPr lang="en-US" altLang="en-US" sz="2800" dirty="0">
              <a:effectLst/>
              <a:ea typeface="Batang" panose="02030600000101010101" pitchFamily="18" charset="-127"/>
            </a:endParaRPr>
          </a:p>
          <a:p>
            <a:pPr eaLnBrk="1" hangingPunct="1">
              <a:buFont typeface="Wingdings" pitchFamily="2" charset="2"/>
              <a:buNone/>
            </a:pPr>
            <a:r>
              <a:rPr lang="en-US" altLang="en-US" sz="2000" dirty="0">
                <a:effectLst/>
                <a:ea typeface="Batang" panose="02030600000101010101" pitchFamily="18" charset="-127"/>
              </a:rPr>
              <a:t>State-building:  culturally distinct groups form into a new state by accepting a single culture</a:t>
            </a:r>
          </a:p>
          <a:p>
            <a:pPr eaLnBrk="1" hangingPunct="1">
              <a:buFont typeface="Wingdings" pitchFamily="2" charset="2"/>
              <a:buNone/>
            </a:pPr>
            <a:r>
              <a:rPr lang="en-US" altLang="en-US" sz="1600" dirty="0">
                <a:effectLst/>
                <a:ea typeface="Batang" panose="02030600000101010101" pitchFamily="18" charset="-127"/>
              </a:rPr>
              <a:t>(Example:  United States)</a:t>
            </a:r>
          </a:p>
          <a:p>
            <a:pPr eaLnBrk="1" hangingPunct="1">
              <a:buFont typeface="Wingdings" pitchFamily="2" charset="2"/>
              <a:buNone/>
            </a:pPr>
            <a:endParaRPr lang="en-US" altLang="en-US" sz="2800" i="1" dirty="0">
              <a:effectLst/>
              <a:ea typeface="Batang" panose="02030600000101010101" pitchFamily="18" charset="-127"/>
            </a:endParaRPr>
          </a:p>
        </p:txBody>
      </p:sp>
      <p:pic>
        <p:nvPicPr>
          <p:cNvPr id="12292" name="Picture 4">
            <a:extLst>
              <a:ext uri="{FF2B5EF4-FFF2-40B4-BE49-F238E27FC236}">
                <a16:creationId xmlns:a16="http://schemas.microsoft.com/office/drawing/2014/main" id="{59E210BF-A88F-3E4C-9390-2287173E09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4425" y="1250126"/>
            <a:ext cx="249237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a:extLst>
              <a:ext uri="{FF2B5EF4-FFF2-40B4-BE49-F238E27FC236}">
                <a16:creationId xmlns:a16="http://schemas.microsoft.com/office/drawing/2014/main" id="{6A5C7743-A903-E444-BCDC-265B466F0A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4425" y="3321875"/>
            <a:ext cx="23907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4" name="Picture 6">
            <a:extLst>
              <a:ext uri="{FF2B5EF4-FFF2-40B4-BE49-F238E27FC236}">
                <a16:creationId xmlns:a16="http://schemas.microsoft.com/office/drawing/2014/main" id="{9EB7C08B-F7C3-FA43-8C56-CF26D5E96E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0239" y="4995892"/>
            <a:ext cx="2074862" cy="122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1864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a:extLst>
              <a:ext uri="{FF2B5EF4-FFF2-40B4-BE49-F238E27FC236}">
                <a16:creationId xmlns:a16="http://schemas.microsoft.com/office/drawing/2014/main" id="{CD9AA1EF-BCFC-1742-B8BD-FE1556F08829}"/>
              </a:ext>
            </a:extLst>
          </p:cNvPr>
          <p:cNvSpPr>
            <a:spLocks noGrp="1"/>
          </p:cNvSpPr>
          <p:nvPr>
            <p:ph idx="1"/>
          </p:nvPr>
        </p:nvSpPr>
        <p:spPr>
          <a:xfrm>
            <a:off x="457200" y="2057400"/>
            <a:ext cx="8839200" cy="4572000"/>
          </a:xfrm>
        </p:spPr>
        <p:txBody>
          <a:bodyPr>
            <a:normAutofit/>
          </a:bodyPr>
          <a:lstStyle/>
          <a:p>
            <a:pPr algn="ctr">
              <a:buFont typeface="Wingdings" pitchFamily="2" charset="2"/>
              <a:buNone/>
            </a:pPr>
            <a:r>
              <a:rPr lang="en-US" altLang="en-US" sz="5400" b="1" dirty="0">
                <a:effectLst/>
                <a:latin typeface="Batang" panose="02030600000101010101" pitchFamily="18" charset="-127"/>
              </a:rPr>
              <a:t>Nation States</a:t>
            </a:r>
            <a:endParaRPr lang="en-US" altLang="en-US" sz="2000" b="1" dirty="0">
              <a:effectLst/>
              <a:latin typeface="Batang" panose="02030600000101010101" pitchFamily="18" charset="-127"/>
            </a:endParaRPr>
          </a:p>
          <a:p>
            <a:pPr algn="ctr">
              <a:buFont typeface="Wingdings" pitchFamily="2" charset="2"/>
              <a:buNone/>
            </a:pPr>
            <a:endParaRPr lang="en-US" altLang="en-US" sz="2000" b="1" dirty="0">
              <a:effectLst/>
              <a:latin typeface="Batang" panose="02030600000101010101" pitchFamily="18" charset="-127"/>
            </a:endParaRPr>
          </a:p>
          <a:p>
            <a:pPr algn="ctr">
              <a:buFont typeface="Wingdings" pitchFamily="2" charset="2"/>
              <a:buNone/>
            </a:pPr>
            <a:endParaRPr lang="en-US" altLang="en-US" sz="2000" b="1" dirty="0">
              <a:effectLst/>
              <a:latin typeface="Batang" panose="02030600000101010101" pitchFamily="18" charset="-127"/>
            </a:endParaRPr>
          </a:p>
          <a:p>
            <a:pPr algn="ctr">
              <a:buFont typeface="Wingdings" pitchFamily="2" charset="2"/>
              <a:buNone/>
            </a:pPr>
            <a:endParaRPr lang="en-US" altLang="en-US" sz="2000" b="1" dirty="0">
              <a:effectLst/>
              <a:latin typeface="Batang" panose="02030600000101010101" pitchFamily="18" charset="-127"/>
            </a:endParaRPr>
          </a:p>
          <a:p>
            <a:pPr algn="ctr">
              <a:buFont typeface="Wingdings" pitchFamily="2" charset="2"/>
              <a:buNone/>
            </a:pPr>
            <a:endParaRPr lang="en-US" altLang="en-US" sz="2000" b="1" dirty="0">
              <a:effectLst/>
              <a:latin typeface="Batang" panose="02030600000101010101" pitchFamily="18" charset="-127"/>
            </a:endParaRPr>
          </a:p>
          <a:p>
            <a:pPr algn="ctr">
              <a:buFont typeface="Wingdings" pitchFamily="2" charset="2"/>
              <a:buNone/>
            </a:pPr>
            <a:endParaRPr lang="en-US" altLang="en-US" sz="2000" b="1" dirty="0">
              <a:effectLst/>
              <a:latin typeface="Batang" panose="02030600000101010101" pitchFamily="18" charset="-127"/>
            </a:endParaRPr>
          </a:p>
          <a:p>
            <a:pPr algn="ctr">
              <a:buFont typeface="Wingdings" pitchFamily="2" charset="2"/>
              <a:buNone/>
            </a:pPr>
            <a:endParaRPr lang="en-US" altLang="en-US" sz="5400" b="1" dirty="0">
              <a:effectLst/>
              <a:latin typeface="Batang" panose="02030600000101010101" pitchFamily="18" charset="-127"/>
            </a:endParaRPr>
          </a:p>
          <a:p>
            <a:pPr algn="ctr">
              <a:buFont typeface="Wingdings" pitchFamily="2" charset="2"/>
              <a:buNone/>
            </a:pPr>
            <a:endParaRPr lang="en-US" altLang="en-US" sz="5400" b="1" dirty="0">
              <a:effectLst/>
              <a:latin typeface="Batang" panose="02030600000101010101" pitchFamily="18" charset="-127"/>
            </a:endParaRPr>
          </a:p>
          <a:p>
            <a:pPr algn="ctr">
              <a:buFont typeface="Wingdings" pitchFamily="2" charset="2"/>
              <a:buNone/>
            </a:pPr>
            <a:endParaRPr lang="en-US" altLang="en-US" sz="5400" b="1" dirty="0">
              <a:effectLst/>
              <a:latin typeface="Batang" panose="02030600000101010101" pitchFamily="18" charset="-127"/>
            </a:endParaRPr>
          </a:p>
        </p:txBody>
      </p:sp>
      <p:sp>
        <p:nvSpPr>
          <p:cNvPr id="11267" name="Oval 5">
            <a:extLst>
              <a:ext uri="{FF2B5EF4-FFF2-40B4-BE49-F238E27FC236}">
                <a16:creationId xmlns:a16="http://schemas.microsoft.com/office/drawing/2014/main" id="{06CB9656-6D88-1148-99C6-457F1018D7DF}"/>
              </a:ext>
            </a:extLst>
          </p:cNvPr>
          <p:cNvSpPr>
            <a:spLocks noChangeArrowheads="1"/>
          </p:cNvSpPr>
          <p:nvPr/>
        </p:nvSpPr>
        <p:spPr bwMode="auto">
          <a:xfrm>
            <a:off x="838200" y="228600"/>
            <a:ext cx="1828800" cy="1752600"/>
          </a:xfrm>
          <a:prstGeom prst="ellipse">
            <a:avLst/>
          </a:prstGeom>
          <a:solidFill>
            <a:srgbClr val="FFFFFF"/>
          </a:solidFill>
          <a:ln w="9525">
            <a:solidFill>
              <a:srgbClr val="000000"/>
            </a:solidFill>
            <a:round/>
            <a:headEnd/>
            <a:tailEnd/>
          </a:ln>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SzPct val="65000"/>
              <a:buFont typeface="Wingdings"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accent2"/>
              </a:buClr>
              <a:buSzPct val="65000"/>
              <a:buFont typeface="Wingdings"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SzPct val="65000"/>
              <a:buFont typeface="Wingdings"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folHlink"/>
              </a:buClr>
              <a:buSzPct val="65000"/>
              <a:buFont typeface="Wingdings"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US" altLang="en-US" sz="1600" u="sng">
                <a:solidFill>
                  <a:srgbClr val="000000"/>
                </a:solidFill>
                <a:latin typeface="Batang" panose="02030600000101010101" pitchFamily="18" charset="-127"/>
              </a:rPr>
              <a:t>Culture</a:t>
            </a:r>
          </a:p>
          <a:p>
            <a:pPr algn="ctr" eaLnBrk="1" hangingPunct="1">
              <a:spcBef>
                <a:spcPct val="0"/>
              </a:spcBef>
              <a:buClrTx/>
              <a:buSzTx/>
              <a:buFontTx/>
              <a:buNone/>
            </a:pPr>
            <a:r>
              <a:rPr lang="en-US" altLang="en-US" sz="1600">
                <a:solidFill>
                  <a:srgbClr val="000000"/>
                </a:solidFill>
                <a:latin typeface="Batang" panose="02030600000101010101" pitchFamily="18" charset="-127"/>
              </a:rPr>
              <a:t>a shared way of life</a:t>
            </a:r>
          </a:p>
        </p:txBody>
      </p:sp>
      <p:sp>
        <p:nvSpPr>
          <p:cNvPr id="11268" name="Oval 5">
            <a:extLst>
              <a:ext uri="{FF2B5EF4-FFF2-40B4-BE49-F238E27FC236}">
                <a16:creationId xmlns:a16="http://schemas.microsoft.com/office/drawing/2014/main" id="{C3FB7C61-0024-124D-84AF-6687D8A99AD1}"/>
              </a:ext>
            </a:extLst>
          </p:cNvPr>
          <p:cNvSpPr>
            <a:spLocks noChangeArrowheads="1"/>
          </p:cNvSpPr>
          <p:nvPr/>
        </p:nvSpPr>
        <p:spPr bwMode="auto">
          <a:xfrm>
            <a:off x="3581400" y="228600"/>
            <a:ext cx="1828800" cy="1676400"/>
          </a:xfrm>
          <a:prstGeom prst="ellipse">
            <a:avLst/>
          </a:prstGeom>
          <a:solidFill>
            <a:srgbClr val="FFFFFF"/>
          </a:solidFill>
          <a:ln w="9525">
            <a:solidFill>
              <a:srgbClr val="000000"/>
            </a:solidFill>
            <a:round/>
            <a:headEnd/>
            <a:tailEnd/>
          </a:ln>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SzPct val="65000"/>
              <a:buFont typeface="Wingdings"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accent2"/>
              </a:buClr>
              <a:buSzPct val="65000"/>
              <a:buFont typeface="Wingdings"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SzPct val="65000"/>
              <a:buFont typeface="Wingdings"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folHlink"/>
              </a:buClr>
              <a:buSzPct val="65000"/>
              <a:buFont typeface="Wingdings"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US" altLang="en-US" sz="1600" u="sng" dirty="0">
                <a:solidFill>
                  <a:srgbClr val="000000"/>
                </a:solidFill>
                <a:latin typeface="Batang" panose="02030600000101010101" pitchFamily="18" charset="-127"/>
              </a:rPr>
              <a:t>History</a:t>
            </a:r>
          </a:p>
          <a:p>
            <a:pPr algn="ctr" eaLnBrk="1" hangingPunct="1">
              <a:spcBef>
                <a:spcPct val="0"/>
              </a:spcBef>
              <a:buClrTx/>
              <a:buSzTx/>
              <a:buFontTx/>
              <a:buNone/>
            </a:pPr>
            <a:r>
              <a:rPr lang="en-US" altLang="en-US" sz="1600" dirty="0">
                <a:solidFill>
                  <a:srgbClr val="000000"/>
                </a:solidFill>
                <a:latin typeface="Batang" panose="02030600000101010101" pitchFamily="18" charset="-127"/>
              </a:rPr>
              <a:t>a common past or experience</a:t>
            </a:r>
          </a:p>
          <a:p>
            <a:pPr algn="ctr" eaLnBrk="1" hangingPunct="1">
              <a:spcBef>
                <a:spcPct val="0"/>
              </a:spcBef>
              <a:buClrTx/>
              <a:buSzTx/>
              <a:buFontTx/>
              <a:buNone/>
            </a:pPr>
            <a:endParaRPr lang="en-US" altLang="en-US" sz="1800" dirty="0">
              <a:solidFill>
                <a:srgbClr val="000000"/>
              </a:solidFill>
              <a:latin typeface="Batang" panose="02030600000101010101" pitchFamily="18" charset="-127"/>
            </a:endParaRPr>
          </a:p>
        </p:txBody>
      </p:sp>
      <p:sp>
        <p:nvSpPr>
          <p:cNvPr id="11269" name="Oval 6">
            <a:extLst>
              <a:ext uri="{FF2B5EF4-FFF2-40B4-BE49-F238E27FC236}">
                <a16:creationId xmlns:a16="http://schemas.microsoft.com/office/drawing/2014/main" id="{3C18A6AA-7BF6-D042-BBBA-7974BC0C4114}"/>
              </a:ext>
            </a:extLst>
          </p:cNvPr>
          <p:cNvSpPr>
            <a:spLocks noChangeArrowheads="1"/>
          </p:cNvSpPr>
          <p:nvPr/>
        </p:nvSpPr>
        <p:spPr bwMode="auto">
          <a:xfrm>
            <a:off x="6172200" y="228600"/>
            <a:ext cx="1828800" cy="1676400"/>
          </a:xfrm>
          <a:prstGeom prst="ellipse">
            <a:avLst/>
          </a:prstGeom>
          <a:solidFill>
            <a:srgbClr val="FFFFFF"/>
          </a:solidFill>
          <a:ln w="9525">
            <a:solidFill>
              <a:srgbClr val="000000"/>
            </a:solidFill>
            <a:round/>
            <a:headEnd/>
            <a:tailEnd/>
          </a:ln>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SzPct val="65000"/>
              <a:buFont typeface="Wingdings"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accent2"/>
              </a:buClr>
              <a:buSzPct val="65000"/>
              <a:buFont typeface="Wingdings"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SzPct val="65000"/>
              <a:buFont typeface="Wingdings"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folHlink"/>
              </a:buClr>
              <a:buSzPct val="65000"/>
              <a:buFont typeface="Wingdings"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US" altLang="en-US" sz="1600" u="sng">
                <a:solidFill>
                  <a:srgbClr val="000000"/>
                </a:solidFill>
                <a:latin typeface="Batang" panose="02030600000101010101" pitchFamily="18" charset="-127"/>
              </a:rPr>
              <a:t>Language</a:t>
            </a:r>
          </a:p>
          <a:p>
            <a:pPr algn="ctr" eaLnBrk="1" hangingPunct="1">
              <a:spcBef>
                <a:spcPct val="0"/>
              </a:spcBef>
              <a:buClrTx/>
              <a:buSzTx/>
              <a:buFontTx/>
              <a:buNone/>
            </a:pPr>
            <a:r>
              <a:rPr lang="en-US" altLang="en-US" sz="1600">
                <a:solidFill>
                  <a:srgbClr val="000000"/>
                </a:solidFill>
                <a:latin typeface="Batang" panose="02030600000101010101" pitchFamily="18" charset="-127"/>
              </a:rPr>
              <a:t>different dialects of one language</a:t>
            </a:r>
          </a:p>
        </p:txBody>
      </p:sp>
      <p:sp>
        <p:nvSpPr>
          <p:cNvPr id="11270" name="Oval 5">
            <a:extLst>
              <a:ext uri="{FF2B5EF4-FFF2-40B4-BE49-F238E27FC236}">
                <a16:creationId xmlns:a16="http://schemas.microsoft.com/office/drawing/2014/main" id="{BA076106-E096-404D-990D-5FE39D161738}"/>
              </a:ext>
            </a:extLst>
          </p:cNvPr>
          <p:cNvSpPr>
            <a:spLocks noChangeArrowheads="1"/>
          </p:cNvSpPr>
          <p:nvPr/>
        </p:nvSpPr>
        <p:spPr bwMode="auto">
          <a:xfrm>
            <a:off x="838200" y="3048000"/>
            <a:ext cx="1828800" cy="1600200"/>
          </a:xfrm>
          <a:prstGeom prst="ellipse">
            <a:avLst/>
          </a:prstGeom>
          <a:solidFill>
            <a:srgbClr val="FFFFFF"/>
          </a:solidFill>
          <a:ln w="9525">
            <a:solidFill>
              <a:srgbClr val="000000"/>
            </a:solidFill>
            <a:round/>
            <a:headEnd/>
            <a:tailEnd/>
          </a:ln>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SzPct val="65000"/>
              <a:buFont typeface="Wingdings"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accent2"/>
              </a:buClr>
              <a:buSzPct val="65000"/>
              <a:buFont typeface="Wingdings"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SzPct val="65000"/>
              <a:buFont typeface="Wingdings"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folHlink"/>
              </a:buClr>
              <a:buSzPct val="65000"/>
              <a:buFont typeface="Wingdings"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US" altLang="en-US" sz="1600" u="sng">
                <a:solidFill>
                  <a:srgbClr val="000000"/>
                </a:solidFill>
                <a:latin typeface="Batang" panose="02030600000101010101" pitchFamily="18" charset="-127"/>
              </a:rPr>
              <a:t>Territory</a:t>
            </a:r>
          </a:p>
          <a:p>
            <a:pPr algn="ctr" eaLnBrk="1" hangingPunct="1">
              <a:spcBef>
                <a:spcPct val="0"/>
              </a:spcBef>
              <a:buClrTx/>
              <a:buSzTx/>
              <a:buFontTx/>
              <a:buNone/>
            </a:pPr>
            <a:r>
              <a:rPr lang="en-US" altLang="en-US" sz="1600">
                <a:solidFill>
                  <a:srgbClr val="000000"/>
                </a:solidFill>
                <a:latin typeface="Batang" panose="02030600000101010101" pitchFamily="18" charset="-127"/>
              </a:rPr>
              <a:t>its land</a:t>
            </a:r>
          </a:p>
        </p:txBody>
      </p:sp>
      <p:sp>
        <p:nvSpPr>
          <p:cNvPr id="11271" name="Oval 5">
            <a:extLst>
              <a:ext uri="{FF2B5EF4-FFF2-40B4-BE49-F238E27FC236}">
                <a16:creationId xmlns:a16="http://schemas.microsoft.com/office/drawing/2014/main" id="{A286F748-24F8-9241-8BA3-1E91A2DB8FA2}"/>
              </a:ext>
            </a:extLst>
          </p:cNvPr>
          <p:cNvSpPr>
            <a:spLocks noChangeArrowheads="1"/>
          </p:cNvSpPr>
          <p:nvPr/>
        </p:nvSpPr>
        <p:spPr bwMode="auto">
          <a:xfrm>
            <a:off x="3581400" y="3048000"/>
            <a:ext cx="1828800" cy="1600200"/>
          </a:xfrm>
          <a:prstGeom prst="ellipse">
            <a:avLst/>
          </a:prstGeom>
          <a:solidFill>
            <a:srgbClr val="FFFFFF"/>
          </a:solidFill>
          <a:ln w="9525">
            <a:solidFill>
              <a:srgbClr val="000000"/>
            </a:solidFill>
            <a:round/>
            <a:headEnd/>
            <a:tailEnd/>
          </a:ln>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SzPct val="65000"/>
              <a:buFont typeface="Wingdings"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accent2"/>
              </a:buClr>
              <a:buSzPct val="65000"/>
              <a:buFont typeface="Wingdings"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SzPct val="65000"/>
              <a:buFont typeface="Wingdings"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folHlink"/>
              </a:buClr>
              <a:buSzPct val="65000"/>
              <a:buFont typeface="Wingdings"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US" altLang="en-US" sz="1600" u="sng">
                <a:solidFill>
                  <a:srgbClr val="000000"/>
                </a:solidFill>
                <a:latin typeface="Batang" panose="02030600000101010101" pitchFamily="18" charset="-127"/>
              </a:rPr>
              <a:t>Nationality</a:t>
            </a:r>
          </a:p>
          <a:p>
            <a:pPr algn="ctr" eaLnBrk="1" hangingPunct="1">
              <a:spcBef>
                <a:spcPct val="0"/>
              </a:spcBef>
              <a:buClrTx/>
              <a:buSzTx/>
              <a:buFontTx/>
              <a:buNone/>
            </a:pPr>
            <a:r>
              <a:rPr lang="en-US" altLang="en-US" sz="1600">
                <a:solidFill>
                  <a:srgbClr val="000000"/>
                </a:solidFill>
                <a:latin typeface="Batang" panose="02030600000101010101" pitchFamily="18" charset="-127"/>
              </a:rPr>
              <a:t>a belief in a common ancestry</a:t>
            </a:r>
          </a:p>
        </p:txBody>
      </p:sp>
      <p:sp>
        <p:nvSpPr>
          <p:cNvPr id="11272" name="Oval 5">
            <a:extLst>
              <a:ext uri="{FF2B5EF4-FFF2-40B4-BE49-F238E27FC236}">
                <a16:creationId xmlns:a16="http://schemas.microsoft.com/office/drawing/2014/main" id="{9E784588-998F-2449-85BB-89E7CB7D8611}"/>
              </a:ext>
            </a:extLst>
          </p:cNvPr>
          <p:cNvSpPr>
            <a:spLocks noChangeArrowheads="1"/>
          </p:cNvSpPr>
          <p:nvPr/>
        </p:nvSpPr>
        <p:spPr bwMode="auto">
          <a:xfrm>
            <a:off x="6248400" y="3048000"/>
            <a:ext cx="1828800" cy="1524000"/>
          </a:xfrm>
          <a:prstGeom prst="ellipse">
            <a:avLst/>
          </a:prstGeom>
          <a:solidFill>
            <a:srgbClr val="FFFFFF"/>
          </a:solidFill>
          <a:ln w="9525">
            <a:solidFill>
              <a:srgbClr val="000000"/>
            </a:solidFill>
            <a:round/>
            <a:headEnd/>
            <a:tailEnd/>
          </a:ln>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SzPct val="65000"/>
              <a:buFont typeface="Wingdings"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accent2"/>
              </a:buClr>
              <a:buSzPct val="65000"/>
              <a:buFont typeface="Wingdings"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SzPct val="65000"/>
              <a:buFont typeface="Wingdings"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folHlink"/>
              </a:buClr>
              <a:buSzPct val="65000"/>
              <a:buFont typeface="Wingdings"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US" altLang="en-US" sz="1600" u="sng">
                <a:solidFill>
                  <a:srgbClr val="000000"/>
                </a:solidFill>
                <a:latin typeface="Batang" panose="02030600000101010101" pitchFamily="18" charset="-127"/>
              </a:rPr>
              <a:t>Religion</a:t>
            </a:r>
          </a:p>
          <a:p>
            <a:pPr algn="ctr" eaLnBrk="1" hangingPunct="1">
              <a:spcBef>
                <a:spcPct val="0"/>
              </a:spcBef>
              <a:buClrTx/>
              <a:buSzTx/>
              <a:buFontTx/>
              <a:buNone/>
            </a:pPr>
            <a:r>
              <a:rPr lang="en-US" altLang="en-US" sz="1600">
                <a:solidFill>
                  <a:srgbClr val="000000"/>
                </a:solidFill>
                <a:latin typeface="Batang" panose="02030600000101010101" pitchFamily="18" charset="-127"/>
              </a:rPr>
              <a:t>A belief shared by most or all</a:t>
            </a:r>
          </a:p>
        </p:txBody>
      </p:sp>
      <p:cxnSp>
        <p:nvCxnSpPr>
          <p:cNvPr id="12" name="Straight Arrow Connector 11">
            <a:extLst>
              <a:ext uri="{FF2B5EF4-FFF2-40B4-BE49-F238E27FC236}">
                <a16:creationId xmlns:a16="http://schemas.microsoft.com/office/drawing/2014/main" id="{8C5DF85D-0B1B-714F-B9D4-8ABFAAD9CB6F}"/>
              </a:ext>
            </a:extLst>
          </p:cNvPr>
          <p:cNvCxnSpPr>
            <a:stCxn id="11267" idx="5"/>
          </p:cNvCxnSpPr>
          <p:nvPr/>
        </p:nvCxnSpPr>
        <p:spPr>
          <a:xfrm rot="16200000" flipH="1">
            <a:off x="2480469" y="1642269"/>
            <a:ext cx="561975" cy="7254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BD8DD7F-3EE7-C748-8DA6-29738BD87578}"/>
              </a:ext>
            </a:extLst>
          </p:cNvPr>
          <p:cNvCxnSpPr>
            <a:stCxn id="11268" idx="4"/>
          </p:cNvCxnSpPr>
          <p:nvPr/>
        </p:nvCxnSpPr>
        <p:spPr>
          <a:xfrm rot="5400000">
            <a:off x="4267201" y="2133600"/>
            <a:ext cx="4572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96A7B74-3AFE-8E46-89A4-7DD574469908}"/>
              </a:ext>
            </a:extLst>
          </p:cNvPr>
          <p:cNvCxnSpPr>
            <a:stCxn id="11269" idx="3"/>
          </p:cNvCxnSpPr>
          <p:nvPr/>
        </p:nvCxnSpPr>
        <p:spPr>
          <a:xfrm rot="5400000">
            <a:off x="5954713" y="1800225"/>
            <a:ext cx="627062" cy="3444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3DF2657-FBB8-FB4A-9E81-D2452C40DE0B}"/>
              </a:ext>
            </a:extLst>
          </p:cNvPr>
          <p:cNvCxnSpPr/>
          <p:nvPr/>
        </p:nvCxnSpPr>
        <p:spPr>
          <a:xfrm rot="16200000" flipV="1">
            <a:off x="6096000" y="2819400"/>
            <a:ext cx="3810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4BC3232-BEE5-8741-8721-47DF3449A906}"/>
              </a:ext>
            </a:extLst>
          </p:cNvPr>
          <p:cNvCxnSpPr>
            <a:stCxn id="11271" idx="0"/>
          </p:cNvCxnSpPr>
          <p:nvPr/>
        </p:nvCxnSpPr>
        <p:spPr>
          <a:xfrm rot="5400000" flipH="1" flipV="1">
            <a:off x="4383088" y="2933700"/>
            <a:ext cx="22701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9AF77E4-146F-3648-A057-F346690FD72D}"/>
              </a:ext>
            </a:extLst>
          </p:cNvPr>
          <p:cNvCxnSpPr>
            <a:stCxn id="11270" idx="7"/>
          </p:cNvCxnSpPr>
          <p:nvPr/>
        </p:nvCxnSpPr>
        <p:spPr>
          <a:xfrm rot="5400000" flipH="1" flipV="1">
            <a:off x="2605882" y="2612231"/>
            <a:ext cx="463550" cy="8778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167748C-F633-3645-ABD3-A19FF1F09F4A}"/>
              </a:ext>
            </a:extLst>
          </p:cNvPr>
          <p:cNvCxnSpPr>
            <a:stCxn id="11266" idx="2"/>
          </p:cNvCxnSpPr>
          <p:nvPr/>
        </p:nvCxnSpPr>
        <p:spPr>
          <a:xfrm rot="5400000" flipH="1">
            <a:off x="4076701" y="5829300"/>
            <a:ext cx="1598612" cy="158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9709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20A2D-6239-A340-9ACF-38B4099955E0}"/>
              </a:ext>
            </a:extLst>
          </p:cNvPr>
          <p:cNvSpPr>
            <a:spLocks noGrp="1"/>
          </p:cNvSpPr>
          <p:nvPr>
            <p:ph type="title"/>
          </p:nvPr>
        </p:nvSpPr>
        <p:spPr/>
        <p:txBody>
          <a:bodyPr/>
          <a:lstStyle/>
          <a:p>
            <a:r>
              <a:rPr lang="en-US" dirty="0"/>
              <a:t>Patriotism v Nationalism</a:t>
            </a:r>
          </a:p>
        </p:txBody>
      </p:sp>
      <p:sp>
        <p:nvSpPr>
          <p:cNvPr id="3" name="Content Placeholder 2">
            <a:extLst>
              <a:ext uri="{FF2B5EF4-FFF2-40B4-BE49-F238E27FC236}">
                <a16:creationId xmlns:a16="http://schemas.microsoft.com/office/drawing/2014/main" id="{3CBC9C9C-F79C-4841-9732-EA97411C317C}"/>
              </a:ext>
            </a:extLst>
          </p:cNvPr>
          <p:cNvSpPr>
            <a:spLocks noGrp="1"/>
          </p:cNvSpPr>
          <p:nvPr>
            <p:ph idx="1"/>
          </p:nvPr>
        </p:nvSpPr>
        <p:spPr/>
        <p:txBody>
          <a:bodyPr>
            <a:normAutofit fontScale="92500" lnSpcReduction="20000"/>
          </a:bodyPr>
          <a:lstStyle/>
          <a:p>
            <a:r>
              <a:rPr lang="en-US" dirty="0"/>
              <a:t>Nationalism is not to be confused with patriotism. Both words are normally used in so vague a way that any definition is liable to be challenged, but one must draw a distinction between them, since two different and even opposing ideas are involved. By ‘patriotism’ I mean devotion to a particular place and a particular way of life, which one believes to be the best in the world but has no wish to force on other people. Patriotism is of its nature defensive, both militarily and culturally. Nationalism, on the other hand, is inseparable from the desire for power. The abiding purpose of every nationalist is to secure more power and more prestige, not for himself but for the nation or other unit in which he has chosen to sink his own individuality.  Orwell</a:t>
            </a:r>
          </a:p>
          <a:p>
            <a:endParaRPr lang="en-US" dirty="0"/>
          </a:p>
        </p:txBody>
      </p:sp>
    </p:spTree>
    <p:extLst>
      <p:ext uri="{BB962C8B-B14F-4D97-AF65-F5344CB8AC3E}">
        <p14:creationId xmlns:p14="http://schemas.microsoft.com/office/powerpoint/2010/main" val="15323622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622</TotalTime>
  <Words>3427</Words>
  <Application>Microsoft Macintosh PowerPoint</Application>
  <PresentationFormat>On-screen Show (4:3)</PresentationFormat>
  <Paragraphs>229</Paragraphs>
  <Slides>42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Batang</vt:lpstr>
      <vt:lpstr>Arial</vt:lpstr>
      <vt:lpstr>Calibri</vt:lpstr>
      <vt:lpstr>Calibri Light</vt:lpstr>
      <vt:lpstr>Wingdings</vt:lpstr>
      <vt:lpstr>Office Theme</vt:lpstr>
      <vt:lpstr>What is a nation-state?</vt:lpstr>
      <vt:lpstr>Nation, Nation – State, and Nationalism. </vt:lpstr>
      <vt:lpstr>So what is a Nation – State?</vt:lpstr>
      <vt:lpstr>PowerPoint Presentation</vt:lpstr>
      <vt:lpstr>What is the USA?</vt:lpstr>
      <vt:lpstr>PowerPoint Presentation</vt:lpstr>
      <vt:lpstr>Types of Nationalist Movements</vt:lpstr>
      <vt:lpstr>PowerPoint Presentation</vt:lpstr>
      <vt:lpstr>Patriotism v Nationalism</vt:lpstr>
      <vt:lpstr>What is a Nation – State?</vt:lpstr>
      <vt:lpstr>Contemporary survey measurement of ethnic and civic national identity  </vt:lpstr>
      <vt:lpstr>PowerPoint Presentation</vt:lpstr>
      <vt:lpstr>So what is the problem?</vt:lpstr>
      <vt:lpstr>What is a Nation?</vt:lpstr>
      <vt:lpstr>What's in a word?</vt:lpstr>
      <vt:lpstr>What came before?</vt:lpstr>
      <vt:lpstr>Nationalism – The debate</vt:lpstr>
      <vt:lpstr>PowerPoint Presentation</vt:lpstr>
      <vt:lpstr>Europe Faces Revolutions</vt:lpstr>
      <vt:lpstr>PowerPoint Presentation</vt:lpstr>
      <vt:lpstr>Different types of nationalism (Kohn, Brubaker)  </vt:lpstr>
      <vt:lpstr>The confusion</vt:lpstr>
      <vt:lpstr>Why is it so hard to define?</vt:lpstr>
      <vt:lpstr>It is a feeling</vt:lpstr>
      <vt:lpstr>An Ideological Movement</vt:lpstr>
      <vt:lpstr>A political tool</vt:lpstr>
      <vt:lpstr>An imagined community</vt:lpstr>
      <vt:lpstr>A hybrid approach - Hroch</vt:lpstr>
      <vt:lpstr>Primordialism</vt:lpstr>
      <vt:lpstr>Constructivist - Modernists</vt:lpstr>
      <vt:lpstr>Hroch – Taxonomy of national movements</vt:lpstr>
      <vt:lpstr>PowerPoint Presentation</vt:lpstr>
      <vt:lpstr>PowerPoint Presentation</vt:lpstr>
      <vt:lpstr>What is nationalism?  Much debate</vt:lpstr>
      <vt:lpstr>Watch the video</vt:lpstr>
      <vt:lpstr>So……</vt:lpstr>
      <vt:lpstr>Share certain commonalities</vt:lpstr>
      <vt:lpstr>Did people always feel themselves part of a nation?</vt:lpstr>
      <vt:lpstr>So, what is the nation?</vt:lpstr>
      <vt:lpstr>So, what is the nation?</vt:lpstr>
      <vt:lpstr>Definition of the Nation - Hroch</vt:lpstr>
      <vt:lpstr>Key Questions</vt:lpstr>
    </vt:vector>
  </TitlesOfParts>
  <Company>BSH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a nation?</dc:title>
  <dc:creator>cnewman</dc:creator>
  <cp:lastModifiedBy>Helen Morgan</cp:lastModifiedBy>
  <cp:revision>38</cp:revision>
  <dcterms:created xsi:type="dcterms:W3CDTF">2010-08-31T20:07:19Z</dcterms:created>
  <dcterms:modified xsi:type="dcterms:W3CDTF">2020-04-23T04:40:51Z</dcterms:modified>
</cp:coreProperties>
</file>