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57" r:id="rId4"/>
    <p:sldId id="262" r:id="rId5"/>
    <p:sldId id="284" r:id="rId6"/>
    <p:sldId id="261" r:id="rId7"/>
    <p:sldId id="280" r:id="rId8"/>
    <p:sldId id="258" r:id="rId9"/>
    <p:sldId id="267" r:id="rId10"/>
    <p:sldId id="285" r:id="rId11"/>
    <p:sldId id="288" r:id="rId12"/>
    <p:sldId id="290" r:id="rId13"/>
    <p:sldId id="293" r:id="rId14"/>
    <p:sldId id="295" r:id="rId15"/>
    <p:sldId id="297" r:id="rId16"/>
    <p:sldId id="299" r:id="rId17"/>
    <p:sldId id="301" r:id="rId18"/>
    <p:sldId id="312" r:id="rId19"/>
    <p:sldId id="272" r:id="rId20"/>
    <p:sldId id="303" r:id="rId21"/>
    <p:sldId id="304" r:id="rId22"/>
    <p:sldId id="305" r:id="rId23"/>
    <p:sldId id="306" r:id="rId24"/>
    <p:sldId id="307" r:id="rId25"/>
    <p:sldId id="308" r:id="rId26"/>
    <p:sldId id="309" r:id="rId27"/>
    <p:sldId id="31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44"/>
    <p:restoredTop sz="94654"/>
  </p:normalViewPr>
  <p:slideViewPr>
    <p:cSldViewPr snapToGrid="0" snapToObjects="1">
      <p:cViewPr varScale="1">
        <p:scale>
          <a:sx n="127" d="100"/>
          <a:sy n="127" d="100"/>
        </p:scale>
        <p:origin x="3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5F7B2B-FCB4-4920-AE33-581CC047B870}" type="doc">
      <dgm:prSet loTypeId="urn:microsoft.com/office/officeart/2016/7/layout/BasicLinearProcessNumbered" loCatId="process" qsTypeId="urn:microsoft.com/office/officeart/2005/8/quickstyle/simple5" qsCatId="simple" csTypeId="urn:microsoft.com/office/officeart/2005/8/colors/accent1_2" csCatId="accent1"/>
      <dgm:spPr/>
      <dgm:t>
        <a:bodyPr/>
        <a:lstStyle/>
        <a:p>
          <a:endParaRPr lang="en-US"/>
        </a:p>
      </dgm:t>
    </dgm:pt>
    <dgm:pt modelId="{E42B66B0-C2B2-40F8-8216-75D1CC13D0FB}">
      <dgm:prSet/>
      <dgm:spPr/>
      <dgm:t>
        <a:bodyPr/>
        <a:lstStyle/>
        <a:p>
          <a:r>
            <a:rPr lang="en-US"/>
            <a:t>Now find your own interesting geographical image</a:t>
          </a:r>
        </a:p>
      </dgm:t>
    </dgm:pt>
    <dgm:pt modelId="{50FD8681-2064-46BE-8427-7A264B0CF11A}" type="parTrans" cxnId="{C72D8858-D1D8-4862-A96D-1C2D7AEF9819}">
      <dgm:prSet/>
      <dgm:spPr/>
      <dgm:t>
        <a:bodyPr/>
        <a:lstStyle/>
        <a:p>
          <a:endParaRPr lang="en-US"/>
        </a:p>
      </dgm:t>
    </dgm:pt>
    <dgm:pt modelId="{9C4E5923-18B2-4C36-BD76-0A32C1D4F428}" type="sibTrans" cxnId="{C72D8858-D1D8-4862-A96D-1C2D7AEF9819}">
      <dgm:prSet phldrT="1" phldr="0"/>
      <dgm:spPr/>
      <dgm:t>
        <a:bodyPr/>
        <a:lstStyle/>
        <a:p>
          <a:r>
            <a:rPr lang="en-US"/>
            <a:t>1</a:t>
          </a:r>
        </a:p>
      </dgm:t>
    </dgm:pt>
    <dgm:pt modelId="{307B9EA7-C770-4812-B365-59DC29540955}">
      <dgm:prSet/>
      <dgm:spPr/>
      <dgm:t>
        <a:bodyPr/>
        <a:lstStyle/>
        <a:p>
          <a:r>
            <a:rPr lang="en-US"/>
            <a:t>Write your 5 questions (who, what, where, when, why) and answer them</a:t>
          </a:r>
        </a:p>
      </dgm:t>
    </dgm:pt>
    <dgm:pt modelId="{CDEDC751-5E9B-4444-B496-814D89322C88}" type="parTrans" cxnId="{2819D383-436C-4B13-A165-B6515FC3CD17}">
      <dgm:prSet/>
      <dgm:spPr/>
      <dgm:t>
        <a:bodyPr/>
        <a:lstStyle/>
        <a:p>
          <a:endParaRPr lang="en-US"/>
        </a:p>
      </dgm:t>
    </dgm:pt>
    <dgm:pt modelId="{7F474168-D21E-48A3-A7C6-3121B63B3FAB}" type="sibTrans" cxnId="{2819D383-436C-4B13-A165-B6515FC3CD17}">
      <dgm:prSet phldrT="2" phldr="0"/>
      <dgm:spPr/>
      <dgm:t>
        <a:bodyPr/>
        <a:lstStyle/>
        <a:p>
          <a:r>
            <a:rPr lang="en-US"/>
            <a:t>2</a:t>
          </a:r>
        </a:p>
      </dgm:t>
    </dgm:pt>
    <dgm:pt modelId="{31871FB5-5B90-41DD-8C24-6E9E594ED4AD}">
      <dgm:prSet/>
      <dgm:spPr/>
      <dgm:t>
        <a:bodyPr/>
        <a:lstStyle/>
        <a:p>
          <a:r>
            <a:rPr lang="en-US"/>
            <a:t>Be ready to present your findings to the class</a:t>
          </a:r>
        </a:p>
      </dgm:t>
    </dgm:pt>
    <dgm:pt modelId="{D5545290-1DA2-467E-89CD-C340FEF36359}" type="parTrans" cxnId="{ABF6C6E7-40E1-433C-A6F8-BF72F93ED2FD}">
      <dgm:prSet/>
      <dgm:spPr/>
      <dgm:t>
        <a:bodyPr/>
        <a:lstStyle/>
        <a:p>
          <a:endParaRPr lang="en-US"/>
        </a:p>
      </dgm:t>
    </dgm:pt>
    <dgm:pt modelId="{807CE461-1ACC-47C0-8CAA-5C2B7EEF6275}" type="sibTrans" cxnId="{ABF6C6E7-40E1-433C-A6F8-BF72F93ED2FD}">
      <dgm:prSet phldrT="3" phldr="0"/>
      <dgm:spPr/>
      <dgm:t>
        <a:bodyPr/>
        <a:lstStyle/>
        <a:p>
          <a:r>
            <a:rPr lang="en-US"/>
            <a:t>3</a:t>
          </a:r>
        </a:p>
      </dgm:t>
    </dgm:pt>
    <dgm:pt modelId="{52015B6E-9F83-F04E-9BFF-12EEBD3D73DA}" type="pres">
      <dgm:prSet presAssocID="{675F7B2B-FCB4-4920-AE33-581CC047B870}" presName="Name0" presStyleCnt="0">
        <dgm:presLayoutVars>
          <dgm:animLvl val="lvl"/>
          <dgm:resizeHandles val="exact"/>
        </dgm:presLayoutVars>
      </dgm:prSet>
      <dgm:spPr/>
    </dgm:pt>
    <dgm:pt modelId="{02E0C843-54C0-2146-A67E-08D6691EB099}" type="pres">
      <dgm:prSet presAssocID="{E42B66B0-C2B2-40F8-8216-75D1CC13D0FB}" presName="compositeNode" presStyleCnt="0">
        <dgm:presLayoutVars>
          <dgm:bulletEnabled val="1"/>
        </dgm:presLayoutVars>
      </dgm:prSet>
      <dgm:spPr/>
    </dgm:pt>
    <dgm:pt modelId="{474EB247-0A7E-BD48-8010-F211D8ADC048}" type="pres">
      <dgm:prSet presAssocID="{E42B66B0-C2B2-40F8-8216-75D1CC13D0FB}" presName="bgRect" presStyleLbl="bgAccFollowNode1" presStyleIdx="0" presStyleCnt="3"/>
      <dgm:spPr/>
    </dgm:pt>
    <dgm:pt modelId="{4C7C8BFA-3629-804B-9DC6-1865750462FE}" type="pres">
      <dgm:prSet presAssocID="{9C4E5923-18B2-4C36-BD76-0A32C1D4F428}" presName="sibTransNodeCircle" presStyleLbl="alignNode1" presStyleIdx="0" presStyleCnt="6">
        <dgm:presLayoutVars>
          <dgm:chMax val="0"/>
          <dgm:bulletEnabled/>
        </dgm:presLayoutVars>
      </dgm:prSet>
      <dgm:spPr/>
    </dgm:pt>
    <dgm:pt modelId="{95118292-0605-1E4C-ADB3-F010BB0FE82C}" type="pres">
      <dgm:prSet presAssocID="{E42B66B0-C2B2-40F8-8216-75D1CC13D0FB}" presName="bottomLine" presStyleLbl="alignNode1" presStyleIdx="1" presStyleCnt="6">
        <dgm:presLayoutVars/>
      </dgm:prSet>
      <dgm:spPr/>
    </dgm:pt>
    <dgm:pt modelId="{0B25D3D1-E3E5-FC4E-854E-49487B8ED84C}" type="pres">
      <dgm:prSet presAssocID="{E42B66B0-C2B2-40F8-8216-75D1CC13D0FB}" presName="nodeText" presStyleLbl="bgAccFollowNode1" presStyleIdx="0" presStyleCnt="3">
        <dgm:presLayoutVars>
          <dgm:bulletEnabled val="1"/>
        </dgm:presLayoutVars>
      </dgm:prSet>
      <dgm:spPr/>
    </dgm:pt>
    <dgm:pt modelId="{2F367CE4-3894-AA4F-8422-D32F390A6A03}" type="pres">
      <dgm:prSet presAssocID="{9C4E5923-18B2-4C36-BD76-0A32C1D4F428}" presName="sibTrans" presStyleCnt="0"/>
      <dgm:spPr/>
    </dgm:pt>
    <dgm:pt modelId="{274E29F3-163D-0841-9F4F-5D10CB3F8644}" type="pres">
      <dgm:prSet presAssocID="{307B9EA7-C770-4812-B365-59DC29540955}" presName="compositeNode" presStyleCnt="0">
        <dgm:presLayoutVars>
          <dgm:bulletEnabled val="1"/>
        </dgm:presLayoutVars>
      </dgm:prSet>
      <dgm:spPr/>
    </dgm:pt>
    <dgm:pt modelId="{EBF6398F-607E-AA4F-A6C1-DAEFCCDC9B32}" type="pres">
      <dgm:prSet presAssocID="{307B9EA7-C770-4812-B365-59DC29540955}" presName="bgRect" presStyleLbl="bgAccFollowNode1" presStyleIdx="1" presStyleCnt="3"/>
      <dgm:spPr/>
    </dgm:pt>
    <dgm:pt modelId="{01F83838-E30B-1E4C-9ECC-55E0BBAE06B5}" type="pres">
      <dgm:prSet presAssocID="{7F474168-D21E-48A3-A7C6-3121B63B3FAB}" presName="sibTransNodeCircle" presStyleLbl="alignNode1" presStyleIdx="2" presStyleCnt="6">
        <dgm:presLayoutVars>
          <dgm:chMax val="0"/>
          <dgm:bulletEnabled/>
        </dgm:presLayoutVars>
      </dgm:prSet>
      <dgm:spPr/>
    </dgm:pt>
    <dgm:pt modelId="{3C36A478-E8A2-3D47-BABE-7E7D294CC6FF}" type="pres">
      <dgm:prSet presAssocID="{307B9EA7-C770-4812-B365-59DC29540955}" presName="bottomLine" presStyleLbl="alignNode1" presStyleIdx="3" presStyleCnt="6">
        <dgm:presLayoutVars/>
      </dgm:prSet>
      <dgm:spPr/>
    </dgm:pt>
    <dgm:pt modelId="{D6A0E6E5-47F6-214F-8D0F-D891745DCB46}" type="pres">
      <dgm:prSet presAssocID="{307B9EA7-C770-4812-B365-59DC29540955}" presName="nodeText" presStyleLbl="bgAccFollowNode1" presStyleIdx="1" presStyleCnt="3">
        <dgm:presLayoutVars>
          <dgm:bulletEnabled val="1"/>
        </dgm:presLayoutVars>
      </dgm:prSet>
      <dgm:spPr/>
    </dgm:pt>
    <dgm:pt modelId="{4C60D452-694E-1943-B73A-DEDA7CB0D670}" type="pres">
      <dgm:prSet presAssocID="{7F474168-D21E-48A3-A7C6-3121B63B3FAB}" presName="sibTrans" presStyleCnt="0"/>
      <dgm:spPr/>
    </dgm:pt>
    <dgm:pt modelId="{B8E23380-A96C-E142-B04E-DBA1EF73EF61}" type="pres">
      <dgm:prSet presAssocID="{31871FB5-5B90-41DD-8C24-6E9E594ED4AD}" presName="compositeNode" presStyleCnt="0">
        <dgm:presLayoutVars>
          <dgm:bulletEnabled val="1"/>
        </dgm:presLayoutVars>
      </dgm:prSet>
      <dgm:spPr/>
    </dgm:pt>
    <dgm:pt modelId="{D9725FF7-6AF2-344B-9696-5E264C19A8D7}" type="pres">
      <dgm:prSet presAssocID="{31871FB5-5B90-41DD-8C24-6E9E594ED4AD}" presName="bgRect" presStyleLbl="bgAccFollowNode1" presStyleIdx="2" presStyleCnt="3"/>
      <dgm:spPr/>
    </dgm:pt>
    <dgm:pt modelId="{6BBCF3A3-A933-E342-B834-3ACCFB3D37E7}" type="pres">
      <dgm:prSet presAssocID="{807CE461-1ACC-47C0-8CAA-5C2B7EEF6275}" presName="sibTransNodeCircle" presStyleLbl="alignNode1" presStyleIdx="4" presStyleCnt="6">
        <dgm:presLayoutVars>
          <dgm:chMax val="0"/>
          <dgm:bulletEnabled/>
        </dgm:presLayoutVars>
      </dgm:prSet>
      <dgm:spPr/>
    </dgm:pt>
    <dgm:pt modelId="{9DCF28D3-F89B-A740-BBCC-3ED64926ADFE}" type="pres">
      <dgm:prSet presAssocID="{31871FB5-5B90-41DD-8C24-6E9E594ED4AD}" presName="bottomLine" presStyleLbl="alignNode1" presStyleIdx="5" presStyleCnt="6">
        <dgm:presLayoutVars/>
      </dgm:prSet>
      <dgm:spPr/>
    </dgm:pt>
    <dgm:pt modelId="{D1B20D50-E4A5-FF46-8AED-968E5CAF70C6}" type="pres">
      <dgm:prSet presAssocID="{31871FB5-5B90-41DD-8C24-6E9E594ED4AD}" presName="nodeText" presStyleLbl="bgAccFollowNode1" presStyleIdx="2" presStyleCnt="3">
        <dgm:presLayoutVars>
          <dgm:bulletEnabled val="1"/>
        </dgm:presLayoutVars>
      </dgm:prSet>
      <dgm:spPr/>
    </dgm:pt>
  </dgm:ptLst>
  <dgm:cxnLst>
    <dgm:cxn modelId="{2C0F4913-68E7-504A-9CBE-CC904ECB18E8}" type="presOf" srcId="{31871FB5-5B90-41DD-8C24-6E9E594ED4AD}" destId="{D1B20D50-E4A5-FF46-8AED-968E5CAF70C6}" srcOrd="1" destOrd="0" presId="urn:microsoft.com/office/officeart/2016/7/layout/BasicLinearProcessNumbered"/>
    <dgm:cxn modelId="{5EC3201A-8B9D-8E4F-810D-1946E0BF0800}" type="presOf" srcId="{307B9EA7-C770-4812-B365-59DC29540955}" destId="{EBF6398F-607E-AA4F-A6C1-DAEFCCDC9B32}" srcOrd="0" destOrd="0" presId="urn:microsoft.com/office/officeart/2016/7/layout/BasicLinearProcessNumbered"/>
    <dgm:cxn modelId="{CEA4C21C-2FF1-DA44-B03C-0EE38F15C9AA}" type="presOf" srcId="{807CE461-1ACC-47C0-8CAA-5C2B7EEF6275}" destId="{6BBCF3A3-A933-E342-B834-3ACCFB3D37E7}" srcOrd="0" destOrd="0" presId="urn:microsoft.com/office/officeart/2016/7/layout/BasicLinearProcessNumbered"/>
    <dgm:cxn modelId="{05582F40-7640-B54D-B491-C00DC6C121E3}" type="presOf" srcId="{E42B66B0-C2B2-40F8-8216-75D1CC13D0FB}" destId="{0B25D3D1-E3E5-FC4E-854E-49487B8ED84C}" srcOrd="1" destOrd="0" presId="urn:microsoft.com/office/officeart/2016/7/layout/BasicLinearProcessNumbered"/>
    <dgm:cxn modelId="{5AF7F450-62F7-764D-9F08-FE6B58BEE589}" type="presOf" srcId="{31871FB5-5B90-41DD-8C24-6E9E594ED4AD}" destId="{D9725FF7-6AF2-344B-9696-5E264C19A8D7}" srcOrd="0" destOrd="0" presId="urn:microsoft.com/office/officeart/2016/7/layout/BasicLinearProcessNumbered"/>
    <dgm:cxn modelId="{C72D8858-D1D8-4862-A96D-1C2D7AEF9819}" srcId="{675F7B2B-FCB4-4920-AE33-581CC047B870}" destId="{E42B66B0-C2B2-40F8-8216-75D1CC13D0FB}" srcOrd="0" destOrd="0" parTransId="{50FD8681-2064-46BE-8427-7A264B0CF11A}" sibTransId="{9C4E5923-18B2-4C36-BD76-0A32C1D4F428}"/>
    <dgm:cxn modelId="{2819D383-436C-4B13-A165-B6515FC3CD17}" srcId="{675F7B2B-FCB4-4920-AE33-581CC047B870}" destId="{307B9EA7-C770-4812-B365-59DC29540955}" srcOrd="1" destOrd="0" parTransId="{CDEDC751-5E9B-4444-B496-814D89322C88}" sibTransId="{7F474168-D21E-48A3-A7C6-3121B63B3FAB}"/>
    <dgm:cxn modelId="{D7E0D885-9E77-1245-AE63-AB90AE5A28EB}" type="presOf" srcId="{7F474168-D21E-48A3-A7C6-3121B63B3FAB}" destId="{01F83838-E30B-1E4C-9ECC-55E0BBAE06B5}" srcOrd="0" destOrd="0" presId="urn:microsoft.com/office/officeart/2016/7/layout/BasicLinearProcessNumbered"/>
    <dgm:cxn modelId="{6F533C88-A47E-CD46-ACD8-DAD436504C4B}" type="presOf" srcId="{9C4E5923-18B2-4C36-BD76-0A32C1D4F428}" destId="{4C7C8BFA-3629-804B-9DC6-1865750462FE}" srcOrd="0" destOrd="0" presId="urn:microsoft.com/office/officeart/2016/7/layout/BasicLinearProcessNumbered"/>
    <dgm:cxn modelId="{8B985A8E-D91B-644F-BB83-3475423E92B0}" type="presOf" srcId="{675F7B2B-FCB4-4920-AE33-581CC047B870}" destId="{52015B6E-9F83-F04E-9BFF-12EEBD3D73DA}" srcOrd="0" destOrd="0" presId="urn:microsoft.com/office/officeart/2016/7/layout/BasicLinearProcessNumbered"/>
    <dgm:cxn modelId="{86515CC0-C4EA-4249-A429-5ABB5123D412}" type="presOf" srcId="{307B9EA7-C770-4812-B365-59DC29540955}" destId="{D6A0E6E5-47F6-214F-8D0F-D891745DCB46}" srcOrd="1" destOrd="0" presId="urn:microsoft.com/office/officeart/2016/7/layout/BasicLinearProcessNumbered"/>
    <dgm:cxn modelId="{975F9BCD-04DF-FE44-957B-697A006EA594}" type="presOf" srcId="{E42B66B0-C2B2-40F8-8216-75D1CC13D0FB}" destId="{474EB247-0A7E-BD48-8010-F211D8ADC048}" srcOrd="0" destOrd="0" presId="urn:microsoft.com/office/officeart/2016/7/layout/BasicLinearProcessNumbered"/>
    <dgm:cxn modelId="{ABF6C6E7-40E1-433C-A6F8-BF72F93ED2FD}" srcId="{675F7B2B-FCB4-4920-AE33-581CC047B870}" destId="{31871FB5-5B90-41DD-8C24-6E9E594ED4AD}" srcOrd="2" destOrd="0" parTransId="{D5545290-1DA2-467E-89CD-C340FEF36359}" sibTransId="{807CE461-1ACC-47C0-8CAA-5C2B7EEF6275}"/>
    <dgm:cxn modelId="{0B4F8692-02F2-D148-A662-01B5E63FAD15}" type="presParOf" srcId="{52015B6E-9F83-F04E-9BFF-12EEBD3D73DA}" destId="{02E0C843-54C0-2146-A67E-08D6691EB099}" srcOrd="0" destOrd="0" presId="urn:microsoft.com/office/officeart/2016/7/layout/BasicLinearProcessNumbered"/>
    <dgm:cxn modelId="{C76180C2-E2C3-8D42-850C-EC85087E60AD}" type="presParOf" srcId="{02E0C843-54C0-2146-A67E-08D6691EB099}" destId="{474EB247-0A7E-BD48-8010-F211D8ADC048}" srcOrd="0" destOrd="0" presId="urn:microsoft.com/office/officeart/2016/7/layout/BasicLinearProcessNumbered"/>
    <dgm:cxn modelId="{304C7D6A-7145-E24F-AC0B-56807D4EC050}" type="presParOf" srcId="{02E0C843-54C0-2146-A67E-08D6691EB099}" destId="{4C7C8BFA-3629-804B-9DC6-1865750462FE}" srcOrd="1" destOrd="0" presId="urn:microsoft.com/office/officeart/2016/7/layout/BasicLinearProcessNumbered"/>
    <dgm:cxn modelId="{0BBDFF0C-F2A8-1C42-BB7E-506DAA813615}" type="presParOf" srcId="{02E0C843-54C0-2146-A67E-08D6691EB099}" destId="{95118292-0605-1E4C-ADB3-F010BB0FE82C}" srcOrd="2" destOrd="0" presId="urn:microsoft.com/office/officeart/2016/7/layout/BasicLinearProcessNumbered"/>
    <dgm:cxn modelId="{AE5DA2B7-333A-B84D-8951-9DC18B64A7D7}" type="presParOf" srcId="{02E0C843-54C0-2146-A67E-08D6691EB099}" destId="{0B25D3D1-E3E5-FC4E-854E-49487B8ED84C}" srcOrd="3" destOrd="0" presId="urn:microsoft.com/office/officeart/2016/7/layout/BasicLinearProcessNumbered"/>
    <dgm:cxn modelId="{3752076E-7780-F846-AB13-4815D66A3859}" type="presParOf" srcId="{52015B6E-9F83-F04E-9BFF-12EEBD3D73DA}" destId="{2F367CE4-3894-AA4F-8422-D32F390A6A03}" srcOrd="1" destOrd="0" presId="urn:microsoft.com/office/officeart/2016/7/layout/BasicLinearProcessNumbered"/>
    <dgm:cxn modelId="{51EA0A21-FEE7-1D4B-A644-92090AC07B3E}" type="presParOf" srcId="{52015B6E-9F83-F04E-9BFF-12EEBD3D73DA}" destId="{274E29F3-163D-0841-9F4F-5D10CB3F8644}" srcOrd="2" destOrd="0" presId="urn:microsoft.com/office/officeart/2016/7/layout/BasicLinearProcessNumbered"/>
    <dgm:cxn modelId="{C63E4AEE-6145-3A40-B5DE-47D7EE2216B8}" type="presParOf" srcId="{274E29F3-163D-0841-9F4F-5D10CB3F8644}" destId="{EBF6398F-607E-AA4F-A6C1-DAEFCCDC9B32}" srcOrd="0" destOrd="0" presId="urn:microsoft.com/office/officeart/2016/7/layout/BasicLinearProcessNumbered"/>
    <dgm:cxn modelId="{538B5124-8548-8C43-8AF9-C5F7D674797B}" type="presParOf" srcId="{274E29F3-163D-0841-9F4F-5D10CB3F8644}" destId="{01F83838-E30B-1E4C-9ECC-55E0BBAE06B5}" srcOrd="1" destOrd="0" presId="urn:microsoft.com/office/officeart/2016/7/layout/BasicLinearProcessNumbered"/>
    <dgm:cxn modelId="{4DCB0B2C-0432-494A-9ED4-146ECE5C0DB4}" type="presParOf" srcId="{274E29F3-163D-0841-9F4F-5D10CB3F8644}" destId="{3C36A478-E8A2-3D47-BABE-7E7D294CC6FF}" srcOrd="2" destOrd="0" presId="urn:microsoft.com/office/officeart/2016/7/layout/BasicLinearProcessNumbered"/>
    <dgm:cxn modelId="{5FBF90A5-8778-304C-8C66-BB284647E2C3}" type="presParOf" srcId="{274E29F3-163D-0841-9F4F-5D10CB3F8644}" destId="{D6A0E6E5-47F6-214F-8D0F-D891745DCB46}" srcOrd="3" destOrd="0" presId="urn:microsoft.com/office/officeart/2016/7/layout/BasicLinearProcessNumbered"/>
    <dgm:cxn modelId="{635E2F33-287C-DB47-8EF6-187794410EEA}" type="presParOf" srcId="{52015B6E-9F83-F04E-9BFF-12EEBD3D73DA}" destId="{4C60D452-694E-1943-B73A-DEDA7CB0D670}" srcOrd="3" destOrd="0" presId="urn:microsoft.com/office/officeart/2016/7/layout/BasicLinearProcessNumbered"/>
    <dgm:cxn modelId="{7C053113-FF89-6E4E-ADC7-72C9C2FA2CC1}" type="presParOf" srcId="{52015B6E-9F83-F04E-9BFF-12EEBD3D73DA}" destId="{B8E23380-A96C-E142-B04E-DBA1EF73EF61}" srcOrd="4" destOrd="0" presId="urn:microsoft.com/office/officeart/2016/7/layout/BasicLinearProcessNumbered"/>
    <dgm:cxn modelId="{C2B7C855-0E16-0849-96CB-DA219F9B7ACB}" type="presParOf" srcId="{B8E23380-A96C-E142-B04E-DBA1EF73EF61}" destId="{D9725FF7-6AF2-344B-9696-5E264C19A8D7}" srcOrd="0" destOrd="0" presId="urn:microsoft.com/office/officeart/2016/7/layout/BasicLinearProcessNumbered"/>
    <dgm:cxn modelId="{52C2C67E-0EAE-7945-BFA4-83763697E63B}" type="presParOf" srcId="{B8E23380-A96C-E142-B04E-DBA1EF73EF61}" destId="{6BBCF3A3-A933-E342-B834-3ACCFB3D37E7}" srcOrd="1" destOrd="0" presId="urn:microsoft.com/office/officeart/2016/7/layout/BasicLinearProcessNumbered"/>
    <dgm:cxn modelId="{5125B7EF-4609-9046-A250-88D5CA2DD1F7}" type="presParOf" srcId="{B8E23380-A96C-E142-B04E-DBA1EF73EF61}" destId="{9DCF28D3-F89B-A740-BBCC-3ED64926ADFE}" srcOrd="2" destOrd="0" presId="urn:microsoft.com/office/officeart/2016/7/layout/BasicLinearProcessNumbered"/>
    <dgm:cxn modelId="{951120A3-2FD1-D449-B6AC-229634B855E0}" type="presParOf" srcId="{B8E23380-A96C-E142-B04E-DBA1EF73EF61}" destId="{D1B20D50-E4A5-FF46-8AED-968E5CAF70C6}"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EB247-0A7E-BD48-8010-F211D8ADC048}">
      <dsp:nvSpPr>
        <dsp:cNvPr id="0" name=""/>
        <dsp:cNvSpPr/>
      </dsp:nvSpPr>
      <dsp:spPr>
        <a:xfrm>
          <a:off x="0" y="0"/>
          <a:ext cx="3162299" cy="313136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6545" tIns="330200" rIns="246545" bIns="330200" numCol="1" spcCol="1270" anchor="t" anchorCtr="0">
          <a:noAutofit/>
        </a:bodyPr>
        <a:lstStyle/>
        <a:p>
          <a:pPr marL="0" lvl="0" indent="0" algn="l" defTabSz="933450">
            <a:lnSpc>
              <a:spcPct val="90000"/>
            </a:lnSpc>
            <a:spcBef>
              <a:spcPct val="0"/>
            </a:spcBef>
            <a:spcAft>
              <a:spcPct val="35000"/>
            </a:spcAft>
            <a:buNone/>
          </a:pPr>
          <a:r>
            <a:rPr lang="en-US" sz="2100" kern="1200"/>
            <a:t>Now find your own interesting geographical image</a:t>
          </a:r>
        </a:p>
      </dsp:txBody>
      <dsp:txXfrm>
        <a:off x="0" y="1189918"/>
        <a:ext cx="3162299" cy="1878818"/>
      </dsp:txXfrm>
    </dsp:sp>
    <dsp:sp modelId="{4C7C8BFA-3629-804B-9DC6-1865750462FE}">
      <dsp:nvSpPr>
        <dsp:cNvPr id="0" name=""/>
        <dsp:cNvSpPr/>
      </dsp:nvSpPr>
      <dsp:spPr>
        <a:xfrm>
          <a:off x="1111445" y="313136"/>
          <a:ext cx="939409" cy="9394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1249018" y="450709"/>
        <a:ext cx="664263" cy="664263"/>
      </dsp:txXfrm>
    </dsp:sp>
    <dsp:sp modelId="{95118292-0605-1E4C-ADB3-F010BB0FE82C}">
      <dsp:nvSpPr>
        <dsp:cNvPr id="0" name=""/>
        <dsp:cNvSpPr/>
      </dsp:nvSpPr>
      <dsp:spPr>
        <a:xfrm>
          <a:off x="0" y="3131292"/>
          <a:ext cx="3162299"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F6398F-607E-AA4F-A6C1-DAEFCCDC9B32}">
      <dsp:nvSpPr>
        <dsp:cNvPr id="0" name=""/>
        <dsp:cNvSpPr/>
      </dsp:nvSpPr>
      <dsp:spPr>
        <a:xfrm>
          <a:off x="3478529" y="0"/>
          <a:ext cx="3162299" cy="313136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6545" tIns="330200" rIns="246545" bIns="330200" numCol="1" spcCol="1270" anchor="t" anchorCtr="0">
          <a:noAutofit/>
        </a:bodyPr>
        <a:lstStyle/>
        <a:p>
          <a:pPr marL="0" lvl="0" indent="0" algn="l" defTabSz="933450">
            <a:lnSpc>
              <a:spcPct val="90000"/>
            </a:lnSpc>
            <a:spcBef>
              <a:spcPct val="0"/>
            </a:spcBef>
            <a:spcAft>
              <a:spcPct val="35000"/>
            </a:spcAft>
            <a:buNone/>
          </a:pPr>
          <a:r>
            <a:rPr lang="en-US" sz="2100" kern="1200"/>
            <a:t>Write your 5 questions (who, what, where, when, why) and answer them</a:t>
          </a:r>
        </a:p>
      </dsp:txBody>
      <dsp:txXfrm>
        <a:off x="3478529" y="1189918"/>
        <a:ext cx="3162299" cy="1878818"/>
      </dsp:txXfrm>
    </dsp:sp>
    <dsp:sp modelId="{01F83838-E30B-1E4C-9ECC-55E0BBAE06B5}">
      <dsp:nvSpPr>
        <dsp:cNvPr id="0" name=""/>
        <dsp:cNvSpPr/>
      </dsp:nvSpPr>
      <dsp:spPr>
        <a:xfrm>
          <a:off x="4589975" y="313136"/>
          <a:ext cx="939409" cy="9394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4727548" y="450709"/>
        <a:ext cx="664263" cy="664263"/>
      </dsp:txXfrm>
    </dsp:sp>
    <dsp:sp modelId="{3C36A478-E8A2-3D47-BABE-7E7D294CC6FF}">
      <dsp:nvSpPr>
        <dsp:cNvPr id="0" name=""/>
        <dsp:cNvSpPr/>
      </dsp:nvSpPr>
      <dsp:spPr>
        <a:xfrm>
          <a:off x="3478529" y="3131292"/>
          <a:ext cx="3162299"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9725FF7-6AF2-344B-9696-5E264C19A8D7}">
      <dsp:nvSpPr>
        <dsp:cNvPr id="0" name=""/>
        <dsp:cNvSpPr/>
      </dsp:nvSpPr>
      <dsp:spPr>
        <a:xfrm>
          <a:off x="6957059" y="0"/>
          <a:ext cx="3162299" cy="313136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6545" tIns="330200" rIns="246545" bIns="330200" numCol="1" spcCol="1270" anchor="t" anchorCtr="0">
          <a:noAutofit/>
        </a:bodyPr>
        <a:lstStyle/>
        <a:p>
          <a:pPr marL="0" lvl="0" indent="0" algn="l" defTabSz="933450">
            <a:lnSpc>
              <a:spcPct val="90000"/>
            </a:lnSpc>
            <a:spcBef>
              <a:spcPct val="0"/>
            </a:spcBef>
            <a:spcAft>
              <a:spcPct val="35000"/>
            </a:spcAft>
            <a:buNone/>
          </a:pPr>
          <a:r>
            <a:rPr lang="en-US" sz="2100" kern="1200"/>
            <a:t>Be ready to present your findings to the class</a:t>
          </a:r>
        </a:p>
      </dsp:txBody>
      <dsp:txXfrm>
        <a:off x="6957059" y="1189918"/>
        <a:ext cx="3162299" cy="1878818"/>
      </dsp:txXfrm>
    </dsp:sp>
    <dsp:sp modelId="{6BBCF3A3-A933-E342-B834-3ACCFB3D37E7}">
      <dsp:nvSpPr>
        <dsp:cNvPr id="0" name=""/>
        <dsp:cNvSpPr/>
      </dsp:nvSpPr>
      <dsp:spPr>
        <a:xfrm>
          <a:off x="8068505" y="313136"/>
          <a:ext cx="939409" cy="93940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8206078" y="450709"/>
        <a:ext cx="664263" cy="664263"/>
      </dsp:txXfrm>
    </dsp:sp>
    <dsp:sp modelId="{9DCF28D3-F89B-A740-BBCC-3ED64926ADFE}">
      <dsp:nvSpPr>
        <dsp:cNvPr id="0" name=""/>
        <dsp:cNvSpPr/>
      </dsp:nvSpPr>
      <dsp:spPr>
        <a:xfrm>
          <a:off x="6957059" y="3131292"/>
          <a:ext cx="3162299"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5766-5BAA-3C4B-BCEA-628708204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6BED07-C8F8-4A47-8707-46D9E9664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562420-56A1-4442-9AB4-515ABE02CF06}"/>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CEA43704-3706-3047-B6ED-FAAF23942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EA821-9492-6F4F-8ED0-B2968E86F657}"/>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180860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153F-C87A-FE47-9932-A2E2414A07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62A791-25B3-BE4E-AE7F-C9CDE0210A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B297C-77C8-E343-8A90-6AB6F28E2CFF}"/>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D4A24653-432F-5D4F-A4A9-D40158DC2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AC50C-32A5-1E44-A3E2-5C78E6BD64F5}"/>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228210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388BB-627C-6747-BA42-F6658BDC8B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313A01-8344-1945-857E-7D7FE28D6D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B4D16-7E6B-3346-A345-FBA4341378C8}"/>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BC19553E-0BBB-3144-9D30-C29985AF8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AE44B-BFF6-4745-97AB-D56026BC40A3}"/>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397880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4422-7130-EC45-9CEC-25BD51418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94429-58F1-3A40-8C13-3A1E950428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23475-6619-134E-9B20-0DEC8F4498E6}"/>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EADA8FC6-841A-BA46-8BE2-1B8179DA1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0A75C-A36B-1049-ACE1-B72AB77EE497}"/>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362191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3C87-DB5D-1C4F-A38B-1D0CDBA77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83A7D-23F6-5848-ADB4-767BABA55A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089001-AA82-484B-A5AA-3C4028644CE8}"/>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8066ADD0-70A9-B54D-B090-CBEB446A4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B58F0-930E-EF4E-B3F9-10B026996CD2}"/>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44879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2662-63A0-574E-A07B-3256ACD15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7640B-827A-AD4A-95A5-8EC6BA0D75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EE83-6FB5-7643-94D0-4B61854410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28C9D-85EB-A844-96D5-7ACC98571AE9}"/>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6" name="Footer Placeholder 5">
            <a:extLst>
              <a:ext uri="{FF2B5EF4-FFF2-40B4-BE49-F238E27FC236}">
                <a16:creationId xmlns:a16="http://schemas.microsoft.com/office/drawing/2014/main" id="{BA50CC79-09F9-C349-8437-2A41E573A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DF493-212C-774E-9510-6F37807EA98F}"/>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194905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553D-8CBF-CF4C-91BF-01D5AC31C4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DEC545-A36B-3444-BA0B-243715A44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C1A4B5-2581-2445-8C5F-FE975287A8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903FF1-F8EF-704D-9EAF-8A0E9B54E7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26FB6C8-B161-1740-A6A7-CEB926E817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5BD49-7008-894B-AAA3-C1346ECB1C83}"/>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8" name="Footer Placeholder 7">
            <a:extLst>
              <a:ext uri="{FF2B5EF4-FFF2-40B4-BE49-F238E27FC236}">
                <a16:creationId xmlns:a16="http://schemas.microsoft.com/office/drawing/2014/main" id="{5DE65065-ECD6-C545-89CD-E24859ED48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55B1A-8CA8-2047-9E01-4E670171A2B6}"/>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116074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2EA3-2CFB-6049-BE3C-26842662F2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211FC-CC0D-1E4D-9F5A-2633AAF9BB28}"/>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4" name="Footer Placeholder 3">
            <a:extLst>
              <a:ext uri="{FF2B5EF4-FFF2-40B4-BE49-F238E27FC236}">
                <a16:creationId xmlns:a16="http://schemas.microsoft.com/office/drawing/2014/main" id="{4BA24006-BB42-FA42-B419-B8494472E7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DCB248-C672-0F4D-B7EC-805693586DE7}"/>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363180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29785-1EDF-D24A-A0E3-8EF75F8C7272}"/>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3" name="Footer Placeholder 2">
            <a:extLst>
              <a:ext uri="{FF2B5EF4-FFF2-40B4-BE49-F238E27FC236}">
                <a16:creationId xmlns:a16="http://schemas.microsoft.com/office/drawing/2014/main" id="{FB954EC1-F5B9-304B-BBFA-9F226178A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13DF41-BC89-5347-815D-0195C463450A}"/>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147745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4C7E-1727-4B4D-A0D4-B23CB5150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267FB-D384-9A40-8C0C-0D16EEF8F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B57EF-7038-F640-85A6-90003C91D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ECF55C-6125-5149-BBEA-9BE91196EDD2}"/>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6" name="Footer Placeholder 5">
            <a:extLst>
              <a:ext uri="{FF2B5EF4-FFF2-40B4-BE49-F238E27FC236}">
                <a16:creationId xmlns:a16="http://schemas.microsoft.com/office/drawing/2014/main" id="{1409926B-DDA7-4943-B89C-7FA4D3C6C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5DE8C-C579-A84F-BABE-7D4578D78D57}"/>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27698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B03E-400F-8349-829E-05286BBF0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F99C11-E8FB-A549-B016-0B8E01561C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17908B-3D9C-AF4D-A2BD-9DD8E0342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C9D7E4-C38A-714B-9C77-16CD4057BF0D}"/>
              </a:ext>
            </a:extLst>
          </p:cNvPr>
          <p:cNvSpPr>
            <a:spLocks noGrp="1"/>
          </p:cNvSpPr>
          <p:nvPr>
            <p:ph type="dt" sz="half" idx="10"/>
          </p:nvPr>
        </p:nvSpPr>
        <p:spPr/>
        <p:txBody>
          <a:bodyPr/>
          <a:lstStyle/>
          <a:p>
            <a:fld id="{A7CDB83B-F57F-E445-9D46-01ACC9DAC8CC}" type="datetimeFigureOut">
              <a:rPr lang="en-US" smtClean="0"/>
              <a:t>8/19/19</a:t>
            </a:fld>
            <a:endParaRPr lang="en-US"/>
          </a:p>
        </p:txBody>
      </p:sp>
      <p:sp>
        <p:nvSpPr>
          <p:cNvPr id="6" name="Footer Placeholder 5">
            <a:extLst>
              <a:ext uri="{FF2B5EF4-FFF2-40B4-BE49-F238E27FC236}">
                <a16:creationId xmlns:a16="http://schemas.microsoft.com/office/drawing/2014/main" id="{F092E8AC-5A93-2941-8E45-9F2969638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9B4FE-B7F5-5D41-9112-A69C17CAFCD9}"/>
              </a:ext>
            </a:extLst>
          </p:cNvPr>
          <p:cNvSpPr>
            <a:spLocks noGrp="1"/>
          </p:cNvSpPr>
          <p:nvPr>
            <p:ph type="sldNum" sz="quarter" idx="12"/>
          </p:nvPr>
        </p:nvSpPr>
        <p:spPr/>
        <p:txBody>
          <a:bodyPr/>
          <a:lstStyle/>
          <a:p>
            <a:fld id="{56088E4D-4FA1-5041-B748-218A9C576441}" type="slidenum">
              <a:rPr lang="en-US" smtClean="0"/>
              <a:t>‹#›</a:t>
            </a:fld>
            <a:endParaRPr lang="en-US"/>
          </a:p>
        </p:txBody>
      </p:sp>
    </p:spTree>
    <p:extLst>
      <p:ext uri="{BB962C8B-B14F-4D97-AF65-F5344CB8AC3E}">
        <p14:creationId xmlns:p14="http://schemas.microsoft.com/office/powerpoint/2010/main" val="2441352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00F204-D53D-E344-BC16-ED59DC90C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D66EE-CBF9-FC4D-AAE4-F92DA3BAC3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4DB2C-36F6-174A-A05F-CF4710AECD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DB83B-F57F-E445-9D46-01ACC9DAC8CC}" type="datetimeFigureOut">
              <a:rPr lang="en-US" smtClean="0"/>
              <a:t>8/19/19</a:t>
            </a:fld>
            <a:endParaRPr lang="en-US"/>
          </a:p>
        </p:txBody>
      </p:sp>
      <p:sp>
        <p:nvSpPr>
          <p:cNvPr id="5" name="Footer Placeholder 4">
            <a:extLst>
              <a:ext uri="{FF2B5EF4-FFF2-40B4-BE49-F238E27FC236}">
                <a16:creationId xmlns:a16="http://schemas.microsoft.com/office/drawing/2014/main" id="{891941C9-2D63-B541-82D9-33303C7F7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A0414E-F81E-A24C-8FC2-EE9BC92AA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88E4D-4FA1-5041-B748-218A9C576441}" type="slidenum">
              <a:rPr lang="en-US" smtClean="0"/>
              <a:t>‹#›</a:t>
            </a:fld>
            <a:endParaRPr lang="en-US"/>
          </a:p>
        </p:txBody>
      </p:sp>
    </p:spTree>
    <p:extLst>
      <p:ext uri="{BB962C8B-B14F-4D97-AF65-F5344CB8AC3E}">
        <p14:creationId xmlns:p14="http://schemas.microsoft.com/office/powerpoint/2010/main" val="156944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GmPCOYBEnM8"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0757824-E529-9541-9DEE-FC6A74A2CD6B}"/>
              </a:ext>
            </a:extLst>
          </p:cNvPr>
          <p:cNvPicPr>
            <a:picLocks noChangeAspect="1"/>
          </p:cNvPicPr>
          <p:nvPr/>
        </p:nvPicPr>
        <p:blipFill>
          <a:blip r:embed="rId3"/>
          <a:stretch>
            <a:fillRect/>
          </a:stretch>
        </p:blipFill>
        <p:spPr>
          <a:xfrm>
            <a:off x="2513571" y="2120953"/>
            <a:ext cx="7099541" cy="2616093"/>
          </a:xfrm>
          <a:prstGeom prst="rect">
            <a:avLst/>
          </a:prstGeom>
        </p:spPr>
      </p:pic>
    </p:spTree>
    <p:extLst>
      <p:ext uri="{BB962C8B-B14F-4D97-AF65-F5344CB8AC3E}">
        <p14:creationId xmlns:p14="http://schemas.microsoft.com/office/powerpoint/2010/main" val="3975900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EA848-4560-BB45-AAFE-F21B22A39694}"/>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32236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24FF0-0790-DE45-A35D-C60A33A32D7D}"/>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164007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7F133-5A01-FF48-A38B-610F7E39BA1E}"/>
              </a:ext>
            </a:extLst>
          </p:cNvPr>
          <p:cNvPicPr>
            <a:picLocks noChangeAspect="1"/>
          </p:cNvPicPr>
          <p:nvPr/>
        </p:nvPicPr>
        <p:blipFill>
          <a:blip r:embed="rId2"/>
          <a:stretch>
            <a:fillRect/>
          </a:stretch>
        </p:blipFill>
        <p:spPr>
          <a:xfrm>
            <a:off x="934614" y="0"/>
            <a:ext cx="10322772" cy="6858000"/>
          </a:xfrm>
          <a:prstGeom prst="rect">
            <a:avLst/>
          </a:prstGeom>
        </p:spPr>
      </p:pic>
    </p:spTree>
    <p:extLst>
      <p:ext uri="{BB962C8B-B14F-4D97-AF65-F5344CB8AC3E}">
        <p14:creationId xmlns:p14="http://schemas.microsoft.com/office/powerpoint/2010/main" val="32142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90984-1DD5-AA46-8292-BE7BB1517F96}"/>
              </a:ext>
            </a:extLst>
          </p:cNvPr>
          <p:cNvPicPr>
            <a:picLocks noChangeAspect="1"/>
          </p:cNvPicPr>
          <p:nvPr/>
        </p:nvPicPr>
        <p:blipFill>
          <a:blip r:embed="rId2"/>
          <a:stretch>
            <a:fillRect/>
          </a:stretch>
        </p:blipFill>
        <p:spPr>
          <a:xfrm>
            <a:off x="949952" y="0"/>
            <a:ext cx="10292095" cy="6858000"/>
          </a:xfrm>
          <a:prstGeom prst="rect">
            <a:avLst/>
          </a:prstGeom>
        </p:spPr>
      </p:pic>
    </p:spTree>
    <p:extLst>
      <p:ext uri="{BB962C8B-B14F-4D97-AF65-F5344CB8AC3E}">
        <p14:creationId xmlns:p14="http://schemas.microsoft.com/office/powerpoint/2010/main" val="123860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6AD08-7F6B-8745-9AD8-36B8FDC05F48}"/>
              </a:ext>
            </a:extLst>
          </p:cNvPr>
          <p:cNvPicPr>
            <a:picLocks noChangeAspect="1"/>
          </p:cNvPicPr>
          <p:nvPr/>
        </p:nvPicPr>
        <p:blipFill>
          <a:blip r:embed="rId2"/>
          <a:stretch>
            <a:fillRect/>
          </a:stretch>
        </p:blipFill>
        <p:spPr>
          <a:xfrm>
            <a:off x="949952" y="0"/>
            <a:ext cx="10292095" cy="6858000"/>
          </a:xfrm>
          <a:prstGeom prst="rect">
            <a:avLst/>
          </a:prstGeom>
        </p:spPr>
      </p:pic>
    </p:spTree>
    <p:extLst>
      <p:ext uri="{BB962C8B-B14F-4D97-AF65-F5344CB8AC3E}">
        <p14:creationId xmlns:p14="http://schemas.microsoft.com/office/powerpoint/2010/main" val="159086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76C52-E760-BB44-B76C-8445E9C41788}"/>
              </a:ext>
            </a:extLst>
          </p:cNvPr>
          <p:cNvPicPr>
            <a:picLocks noChangeAspect="1"/>
          </p:cNvPicPr>
          <p:nvPr/>
        </p:nvPicPr>
        <p:blipFill>
          <a:blip r:embed="rId2"/>
          <a:stretch>
            <a:fillRect/>
          </a:stretch>
        </p:blipFill>
        <p:spPr>
          <a:xfrm>
            <a:off x="949952" y="0"/>
            <a:ext cx="10292095" cy="6858000"/>
          </a:xfrm>
          <a:prstGeom prst="rect">
            <a:avLst/>
          </a:prstGeom>
        </p:spPr>
      </p:pic>
    </p:spTree>
    <p:extLst>
      <p:ext uri="{BB962C8B-B14F-4D97-AF65-F5344CB8AC3E}">
        <p14:creationId xmlns:p14="http://schemas.microsoft.com/office/powerpoint/2010/main" val="290006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10A33-74CC-A545-B0FA-E2AB73E52BCC}"/>
              </a:ext>
            </a:extLst>
          </p:cNvPr>
          <p:cNvPicPr>
            <a:picLocks noChangeAspect="1"/>
          </p:cNvPicPr>
          <p:nvPr/>
        </p:nvPicPr>
        <p:blipFill>
          <a:blip r:embed="rId2"/>
          <a:stretch>
            <a:fillRect/>
          </a:stretch>
        </p:blipFill>
        <p:spPr>
          <a:xfrm>
            <a:off x="888045" y="0"/>
            <a:ext cx="10415910" cy="6858000"/>
          </a:xfrm>
          <a:prstGeom prst="rect">
            <a:avLst/>
          </a:prstGeom>
        </p:spPr>
      </p:pic>
    </p:spTree>
    <p:extLst>
      <p:ext uri="{BB962C8B-B14F-4D97-AF65-F5344CB8AC3E}">
        <p14:creationId xmlns:p14="http://schemas.microsoft.com/office/powerpoint/2010/main" val="328969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70E66-9854-924D-AB89-C1276289AB3B}"/>
              </a:ext>
            </a:extLst>
          </p:cNvPr>
          <p:cNvPicPr>
            <a:picLocks noChangeAspect="1"/>
          </p:cNvPicPr>
          <p:nvPr/>
        </p:nvPicPr>
        <p:blipFill>
          <a:blip r:embed="rId2"/>
          <a:stretch>
            <a:fillRect/>
          </a:stretch>
        </p:blipFill>
        <p:spPr>
          <a:xfrm>
            <a:off x="949952" y="0"/>
            <a:ext cx="10292095" cy="6858000"/>
          </a:xfrm>
          <a:prstGeom prst="rect">
            <a:avLst/>
          </a:prstGeom>
        </p:spPr>
      </p:pic>
    </p:spTree>
    <p:extLst>
      <p:ext uri="{BB962C8B-B14F-4D97-AF65-F5344CB8AC3E}">
        <p14:creationId xmlns:p14="http://schemas.microsoft.com/office/powerpoint/2010/main" val="315533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B875-C88E-0842-BDAF-87EE5FC96BCE}"/>
              </a:ext>
            </a:extLst>
          </p:cNvPr>
          <p:cNvSpPr>
            <a:spLocks noGrp="1"/>
          </p:cNvSpPr>
          <p:nvPr>
            <p:ph type="ctrTitle"/>
          </p:nvPr>
        </p:nvSpPr>
        <p:spPr/>
        <p:txBody>
          <a:bodyPr/>
          <a:lstStyle/>
          <a:p>
            <a:r>
              <a:rPr lang="en-US" dirty="0"/>
              <a:t>Answers…</a:t>
            </a:r>
          </a:p>
        </p:txBody>
      </p:sp>
    </p:spTree>
    <p:extLst>
      <p:ext uri="{BB962C8B-B14F-4D97-AF65-F5344CB8AC3E}">
        <p14:creationId xmlns:p14="http://schemas.microsoft.com/office/powerpoint/2010/main" val="1765830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C1C4E-1A2B-D245-9952-FDBC97E32162}"/>
              </a:ext>
            </a:extLst>
          </p:cNvPr>
          <p:cNvPicPr>
            <a:picLocks noChangeAspect="1"/>
          </p:cNvPicPr>
          <p:nvPr/>
        </p:nvPicPr>
        <p:blipFill>
          <a:blip r:embed="rId2"/>
          <a:stretch>
            <a:fillRect/>
          </a:stretch>
        </p:blipFill>
        <p:spPr>
          <a:xfrm>
            <a:off x="1053296" y="1898658"/>
            <a:ext cx="3915000" cy="2818025"/>
          </a:xfrm>
          <a:prstGeom prst="rect">
            <a:avLst/>
          </a:prstGeom>
        </p:spPr>
      </p:pic>
      <p:sp>
        <p:nvSpPr>
          <p:cNvPr id="4" name="Rectangle 3">
            <a:extLst>
              <a:ext uri="{FF2B5EF4-FFF2-40B4-BE49-F238E27FC236}">
                <a16:creationId xmlns:a16="http://schemas.microsoft.com/office/drawing/2014/main" id="{C3A34A83-1611-CD4E-B9CC-2D3855FC9368}"/>
              </a:ext>
            </a:extLst>
          </p:cNvPr>
          <p:cNvSpPr/>
          <p:nvPr/>
        </p:nvSpPr>
        <p:spPr>
          <a:xfrm>
            <a:off x="5536558" y="1116180"/>
            <a:ext cx="6315918" cy="5078313"/>
          </a:xfrm>
          <a:prstGeom prst="rect">
            <a:avLst/>
          </a:prstGeom>
        </p:spPr>
        <p:txBody>
          <a:bodyPr wrap="square">
            <a:spAutoFit/>
          </a:bodyPr>
          <a:lstStyle/>
          <a:p>
            <a:r>
              <a:rPr lang="en-US" sz="3600" b="1" dirty="0">
                <a:latin typeface="Guardian Egyptian Web"/>
              </a:rPr>
              <a:t>Khabarovsk territory, Russia</a:t>
            </a:r>
          </a:p>
          <a:p>
            <a:r>
              <a:rPr lang="en-US" sz="3600" dirty="0">
                <a:latin typeface="Guardian Text Sans Web"/>
              </a:rPr>
              <a:t>A bowhead whale and a surfer, 50km off the southern border of the </a:t>
            </a:r>
            <a:r>
              <a:rPr lang="en-US" sz="3600" dirty="0" err="1">
                <a:latin typeface="Guardian Text Sans Web"/>
              </a:rPr>
              <a:t>Shantar</a:t>
            </a:r>
            <a:r>
              <a:rPr lang="en-US" sz="3600" dirty="0">
                <a:latin typeface="Guardian Text Sans Web"/>
              </a:rPr>
              <a:t> Islands national park. Bowhead whales, also known as Greenland right whales, can weigh 75-100 </a:t>
            </a:r>
            <a:r>
              <a:rPr lang="en-US" sz="3600" dirty="0" err="1">
                <a:latin typeface="Guardian Text Sans Web"/>
              </a:rPr>
              <a:t>tonnes</a:t>
            </a:r>
            <a:r>
              <a:rPr lang="en-US" sz="3600" dirty="0">
                <a:latin typeface="Guardian Text Sans Web"/>
              </a:rPr>
              <a:t> and live in arctic and sub-arctic waters</a:t>
            </a:r>
            <a:endParaRPr lang="en-US" sz="3600" dirty="0"/>
          </a:p>
        </p:txBody>
      </p:sp>
    </p:spTree>
    <p:extLst>
      <p:ext uri="{BB962C8B-B14F-4D97-AF65-F5344CB8AC3E}">
        <p14:creationId xmlns:p14="http://schemas.microsoft.com/office/powerpoint/2010/main" val="187870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429DDE-F979-FD4F-9083-9A30E86943BC}"/>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latin typeface="dearJoe 5 CASUAL PRO" panose="02000000000000000000" pitchFamily="2" charset="0"/>
              </a:rPr>
              <a:t>Objectives</a:t>
            </a:r>
          </a:p>
        </p:txBody>
      </p:sp>
      <p:sp>
        <p:nvSpPr>
          <p:cNvPr id="3" name="Content Placeholder 2">
            <a:extLst>
              <a:ext uri="{FF2B5EF4-FFF2-40B4-BE49-F238E27FC236}">
                <a16:creationId xmlns:a16="http://schemas.microsoft.com/office/drawing/2014/main" id="{6D61BEBE-065E-6846-800E-161B34A952E2}"/>
              </a:ext>
            </a:extLst>
          </p:cNvPr>
          <p:cNvSpPr>
            <a:spLocks noGrp="1"/>
          </p:cNvSpPr>
          <p:nvPr>
            <p:ph idx="1"/>
          </p:nvPr>
        </p:nvSpPr>
        <p:spPr>
          <a:xfrm>
            <a:off x="1179226" y="3092970"/>
            <a:ext cx="9833548" cy="2693976"/>
          </a:xfrm>
        </p:spPr>
        <p:txBody>
          <a:bodyPr>
            <a:normAutofit/>
          </a:bodyPr>
          <a:lstStyle/>
          <a:p>
            <a:r>
              <a:rPr lang="en-US" sz="3200" dirty="0">
                <a:solidFill>
                  <a:srgbClr val="000000"/>
                </a:solidFill>
                <a:latin typeface="dearJoe 5 CASUAL PRO" panose="02000000000000000000" pitchFamily="2" charset="0"/>
              </a:rPr>
              <a:t>What is Geography?</a:t>
            </a:r>
          </a:p>
          <a:p>
            <a:r>
              <a:rPr lang="en-US" sz="3200" dirty="0">
                <a:solidFill>
                  <a:srgbClr val="000000"/>
                </a:solidFill>
                <a:latin typeface="dearJoe 5 CASUAL PRO" panose="02000000000000000000" pitchFamily="2" charset="0"/>
              </a:rPr>
              <a:t>Why do we study Geography?</a:t>
            </a:r>
          </a:p>
          <a:p>
            <a:r>
              <a:rPr lang="en-US" sz="3200" dirty="0">
                <a:solidFill>
                  <a:srgbClr val="000000"/>
                </a:solidFill>
                <a:latin typeface="dearJoe 5 CASUAL PRO" panose="02000000000000000000" pitchFamily="2" charset="0"/>
              </a:rPr>
              <a:t>How can we us our geographical skills e.g. questioning using the 5Ws</a:t>
            </a:r>
          </a:p>
        </p:txBody>
      </p:sp>
    </p:spTree>
    <p:extLst>
      <p:ext uri="{BB962C8B-B14F-4D97-AF65-F5344CB8AC3E}">
        <p14:creationId xmlns:p14="http://schemas.microsoft.com/office/powerpoint/2010/main" val="2112628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EA848-4560-BB45-AAFE-F21B22A39694}"/>
              </a:ext>
            </a:extLst>
          </p:cNvPr>
          <p:cNvPicPr>
            <a:picLocks noChangeAspect="1"/>
          </p:cNvPicPr>
          <p:nvPr/>
        </p:nvPicPr>
        <p:blipFill>
          <a:blip r:embed="rId2"/>
          <a:stretch>
            <a:fillRect/>
          </a:stretch>
        </p:blipFill>
        <p:spPr>
          <a:xfrm>
            <a:off x="582804" y="1630343"/>
            <a:ext cx="4666621" cy="2799973"/>
          </a:xfrm>
          <a:prstGeom prst="rect">
            <a:avLst/>
          </a:prstGeom>
        </p:spPr>
      </p:pic>
      <p:sp>
        <p:nvSpPr>
          <p:cNvPr id="4" name="Title 2">
            <a:extLst>
              <a:ext uri="{FF2B5EF4-FFF2-40B4-BE49-F238E27FC236}">
                <a16:creationId xmlns:a16="http://schemas.microsoft.com/office/drawing/2014/main" id="{FB3D35B1-F5B3-144E-8385-874EFFAD9835}"/>
              </a:ext>
            </a:extLst>
          </p:cNvPr>
          <p:cNvSpPr txBox="1">
            <a:spLocks/>
          </p:cNvSpPr>
          <p:nvPr/>
        </p:nvSpPr>
        <p:spPr>
          <a:xfrm>
            <a:off x="5370006" y="2162907"/>
            <a:ext cx="6869723" cy="2387600"/>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latin typeface="Guardian Egyptian Web"/>
              </a:rPr>
              <a:t>Silli</a:t>
            </a:r>
            <a:r>
              <a:rPr lang="en-US" b="1" dirty="0">
                <a:latin typeface="Guardian Egyptian Web"/>
              </a:rPr>
              <a:t>, India</a:t>
            </a:r>
            <a:br>
              <a:rPr lang="en-US" dirty="0">
                <a:latin typeface="Guardian Egyptian Web"/>
              </a:rPr>
            </a:br>
            <a:r>
              <a:rPr lang="en-US" dirty="0">
                <a:latin typeface="Guardian Text Sans Web"/>
              </a:rPr>
              <a:t>Snake charmers and local villagers perform tricks with venomous snakes at the </a:t>
            </a:r>
            <a:r>
              <a:rPr lang="en-US" dirty="0" err="1">
                <a:latin typeface="Guardian Text Sans Web"/>
              </a:rPr>
              <a:t>Jhapan</a:t>
            </a:r>
            <a:r>
              <a:rPr lang="en-US" dirty="0">
                <a:latin typeface="Guardian Text Sans Web"/>
              </a:rPr>
              <a:t> festival</a:t>
            </a:r>
            <a:br>
              <a:rPr lang="en-US" dirty="0"/>
            </a:br>
            <a:endParaRPr lang="en-US" dirty="0"/>
          </a:p>
        </p:txBody>
      </p:sp>
    </p:spTree>
    <p:extLst>
      <p:ext uri="{BB962C8B-B14F-4D97-AF65-F5344CB8AC3E}">
        <p14:creationId xmlns:p14="http://schemas.microsoft.com/office/powerpoint/2010/main" val="2136249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24FF0-0790-DE45-A35D-C60A33A32D7D}"/>
              </a:ext>
            </a:extLst>
          </p:cNvPr>
          <p:cNvPicPr>
            <a:picLocks noChangeAspect="1"/>
          </p:cNvPicPr>
          <p:nvPr/>
        </p:nvPicPr>
        <p:blipFill>
          <a:blip r:embed="rId2"/>
          <a:stretch>
            <a:fillRect/>
          </a:stretch>
        </p:blipFill>
        <p:spPr>
          <a:xfrm>
            <a:off x="702547" y="1698172"/>
            <a:ext cx="4806462" cy="2883877"/>
          </a:xfrm>
          <a:prstGeom prst="rect">
            <a:avLst/>
          </a:prstGeom>
        </p:spPr>
      </p:pic>
      <p:sp>
        <p:nvSpPr>
          <p:cNvPr id="3" name="Rectangle 2">
            <a:extLst>
              <a:ext uri="{FF2B5EF4-FFF2-40B4-BE49-F238E27FC236}">
                <a16:creationId xmlns:a16="http://schemas.microsoft.com/office/drawing/2014/main" id="{DF71FB8D-F460-0C41-A64B-A9FD98E76D5E}"/>
              </a:ext>
            </a:extLst>
          </p:cNvPr>
          <p:cNvSpPr/>
          <p:nvPr/>
        </p:nvSpPr>
        <p:spPr>
          <a:xfrm>
            <a:off x="5841441" y="1977906"/>
            <a:ext cx="6096000" cy="1754326"/>
          </a:xfrm>
          <a:prstGeom prst="rect">
            <a:avLst/>
          </a:prstGeom>
        </p:spPr>
        <p:txBody>
          <a:bodyPr>
            <a:spAutoFit/>
          </a:bodyPr>
          <a:lstStyle/>
          <a:p>
            <a:r>
              <a:rPr lang="en-US" sz="3600" b="1" dirty="0"/>
              <a:t>Hong Kong, China</a:t>
            </a:r>
            <a:br>
              <a:rPr lang="en-US" sz="3600" dirty="0"/>
            </a:br>
            <a:r>
              <a:rPr lang="en-US" sz="3600" dirty="0"/>
              <a:t>Protesters on the streets of the Sham Shui Po area.</a:t>
            </a:r>
          </a:p>
        </p:txBody>
      </p:sp>
    </p:spTree>
    <p:extLst>
      <p:ext uri="{BB962C8B-B14F-4D97-AF65-F5344CB8AC3E}">
        <p14:creationId xmlns:p14="http://schemas.microsoft.com/office/powerpoint/2010/main" val="445667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7F133-5A01-FF48-A38B-610F7E39BA1E}"/>
              </a:ext>
            </a:extLst>
          </p:cNvPr>
          <p:cNvPicPr>
            <a:picLocks noChangeAspect="1"/>
          </p:cNvPicPr>
          <p:nvPr/>
        </p:nvPicPr>
        <p:blipFill>
          <a:blip r:embed="rId2"/>
          <a:stretch>
            <a:fillRect/>
          </a:stretch>
        </p:blipFill>
        <p:spPr>
          <a:xfrm>
            <a:off x="730180" y="1617784"/>
            <a:ext cx="5218105" cy="3466681"/>
          </a:xfrm>
          <a:prstGeom prst="rect">
            <a:avLst/>
          </a:prstGeom>
        </p:spPr>
      </p:pic>
      <p:sp>
        <p:nvSpPr>
          <p:cNvPr id="3" name="Title 3">
            <a:extLst>
              <a:ext uri="{FF2B5EF4-FFF2-40B4-BE49-F238E27FC236}">
                <a16:creationId xmlns:a16="http://schemas.microsoft.com/office/drawing/2014/main" id="{576B0253-B7DF-8544-87B9-B699DD3D3709}"/>
              </a:ext>
            </a:extLst>
          </p:cNvPr>
          <p:cNvSpPr txBox="1">
            <a:spLocks/>
          </p:cNvSpPr>
          <p:nvPr/>
        </p:nvSpPr>
        <p:spPr>
          <a:xfrm>
            <a:off x="6340510" y="1886037"/>
            <a:ext cx="5121310" cy="2387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Sanaa, Yemen</a:t>
            </a:r>
            <a:br>
              <a:rPr lang="en-US" sz="3600" dirty="0"/>
            </a:br>
            <a:r>
              <a:rPr lang="en-US" sz="3600" dirty="0"/>
              <a:t>A man tries to catch locusts while standing on a rooftop as they swarm over the </a:t>
            </a:r>
            <a:r>
              <a:rPr lang="en-US" sz="3600" dirty="0" err="1"/>
              <a:t>Huthi</a:t>
            </a:r>
            <a:r>
              <a:rPr lang="en-US" sz="3600" dirty="0"/>
              <a:t> rebel-held city of Sanaa.</a:t>
            </a:r>
          </a:p>
        </p:txBody>
      </p:sp>
    </p:spTree>
    <p:extLst>
      <p:ext uri="{BB962C8B-B14F-4D97-AF65-F5344CB8AC3E}">
        <p14:creationId xmlns:p14="http://schemas.microsoft.com/office/powerpoint/2010/main" val="243534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90984-1DD5-AA46-8292-BE7BB1517F96}"/>
              </a:ext>
            </a:extLst>
          </p:cNvPr>
          <p:cNvPicPr>
            <a:picLocks noChangeAspect="1"/>
          </p:cNvPicPr>
          <p:nvPr/>
        </p:nvPicPr>
        <p:blipFill>
          <a:blip r:embed="rId2"/>
          <a:stretch>
            <a:fillRect/>
          </a:stretch>
        </p:blipFill>
        <p:spPr>
          <a:xfrm>
            <a:off x="809276" y="1336429"/>
            <a:ext cx="5172439" cy="3446585"/>
          </a:xfrm>
          <a:prstGeom prst="rect">
            <a:avLst/>
          </a:prstGeom>
        </p:spPr>
      </p:pic>
      <p:sp>
        <p:nvSpPr>
          <p:cNvPr id="3" name="Title 3">
            <a:extLst>
              <a:ext uri="{FF2B5EF4-FFF2-40B4-BE49-F238E27FC236}">
                <a16:creationId xmlns:a16="http://schemas.microsoft.com/office/drawing/2014/main" id="{C26C3B12-ED39-2E4A-9EC9-F22721C6C449}"/>
              </a:ext>
            </a:extLst>
          </p:cNvPr>
          <p:cNvSpPr txBox="1">
            <a:spLocks/>
          </p:cNvSpPr>
          <p:nvPr/>
        </p:nvSpPr>
        <p:spPr>
          <a:xfrm>
            <a:off x="6384941" y="1564489"/>
            <a:ext cx="4997783" cy="3218525"/>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Lima, Peru</a:t>
            </a:r>
            <a:br>
              <a:rPr lang="en-US" dirty="0"/>
            </a:br>
            <a:r>
              <a:rPr lang="en-US" dirty="0"/>
              <a:t>A screen shows a replay of a rugby sevens match between Canada and Brazil during the Pan American Games in Lima.</a:t>
            </a:r>
          </a:p>
        </p:txBody>
      </p:sp>
    </p:spTree>
    <p:extLst>
      <p:ext uri="{BB962C8B-B14F-4D97-AF65-F5344CB8AC3E}">
        <p14:creationId xmlns:p14="http://schemas.microsoft.com/office/powerpoint/2010/main" val="131146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A6AD08-7F6B-8745-9AD8-36B8FDC05F48}"/>
              </a:ext>
            </a:extLst>
          </p:cNvPr>
          <p:cNvPicPr>
            <a:picLocks noChangeAspect="1"/>
          </p:cNvPicPr>
          <p:nvPr/>
        </p:nvPicPr>
        <p:blipFill>
          <a:blip r:embed="rId2"/>
          <a:stretch>
            <a:fillRect/>
          </a:stretch>
        </p:blipFill>
        <p:spPr>
          <a:xfrm>
            <a:off x="749389" y="1286187"/>
            <a:ext cx="5172441" cy="3446586"/>
          </a:xfrm>
          <a:prstGeom prst="rect">
            <a:avLst/>
          </a:prstGeom>
        </p:spPr>
      </p:pic>
      <p:sp>
        <p:nvSpPr>
          <p:cNvPr id="3" name="Title 3">
            <a:extLst>
              <a:ext uri="{FF2B5EF4-FFF2-40B4-BE49-F238E27FC236}">
                <a16:creationId xmlns:a16="http://schemas.microsoft.com/office/drawing/2014/main" id="{9B53514E-9BD8-7A43-9C96-293BA81A2690}"/>
              </a:ext>
            </a:extLst>
          </p:cNvPr>
          <p:cNvSpPr txBox="1">
            <a:spLocks/>
          </p:cNvSpPr>
          <p:nvPr/>
        </p:nvSpPr>
        <p:spPr>
          <a:xfrm>
            <a:off x="6096000" y="871155"/>
            <a:ext cx="5921829" cy="15906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Henderson Island</a:t>
            </a:r>
            <a:br>
              <a:rPr lang="en-US" sz="2800" dirty="0"/>
            </a:br>
            <a:r>
              <a:rPr lang="en-US" sz="2800" dirty="0"/>
              <a:t>Two masked boobies walk among rubbish at the high tide mark on a beach on Henderson Island, an uninhabited archipelago of the Pitcairn Islands in the South Pacific. </a:t>
            </a:r>
          </a:p>
          <a:p>
            <a:r>
              <a:rPr lang="en-US" sz="2800" dirty="0"/>
              <a:t>Floating plastic rubbish has swamped the remote Pacific island once regarded as an environmental jewel and scientists say little can be done to save it while our throwaway culture persists.</a:t>
            </a:r>
          </a:p>
        </p:txBody>
      </p:sp>
    </p:spTree>
    <p:extLst>
      <p:ext uri="{BB962C8B-B14F-4D97-AF65-F5344CB8AC3E}">
        <p14:creationId xmlns:p14="http://schemas.microsoft.com/office/powerpoint/2010/main" val="11212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76C52-E760-BB44-B76C-8445E9C41788}"/>
              </a:ext>
            </a:extLst>
          </p:cNvPr>
          <p:cNvPicPr>
            <a:picLocks noChangeAspect="1"/>
          </p:cNvPicPr>
          <p:nvPr/>
        </p:nvPicPr>
        <p:blipFill>
          <a:blip r:embed="rId2"/>
          <a:stretch>
            <a:fillRect/>
          </a:stretch>
        </p:blipFill>
        <p:spPr>
          <a:xfrm>
            <a:off x="427439" y="1527349"/>
            <a:ext cx="4938381" cy="3290624"/>
          </a:xfrm>
          <a:prstGeom prst="rect">
            <a:avLst/>
          </a:prstGeom>
        </p:spPr>
      </p:pic>
      <p:sp>
        <p:nvSpPr>
          <p:cNvPr id="3" name="Title 3">
            <a:extLst>
              <a:ext uri="{FF2B5EF4-FFF2-40B4-BE49-F238E27FC236}">
                <a16:creationId xmlns:a16="http://schemas.microsoft.com/office/drawing/2014/main" id="{5BD13342-8A61-BE4D-946F-A38C214564B4}"/>
              </a:ext>
            </a:extLst>
          </p:cNvPr>
          <p:cNvSpPr txBox="1">
            <a:spLocks/>
          </p:cNvSpPr>
          <p:nvPr/>
        </p:nvSpPr>
        <p:spPr>
          <a:xfrm>
            <a:off x="5734259" y="1182077"/>
            <a:ext cx="6266822" cy="2387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Dakar, Senegal</a:t>
            </a:r>
            <a:br>
              <a:rPr lang="en-US" sz="3600" dirty="0"/>
            </a:br>
            <a:r>
              <a:rPr lang="en-US" sz="3600" dirty="0" err="1"/>
              <a:t>Modou</a:t>
            </a:r>
            <a:r>
              <a:rPr lang="en-US" sz="3600" dirty="0"/>
              <a:t> Fall, head of Senegal </a:t>
            </a:r>
            <a:r>
              <a:rPr lang="en-US" sz="3600" dirty="0" err="1"/>
              <a:t>Propre</a:t>
            </a:r>
            <a:r>
              <a:rPr lang="en-US" sz="3600" dirty="0"/>
              <a:t> (Clean Senegal) association, walks through a market on the outskirts of Dakar covered with plastic cups and bags to raise awareness of the damage on the environment caused by plastic waste.</a:t>
            </a:r>
          </a:p>
        </p:txBody>
      </p:sp>
    </p:spTree>
    <p:extLst>
      <p:ext uri="{BB962C8B-B14F-4D97-AF65-F5344CB8AC3E}">
        <p14:creationId xmlns:p14="http://schemas.microsoft.com/office/powerpoint/2010/main" val="3439685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10A33-74CC-A545-B0FA-E2AB73E52BCC}"/>
              </a:ext>
            </a:extLst>
          </p:cNvPr>
          <p:cNvPicPr>
            <a:picLocks noChangeAspect="1"/>
          </p:cNvPicPr>
          <p:nvPr/>
        </p:nvPicPr>
        <p:blipFill>
          <a:blip r:embed="rId2"/>
          <a:stretch>
            <a:fillRect/>
          </a:stretch>
        </p:blipFill>
        <p:spPr>
          <a:xfrm>
            <a:off x="476062" y="1125416"/>
            <a:ext cx="5799334" cy="3818373"/>
          </a:xfrm>
          <a:prstGeom prst="rect">
            <a:avLst/>
          </a:prstGeom>
        </p:spPr>
      </p:pic>
      <p:sp>
        <p:nvSpPr>
          <p:cNvPr id="3" name="Title 3">
            <a:extLst>
              <a:ext uri="{FF2B5EF4-FFF2-40B4-BE49-F238E27FC236}">
                <a16:creationId xmlns:a16="http://schemas.microsoft.com/office/drawing/2014/main" id="{8FB1A9A0-6F2A-9F4D-A91F-EB51369172D9}"/>
              </a:ext>
            </a:extLst>
          </p:cNvPr>
          <p:cNvSpPr txBox="1">
            <a:spLocks/>
          </p:cNvSpPr>
          <p:nvPr/>
        </p:nvSpPr>
        <p:spPr>
          <a:xfrm>
            <a:off x="6692202" y="1383619"/>
            <a:ext cx="4853354" cy="356016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Paris</a:t>
            </a:r>
            <a:br>
              <a:rPr lang="en-US"/>
            </a:br>
            <a:r>
              <a:rPr lang="en-US"/>
              <a:t>The pack rides through the courtyard of the Louvre museum during the 21st and final stage of the Tour de France. </a:t>
            </a:r>
            <a:endParaRPr lang="en-US" dirty="0"/>
          </a:p>
        </p:txBody>
      </p:sp>
    </p:spTree>
    <p:extLst>
      <p:ext uri="{BB962C8B-B14F-4D97-AF65-F5344CB8AC3E}">
        <p14:creationId xmlns:p14="http://schemas.microsoft.com/office/powerpoint/2010/main" val="2319388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70E66-9854-924D-AB89-C1276289AB3B}"/>
              </a:ext>
            </a:extLst>
          </p:cNvPr>
          <p:cNvPicPr>
            <a:picLocks noChangeAspect="1"/>
          </p:cNvPicPr>
          <p:nvPr/>
        </p:nvPicPr>
        <p:blipFill>
          <a:blip r:embed="rId2"/>
          <a:stretch>
            <a:fillRect/>
          </a:stretch>
        </p:blipFill>
        <p:spPr>
          <a:xfrm>
            <a:off x="487729" y="1416817"/>
            <a:ext cx="5018768" cy="3344189"/>
          </a:xfrm>
          <a:prstGeom prst="rect">
            <a:avLst/>
          </a:prstGeom>
        </p:spPr>
      </p:pic>
      <p:sp>
        <p:nvSpPr>
          <p:cNvPr id="3" name="Title 3">
            <a:extLst>
              <a:ext uri="{FF2B5EF4-FFF2-40B4-BE49-F238E27FC236}">
                <a16:creationId xmlns:a16="http://schemas.microsoft.com/office/drawing/2014/main" id="{D792474E-F182-6F4A-8AC9-8BE745F35616}"/>
              </a:ext>
            </a:extLst>
          </p:cNvPr>
          <p:cNvSpPr txBox="1">
            <a:spLocks/>
          </p:cNvSpPr>
          <p:nvPr/>
        </p:nvSpPr>
        <p:spPr>
          <a:xfrm>
            <a:off x="5828043" y="701311"/>
            <a:ext cx="6102053" cy="2387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Addis Ababa, Ethiopia</a:t>
            </a:r>
            <a:br>
              <a:rPr lang="en-US" sz="3600" dirty="0"/>
            </a:br>
            <a:r>
              <a:rPr lang="en-US" sz="3600" dirty="0"/>
              <a:t>Girls take part in a national tree-planting drive in Addis Ababa. Ethiopia plans to plant four billion trees as part of a global movement to restore forests to help fight climate change and protect resources. The country says it has planted nearly three billion trees since May.</a:t>
            </a:r>
          </a:p>
        </p:txBody>
      </p:sp>
    </p:spTree>
    <p:extLst>
      <p:ext uri="{BB962C8B-B14F-4D97-AF65-F5344CB8AC3E}">
        <p14:creationId xmlns:p14="http://schemas.microsoft.com/office/powerpoint/2010/main" val="333869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D48B91-6C5C-E244-A812-098D45CAFDAD}"/>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latin typeface="dearJoe 5 CASUAL PRO" panose="02000000000000000000" pitchFamily="2" charset="0"/>
              </a:rPr>
              <a:t>Your turn</a:t>
            </a:r>
          </a:p>
        </p:txBody>
      </p:sp>
      <p:graphicFrame>
        <p:nvGraphicFramePr>
          <p:cNvPr id="5" name="Content Placeholder 2">
            <a:extLst>
              <a:ext uri="{FF2B5EF4-FFF2-40B4-BE49-F238E27FC236}">
                <a16:creationId xmlns:a16="http://schemas.microsoft.com/office/drawing/2014/main" id="{6AE37B8E-9114-44E7-A0DD-018B487E75E3}"/>
              </a:ext>
            </a:extLst>
          </p:cNvPr>
          <p:cNvGraphicFramePr>
            <a:graphicFrameLocks noGrp="1"/>
          </p:cNvGraphicFramePr>
          <p:nvPr>
            <p:ph idx="1"/>
            <p:extLst>
              <p:ext uri="{D42A27DB-BD31-4B8C-83A1-F6EECF244321}">
                <p14:modId xmlns:p14="http://schemas.microsoft.com/office/powerpoint/2010/main" val="3083288686"/>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239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726C354-FDF6-C342-AD7F-BE19A76FF036}"/>
              </a:ext>
            </a:extLst>
          </p:cNvPr>
          <p:cNvPicPr>
            <a:picLocks noChangeAspect="1"/>
          </p:cNvPicPr>
          <p:nvPr/>
        </p:nvPicPr>
        <p:blipFill>
          <a:blip r:embed="rId3"/>
          <a:stretch>
            <a:fillRect/>
          </a:stretch>
        </p:blipFill>
        <p:spPr>
          <a:xfrm>
            <a:off x="6332681" y="994319"/>
            <a:ext cx="5452540" cy="4536951"/>
          </a:xfrm>
          <a:prstGeom prst="rect">
            <a:avLst/>
          </a:prstGeom>
        </p:spPr>
      </p:pic>
      <p:sp>
        <p:nvSpPr>
          <p:cNvPr id="3" name="Rectangle 2">
            <a:extLst>
              <a:ext uri="{FF2B5EF4-FFF2-40B4-BE49-F238E27FC236}">
                <a16:creationId xmlns:a16="http://schemas.microsoft.com/office/drawing/2014/main" id="{11B1ACED-85E7-924A-B695-431C46964468}"/>
              </a:ext>
            </a:extLst>
          </p:cNvPr>
          <p:cNvSpPr/>
          <p:nvPr/>
        </p:nvSpPr>
        <p:spPr>
          <a:xfrm>
            <a:off x="741983" y="1339192"/>
            <a:ext cx="5404176" cy="3847207"/>
          </a:xfrm>
          <a:prstGeom prst="rect">
            <a:avLst/>
          </a:prstGeom>
        </p:spPr>
        <p:txBody>
          <a:bodyPr wrap="square">
            <a:spAutoFit/>
          </a:bodyPr>
          <a:lstStyle/>
          <a:p>
            <a:r>
              <a:rPr lang="en-US" sz="6600" b="1" i="0" u="none" strike="noStrike" dirty="0">
                <a:effectLst/>
                <a:latin typeface="dearJoe 5 CASUAL PRO" panose="02000000000000000000" pitchFamily="2" charset="0"/>
              </a:rPr>
              <a:t>COULD YOU DO THIS?</a:t>
            </a:r>
          </a:p>
          <a:p>
            <a:endParaRPr lang="en-US" sz="2800" b="0" i="0" u="none" strike="noStrike" dirty="0">
              <a:effectLst/>
              <a:latin typeface="Lato"/>
            </a:endParaRPr>
          </a:p>
          <a:p>
            <a:endParaRPr lang="en-US" sz="2800" dirty="0">
              <a:solidFill>
                <a:srgbClr val="FF0000"/>
              </a:solidFill>
              <a:latin typeface="Lato"/>
            </a:endParaRPr>
          </a:p>
          <a:p>
            <a:r>
              <a:rPr lang="en-US" sz="2800" b="0" i="0" u="none" strike="noStrike" dirty="0">
                <a:solidFill>
                  <a:srgbClr val="FF0000"/>
                </a:solidFill>
                <a:effectLst/>
                <a:latin typeface="Lato"/>
              </a:rPr>
              <a:t>Is it important to be able to do this? </a:t>
            </a:r>
            <a:r>
              <a:rPr lang="en-US" sz="2800" b="0" i="0" u="none" strike="noStrike" dirty="0">
                <a:effectLst/>
                <a:latin typeface="Lato"/>
              </a:rPr>
              <a:t> </a:t>
            </a:r>
          </a:p>
        </p:txBody>
      </p:sp>
    </p:spTree>
    <p:extLst>
      <p:ext uri="{BB962C8B-B14F-4D97-AF65-F5344CB8AC3E}">
        <p14:creationId xmlns:p14="http://schemas.microsoft.com/office/powerpoint/2010/main" val="272760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BECD6E9-9EDF-BA47-BFFD-A45E7C8602DF}"/>
              </a:ext>
            </a:extLst>
          </p:cNvPr>
          <p:cNvSpPr>
            <a:spLocks noGrp="1"/>
          </p:cNvSpPr>
          <p:nvPr>
            <p:ph type="title"/>
          </p:nvPr>
        </p:nvSpPr>
        <p:spPr>
          <a:xfrm>
            <a:off x="2726432" y="1741337"/>
            <a:ext cx="6739136" cy="2387918"/>
          </a:xfrm>
        </p:spPr>
        <p:txBody>
          <a:bodyPr vert="horz" lIns="91440" tIns="45720" rIns="91440" bIns="45720" rtlCol="0" anchor="b">
            <a:normAutofit/>
          </a:bodyPr>
          <a:lstStyle/>
          <a:p>
            <a:pPr algn="ctr"/>
            <a:r>
              <a:rPr lang="en-US" sz="4100" kern="1200" dirty="0">
                <a:solidFill>
                  <a:srgbClr val="FFFFFF"/>
                </a:solidFill>
                <a:latin typeface="+mj-lt"/>
                <a:ea typeface="+mj-ea"/>
                <a:cs typeface="+mj-cs"/>
              </a:rPr>
              <a:t>Write 30 words that describes what Geography means to you</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spTree>
    <p:extLst>
      <p:ext uri="{BB962C8B-B14F-4D97-AF65-F5344CB8AC3E}">
        <p14:creationId xmlns:p14="http://schemas.microsoft.com/office/powerpoint/2010/main" val="83334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862FC-FBD2-574A-9FD7-826708DA010E}"/>
              </a:ext>
            </a:extLst>
          </p:cNvPr>
          <p:cNvSpPr>
            <a:spLocks noGrp="1"/>
          </p:cNvSpPr>
          <p:nvPr>
            <p:ph type="ctrTitle"/>
          </p:nvPr>
        </p:nvSpPr>
        <p:spPr>
          <a:xfrm>
            <a:off x="1524000" y="1122363"/>
            <a:ext cx="9144000" cy="1801707"/>
          </a:xfrm>
        </p:spPr>
        <p:txBody>
          <a:bodyPr/>
          <a:lstStyle/>
          <a:p>
            <a:r>
              <a:rPr lang="en-US" dirty="0">
                <a:latin typeface="dearJoe 5 CASUAL PRO" panose="02000000000000000000" pitchFamily="2" charset="0"/>
              </a:rPr>
              <a:t>A possible definition for Geography…</a:t>
            </a:r>
          </a:p>
        </p:txBody>
      </p:sp>
      <p:sp>
        <p:nvSpPr>
          <p:cNvPr id="4" name="Subtitle 3">
            <a:extLst>
              <a:ext uri="{FF2B5EF4-FFF2-40B4-BE49-F238E27FC236}">
                <a16:creationId xmlns:a16="http://schemas.microsoft.com/office/drawing/2014/main" id="{E7BAD12A-2409-F14C-9A63-F0901A19DDA5}"/>
              </a:ext>
            </a:extLst>
          </p:cNvPr>
          <p:cNvSpPr>
            <a:spLocks noGrp="1"/>
          </p:cNvSpPr>
          <p:nvPr>
            <p:ph type="subTitle" idx="1"/>
          </p:nvPr>
        </p:nvSpPr>
        <p:spPr>
          <a:xfrm>
            <a:off x="1524000" y="3602038"/>
            <a:ext cx="9144000" cy="1532670"/>
          </a:xfrm>
        </p:spPr>
        <p:txBody>
          <a:bodyPr>
            <a:normAutofit/>
          </a:bodyPr>
          <a:lstStyle/>
          <a:p>
            <a:r>
              <a:rPr lang="en-US" dirty="0"/>
              <a:t>Geography is a science that deals with the Earth’s surface. Geographers are interested in Earth’s physical features, such as mountains, deserts, rivers, and oceans. They are also interested in the ways that people affect and are affected by the natural world.</a:t>
            </a:r>
          </a:p>
        </p:txBody>
      </p:sp>
    </p:spTree>
    <p:extLst>
      <p:ext uri="{BB962C8B-B14F-4D97-AF65-F5344CB8AC3E}">
        <p14:creationId xmlns:p14="http://schemas.microsoft.com/office/powerpoint/2010/main" val="302363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26D04-8866-7D47-81F0-BDA3136651E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Classifying Geography – physical or human</a:t>
            </a:r>
          </a:p>
        </p:txBody>
      </p:sp>
      <p:pic>
        <p:nvPicPr>
          <p:cNvPr id="3" name="Picture 2">
            <a:extLst>
              <a:ext uri="{FF2B5EF4-FFF2-40B4-BE49-F238E27FC236}">
                <a16:creationId xmlns:a16="http://schemas.microsoft.com/office/drawing/2014/main" id="{717FCA17-0BB8-AD4B-8AC7-31488D2BFF3C}"/>
              </a:ext>
            </a:extLst>
          </p:cNvPr>
          <p:cNvPicPr>
            <a:picLocks noChangeAspect="1"/>
          </p:cNvPicPr>
          <p:nvPr/>
        </p:nvPicPr>
        <p:blipFill>
          <a:blip r:embed="rId2"/>
          <a:stretch>
            <a:fillRect/>
          </a:stretch>
        </p:blipFill>
        <p:spPr>
          <a:xfrm>
            <a:off x="3603591" y="674557"/>
            <a:ext cx="8469081" cy="5786204"/>
          </a:xfrm>
          <a:prstGeom prst="rect">
            <a:avLst/>
          </a:prstGeom>
        </p:spPr>
      </p:pic>
      <p:sp>
        <p:nvSpPr>
          <p:cNvPr id="4" name="TextBox 3">
            <a:extLst>
              <a:ext uri="{FF2B5EF4-FFF2-40B4-BE49-F238E27FC236}">
                <a16:creationId xmlns:a16="http://schemas.microsoft.com/office/drawing/2014/main" id="{EEE5F8C7-3E0F-C048-AA49-E16EF893C093}"/>
              </a:ext>
            </a:extLst>
          </p:cNvPr>
          <p:cNvSpPr txBox="1"/>
          <p:nvPr/>
        </p:nvSpPr>
        <p:spPr>
          <a:xfrm>
            <a:off x="2150347" y="0"/>
            <a:ext cx="10041653" cy="646331"/>
          </a:xfrm>
          <a:prstGeom prst="rect">
            <a:avLst/>
          </a:prstGeom>
          <a:noFill/>
        </p:spPr>
        <p:txBody>
          <a:bodyPr wrap="square" rtlCol="0">
            <a:spAutoFit/>
          </a:bodyPr>
          <a:lstStyle/>
          <a:p>
            <a:r>
              <a:rPr lang="en-US" dirty="0"/>
              <a:t>Physical Geography: natural geography</a:t>
            </a:r>
          </a:p>
          <a:p>
            <a:r>
              <a:rPr lang="en-US" dirty="0"/>
              <a:t>Human geography: man-made geography</a:t>
            </a:r>
          </a:p>
        </p:txBody>
      </p:sp>
    </p:spTree>
    <p:extLst>
      <p:ext uri="{BB962C8B-B14F-4D97-AF65-F5344CB8AC3E}">
        <p14:creationId xmlns:p14="http://schemas.microsoft.com/office/powerpoint/2010/main" val="50340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9A75556-6E7C-AC4E-9D80-63564FD7A191}"/>
              </a:ext>
            </a:extLst>
          </p:cNvPr>
          <p:cNvSpPr>
            <a:spLocks noGrp="1"/>
          </p:cNvSpPr>
          <p:nvPr>
            <p:ph type="title"/>
          </p:nvPr>
        </p:nvSpPr>
        <p:spPr>
          <a:xfrm>
            <a:off x="623813" y="721069"/>
            <a:ext cx="4805996" cy="1297115"/>
          </a:xfrm>
        </p:spPr>
        <p:txBody>
          <a:bodyPr vert="horz" lIns="91440" tIns="45720" rIns="91440" bIns="45720" rtlCol="0" anchor="t">
            <a:noAutofit/>
          </a:bodyPr>
          <a:lstStyle/>
          <a:p>
            <a:r>
              <a:rPr lang="en-US" b="1" kern="1200" dirty="0">
                <a:solidFill>
                  <a:srgbClr val="000000"/>
                </a:solidFill>
                <a:latin typeface="dearJoe 5 CASUAL PRO" panose="02000000000000000000" pitchFamily="2" charset="0"/>
              </a:rPr>
              <a:t>What are you curious about in Geography?</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Help">
            <a:extLst>
              <a:ext uri="{FF2B5EF4-FFF2-40B4-BE49-F238E27FC236}">
                <a16:creationId xmlns:a16="http://schemas.microsoft.com/office/drawing/2014/main" id="{A303EBD6-0EEC-4D9C-80BE-44C4A7FC3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9770" y="1815320"/>
            <a:ext cx="4141760" cy="4141760"/>
          </a:xfrm>
          <a:prstGeom prst="rect">
            <a:avLst/>
          </a:prstGeom>
        </p:spPr>
      </p:pic>
      <p:sp>
        <p:nvSpPr>
          <p:cNvPr id="3" name="TextBox 2">
            <a:extLst>
              <a:ext uri="{FF2B5EF4-FFF2-40B4-BE49-F238E27FC236}">
                <a16:creationId xmlns:a16="http://schemas.microsoft.com/office/drawing/2014/main" id="{C73C279A-F37E-434A-BE66-28581D206D6F}"/>
              </a:ext>
            </a:extLst>
          </p:cNvPr>
          <p:cNvSpPr txBox="1"/>
          <p:nvPr/>
        </p:nvSpPr>
        <p:spPr>
          <a:xfrm>
            <a:off x="2450377" y="2978259"/>
            <a:ext cx="3149513" cy="1815882"/>
          </a:xfrm>
          <a:prstGeom prst="rect">
            <a:avLst/>
          </a:prstGeom>
          <a:noFill/>
        </p:spPr>
        <p:txBody>
          <a:bodyPr wrap="square" rtlCol="0">
            <a:spAutoFit/>
          </a:bodyPr>
          <a:lstStyle/>
          <a:p>
            <a:r>
              <a:rPr lang="en-US" sz="2800" b="1" dirty="0">
                <a:solidFill>
                  <a:srgbClr val="00B0F0"/>
                </a:solidFill>
              </a:rPr>
              <a:t>Write your own question and find a picture to illustrate your question</a:t>
            </a:r>
          </a:p>
        </p:txBody>
      </p:sp>
    </p:spTree>
    <p:extLst>
      <p:ext uri="{BB962C8B-B14F-4D97-AF65-F5344CB8AC3E}">
        <p14:creationId xmlns:p14="http://schemas.microsoft.com/office/powerpoint/2010/main" val="399249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172889-3310-B34B-9BA1-0EF06EE4F63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457532-C695-BC4C-8136-7B76B49FE1C2}"/>
              </a:ext>
            </a:extLst>
          </p:cNvPr>
          <p:cNvSpPr txBox="1"/>
          <p:nvPr/>
        </p:nvSpPr>
        <p:spPr>
          <a:xfrm>
            <a:off x="115747" y="997385"/>
            <a:ext cx="2685326" cy="1477328"/>
          </a:xfrm>
          <a:prstGeom prst="rect">
            <a:avLst/>
          </a:prstGeom>
          <a:noFill/>
        </p:spPr>
        <p:txBody>
          <a:bodyPr wrap="square" rtlCol="0">
            <a:spAutoFit/>
          </a:bodyPr>
          <a:lstStyle/>
          <a:p>
            <a:pPr algn="ctr"/>
            <a:r>
              <a:rPr lang="en-US" b="1" dirty="0">
                <a:solidFill>
                  <a:srgbClr val="00B0F0"/>
                </a:solidFill>
              </a:rPr>
              <a:t>For at least 4 of the following images, can you write an interesting geographical question using the 5 Ws?</a:t>
            </a:r>
          </a:p>
        </p:txBody>
      </p:sp>
      <p:sp>
        <p:nvSpPr>
          <p:cNvPr id="3" name="TextBox 2">
            <a:extLst>
              <a:ext uri="{FF2B5EF4-FFF2-40B4-BE49-F238E27FC236}">
                <a16:creationId xmlns:a16="http://schemas.microsoft.com/office/drawing/2014/main" id="{7871FF1B-F052-BB49-90BF-1D2734538490}"/>
              </a:ext>
            </a:extLst>
          </p:cNvPr>
          <p:cNvSpPr txBox="1"/>
          <p:nvPr/>
        </p:nvSpPr>
        <p:spPr>
          <a:xfrm>
            <a:off x="3507130" y="324091"/>
            <a:ext cx="4896091" cy="1323439"/>
          </a:xfrm>
          <a:prstGeom prst="rect">
            <a:avLst/>
          </a:prstGeom>
          <a:noFill/>
        </p:spPr>
        <p:txBody>
          <a:bodyPr wrap="square" rtlCol="0">
            <a:spAutoFit/>
          </a:bodyPr>
          <a:lstStyle/>
          <a:p>
            <a:r>
              <a:rPr lang="en-US" sz="4000" dirty="0">
                <a:latin typeface="dearJoe 5 CASUAL PRO" panose="02000000000000000000" pitchFamily="2" charset="0"/>
              </a:rPr>
              <a:t>The Best Geography starts with….</a:t>
            </a:r>
          </a:p>
        </p:txBody>
      </p:sp>
    </p:spTree>
    <p:extLst>
      <p:ext uri="{BB962C8B-B14F-4D97-AF65-F5344CB8AC3E}">
        <p14:creationId xmlns:p14="http://schemas.microsoft.com/office/powerpoint/2010/main" val="339406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8EFEF-81EA-FF41-83AA-85A653C33634}"/>
              </a:ext>
            </a:extLst>
          </p:cNvPr>
          <p:cNvPicPr>
            <a:picLocks noChangeAspect="1"/>
          </p:cNvPicPr>
          <p:nvPr/>
        </p:nvPicPr>
        <p:blipFill>
          <a:blip r:embed="rId2"/>
          <a:stretch>
            <a:fillRect/>
          </a:stretch>
        </p:blipFill>
        <p:spPr>
          <a:xfrm>
            <a:off x="1332190" y="0"/>
            <a:ext cx="9527620" cy="6858000"/>
          </a:xfrm>
          <a:prstGeom prst="rect">
            <a:avLst/>
          </a:prstGeom>
        </p:spPr>
      </p:pic>
    </p:spTree>
    <p:extLst>
      <p:ext uri="{BB962C8B-B14F-4D97-AF65-F5344CB8AC3E}">
        <p14:creationId xmlns:p14="http://schemas.microsoft.com/office/powerpoint/2010/main" val="2157127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276</Words>
  <Application>Microsoft Macintosh PowerPoint</Application>
  <PresentationFormat>Widescreen</PresentationFormat>
  <Paragraphs>37</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dearJoe 5 CASUAL PRO</vt:lpstr>
      <vt:lpstr>Guardian Egyptian Web</vt:lpstr>
      <vt:lpstr>Guardian Text Sans Web</vt:lpstr>
      <vt:lpstr>Lato</vt:lpstr>
      <vt:lpstr>Office Theme</vt:lpstr>
      <vt:lpstr>PowerPoint Presentation</vt:lpstr>
      <vt:lpstr>Objectives</vt:lpstr>
      <vt:lpstr>PowerPoint Presentation</vt:lpstr>
      <vt:lpstr>Write 30 words that describes what Geography means to you </vt:lpstr>
      <vt:lpstr>A possible definition for Geography…</vt:lpstr>
      <vt:lpstr>Classifying Geography – physical or human</vt:lpstr>
      <vt:lpstr>What are you curious about in 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Capper</dc:creator>
  <cp:lastModifiedBy>Ruth Capper</cp:lastModifiedBy>
  <cp:revision>24</cp:revision>
  <cp:lastPrinted>2018-08-22T16:18:20Z</cp:lastPrinted>
  <dcterms:created xsi:type="dcterms:W3CDTF">2018-08-21T15:46:51Z</dcterms:created>
  <dcterms:modified xsi:type="dcterms:W3CDTF">2019-08-20T01:20:44Z</dcterms:modified>
</cp:coreProperties>
</file>