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60" r:id="rId3"/>
    <p:sldId id="262" r:id="rId4"/>
    <p:sldId id="273" r:id="rId5"/>
    <p:sldId id="276" r:id="rId6"/>
    <p:sldId id="277" r:id="rId7"/>
    <p:sldId id="278" r:id="rId8"/>
    <p:sldId id="279" r:id="rId9"/>
    <p:sldId id="282" r:id="rId10"/>
    <p:sldId id="281" r:id="rId11"/>
    <p:sldId id="280" r:id="rId12"/>
  </p:sldIdLst>
  <p:sldSz cx="7772400" cy="10058400"/>
  <p:notesSz cx="6858000" cy="9144000"/>
  <p:embeddedFontLst>
    <p:embeddedFont>
      <p:font typeface="Anton" pitchFamily="2" charset="77"/>
      <p:regular r:id="rId14"/>
    </p:embeddedFont>
    <p:embeddedFont>
      <p:font typeface="Bell MT" panose="02020503060305020303" pitchFamily="18" charset="77"/>
      <p:regular r:id="rId15"/>
      <p:bold r:id="rId16"/>
      <p:italic r:id="rId17"/>
    </p:embeddedFont>
    <p:embeddedFont>
      <p:font typeface="Comic Sans MS" panose="030F0902030302020204" pitchFamily="66" charset="0"/>
      <p:regular r:id="rId18"/>
    </p:embeddedFont>
    <p:embeddedFont>
      <p:font typeface="Lobster" pitchFamily="2" charset="77"/>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E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0B1F1F-0C16-4D35-98FB-A760EC822977}">
  <a:tblStyle styleId="{320B1F1F-0C16-4D35-98FB-A760EC82297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snapToGrid="0">
      <p:cViewPr varScale="1">
        <p:scale>
          <a:sx n="75" d="100"/>
          <a:sy n="75" d="100"/>
        </p:scale>
        <p:origin x="3008" y="16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u="sng">
                <a:latin typeface="Bell MT"/>
                <a:cs typeface="Bell MT"/>
              </a:defRPr>
            </a:pPr>
            <a:r>
              <a:rPr lang="en-US" sz="1400" u="sng" dirty="0">
                <a:latin typeface="Bell MT"/>
                <a:cs typeface="Bell MT"/>
              </a:rPr>
              <a:t>Figure 2: Correlation between number of doctors (per 1000 people) and GNI</a:t>
            </a:r>
          </a:p>
        </c:rich>
      </c:tx>
      <c:overlay val="0"/>
    </c:title>
    <c:autoTitleDeleted val="0"/>
    <c:plotArea>
      <c:layout/>
      <c:scatterChart>
        <c:scatterStyle val="lineMarker"/>
        <c:varyColors val="0"/>
        <c:ser>
          <c:idx val="0"/>
          <c:order val="0"/>
          <c:tx>
            <c:strRef>
              <c:f>Sheet1!$D$5</c:f>
              <c:strCache>
                <c:ptCount val="1"/>
                <c:pt idx="0">
                  <c:v>Number of doctors (per 1000 people)</c:v>
                </c:pt>
              </c:strCache>
            </c:strRef>
          </c:tx>
          <c:spPr>
            <a:ln w="47625">
              <a:noFill/>
            </a:ln>
          </c:spPr>
          <c:dPt>
            <c:idx val="0"/>
            <c:marker>
              <c:spPr>
                <a:solidFill>
                  <a:srgbClr val="008000"/>
                </a:solidFill>
                <a:ln>
                  <a:solidFill>
                    <a:schemeClr val="tx1"/>
                  </a:solidFill>
                </a:ln>
              </c:spPr>
            </c:marker>
            <c:bubble3D val="0"/>
            <c:spPr>
              <a:ln w="47625">
                <a:solidFill>
                  <a:schemeClr val="tx1"/>
                </a:solidFill>
              </a:ln>
            </c:spPr>
            <c:extLst>
              <c:ext xmlns:c16="http://schemas.microsoft.com/office/drawing/2014/chart" uri="{C3380CC4-5D6E-409C-BE32-E72D297353CC}">
                <c16:uniqueId val="{00000001-22C4-4429-BB91-E3EEAE8FB089}"/>
              </c:ext>
            </c:extLst>
          </c:dPt>
          <c:dPt>
            <c:idx val="1"/>
            <c:marker>
              <c:spPr>
                <a:solidFill>
                  <a:srgbClr val="FF6600"/>
                </a:solidFill>
              </c:spPr>
            </c:marker>
            <c:bubble3D val="0"/>
            <c:extLst>
              <c:ext xmlns:c16="http://schemas.microsoft.com/office/drawing/2014/chart" uri="{C3380CC4-5D6E-409C-BE32-E72D297353CC}">
                <c16:uniqueId val="{00000002-22C4-4429-BB91-E3EEAE8FB089}"/>
              </c:ext>
            </c:extLst>
          </c:dPt>
          <c:dPt>
            <c:idx val="2"/>
            <c:marker>
              <c:spPr>
                <a:solidFill>
                  <a:srgbClr val="BE0604"/>
                </a:solidFill>
              </c:spPr>
            </c:marker>
            <c:bubble3D val="0"/>
            <c:extLst>
              <c:ext xmlns:c16="http://schemas.microsoft.com/office/drawing/2014/chart" uri="{C3380CC4-5D6E-409C-BE32-E72D297353CC}">
                <c16:uniqueId val="{00000003-22C4-4429-BB91-E3EEAE8FB089}"/>
              </c:ext>
            </c:extLst>
          </c:dPt>
          <c:dPt>
            <c:idx val="3"/>
            <c:marker>
              <c:spPr>
                <a:solidFill>
                  <a:srgbClr val="FFDF3C"/>
                </a:solidFill>
              </c:spPr>
            </c:marker>
            <c:bubble3D val="0"/>
            <c:extLst>
              <c:ext xmlns:c16="http://schemas.microsoft.com/office/drawing/2014/chart" uri="{C3380CC4-5D6E-409C-BE32-E72D297353CC}">
                <c16:uniqueId val="{00000004-22C4-4429-BB91-E3EEAE8FB089}"/>
              </c:ext>
            </c:extLst>
          </c:dPt>
          <c:dPt>
            <c:idx val="4"/>
            <c:marker>
              <c:spPr>
                <a:solidFill>
                  <a:srgbClr val="D34BBA"/>
                </a:solidFill>
              </c:spPr>
            </c:marker>
            <c:bubble3D val="0"/>
            <c:extLst>
              <c:ext xmlns:c16="http://schemas.microsoft.com/office/drawing/2014/chart" uri="{C3380CC4-5D6E-409C-BE32-E72D297353CC}">
                <c16:uniqueId val="{00000005-22C4-4429-BB91-E3EEAE8FB089}"/>
              </c:ext>
            </c:extLst>
          </c:dPt>
          <c:dPt>
            <c:idx val="5"/>
            <c:marker>
              <c:spPr>
                <a:solidFill>
                  <a:schemeClr val="accent4">
                    <a:lumMod val="75000"/>
                  </a:schemeClr>
                </a:solidFill>
              </c:spPr>
            </c:marker>
            <c:bubble3D val="0"/>
            <c:extLst>
              <c:ext xmlns:c16="http://schemas.microsoft.com/office/drawing/2014/chart" uri="{C3380CC4-5D6E-409C-BE32-E72D297353CC}">
                <c16:uniqueId val="{00000006-22C4-4429-BB91-E3EEAE8FB089}"/>
              </c:ext>
            </c:extLst>
          </c:dPt>
          <c:dPt>
            <c:idx val="6"/>
            <c:marker>
              <c:spPr>
                <a:solidFill>
                  <a:srgbClr val="D5DD08"/>
                </a:solidFill>
              </c:spPr>
            </c:marker>
            <c:bubble3D val="0"/>
            <c:extLst>
              <c:ext xmlns:c16="http://schemas.microsoft.com/office/drawing/2014/chart" uri="{C3380CC4-5D6E-409C-BE32-E72D297353CC}">
                <c16:uniqueId val="{00000007-22C4-4429-BB91-E3EEAE8FB089}"/>
              </c:ext>
            </c:extLst>
          </c:dPt>
          <c:dPt>
            <c:idx val="7"/>
            <c:marker>
              <c:spPr>
                <a:solidFill>
                  <a:schemeClr val="bg1">
                    <a:lumMod val="50000"/>
                  </a:schemeClr>
                </a:solidFill>
              </c:spPr>
            </c:marker>
            <c:bubble3D val="0"/>
            <c:extLst>
              <c:ext xmlns:c16="http://schemas.microsoft.com/office/drawing/2014/chart" uri="{C3380CC4-5D6E-409C-BE32-E72D297353CC}">
                <c16:uniqueId val="{00000008-22C4-4429-BB91-E3EEAE8FB089}"/>
              </c:ext>
            </c:extLst>
          </c:dPt>
          <c:dPt>
            <c:idx val="8"/>
            <c:marker>
              <c:spPr>
                <a:solidFill>
                  <a:srgbClr val="71ADDF"/>
                </a:solidFill>
              </c:spPr>
            </c:marker>
            <c:bubble3D val="0"/>
            <c:extLst>
              <c:ext xmlns:c16="http://schemas.microsoft.com/office/drawing/2014/chart" uri="{C3380CC4-5D6E-409C-BE32-E72D297353CC}">
                <c16:uniqueId val="{00000009-22C4-4429-BB91-E3EEAE8FB089}"/>
              </c:ext>
            </c:extLst>
          </c:dPt>
          <c:dPt>
            <c:idx val="9"/>
            <c:marker>
              <c:spPr>
                <a:solidFill>
                  <a:schemeClr val="tx1"/>
                </a:solidFill>
              </c:spPr>
            </c:marker>
            <c:bubble3D val="0"/>
            <c:extLst>
              <c:ext xmlns:c16="http://schemas.microsoft.com/office/drawing/2014/chart" uri="{C3380CC4-5D6E-409C-BE32-E72D297353CC}">
                <c16:uniqueId val="{0000000A-22C4-4429-BB91-E3EEAE8FB089}"/>
              </c:ext>
            </c:extLst>
          </c:dPt>
          <c:xVal>
            <c:numRef>
              <c:f>Sheet1!$C$6:$C$15</c:f>
              <c:numCache>
                <c:formatCode>General</c:formatCode>
                <c:ptCount val="10"/>
                <c:pt idx="0">
                  <c:v>55200</c:v>
                </c:pt>
                <c:pt idx="1">
                  <c:v>42000</c:v>
                </c:pt>
                <c:pt idx="2">
                  <c:v>43430</c:v>
                </c:pt>
                <c:pt idx="3">
                  <c:v>11530</c:v>
                </c:pt>
                <c:pt idx="4">
                  <c:v>10830</c:v>
                </c:pt>
                <c:pt idx="5">
                  <c:v>7400</c:v>
                </c:pt>
                <c:pt idx="6">
                  <c:v>2970</c:v>
                </c:pt>
                <c:pt idx="7">
                  <c:v>1450</c:v>
                </c:pt>
                <c:pt idx="8">
                  <c:v>1080</c:v>
                </c:pt>
                <c:pt idx="9">
                  <c:v>840</c:v>
                </c:pt>
              </c:numCache>
            </c:numRef>
          </c:xVal>
          <c:yVal>
            <c:numRef>
              <c:f>Sheet1!$D$6:$D$15</c:f>
              <c:numCache>
                <c:formatCode>General</c:formatCode>
                <c:ptCount val="10"/>
                <c:pt idx="0">
                  <c:v>2.5</c:v>
                </c:pt>
                <c:pt idx="1">
                  <c:v>2.2999999999999998</c:v>
                </c:pt>
                <c:pt idx="2">
                  <c:v>2.8</c:v>
                </c:pt>
                <c:pt idx="3">
                  <c:v>1.9</c:v>
                </c:pt>
                <c:pt idx="4">
                  <c:v>1.7</c:v>
                </c:pt>
                <c:pt idx="5">
                  <c:v>1.9</c:v>
                </c:pt>
                <c:pt idx="6">
                  <c:v>0.4</c:v>
                </c:pt>
                <c:pt idx="7">
                  <c:v>0.01</c:v>
                </c:pt>
                <c:pt idx="8">
                  <c:v>0.4</c:v>
                </c:pt>
                <c:pt idx="9">
                  <c:v>0.1</c:v>
                </c:pt>
              </c:numCache>
            </c:numRef>
          </c:yVal>
          <c:smooth val="0"/>
          <c:extLst>
            <c:ext xmlns:c16="http://schemas.microsoft.com/office/drawing/2014/chart" uri="{C3380CC4-5D6E-409C-BE32-E72D297353CC}">
              <c16:uniqueId val="{0000000B-22C4-4429-BB91-E3EEAE8FB089}"/>
            </c:ext>
          </c:extLst>
        </c:ser>
        <c:dLbls>
          <c:showLegendKey val="0"/>
          <c:showVal val="0"/>
          <c:showCatName val="0"/>
          <c:showSerName val="0"/>
          <c:showPercent val="0"/>
          <c:showBubbleSize val="0"/>
        </c:dLbls>
        <c:axId val="2139766456"/>
        <c:axId val="2139772056"/>
      </c:scatterChart>
      <c:valAx>
        <c:axId val="2139766456"/>
        <c:scaling>
          <c:orientation val="minMax"/>
        </c:scaling>
        <c:delete val="0"/>
        <c:axPos val="b"/>
        <c:title>
          <c:tx>
            <c:rich>
              <a:bodyPr/>
              <a:lstStyle/>
              <a:p>
                <a:pPr>
                  <a:defRPr>
                    <a:latin typeface="Bell MT"/>
                    <a:cs typeface="Bell MT"/>
                  </a:defRPr>
                </a:pPr>
                <a:r>
                  <a:rPr lang="en-US">
                    <a:latin typeface="Bell MT"/>
                    <a:cs typeface="Bell MT"/>
                  </a:rPr>
                  <a:t>GNI per capita (US$)</a:t>
                </a:r>
              </a:p>
            </c:rich>
          </c:tx>
          <c:overlay val="0"/>
        </c:title>
        <c:numFmt formatCode="General" sourceLinked="1"/>
        <c:majorTickMark val="out"/>
        <c:minorTickMark val="none"/>
        <c:tickLblPos val="nextTo"/>
        <c:crossAx val="2139772056"/>
        <c:crosses val="autoZero"/>
        <c:crossBetween val="midCat"/>
      </c:valAx>
      <c:valAx>
        <c:axId val="2139772056"/>
        <c:scaling>
          <c:orientation val="minMax"/>
        </c:scaling>
        <c:delete val="0"/>
        <c:axPos val="l"/>
        <c:majorGridlines/>
        <c:title>
          <c:tx>
            <c:rich>
              <a:bodyPr rot="-5400000" vert="horz"/>
              <a:lstStyle/>
              <a:p>
                <a:pPr>
                  <a:defRPr>
                    <a:latin typeface="Bell MT"/>
                    <a:cs typeface="Bell MT"/>
                  </a:defRPr>
                </a:pPr>
                <a:r>
                  <a:rPr lang="en-US">
                    <a:latin typeface="Bell MT"/>
                    <a:cs typeface="Bell MT"/>
                  </a:rPr>
                  <a:t>Number</a:t>
                </a:r>
                <a:r>
                  <a:rPr lang="en-US" baseline="0">
                    <a:latin typeface="Bell MT"/>
                    <a:cs typeface="Bell MT"/>
                  </a:rPr>
                  <a:t> of doctors (per 1000 people)</a:t>
                </a:r>
                <a:endParaRPr lang="en-US">
                  <a:latin typeface="Bell MT"/>
                  <a:cs typeface="Bell MT"/>
                </a:endParaRPr>
              </a:p>
            </c:rich>
          </c:tx>
          <c:overlay val="0"/>
        </c:title>
        <c:numFmt formatCode="General" sourceLinked="1"/>
        <c:majorTickMark val="out"/>
        <c:minorTickMark val="none"/>
        <c:tickLblPos val="nextTo"/>
        <c:crossAx val="2139766456"/>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bf61196a_0_2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bf61196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739775"/>
            <a:ext cx="2860675" cy="3703638"/>
          </a:xfrm>
        </p:spPr>
      </p:sp>
      <p:sp>
        <p:nvSpPr>
          <p:cNvPr id="3" name="Notes Placeholder 2"/>
          <p:cNvSpPr>
            <a:spLocks noGrp="1"/>
          </p:cNvSpPr>
          <p:nvPr>
            <p:ph type="body" idx="1"/>
          </p:nvPr>
        </p:nvSpPr>
        <p:spPr/>
        <p:txBody>
          <a:bodyPr/>
          <a:lstStyle/>
          <a:p>
            <a:r>
              <a:rPr lang="en-US" dirty="0"/>
              <a:t>Production costs have increased</a:t>
            </a:r>
            <a:r>
              <a:rPr lang="en-US" baseline="0" dirty="0"/>
              <a:t> by 20%</a:t>
            </a:r>
            <a:endParaRPr lang="en-US" dirty="0"/>
          </a:p>
        </p:txBody>
      </p:sp>
      <p:sp>
        <p:nvSpPr>
          <p:cNvPr id="4" name="Slide Number Placeholder 3"/>
          <p:cNvSpPr>
            <a:spLocks noGrp="1"/>
          </p:cNvSpPr>
          <p:nvPr>
            <p:ph type="sldNum" sz="quarter" idx="10"/>
          </p:nvPr>
        </p:nvSpPr>
        <p:spPr/>
        <p:txBody>
          <a:bodyPr/>
          <a:lstStyle/>
          <a:p>
            <a:fld id="{F1A4C1D7-5E92-7B44-B818-3039DEA45C63}" type="slidenum">
              <a:rPr lang="en-US" smtClean="0"/>
              <a:t>8</a:t>
            </a:fld>
            <a:endParaRPr lang="en-US"/>
          </a:p>
        </p:txBody>
      </p:sp>
    </p:spTree>
    <p:extLst>
      <p:ext uri="{BB962C8B-B14F-4D97-AF65-F5344CB8AC3E}">
        <p14:creationId xmlns:p14="http://schemas.microsoft.com/office/powerpoint/2010/main" val="514458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2E8835F-8871-7141-BBD0-13EF9E5B822C}" type="datetimeFigureOut">
              <a:rPr lang="en-US" smtClean="0"/>
              <a:t>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629A3F-2908-A74D-8003-DBC7A035DAA3}" type="slidenum">
              <a:rPr lang="en-US" smtClean="0"/>
              <a:t>‹#›</a:t>
            </a:fld>
            <a:endParaRPr lang="en-US"/>
          </a:p>
        </p:txBody>
      </p:sp>
    </p:spTree>
    <p:extLst>
      <p:ext uri="{BB962C8B-B14F-4D97-AF65-F5344CB8AC3E}">
        <p14:creationId xmlns:p14="http://schemas.microsoft.com/office/powerpoint/2010/main" val="116222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KNXg-kYk-LU&amp;feature=emb_logo"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790450" y="1541975"/>
            <a:ext cx="6402600" cy="208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900" dirty="0">
                <a:latin typeface="Anton"/>
                <a:ea typeface="Anton"/>
                <a:cs typeface="Anton"/>
                <a:sym typeface="Anton"/>
              </a:rPr>
              <a:t>IGCSE Geography</a:t>
            </a:r>
          </a:p>
          <a:p>
            <a:pPr marL="0" lvl="0" indent="0" algn="ctr" rtl="0">
              <a:spcBef>
                <a:spcPts val="0"/>
              </a:spcBef>
              <a:spcAft>
                <a:spcPts val="0"/>
              </a:spcAft>
              <a:buNone/>
            </a:pPr>
            <a:r>
              <a:rPr lang="en-US" sz="4900" dirty="0">
                <a:latin typeface="Anton"/>
                <a:ea typeface="Anton"/>
                <a:cs typeface="Anton"/>
                <a:sym typeface="Anton"/>
              </a:rPr>
              <a:t>3.1 Development </a:t>
            </a:r>
          </a:p>
          <a:p>
            <a:pPr marL="0" lvl="0" indent="0" algn="ctr" rtl="0">
              <a:spcBef>
                <a:spcPts val="0"/>
              </a:spcBef>
              <a:spcAft>
                <a:spcPts val="0"/>
              </a:spcAft>
              <a:buNone/>
            </a:pPr>
            <a:endParaRPr sz="4900" dirty="0">
              <a:latin typeface="Anton"/>
              <a:ea typeface="Anton"/>
              <a:cs typeface="Anton"/>
              <a:sym typeface="Anton"/>
            </a:endParaRPr>
          </a:p>
        </p:txBody>
      </p:sp>
      <p:pic>
        <p:nvPicPr>
          <p:cNvPr id="5" name="Picture 4">
            <a:extLst>
              <a:ext uri="{FF2B5EF4-FFF2-40B4-BE49-F238E27FC236}">
                <a16:creationId xmlns:a16="http://schemas.microsoft.com/office/drawing/2014/main" id="{E03DC260-82D5-2E4A-958B-C3B9E1CDF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50" y="4856996"/>
            <a:ext cx="6151317" cy="33984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9B82-2C62-2F4A-B872-375D1929139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96BB3D7-7F69-0948-913C-49DC37E5B16F}"/>
              </a:ext>
            </a:extLst>
          </p:cNvPr>
          <p:cNvSpPr>
            <a:spLocks noGrp="1"/>
          </p:cNvSpPr>
          <p:nvPr>
            <p:ph idx="1"/>
          </p:nvPr>
        </p:nvSpPr>
        <p:spPr>
          <a:xfrm>
            <a:off x="264945" y="6722533"/>
            <a:ext cx="7242600" cy="2212196"/>
          </a:xfrm>
        </p:spPr>
        <p:txBody>
          <a:bodyPr/>
          <a:lstStyle/>
          <a:p>
            <a:pPr marL="114300" indent="0">
              <a:buNone/>
            </a:pPr>
            <a:r>
              <a:rPr lang="en-US" dirty="0"/>
              <a:t>Describe the population distribution of China </a:t>
            </a:r>
          </a:p>
        </p:txBody>
      </p:sp>
      <p:pic>
        <p:nvPicPr>
          <p:cNvPr id="4" name="Picture 3">
            <a:extLst>
              <a:ext uri="{FF2B5EF4-FFF2-40B4-BE49-F238E27FC236}">
                <a16:creationId xmlns:a16="http://schemas.microsoft.com/office/drawing/2014/main" id="{4A005957-8C1F-AA46-8DED-935F5A9A6681}"/>
              </a:ext>
            </a:extLst>
          </p:cNvPr>
          <p:cNvPicPr>
            <a:picLocks noChangeAspect="1"/>
          </p:cNvPicPr>
          <p:nvPr/>
        </p:nvPicPr>
        <p:blipFill>
          <a:blip r:embed="rId2"/>
          <a:stretch>
            <a:fillRect/>
          </a:stretch>
        </p:blipFill>
        <p:spPr>
          <a:xfrm>
            <a:off x="0" y="630398"/>
            <a:ext cx="7124700" cy="6197600"/>
          </a:xfrm>
          <a:prstGeom prst="rect">
            <a:avLst/>
          </a:prstGeom>
        </p:spPr>
      </p:pic>
      <p:sp>
        <p:nvSpPr>
          <p:cNvPr id="5" name="TextBox 4">
            <a:extLst>
              <a:ext uri="{FF2B5EF4-FFF2-40B4-BE49-F238E27FC236}">
                <a16:creationId xmlns:a16="http://schemas.microsoft.com/office/drawing/2014/main" id="{9724C4B9-198B-7F47-B48F-58F5E5D07344}"/>
              </a:ext>
            </a:extLst>
          </p:cNvPr>
          <p:cNvSpPr txBox="1"/>
          <p:nvPr/>
        </p:nvSpPr>
        <p:spPr>
          <a:xfrm>
            <a:off x="127681" y="7426736"/>
            <a:ext cx="7379774" cy="2106731"/>
          </a:xfrm>
          <a:prstGeom prst="rect">
            <a:avLst/>
          </a:prstGeom>
          <a:noFill/>
          <a:ln>
            <a:solidFill>
              <a:schemeClr val="tx1"/>
            </a:solidFill>
          </a:ln>
        </p:spPr>
        <p:txBody>
          <a:bodyPr wrap="square" rtlCol="0">
            <a:spAutoFit/>
          </a:bodyPr>
          <a:lstStyle/>
          <a:p>
            <a:r>
              <a:rPr lang="en-GB" sz="119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13152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6F89-E96F-444C-9DB3-0855C61519A3}"/>
              </a:ext>
            </a:extLst>
          </p:cNvPr>
          <p:cNvSpPr>
            <a:spLocks noGrp="1"/>
          </p:cNvSpPr>
          <p:nvPr>
            <p:ph type="title"/>
          </p:nvPr>
        </p:nvSpPr>
        <p:spPr>
          <a:xfrm>
            <a:off x="188080" y="130636"/>
            <a:ext cx="7584320" cy="1323100"/>
          </a:xfrm>
        </p:spPr>
        <p:txBody>
          <a:bodyPr/>
          <a:lstStyle/>
          <a:p>
            <a:r>
              <a:rPr lang="en-US" sz="1600" b="1" u="sng" dirty="0"/>
              <a:t>Task:</a:t>
            </a:r>
            <a:br>
              <a:rPr lang="en-US" dirty="0"/>
            </a:br>
            <a:r>
              <a:rPr lang="en-US" sz="1400" dirty="0"/>
              <a:t>1. Use the maps above to highlight  why there would be disparities between areas within China</a:t>
            </a:r>
            <a:br>
              <a:rPr lang="en-US" sz="1400" dirty="0"/>
            </a:br>
            <a:r>
              <a:rPr lang="en-US" sz="1400" dirty="0"/>
              <a:t>2. Annotate the map to highlight </a:t>
            </a:r>
            <a:r>
              <a:rPr lang="en-US" sz="1400" b="1" u="sng" dirty="0"/>
              <a:t>characteristics</a:t>
            </a:r>
            <a:r>
              <a:rPr lang="en-US" sz="1400" dirty="0"/>
              <a:t>  and</a:t>
            </a:r>
            <a:r>
              <a:rPr lang="en-US" sz="1400" u="sng" dirty="0"/>
              <a:t> </a:t>
            </a:r>
            <a:r>
              <a:rPr lang="en-US" sz="1400" b="1" u="sng" dirty="0"/>
              <a:t>features </a:t>
            </a:r>
            <a:r>
              <a:rPr lang="en-US" sz="1400" dirty="0"/>
              <a:t> of core and periphery areas of China to show the inequalities within the country.</a:t>
            </a:r>
          </a:p>
        </p:txBody>
      </p:sp>
      <p:pic>
        <p:nvPicPr>
          <p:cNvPr id="5" name="Content Placeholder 4">
            <a:extLst>
              <a:ext uri="{FF2B5EF4-FFF2-40B4-BE49-F238E27FC236}">
                <a16:creationId xmlns:a16="http://schemas.microsoft.com/office/drawing/2014/main" id="{166CD2C3-8B54-4C4F-91A3-92258103C0DF}"/>
              </a:ext>
            </a:extLst>
          </p:cNvPr>
          <p:cNvPicPr>
            <a:picLocks noGrp="1" noChangeAspect="1"/>
          </p:cNvPicPr>
          <p:nvPr>
            <p:ph idx="1"/>
          </p:nvPr>
        </p:nvPicPr>
        <p:blipFill>
          <a:blip r:embed="rId2"/>
          <a:stretch>
            <a:fillRect/>
          </a:stretch>
        </p:blipFill>
        <p:spPr>
          <a:xfrm>
            <a:off x="188080" y="2203950"/>
            <a:ext cx="3698120" cy="2946863"/>
          </a:xfrm>
        </p:spPr>
      </p:pic>
      <p:pic>
        <p:nvPicPr>
          <p:cNvPr id="7" name="Picture 6">
            <a:extLst>
              <a:ext uri="{FF2B5EF4-FFF2-40B4-BE49-F238E27FC236}">
                <a16:creationId xmlns:a16="http://schemas.microsoft.com/office/drawing/2014/main" id="{BF45EDA1-B6DB-0548-810C-A475DD83CE32}"/>
              </a:ext>
            </a:extLst>
          </p:cNvPr>
          <p:cNvPicPr>
            <a:picLocks noChangeAspect="1"/>
          </p:cNvPicPr>
          <p:nvPr/>
        </p:nvPicPr>
        <p:blipFill>
          <a:blip r:embed="rId3"/>
          <a:stretch>
            <a:fillRect/>
          </a:stretch>
        </p:blipFill>
        <p:spPr>
          <a:xfrm>
            <a:off x="3886200" y="2179749"/>
            <a:ext cx="4038600" cy="3090876"/>
          </a:xfrm>
          <a:prstGeom prst="rect">
            <a:avLst/>
          </a:prstGeom>
        </p:spPr>
      </p:pic>
      <p:pic>
        <p:nvPicPr>
          <p:cNvPr id="9" name="Picture 8">
            <a:extLst>
              <a:ext uri="{FF2B5EF4-FFF2-40B4-BE49-F238E27FC236}">
                <a16:creationId xmlns:a16="http://schemas.microsoft.com/office/drawing/2014/main" id="{56030412-4167-C842-994F-8DA461E8E8AF}"/>
              </a:ext>
            </a:extLst>
          </p:cNvPr>
          <p:cNvPicPr>
            <a:picLocks noChangeAspect="1"/>
          </p:cNvPicPr>
          <p:nvPr/>
        </p:nvPicPr>
        <p:blipFill>
          <a:blip r:embed="rId4"/>
          <a:stretch>
            <a:fillRect/>
          </a:stretch>
        </p:blipFill>
        <p:spPr>
          <a:xfrm>
            <a:off x="188080" y="5364592"/>
            <a:ext cx="3886200" cy="3240072"/>
          </a:xfrm>
          <a:prstGeom prst="rect">
            <a:avLst/>
          </a:prstGeom>
        </p:spPr>
      </p:pic>
      <p:pic>
        <p:nvPicPr>
          <p:cNvPr id="11" name="Picture 10">
            <a:extLst>
              <a:ext uri="{FF2B5EF4-FFF2-40B4-BE49-F238E27FC236}">
                <a16:creationId xmlns:a16="http://schemas.microsoft.com/office/drawing/2014/main" id="{B3184950-8D44-1440-947D-495C1E3BC57B}"/>
              </a:ext>
            </a:extLst>
          </p:cNvPr>
          <p:cNvPicPr>
            <a:picLocks noChangeAspect="1"/>
          </p:cNvPicPr>
          <p:nvPr/>
        </p:nvPicPr>
        <p:blipFill>
          <a:blip r:embed="rId5"/>
          <a:stretch>
            <a:fillRect/>
          </a:stretch>
        </p:blipFill>
        <p:spPr>
          <a:xfrm>
            <a:off x="4072606" y="5460203"/>
            <a:ext cx="3699794" cy="3090876"/>
          </a:xfrm>
          <a:prstGeom prst="rect">
            <a:avLst/>
          </a:prstGeom>
        </p:spPr>
      </p:pic>
    </p:spTree>
    <p:extLst>
      <p:ext uri="{BB962C8B-B14F-4D97-AF65-F5344CB8AC3E}">
        <p14:creationId xmlns:p14="http://schemas.microsoft.com/office/powerpoint/2010/main" val="344510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p:nvPr/>
        </p:nvSpPr>
        <p:spPr>
          <a:xfrm>
            <a:off x="-4058725" y="1204888"/>
            <a:ext cx="3084600" cy="136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t>Botswana</a:t>
            </a:r>
            <a:endParaRPr sz="1800"/>
          </a:p>
        </p:txBody>
      </p:sp>
      <p:sp>
        <p:nvSpPr>
          <p:cNvPr id="108" name="Google Shape;108;p17"/>
          <p:cNvSpPr/>
          <p:nvPr/>
        </p:nvSpPr>
        <p:spPr>
          <a:xfrm>
            <a:off x="-4058725" y="2563475"/>
            <a:ext cx="3084600" cy="136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t>Bangladesh</a:t>
            </a:r>
            <a:endParaRPr sz="1800"/>
          </a:p>
        </p:txBody>
      </p:sp>
      <p:sp>
        <p:nvSpPr>
          <p:cNvPr id="109" name="Google Shape;109;p17"/>
          <p:cNvSpPr/>
          <p:nvPr/>
        </p:nvSpPr>
        <p:spPr>
          <a:xfrm>
            <a:off x="-4058725" y="3852075"/>
            <a:ext cx="3084600" cy="136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t>South Africa.</a:t>
            </a:r>
            <a:endParaRPr sz="1800"/>
          </a:p>
        </p:txBody>
      </p:sp>
      <p:sp>
        <p:nvSpPr>
          <p:cNvPr id="110" name="Google Shape;110;p17"/>
          <p:cNvSpPr/>
          <p:nvPr/>
        </p:nvSpPr>
        <p:spPr>
          <a:xfrm>
            <a:off x="-4058725" y="5226475"/>
            <a:ext cx="3084600" cy="136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t>United States</a:t>
            </a:r>
            <a:endParaRPr sz="1800"/>
          </a:p>
        </p:txBody>
      </p:sp>
      <p:sp>
        <p:nvSpPr>
          <p:cNvPr id="111" name="Google Shape;111;p17"/>
          <p:cNvSpPr/>
          <p:nvPr/>
        </p:nvSpPr>
        <p:spPr>
          <a:xfrm>
            <a:off x="-4058725" y="6600875"/>
            <a:ext cx="3084600" cy="136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t>South Korea.</a:t>
            </a:r>
            <a:endParaRPr sz="1800"/>
          </a:p>
        </p:txBody>
      </p:sp>
      <p:sp>
        <p:nvSpPr>
          <p:cNvPr id="112" name="Google Shape;112;p17"/>
          <p:cNvSpPr/>
          <p:nvPr/>
        </p:nvSpPr>
        <p:spPr>
          <a:xfrm>
            <a:off x="9125150" y="-245525"/>
            <a:ext cx="3084600" cy="13680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t>Mexico.</a:t>
            </a:r>
            <a:endParaRPr sz="1800"/>
          </a:p>
        </p:txBody>
      </p:sp>
      <p:sp>
        <p:nvSpPr>
          <p:cNvPr id="113" name="Google Shape;113;p17"/>
          <p:cNvSpPr/>
          <p:nvPr/>
        </p:nvSpPr>
        <p:spPr>
          <a:xfrm>
            <a:off x="9125150" y="1122475"/>
            <a:ext cx="3084600" cy="13680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t>Brazil.</a:t>
            </a:r>
            <a:endParaRPr sz="1800"/>
          </a:p>
        </p:txBody>
      </p:sp>
      <p:sp>
        <p:nvSpPr>
          <p:cNvPr id="114" name="Google Shape;114;p17"/>
          <p:cNvSpPr/>
          <p:nvPr/>
        </p:nvSpPr>
        <p:spPr>
          <a:xfrm>
            <a:off x="9125150" y="2490475"/>
            <a:ext cx="3084600" cy="13680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t>Ukraine</a:t>
            </a:r>
            <a:endParaRPr sz="1800"/>
          </a:p>
        </p:txBody>
      </p:sp>
      <p:sp>
        <p:nvSpPr>
          <p:cNvPr id="115" name="Google Shape;115;p17"/>
          <p:cNvSpPr/>
          <p:nvPr/>
        </p:nvSpPr>
        <p:spPr>
          <a:xfrm>
            <a:off x="9125150" y="3852075"/>
            <a:ext cx="3084600" cy="13680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t>India.</a:t>
            </a:r>
            <a:endParaRPr sz="1800"/>
          </a:p>
        </p:txBody>
      </p:sp>
      <p:sp>
        <p:nvSpPr>
          <p:cNvPr id="116" name="Google Shape;116;p17"/>
          <p:cNvSpPr/>
          <p:nvPr/>
        </p:nvSpPr>
        <p:spPr>
          <a:xfrm>
            <a:off x="9125150" y="5226475"/>
            <a:ext cx="3084600" cy="13680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t>DR Congo</a:t>
            </a:r>
            <a:endParaRPr sz="1800"/>
          </a:p>
        </p:txBody>
      </p:sp>
      <p:sp>
        <p:nvSpPr>
          <p:cNvPr id="117" name="Google Shape;117;p17"/>
          <p:cNvSpPr txBox="1"/>
          <p:nvPr/>
        </p:nvSpPr>
        <p:spPr>
          <a:xfrm>
            <a:off x="214575" y="241400"/>
            <a:ext cx="7343100" cy="99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Lobster"/>
                <a:ea typeface="Lobster"/>
                <a:cs typeface="Lobster"/>
                <a:sym typeface="Lobster"/>
              </a:rPr>
              <a:t>Which Order?</a:t>
            </a:r>
            <a:endParaRPr sz="4800">
              <a:latin typeface="Lobster"/>
              <a:ea typeface="Lobster"/>
              <a:cs typeface="Lobster"/>
              <a:sym typeface="Lobster"/>
            </a:endParaRPr>
          </a:p>
        </p:txBody>
      </p:sp>
      <p:pic>
        <p:nvPicPr>
          <p:cNvPr id="118" name="Google Shape;118;p17"/>
          <p:cNvPicPr preferRelativeResize="0"/>
          <p:nvPr/>
        </p:nvPicPr>
        <p:blipFill>
          <a:blip r:embed="rId3">
            <a:alphaModFix/>
          </a:blip>
          <a:stretch>
            <a:fillRect/>
          </a:stretch>
        </p:blipFill>
        <p:spPr>
          <a:xfrm>
            <a:off x="214579" y="1605200"/>
            <a:ext cx="7557824" cy="4768524"/>
          </a:xfrm>
          <a:prstGeom prst="rect">
            <a:avLst/>
          </a:prstGeom>
          <a:noFill/>
          <a:ln>
            <a:noFill/>
          </a:ln>
        </p:spPr>
      </p:pic>
      <p:sp>
        <p:nvSpPr>
          <p:cNvPr id="119" name="Google Shape;119;p17"/>
          <p:cNvSpPr/>
          <p:nvPr/>
        </p:nvSpPr>
        <p:spPr>
          <a:xfrm>
            <a:off x="-4230850" y="-99525"/>
            <a:ext cx="3084600" cy="136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t>Singapore</a:t>
            </a:r>
            <a:endParaRPr sz="1800"/>
          </a:p>
          <a:p>
            <a:pPr marL="0" lvl="0" indent="0" algn="l" rtl="0">
              <a:spcBef>
                <a:spcPts val="0"/>
              </a:spcBef>
              <a:spcAft>
                <a:spcPts val="0"/>
              </a:spcAft>
              <a:buNone/>
            </a:pPr>
            <a:endParaRPr sz="1800"/>
          </a:p>
        </p:txBody>
      </p:sp>
      <p:sp>
        <p:nvSpPr>
          <p:cNvPr id="120" name="Google Shape;120;p17"/>
          <p:cNvSpPr/>
          <p:nvPr/>
        </p:nvSpPr>
        <p:spPr>
          <a:xfrm>
            <a:off x="-4058725" y="7975275"/>
            <a:ext cx="3084600" cy="136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t>Ethiopia</a:t>
            </a:r>
            <a:endParaRPr sz="1800"/>
          </a:p>
        </p:txBody>
      </p:sp>
      <p:sp>
        <p:nvSpPr>
          <p:cNvPr id="121" name="Google Shape;121;p17"/>
          <p:cNvSpPr/>
          <p:nvPr/>
        </p:nvSpPr>
        <p:spPr>
          <a:xfrm>
            <a:off x="9125150" y="6581675"/>
            <a:ext cx="3084600" cy="13680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t>Nigeria</a:t>
            </a:r>
            <a:endParaRPr sz="1800"/>
          </a:p>
        </p:txBody>
      </p:sp>
      <p:sp>
        <p:nvSpPr>
          <p:cNvPr id="122" name="Google Shape;122;p17"/>
          <p:cNvSpPr/>
          <p:nvPr/>
        </p:nvSpPr>
        <p:spPr>
          <a:xfrm>
            <a:off x="9125150" y="7962475"/>
            <a:ext cx="3084600" cy="13680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t>Japan</a:t>
            </a:r>
            <a:endParaRPr sz="1800"/>
          </a:p>
        </p:txBody>
      </p:sp>
      <p:sp>
        <p:nvSpPr>
          <p:cNvPr id="123" name="Google Shape;123;p17"/>
          <p:cNvSpPr/>
          <p:nvPr/>
        </p:nvSpPr>
        <p:spPr>
          <a:xfrm>
            <a:off x="-4058725" y="9349675"/>
            <a:ext cx="3084600" cy="1368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t>China</a:t>
            </a:r>
            <a:endParaRPr sz="1800"/>
          </a:p>
        </p:txBody>
      </p:sp>
      <p:sp>
        <p:nvSpPr>
          <p:cNvPr id="124" name="Google Shape;124;p17"/>
          <p:cNvSpPr/>
          <p:nvPr/>
        </p:nvSpPr>
        <p:spPr>
          <a:xfrm>
            <a:off x="9218275" y="9311275"/>
            <a:ext cx="3084600" cy="13680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 sz="1800"/>
              <a:t>Russia</a:t>
            </a:r>
            <a:endParaRPr sz="1800"/>
          </a:p>
        </p:txBody>
      </p:sp>
      <p:sp>
        <p:nvSpPr>
          <p:cNvPr id="125" name="Google Shape;125;p17"/>
          <p:cNvSpPr txBox="1"/>
          <p:nvPr/>
        </p:nvSpPr>
        <p:spPr>
          <a:xfrm>
            <a:off x="316175" y="6600875"/>
            <a:ext cx="7241400" cy="30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888888"/>
                </a:solidFill>
                <a:highlight>
                  <a:srgbClr val="FFFFFF"/>
                </a:highlight>
              </a:rPr>
              <a:t>Put these statements into the correct order of development</a:t>
            </a:r>
            <a:endParaRPr sz="1700">
              <a:solidFill>
                <a:srgbClr val="888888"/>
              </a:solidFill>
              <a:highlight>
                <a:srgbClr val="FFFFFF"/>
              </a:highlight>
            </a:endParaRPr>
          </a:p>
          <a:p>
            <a:pPr marL="0" lvl="0" indent="0" algn="l" rtl="0">
              <a:spcBef>
                <a:spcPts val="0"/>
              </a:spcBef>
              <a:spcAft>
                <a:spcPts val="0"/>
              </a:spcAft>
              <a:buClr>
                <a:schemeClr val="dk1"/>
              </a:buClr>
              <a:buSzPts val="1100"/>
              <a:buFont typeface="Arial"/>
              <a:buNone/>
            </a:pPr>
            <a:r>
              <a:rPr lang="en" sz="1700">
                <a:solidFill>
                  <a:srgbClr val="888888"/>
                </a:solidFill>
                <a:highlight>
                  <a:srgbClr val="FFFFFF"/>
                </a:highlight>
              </a:rPr>
              <a:t>- How did you decide on the order?</a:t>
            </a:r>
            <a:endParaRPr sz="1700">
              <a:solidFill>
                <a:srgbClr val="888888"/>
              </a:solidFill>
              <a:highlight>
                <a:srgbClr val="FFFFFF"/>
              </a:highlight>
            </a:endParaRPr>
          </a:p>
          <a:p>
            <a:pPr marL="0" lvl="0" indent="0" algn="l" rtl="0">
              <a:spcBef>
                <a:spcPts val="0"/>
              </a:spcBef>
              <a:spcAft>
                <a:spcPts val="0"/>
              </a:spcAft>
              <a:buClr>
                <a:schemeClr val="dk1"/>
              </a:buClr>
              <a:buSzPts val="1100"/>
              <a:buFont typeface="Arial"/>
              <a:buNone/>
            </a:pPr>
            <a:r>
              <a:rPr lang="en" sz="1700">
                <a:solidFill>
                  <a:srgbClr val="888888"/>
                </a:solidFill>
                <a:highlight>
                  <a:srgbClr val="FFFFFF"/>
                </a:highlight>
              </a:rPr>
              <a:t>​- How did you define development? </a:t>
            </a:r>
            <a:endParaRPr sz="1700">
              <a:solidFill>
                <a:srgbClr val="888888"/>
              </a:solidFill>
              <a:highlight>
                <a:srgbClr val="FFFFFF"/>
              </a:highlight>
            </a:endParaRPr>
          </a:p>
          <a:p>
            <a:pPr marL="0" lvl="0" indent="0" algn="l" rtl="0">
              <a:spcBef>
                <a:spcPts val="0"/>
              </a:spcBef>
              <a:spcAft>
                <a:spcPts val="0"/>
              </a:spcAft>
              <a:buNone/>
            </a:pPr>
            <a:endParaRPr sz="1300">
              <a:solidFill>
                <a:srgbClr val="888888"/>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C5CE9-9267-0C4B-8096-AC356ABD4339}"/>
              </a:ext>
            </a:extLst>
          </p:cNvPr>
          <p:cNvSpPr>
            <a:spLocks noGrp="1"/>
          </p:cNvSpPr>
          <p:nvPr>
            <p:ph type="title"/>
          </p:nvPr>
        </p:nvSpPr>
        <p:spPr/>
        <p:txBody>
          <a:bodyPr/>
          <a:lstStyle/>
          <a:p>
            <a:r>
              <a:rPr lang="en-US" dirty="0"/>
              <a:t>Evaluating development indicators </a:t>
            </a:r>
          </a:p>
        </p:txBody>
      </p:sp>
      <p:sp>
        <p:nvSpPr>
          <p:cNvPr id="3" name="Text Placeholder 2">
            <a:extLst>
              <a:ext uri="{FF2B5EF4-FFF2-40B4-BE49-F238E27FC236}">
                <a16:creationId xmlns:a16="http://schemas.microsoft.com/office/drawing/2014/main" id="{2151BDC3-F063-2646-865F-652DFF1D669D}"/>
              </a:ext>
            </a:extLst>
          </p:cNvPr>
          <p:cNvSpPr>
            <a:spLocks noGrp="1"/>
          </p:cNvSpPr>
          <p:nvPr>
            <p:ph type="body" idx="1"/>
          </p:nvPr>
        </p:nvSpPr>
        <p:spPr/>
        <p:txBody>
          <a:bodyPr/>
          <a:lstStyle/>
          <a:p>
            <a:endParaRPr lang="en-US" dirty="0"/>
          </a:p>
        </p:txBody>
      </p:sp>
      <p:graphicFrame>
        <p:nvGraphicFramePr>
          <p:cNvPr id="5" name="Table 5">
            <a:extLst>
              <a:ext uri="{FF2B5EF4-FFF2-40B4-BE49-F238E27FC236}">
                <a16:creationId xmlns:a16="http://schemas.microsoft.com/office/drawing/2014/main" id="{6A6B85A5-07E7-814F-BEC1-D75D7A53281F}"/>
              </a:ext>
            </a:extLst>
          </p:cNvPr>
          <p:cNvGraphicFramePr>
            <a:graphicFrameLocks noGrp="1"/>
          </p:cNvGraphicFramePr>
          <p:nvPr>
            <p:extLst>
              <p:ext uri="{D42A27DB-BD31-4B8C-83A1-F6EECF244321}">
                <p14:modId xmlns:p14="http://schemas.microsoft.com/office/powerpoint/2010/main" val="105502134"/>
              </p:ext>
            </p:extLst>
          </p:nvPr>
        </p:nvGraphicFramePr>
        <p:xfrm>
          <a:off x="446255" y="2253729"/>
          <a:ext cx="7061200" cy="4770120"/>
        </p:xfrm>
        <a:graphic>
          <a:graphicData uri="http://schemas.openxmlformats.org/drawingml/2006/table">
            <a:tbl>
              <a:tblPr firstRow="1" bandRow="1">
                <a:tableStyleId>{320B1F1F-0C16-4D35-98FB-A760EC822977}</a:tableStyleId>
              </a:tblPr>
              <a:tblGrid>
                <a:gridCol w="1412240">
                  <a:extLst>
                    <a:ext uri="{9D8B030D-6E8A-4147-A177-3AD203B41FA5}">
                      <a16:colId xmlns:a16="http://schemas.microsoft.com/office/drawing/2014/main" val="1106392386"/>
                    </a:ext>
                  </a:extLst>
                </a:gridCol>
                <a:gridCol w="1412240">
                  <a:extLst>
                    <a:ext uri="{9D8B030D-6E8A-4147-A177-3AD203B41FA5}">
                      <a16:colId xmlns:a16="http://schemas.microsoft.com/office/drawing/2014/main" val="1592459739"/>
                    </a:ext>
                  </a:extLst>
                </a:gridCol>
                <a:gridCol w="1412240">
                  <a:extLst>
                    <a:ext uri="{9D8B030D-6E8A-4147-A177-3AD203B41FA5}">
                      <a16:colId xmlns:a16="http://schemas.microsoft.com/office/drawing/2014/main" val="1470436360"/>
                    </a:ext>
                  </a:extLst>
                </a:gridCol>
                <a:gridCol w="1412240">
                  <a:extLst>
                    <a:ext uri="{9D8B030D-6E8A-4147-A177-3AD203B41FA5}">
                      <a16:colId xmlns:a16="http://schemas.microsoft.com/office/drawing/2014/main" val="3539575979"/>
                    </a:ext>
                  </a:extLst>
                </a:gridCol>
                <a:gridCol w="1412240">
                  <a:extLst>
                    <a:ext uri="{9D8B030D-6E8A-4147-A177-3AD203B41FA5}">
                      <a16:colId xmlns:a16="http://schemas.microsoft.com/office/drawing/2014/main" val="4140678356"/>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j-lt"/>
                          <a:cs typeface="Bell MT"/>
                        </a:rPr>
                        <a:t>Indicator</a:t>
                      </a:r>
                      <a:r>
                        <a:rPr lang="en-US" sz="1400" baseline="0" dirty="0">
                          <a:solidFill>
                            <a:schemeClr val="tx1"/>
                          </a:solidFill>
                          <a:latin typeface="+mj-lt"/>
                          <a:cs typeface="Bell MT"/>
                        </a:rPr>
                        <a:t> of development</a:t>
                      </a:r>
                      <a:endParaRPr lang="en-US" sz="1400" dirty="0">
                        <a:solidFill>
                          <a:schemeClr val="tx1"/>
                        </a:solidFill>
                        <a:latin typeface="+mj-lt"/>
                        <a:cs typeface="Bell MT"/>
                      </a:endParaRPr>
                    </a:p>
                    <a:p>
                      <a:endParaRPr lang="en-US" dirty="0">
                        <a:latin typeface="+mj-lt"/>
                      </a:endParaRPr>
                    </a:p>
                  </a:txBody>
                  <a:tcPr>
                    <a:solidFill>
                      <a:srgbClr val="73E5E8"/>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j-lt"/>
                          <a:cs typeface="Bell MT"/>
                        </a:rPr>
                        <a:t>Definition</a:t>
                      </a:r>
                    </a:p>
                    <a:p>
                      <a:endParaRPr lang="en-US" dirty="0">
                        <a:latin typeface="+mj-lt"/>
                      </a:endParaRPr>
                    </a:p>
                  </a:txBody>
                  <a:tcPr>
                    <a:solidFill>
                      <a:srgbClr val="73E5E8"/>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j-lt"/>
                          <a:cs typeface="Bell MT"/>
                        </a:rPr>
                        <a:t>What does it indicate</a:t>
                      </a:r>
                      <a:r>
                        <a:rPr lang="en-US" sz="1400" baseline="0" dirty="0">
                          <a:solidFill>
                            <a:schemeClr val="tx1"/>
                          </a:solidFill>
                          <a:latin typeface="+mj-lt"/>
                          <a:cs typeface="Bell MT"/>
                        </a:rPr>
                        <a:t> about the social development?</a:t>
                      </a:r>
                      <a:endParaRPr lang="en-US" sz="1400" dirty="0">
                        <a:solidFill>
                          <a:schemeClr val="tx1"/>
                        </a:solidFill>
                        <a:latin typeface="+mj-lt"/>
                        <a:cs typeface="Bell MT"/>
                      </a:endParaRPr>
                    </a:p>
                    <a:p>
                      <a:endParaRPr lang="en-US" dirty="0">
                        <a:latin typeface="+mj-lt"/>
                      </a:endParaRPr>
                    </a:p>
                  </a:txBody>
                  <a:tcPr>
                    <a:solidFill>
                      <a:srgbClr val="73E5E8"/>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j-lt"/>
                          <a:cs typeface="Bell MT"/>
                        </a:rPr>
                        <a:t>What are the limitations?</a:t>
                      </a:r>
                      <a:r>
                        <a:rPr lang="en-US" sz="1400" baseline="0" dirty="0">
                          <a:solidFill>
                            <a:schemeClr val="tx1"/>
                          </a:solidFill>
                          <a:latin typeface="+mj-lt"/>
                          <a:cs typeface="Bell MT"/>
                        </a:rPr>
                        <a:t> </a:t>
                      </a:r>
                      <a:endParaRPr lang="en-US" sz="1400" dirty="0">
                        <a:solidFill>
                          <a:schemeClr val="tx1"/>
                        </a:solidFill>
                        <a:latin typeface="+mj-lt"/>
                        <a:cs typeface="Bell MT"/>
                      </a:endParaRPr>
                    </a:p>
                    <a:p>
                      <a:endParaRPr lang="en-US" dirty="0">
                        <a:latin typeface="+mj-lt"/>
                      </a:endParaRPr>
                    </a:p>
                  </a:txBody>
                  <a:tcPr>
                    <a:solidFill>
                      <a:srgbClr val="73E5E8"/>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tx1"/>
                          </a:solidFill>
                          <a:latin typeface="+mj-lt"/>
                          <a:cs typeface="Bell MT"/>
                        </a:rPr>
                        <a:t>How does the</a:t>
                      </a:r>
                      <a:r>
                        <a:rPr lang="en-US" sz="1400" baseline="0" dirty="0">
                          <a:solidFill>
                            <a:schemeClr val="tx1"/>
                          </a:solidFill>
                          <a:latin typeface="+mj-lt"/>
                          <a:cs typeface="Bell MT"/>
                        </a:rPr>
                        <a:t> measure vary globally?</a:t>
                      </a:r>
                      <a:endParaRPr lang="en-US" sz="1400" dirty="0">
                        <a:solidFill>
                          <a:schemeClr val="tx1"/>
                        </a:solidFill>
                        <a:latin typeface="+mj-lt"/>
                        <a:cs typeface="Bell MT"/>
                      </a:endParaRPr>
                    </a:p>
                    <a:p>
                      <a:endParaRPr lang="en-US" dirty="0">
                        <a:latin typeface="+mj-lt"/>
                      </a:endParaRPr>
                    </a:p>
                  </a:txBody>
                  <a:tcPr>
                    <a:solidFill>
                      <a:srgbClr val="73E5E8"/>
                    </a:solidFill>
                  </a:tcPr>
                </a:tc>
                <a:extLst>
                  <a:ext uri="{0D108BD9-81ED-4DB2-BD59-A6C34878D82A}">
                    <a16:rowId xmlns:a16="http://schemas.microsoft.com/office/drawing/2014/main" val="254551152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j-lt"/>
                          <a:cs typeface="Bell MT"/>
                        </a:rPr>
                        <a:t>Literacy rate</a:t>
                      </a:r>
                    </a:p>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extLst>
                  <a:ext uri="{0D108BD9-81ED-4DB2-BD59-A6C34878D82A}">
                    <a16:rowId xmlns:a16="http://schemas.microsoft.com/office/drawing/2014/main" val="326796930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j-lt"/>
                          <a:cs typeface="Bell MT"/>
                        </a:rPr>
                        <a:t>People per</a:t>
                      </a:r>
                      <a:r>
                        <a:rPr lang="en-US" sz="1400" baseline="0" dirty="0">
                          <a:latin typeface="+mj-lt"/>
                          <a:cs typeface="Bell MT"/>
                        </a:rPr>
                        <a:t> doctor</a:t>
                      </a:r>
                    </a:p>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extLst>
                  <a:ext uri="{0D108BD9-81ED-4DB2-BD59-A6C34878D82A}">
                    <a16:rowId xmlns:a16="http://schemas.microsoft.com/office/drawing/2014/main" val="3620384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mj-lt"/>
                          <a:cs typeface="Bell MT"/>
                        </a:rPr>
                        <a:t>Access to safe water</a:t>
                      </a:r>
                    </a:p>
                    <a:p>
                      <a:endParaRPr lang="en-US" dirty="0">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extLst>
                  <a:ext uri="{0D108BD9-81ED-4DB2-BD59-A6C34878D82A}">
                    <a16:rowId xmlns:a16="http://schemas.microsoft.com/office/drawing/2014/main" val="715137455"/>
                  </a:ext>
                </a:extLst>
              </a:tr>
              <a:tr h="370840">
                <a:tc>
                  <a:txBody>
                    <a:bodyPr/>
                    <a:lstStyle/>
                    <a:p>
                      <a:r>
                        <a:rPr lang="en-US" dirty="0">
                          <a:latin typeface="+mj-lt"/>
                        </a:rPr>
                        <a:t>Life expectancy</a:t>
                      </a: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extLst>
                  <a:ext uri="{0D108BD9-81ED-4DB2-BD59-A6C34878D82A}">
                    <a16:rowId xmlns:a16="http://schemas.microsoft.com/office/drawing/2014/main" val="3674773586"/>
                  </a:ext>
                </a:extLst>
              </a:tr>
              <a:tr h="370840">
                <a:tc>
                  <a:txBody>
                    <a:bodyPr/>
                    <a:lstStyle/>
                    <a:p>
                      <a:r>
                        <a:rPr lang="en-US" dirty="0">
                          <a:latin typeface="+mj-lt"/>
                        </a:rPr>
                        <a:t>Infant mortality</a:t>
                      </a: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extLst>
                  <a:ext uri="{0D108BD9-81ED-4DB2-BD59-A6C34878D82A}">
                    <a16:rowId xmlns:a16="http://schemas.microsoft.com/office/drawing/2014/main" val="1725343071"/>
                  </a:ext>
                </a:extLst>
              </a:tr>
              <a:tr h="370840">
                <a:tc>
                  <a:txBody>
                    <a:bodyPr/>
                    <a:lstStyle/>
                    <a:p>
                      <a:r>
                        <a:rPr lang="en-US" dirty="0">
                          <a:latin typeface="+mj-lt"/>
                        </a:rPr>
                        <a:t>Birth Rate</a:t>
                      </a: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tc>
                  <a:txBody>
                    <a:bodyPr/>
                    <a:lstStyle/>
                    <a:p>
                      <a:endParaRPr lang="en-US">
                        <a:latin typeface="+mj-lt"/>
                      </a:endParaRPr>
                    </a:p>
                  </a:txBody>
                  <a:tcPr/>
                </a:tc>
                <a:extLst>
                  <a:ext uri="{0D108BD9-81ED-4DB2-BD59-A6C34878D82A}">
                    <a16:rowId xmlns:a16="http://schemas.microsoft.com/office/drawing/2014/main" val="2129289314"/>
                  </a:ext>
                </a:extLst>
              </a:tr>
              <a:tr h="370840">
                <a:tc>
                  <a:txBody>
                    <a:bodyPr/>
                    <a:lstStyle/>
                    <a:p>
                      <a:r>
                        <a:rPr lang="en-US" dirty="0">
                          <a:latin typeface="+mj-lt"/>
                        </a:rPr>
                        <a:t>Death Rate</a:t>
                      </a: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val="3628513288"/>
                  </a:ext>
                </a:extLst>
              </a:tr>
            </a:tbl>
          </a:graphicData>
        </a:graphic>
      </p:graphicFrame>
    </p:spTree>
    <p:extLst>
      <p:ext uri="{BB962C8B-B14F-4D97-AF65-F5344CB8AC3E}">
        <p14:creationId xmlns:p14="http://schemas.microsoft.com/office/powerpoint/2010/main" val="264029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3938578" y="2657615"/>
            <a:ext cx="3827848" cy="2173677"/>
          </a:xfrm>
          <a:prstGeom prst="rect">
            <a:avLst/>
          </a:prstGeom>
          <a:noFill/>
          <a:ln>
            <a:noFill/>
          </a:ln>
          <a:extLst>
            <a:ext uri="{FAA26D3D-D897-4be2-8F04-BA451C77F1D7}">
              <ma14:placeholderFlag xmlns:ma14="http://schemas.microsoft.com/office/mac/drawingml/2011/main" xmlns=""/>
            </a:ext>
          </a:extLst>
        </p:spPr>
      </p:pic>
      <p:sp>
        <p:nvSpPr>
          <p:cNvPr id="4" name="Rectangle 3"/>
          <p:cNvSpPr/>
          <p:nvPr/>
        </p:nvSpPr>
        <p:spPr>
          <a:xfrm>
            <a:off x="0" y="2132182"/>
            <a:ext cx="7772400" cy="406265"/>
          </a:xfrm>
          <a:prstGeom prst="rect">
            <a:avLst/>
          </a:prstGeom>
          <a:noFill/>
        </p:spPr>
        <p:txBody>
          <a:bodyPr wrap="square">
            <a:spAutoFit/>
          </a:bodyPr>
          <a:lstStyle/>
          <a:p>
            <a:pPr algn="ctr">
              <a:defRPr/>
            </a:pPr>
            <a:r>
              <a:rPr lang="en-GB" sz="204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rPr>
              <a:t>What are the relationships between different indicators?</a:t>
            </a:r>
          </a:p>
        </p:txBody>
      </p:sp>
      <p:graphicFrame>
        <p:nvGraphicFramePr>
          <p:cNvPr id="17" name="Chart 16"/>
          <p:cNvGraphicFramePr>
            <a:graphicFrameLocks/>
          </p:cNvGraphicFramePr>
          <p:nvPr/>
        </p:nvGraphicFramePr>
        <p:xfrm>
          <a:off x="79564" y="2840474"/>
          <a:ext cx="4217247" cy="3102662"/>
        </p:xfrm>
        <a:graphic>
          <a:graphicData uri="http://schemas.openxmlformats.org/drawingml/2006/chart">
            <c:chart xmlns:c="http://schemas.openxmlformats.org/drawingml/2006/chart" xmlns:r="http://schemas.openxmlformats.org/officeDocument/2006/relationships" r:id="rId3"/>
          </a:graphicData>
        </a:graphic>
      </p:graphicFrame>
      <p:sp>
        <p:nvSpPr>
          <p:cNvPr id="19" name="Diamond 18"/>
          <p:cNvSpPr/>
          <p:nvPr/>
        </p:nvSpPr>
        <p:spPr>
          <a:xfrm>
            <a:off x="4569884" y="4939242"/>
            <a:ext cx="170921" cy="197908"/>
          </a:xfrm>
          <a:prstGeom prst="diamond">
            <a:avLst/>
          </a:prstGeom>
          <a:solidFill>
            <a:srgbClr val="148001">
              <a:alpha val="7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0"/>
          </a:p>
        </p:txBody>
      </p:sp>
      <p:sp>
        <p:nvSpPr>
          <p:cNvPr id="20" name="Diamond 19"/>
          <p:cNvSpPr/>
          <p:nvPr/>
        </p:nvSpPr>
        <p:spPr>
          <a:xfrm>
            <a:off x="5112618" y="4939242"/>
            <a:ext cx="170921" cy="197908"/>
          </a:xfrm>
          <a:prstGeom prst="diamond">
            <a:avLst/>
          </a:prstGeom>
          <a:solidFill>
            <a:srgbClr val="BA0805">
              <a:alpha val="7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0"/>
          </a:p>
        </p:txBody>
      </p:sp>
      <p:sp>
        <p:nvSpPr>
          <p:cNvPr id="21" name="Diamond 20"/>
          <p:cNvSpPr/>
          <p:nvPr/>
        </p:nvSpPr>
        <p:spPr>
          <a:xfrm>
            <a:off x="5659608" y="4954707"/>
            <a:ext cx="170921" cy="197908"/>
          </a:xfrm>
          <a:prstGeom prst="diamond">
            <a:avLst/>
          </a:prstGeom>
          <a:solidFill>
            <a:srgbClr val="FF6600">
              <a:alpha val="7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0"/>
          </a:p>
        </p:txBody>
      </p:sp>
      <p:sp>
        <p:nvSpPr>
          <p:cNvPr id="22" name="Diamond 21"/>
          <p:cNvSpPr/>
          <p:nvPr/>
        </p:nvSpPr>
        <p:spPr>
          <a:xfrm>
            <a:off x="7046759" y="4961177"/>
            <a:ext cx="170921" cy="197908"/>
          </a:xfrm>
          <a:prstGeom prst="diamond">
            <a:avLst/>
          </a:prstGeom>
          <a:solidFill>
            <a:srgbClr val="FDDD3B">
              <a:alpha val="7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0"/>
          </a:p>
        </p:txBody>
      </p:sp>
      <p:sp>
        <p:nvSpPr>
          <p:cNvPr id="23" name="Diamond 22"/>
          <p:cNvSpPr/>
          <p:nvPr/>
        </p:nvSpPr>
        <p:spPr>
          <a:xfrm>
            <a:off x="4569884" y="5248699"/>
            <a:ext cx="170921" cy="197908"/>
          </a:xfrm>
          <a:prstGeom prst="diamond">
            <a:avLst/>
          </a:prstGeom>
          <a:solidFill>
            <a:srgbClr val="D34BBA">
              <a:alpha val="7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0"/>
          </a:p>
        </p:txBody>
      </p:sp>
      <p:sp>
        <p:nvSpPr>
          <p:cNvPr id="24" name="Diamond 23"/>
          <p:cNvSpPr/>
          <p:nvPr/>
        </p:nvSpPr>
        <p:spPr>
          <a:xfrm>
            <a:off x="5132983" y="5272411"/>
            <a:ext cx="170921" cy="197908"/>
          </a:xfrm>
          <a:prstGeom prst="diamond">
            <a:avLst/>
          </a:prstGeom>
          <a:solidFill>
            <a:srgbClr val="604A7B">
              <a:alpha val="7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0"/>
          </a:p>
        </p:txBody>
      </p:sp>
      <p:sp>
        <p:nvSpPr>
          <p:cNvPr id="25" name="Diamond 24"/>
          <p:cNvSpPr/>
          <p:nvPr/>
        </p:nvSpPr>
        <p:spPr>
          <a:xfrm>
            <a:off x="5659608" y="5272411"/>
            <a:ext cx="170921" cy="197908"/>
          </a:xfrm>
          <a:prstGeom prst="diamond">
            <a:avLst/>
          </a:prstGeom>
          <a:solidFill>
            <a:srgbClr val="D5DD08">
              <a:alpha val="7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0"/>
          </a:p>
        </p:txBody>
      </p:sp>
      <p:sp>
        <p:nvSpPr>
          <p:cNvPr id="26" name="Diamond 25"/>
          <p:cNvSpPr/>
          <p:nvPr/>
        </p:nvSpPr>
        <p:spPr>
          <a:xfrm>
            <a:off x="6269808" y="5256197"/>
            <a:ext cx="170921" cy="197908"/>
          </a:xfrm>
          <a:prstGeom prst="diamond">
            <a:avLst/>
          </a:prstGeom>
          <a:solidFill>
            <a:srgbClr val="70ACDF">
              <a:alpha val="7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0"/>
          </a:p>
        </p:txBody>
      </p:sp>
      <p:sp>
        <p:nvSpPr>
          <p:cNvPr id="27" name="Diamond 26"/>
          <p:cNvSpPr/>
          <p:nvPr/>
        </p:nvSpPr>
        <p:spPr>
          <a:xfrm>
            <a:off x="7061850" y="5256197"/>
            <a:ext cx="170921" cy="197908"/>
          </a:xfrm>
          <a:prstGeom prst="diamond">
            <a:avLst/>
          </a:prstGeom>
          <a:solidFill>
            <a:schemeClr val="bg1">
              <a:lumMod val="50000"/>
              <a:alpha val="7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0"/>
          </a:p>
        </p:txBody>
      </p:sp>
      <p:sp>
        <p:nvSpPr>
          <p:cNvPr id="28" name="Diamond 27"/>
          <p:cNvSpPr/>
          <p:nvPr/>
        </p:nvSpPr>
        <p:spPr>
          <a:xfrm>
            <a:off x="6266560" y="4954707"/>
            <a:ext cx="170921" cy="197908"/>
          </a:xfrm>
          <a:prstGeom prst="diamond">
            <a:avLst/>
          </a:prstGeom>
          <a:solidFill>
            <a:schemeClr val="tx1">
              <a:alpha val="7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90"/>
          </a:p>
        </p:txBody>
      </p:sp>
      <p:sp>
        <p:nvSpPr>
          <p:cNvPr id="29" name="TextBox 28"/>
          <p:cNvSpPr txBox="1"/>
          <p:nvPr/>
        </p:nvSpPr>
        <p:spPr>
          <a:xfrm>
            <a:off x="4740805" y="4939242"/>
            <a:ext cx="542734" cy="236219"/>
          </a:xfrm>
          <a:prstGeom prst="rect">
            <a:avLst/>
          </a:prstGeom>
          <a:noFill/>
        </p:spPr>
        <p:txBody>
          <a:bodyPr wrap="square" rtlCol="0">
            <a:spAutoFit/>
          </a:bodyPr>
          <a:lstStyle/>
          <a:p>
            <a:r>
              <a:rPr lang="en-US" sz="935" b="1" dirty="0">
                <a:latin typeface="Bell MT"/>
                <a:cs typeface="Bell MT"/>
              </a:rPr>
              <a:t>USA</a:t>
            </a:r>
          </a:p>
        </p:txBody>
      </p:sp>
      <p:sp>
        <p:nvSpPr>
          <p:cNvPr id="30" name="TextBox 29"/>
          <p:cNvSpPr txBox="1"/>
          <p:nvPr/>
        </p:nvSpPr>
        <p:spPr>
          <a:xfrm>
            <a:off x="5223552" y="4930247"/>
            <a:ext cx="399227" cy="236219"/>
          </a:xfrm>
          <a:prstGeom prst="rect">
            <a:avLst/>
          </a:prstGeom>
          <a:noFill/>
        </p:spPr>
        <p:txBody>
          <a:bodyPr wrap="square" rtlCol="0">
            <a:spAutoFit/>
          </a:bodyPr>
          <a:lstStyle/>
          <a:p>
            <a:r>
              <a:rPr lang="en-US" sz="935" b="1" dirty="0">
                <a:latin typeface="Bell MT"/>
                <a:cs typeface="Bell MT"/>
              </a:rPr>
              <a:t>UK</a:t>
            </a:r>
          </a:p>
        </p:txBody>
      </p:sp>
      <p:sp>
        <p:nvSpPr>
          <p:cNvPr id="31" name="TextBox 30"/>
          <p:cNvSpPr txBox="1"/>
          <p:nvPr/>
        </p:nvSpPr>
        <p:spPr>
          <a:xfrm>
            <a:off x="5772712" y="4961177"/>
            <a:ext cx="542734" cy="236219"/>
          </a:xfrm>
          <a:prstGeom prst="rect">
            <a:avLst/>
          </a:prstGeom>
          <a:noFill/>
        </p:spPr>
        <p:txBody>
          <a:bodyPr wrap="square" rtlCol="0">
            <a:spAutoFit/>
          </a:bodyPr>
          <a:lstStyle/>
          <a:p>
            <a:r>
              <a:rPr lang="en-US" sz="935" b="1" dirty="0">
                <a:latin typeface="Bell MT"/>
                <a:cs typeface="Bell MT"/>
              </a:rPr>
              <a:t>Japan</a:t>
            </a:r>
          </a:p>
        </p:txBody>
      </p:sp>
      <p:sp>
        <p:nvSpPr>
          <p:cNvPr id="32" name="TextBox 31"/>
          <p:cNvSpPr txBox="1"/>
          <p:nvPr/>
        </p:nvSpPr>
        <p:spPr>
          <a:xfrm>
            <a:off x="7223691" y="4961177"/>
            <a:ext cx="542734" cy="236219"/>
          </a:xfrm>
          <a:prstGeom prst="rect">
            <a:avLst/>
          </a:prstGeom>
          <a:noFill/>
        </p:spPr>
        <p:txBody>
          <a:bodyPr wrap="square" rtlCol="0">
            <a:spAutoFit/>
          </a:bodyPr>
          <a:lstStyle/>
          <a:p>
            <a:r>
              <a:rPr lang="en-US" sz="935" b="1" dirty="0">
                <a:latin typeface="Bell MT"/>
                <a:cs typeface="Bell MT"/>
              </a:rPr>
              <a:t>Brazil</a:t>
            </a:r>
          </a:p>
        </p:txBody>
      </p:sp>
      <p:sp>
        <p:nvSpPr>
          <p:cNvPr id="33" name="TextBox 32"/>
          <p:cNvSpPr txBox="1"/>
          <p:nvPr/>
        </p:nvSpPr>
        <p:spPr>
          <a:xfrm>
            <a:off x="6395461" y="4954707"/>
            <a:ext cx="757220" cy="236219"/>
          </a:xfrm>
          <a:prstGeom prst="rect">
            <a:avLst/>
          </a:prstGeom>
          <a:noFill/>
        </p:spPr>
        <p:txBody>
          <a:bodyPr wrap="square" rtlCol="0">
            <a:spAutoFit/>
          </a:bodyPr>
          <a:lstStyle/>
          <a:p>
            <a:r>
              <a:rPr lang="en-US" sz="935" b="1" dirty="0">
                <a:latin typeface="Bell MT"/>
                <a:cs typeface="Bell MT"/>
              </a:rPr>
              <a:t>Zimbabwe</a:t>
            </a:r>
          </a:p>
        </p:txBody>
      </p:sp>
      <p:sp>
        <p:nvSpPr>
          <p:cNvPr id="34" name="TextBox 33"/>
          <p:cNvSpPr txBox="1"/>
          <p:nvPr/>
        </p:nvSpPr>
        <p:spPr>
          <a:xfrm>
            <a:off x="4680818" y="5240430"/>
            <a:ext cx="542734" cy="380104"/>
          </a:xfrm>
          <a:prstGeom prst="rect">
            <a:avLst/>
          </a:prstGeom>
          <a:noFill/>
        </p:spPr>
        <p:txBody>
          <a:bodyPr wrap="square" rtlCol="0">
            <a:spAutoFit/>
          </a:bodyPr>
          <a:lstStyle/>
          <a:p>
            <a:r>
              <a:rPr lang="en-US" sz="935" b="1" dirty="0">
                <a:latin typeface="Bell MT"/>
                <a:cs typeface="Bell MT"/>
              </a:rPr>
              <a:t>Turkey</a:t>
            </a:r>
          </a:p>
        </p:txBody>
      </p:sp>
      <p:sp>
        <p:nvSpPr>
          <p:cNvPr id="37" name="TextBox 36"/>
          <p:cNvSpPr txBox="1"/>
          <p:nvPr/>
        </p:nvSpPr>
        <p:spPr>
          <a:xfrm>
            <a:off x="5229978" y="5256197"/>
            <a:ext cx="542734" cy="236219"/>
          </a:xfrm>
          <a:prstGeom prst="rect">
            <a:avLst/>
          </a:prstGeom>
          <a:noFill/>
        </p:spPr>
        <p:txBody>
          <a:bodyPr wrap="square" rtlCol="0">
            <a:spAutoFit/>
          </a:bodyPr>
          <a:lstStyle/>
          <a:p>
            <a:r>
              <a:rPr lang="en-US" sz="935" b="1" dirty="0">
                <a:latin typeface="Bell MT"/>
                <a:cs typeface="Bell MT"/>
              </a:rPr>
              <a:t>China</a:t>
            </a:r>
          </a:p>
        </p:txBody>
      </p:sp>
      <p:sp>
        <p:nvSpPr>
          <p:cNvPr id="38" name="TextBox 37"/>
          <p:cNvSpPr txBox="1"/>
          <p:nvPr/>
        </p:nvSpPr>
        <p:spPr>
          <a:xfrm>
            <a:off x="5785334" y="5266688"/>
            <a:ext cx="552310" cy="380104"/>
          </a:xfrm>
          <a:prstGeom prst="rect">
            <a:avLst/>
          </a:prstGeom>
          <a:noFill/>
        </p:spPr>
        <p:txBody>
          <a:bodyPr wrap="square" rtlCol="0">
            <a:spAutoFit/>
          </a:bodyPr>
          <a:lstStyle/>
          <a:p>
            <a:r>
              <a:rPr lang="en-US" sz="935" b="1" dirty="0">
                <a:latin typeface="Bell MT"/>
                <a:cs typeface="Bell MT"/>
              </a:rPr>
              <a:t>Nigeria</a:t>
            </a:r>
          </a:p>
        </p:txBody>
      </p:sp>
      <p:sp>
        <p:nvSpPr>
          <p:cNvPr id="39" name="TextBox 38"/>
          <p:cNvSpPr txBox="1"/>
          <p:nvPr/>
        </p:nvSpPr>
        <p:spPr>
          <a:xfrm>
            <a:off x="6395461" y="5248699"/>
            <a:ext cx="837310" cy="236219"/>
          </a:xfrm>
          <a:prstGeom prst="rect">
            <a:avLst/>
          </a:prstGeom>
          <a:noFill/>
        </p:spPr>
        <p:txBody>
          <a:bodyPr wrap="square" rtlCol="0">
            <a:spAutoFit/>
          </a:bodyPr>
          <a:lstStyle/>
          <a:p>
            <a:r>
              <a:rPr lang="en-US" sz="935" b="1" dirty="0">
                <a:latin typeface="Bell MT"/>
                <a:cs typeface="Bell MT"/>
              </a:rPr>
              <a:t>Bangladesh</a:t>
            </a:r>
          </a:p>
        </p:txBody>
      </p:sp>
      <p:sp>
        <p:nvSpPr>
          <p:cNvPr id="41" name="TextBox 40"/>
          <p:cNvSpPr txBox="1"/>
          <p:nvPr/>
        </p:nvSpPr>
        <p:spPr>
          <a:xfrm>
            <a:off x="7235551" y="5196866"/>
            <a:ext cx="536849" cy="380104"/>
          </a:xfrm>
          <a:prstGeom prst="rect">
            <a:avLst/>
          </a:prstGeom>
          <a:noFill/>
        </p:spPr>
        <p:txBody>
          <a:bodyPr wrap="square" rtlCol="0">
            <a:spAutoFit/>
          </a:bodyPr>
          <a:lstStyle/>
          <a:p>
            <a:r>
              <a:rPr lang="en-US" sz="935" b="1" dirty="0">
                <a:latin typeface="Bell MT"/>
                <a:cs typeface="Bell MT"/>
              </a:rPr>
              <a:t>Ivory coast</a:t>
            </a:r>
          </a:p>
        </p:txBody>
      </p:sp>
      <p:sp>
        <p:nvSpPr>
          <p:cNvPr id="2" name="TextBox 1"/>
          <p:cNvSpPr txBox="1"/>
          <p:nvPr/>
        </p:nvSpPr>
        <p:spPr>
          <a:xfrm>
            <a:off x="208333" y="5895972"/>
            <a:ext cx="7379774" cy="1374222"/>
          </a:xfrm>
          <a:prstGeom prst="rect">
            <a:avLst/>
          </a:prstGeom>
          <a:noFill/>
          <a:ln>
            <a:solidFill>
              <a:schemeClr val="tx1"/>
            </a:solidFill>
          </a:ln>
        </p:spPr>
        <p:txBody>
          <a:bodyPr wrap="square" rtlCol="0">
            <a:spAutoFit/>
          </a:bodyPr>
          <a:lstStyle/>
          <a:p>
            <a:r>
              <a:rPr lang="en-GB" sz="119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35" name="Rounded Rectangle 34"/>
          <p:cNvSpPr/>
          <p:nvPr/>
        </p:nvSpPr>
        <p:spPr>
          <a:xfrm>
            <a:off x="6161830" y="2524597"/>
            <a:ext cx="1520354" cy="190912"/>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90" dirty="0">
                <a:solidFill>
                  <a:srgbClr val="000000"/>
                </a:solidFill>
                <a:latin typeface="Bell MT"/>
                <a:cs typeface="Bell MT"/>
              </a:rPr>
              <a:t>Figure 3: World HDI</a:t>
            </a:r>
          </a:p>
        </p:txBody>
      </p:sp>
    </p:spTree>
    <p:extLst>
      <p:ext uri="{BB962C8B-B14F-4D97-AF65-F5344CB8AC3E}">
        <p14:creationId xmlns:p14="http://schemas.microsoft.com/office/powerpoint/2010/main" val="327567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834" y="2585756"/>
            <a:ext cx="7171635" cy="641714"/>
          </a:xfrm>
          <a:prstGeom prst="rect">
            <a:avLst/>
          </a:prstGeom>
        </p:spPr>
        <p:txBody>
          <a:bodyPr wrap="square">
            <a:spAutoFit/>
          </a:bodyPr>
          <a:lstStyle/>
          <a:p>
            <a:pPr algn="just"/>
            <a:r>
              <a:rPr lang="en-US" sz="1190" dirty="0">
                <a:latin typeface="Bell MT"/>
                <a:cs typeface="Bell MT"/>
              </a:rPr>
              <a:t>Study Figure 4, a world map showing the global distribution of Human Development Index (HDI) values.</a:t>
            </a:r>
          </a:p>
          <a:p>
            <a:pPr algn="just"/>
            <a:r>
              <a:rPr lang="en-US" sz="1190" dirty="0">
                <a:latin typeface="Bell MT"/>
                <a:cs typeface="Bell MT"/>
              </a:rPr>
              <a:t>HDI combines data on life expectancy, educational levels and income, with values ranging from 0 (worst) to 1 (best). </a:t>
            </a:r>
          </a:p>
        </p:txBody>
      </p:sp>
      <p:sp>
        <p:nvSpPr>
          <p:cNvPr id="5" name="Rectangle 4"/>
          <p:cNvSpPr/>
          <p:nvPr/>
        </p:nvSpPr>
        <p:spPr>
          <a:xfrm>
            <a:off x="0" y="2132182"/>
            <a:ext cx="2087033" cy="406265"/>
          </a:xfrm>
          <a:prstGeom prst="rect">
            <a:avLst/>
          </a:prstGeom>
          <a:noFill/>
        </p:spPr>
        <p:txBody>
          <a:bodyPr wrap="square">
            <a:spAutoFit/>
          </a:bodyPr>
          <a:lstStyle/>
          <a:p>
            <a:pPr algn="ctr">
              <a:defRPr/>
            </a:pPr>
            <a:r>
              <a:rPr lang="en-GB" sz="204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rPr>
              <a:t>Exam question</a:t>
            </a:r>
          </a:p>
        </p:txBody>
      </p:sp>
      <p:sp>
        <p:nvSpPr>
          <p:cNvPr id="6" name="Rectangle 5"/>
          <p:cNvSpPr/>
          <p:nvPr/>
        </p:nvSpPr>
        <p:spPr>
          <a:xfrm>
            <a:off x="262834" y="3217536"/>
            <a:ext cx="7021444" cy="275460"/>
          </a:xfrm>
          <a:prstGeom prst="rect">
            <a:avLst/>
          </a:prstGeom>
        </p:spPr>
        <p:txBody>
          <a:bodyPr wrap="square">
            <a:spAutoFit/>
          </a:bodyPr>
          <a:lstStyle/>
          <a:p>
            <a:r>
              <a:rPr lang="en-US" sz="1190" b="1" dirty="0">
                <a:latin typeface="Bell MT"/>
                <a:cs typeface="Bell MT"/>
              </a:rPr>
              <a:t>Using Figure 4, compare HDI values in Africa and South America. (4 marks)</a:t>
            </a:r>
          </a:p>
        </p:txBody>
      </p:sp>
      <p:pic>
        <p:nvPicPr>
          <p:cNvPr id="7" name="Picture 6"/>
          <p:cNvPicPr>
            <a:picLocks noChangeAspect="1"/>
          </p:cNvPicPr>
          <p:nvPr/>
        </p:nvPicPr>
        <p:blipFill>
          <a:blip r:embed="rId2"/>
          <a:stretch>
            <a:fillRect/>
          </a:stretch>
        </p:blipFill>
        <p:spPr>
          <a:xfrm>
            <a:off x="262835" y="3531468"/>
            <a:ext cx="4584899" cy="2400584"/>
          </a:xfrm>
          <a:prstGeom prst="rect">
            <a:avLst/>
          </a:prstGeom>
        </p:spPr>
      </p:pic>
      <p:sp>
        <p:nvSpPr>
          <p:cNvPr id="22" name="TextBox 21"/>
          <p:cNvSpPr txBox="1"/>
          <p:nvPr/>
        </p:nvSpPr>
        <p:spPr>
          <a:xfrm>
            <a:off x="158765" y="5932052"/>
            <a:ext cx="7379774" cy="1374222"/>
          </a:xfrm>
          <a:prstGeom prst="rect">
            <a:avLst/>
          </a:prstGeom>
          <a:noFill/>
          <a:ln>
            <a:solidFill>
              <a:schemeClr val="tx1"/>
            </a:solidFill>
          </a:ln>
        </p:spPr>
        <p:txBody>
          <a:bodyPr wrap="square" rtlCol="0">
            <a:spAutoFit/>
          </a:bodyPr>
          <a:lstStyle/>
          <a:p>
            <a:r>
              <a:rPr lang="en-GB" sz="119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 name="TextBox 1"/>
          <p:cNvSpPr txBox="1"/>
          <p:nvPr/>
        </p:nvSpPr>
        <p:spPr>
          <a:xfrm>
            <a:off x="4911837" y="3596544"/>
            <a:ext cx="2626702" cy="1557349"/>
          </a:xfrm>
          <a:prstGeom prst="rect">
            <a:avLst/>
          </a:prstGeom>
          <a:noFill/>
          <a:ln>
            <a:solidFill>
              <a:schemeClr val="tx1"/>
            </a:solidFill>
          </a:ln>
        </p:spPr>
        <p:txBody>
          <a:bodyPr wrap="square" rtlCol="0">
            <a:spAutoFit/>
          </a:bodyPr>
          <a:lstStyle/>
          <a:p>
            <a:r>
              <a:rPr lang="en-GB" sz="1190" dirty="0"/>
              <a:t>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197395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486490"/>
            <a:ext cx="5519530" cy="275460"/>
          </a:xfrm>
          <a:prstGeom prst="rect">
            <a:avLst/>
          </a:prstGeom>
        </p:spPr>
        <p:txBody>
          <a:bodyPr wrap="square">
            <a:spAutoFit/>
          </a:bodyPr>
          <a:lstStyle/>
          <a:p>
            <a:r>
              <a:rPr lang="en-US" sz="1190" dirty="0">
                <a:latin typeface="Bell MT"/>
                <a:cs typeface="Bell MT"/>
              </a:rPr>
              <a:t>Study Figure 5, a table showing indicators of development for three countries. </a:t>
            </a:r>
          </a:p>
        </p:txBody>
      </p:sp>
      <p:sp>
        <p:nvSpPr>
          <p:cNvPr id="5" name="Rectangle 4"/>
          <p:cNvSpPr/>
          <p:nvPr/>
        </p:nvSpPr>
        <p:spPr>
          <a:xfrm>
            <a:off x="0" y="2132182"/>
            <a:ext cx="2087033" cy="406265"/>
          </a:xfrm>
          <a:prstGeom prst="rect">
            <a:avLst/>
          </a:prstGeom>
          <a:noFill/>
        </p:spPr>
        <p:txBody>
          <a:bodyPr wrap="square">
            <a:spAutoFit/>
          </a:bodyPr>
          <a:lstStyle/>
          <a:p>
            <a:pPr algn="ctr">
              <a:defRPr/>
            </a:pPr>
            <a:r>
              <a:rPr lang="en-GB" sz="204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rPr>
              <a:t>Exam question</a:t>
            </a:r>
          </a:p>
        </p:txBody>
      </p:sp>
      <p:pic>
        <p:nvPicPr>
          <p:cNvPr id="6" name="Picture 5"/>
          <p:cNvPicPr>
            <a:picLocks noChangeAspect="1"/>
          </p:cNvPicPr>
          <p:nvPr/>
        </p:nvPicPr>
        <p:blipFill>
          <a:blip r:embed="rId2"/>
          <a:stretch>
            <a:fillRect/>
          </a:stretch>
        </p:blipFill>
        <p:spPr>
          <a:xfrm>
            <a:off x="169945" y="2963101"/>
            <a:ext cx="5283877" cy="1811614"/>
          </a:xfrm>
          <a:prstGeom prst="rect">
            <a:avLst/>
          </a:prstGeom>
        </p:spPr>
      </p:pic>
      <p:sp>
        <p:nvSpPr>
          <p:cNvPr id="22" name="TextBox 21"/>
          <p:cNvSpPr txBox="1"/>
          <p:nvPr/>
        </p:nvSpPr>
        <p:spPr>
          <a:xfrm>
            <a:off x="5689476" y="3035500"/>
            <a:ext cx="1841449" cy="1374222"/>
          </a:xfrm>
          <a:prstGeom prst="rect">
            <a:avLst/>
          </a:prstGeom>
          <a:noFill/>
          <a:ln>
            <a:solidFill>
              <a:schemeClr val="tx1"/>
            </a:solidFill>
          </a:ln>
        </p:spPr>
        <p:txBody>
          <a:bodyPr wrap="square" rtlCol="0">
            <a:spAutoFit/>
          </a:bodyPr>
          <a:lstStyle/>
          <a:p>
            <a:r>
              <a:rPr lang="en-GB" sz="1190" dirty="0"/>
              <a:t>_______________________________________________________________________________________________________________________</a:t>
            </a:r>
          </a:p>
        </p:txBody>
      </p:sp>
      <p:sp>
        <p:nvSpPr>
          <p:cNvPr id="23" name="TextBox 22"/>
          <p:cNvSpPr txBox="1"/>
          <p:nvPr/>
        </p:nvSpPr>
        <p:spPr>
          <a:xfrm>
            <a:off x="169945" y="4951014"/>
            <a:ext cx="7379774" cy="2106731"/>
          </a:xfrm>
          <a:prstGeom prst="rect">
            <a:avLst/>
          </a:prstGeom>
          <a:noFill/>
          <a:ln>
            <a:solidFill>
              <a:schemeClr val="tx1"/>
            </a:solidFill>
          </a:ln>
        </p:spPr>
        <p:txBody>
          <a:bodyPr wrap="square" rtlCol="0">
            <a:spAutoFit/>
          </a:bodyPr>
          <a:lstStyle/>
          <a:p>
            <a:r>
              <a:rPr lang="en-GB" sz="119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268087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98738-AF9A-D749-92F8-AE4D57D9FC33}"/>
              </a:ext>
            </a:extLst>
          </p:cNvPr>
          <p:cNvSpPr>
            <a:spLocks noGrp="1"/>
          </p:cNvSpPr>
          <p:nvPr>
            <p:ph type="title"/>
          </p:nvPr>
        </p:nvSpPr>
        <p:spPr/>
        <p:txBody>
          <a:bodyPr/>
          <a:lstStyle/>
          <a:p>
            <a:r>
              <a:rPr lang="en-US" dirty="0"/>
              <a:t>Factors affecting development </a:t>
            </a:r>
          </a:p>
        </p:txBody>
      </p:sp>
      <p:graphicFrame>
        <p:nvGraphicFramePr>
          <p:cNvPr id="4" name="Table 4">
            <a:extLst>
              <a:ext uri="{FF2B5EF4-FFF2-40B4-BE49-F238E27FC236}">
                <a16:creationId xmlns:a16="http://schemas.microsoft.com/office/drawing/2014/main" id="{E642A78D-CE7D-BE4E-A275-45FE71A0D3EA}"/>
              </a:ext>
            </a:extLst>
          </p:cNvPr>
          <p:cNvGraphicFramePr>
            <a:graphicFrameLocks noGrp="1"/>
          </p:cNvGraphicFramePr>
          <p:nvPr>
            <p:ph idx="1"/>
            <p:extLst>
              <p:ext uri="{D42A27DB-BD31-4B8C-83A1-F6EECF244321}">
                <p14:modId xmlns:p14="http://schemas.microsoft.com/office/powerpoint/2010/main" val="1013286782"/>
              </p:ext>
            </p:extLst>
          </p:nvPr>
        </p:nvGraphicFramePr>
        <p:xfrm>
          <a:off x="265113" y="2254250"/>
          <a:ext cx="7242175" cy="3114040"/>
        </p:xfrm>
        <a:graphic>
          <a:graphicData uri="http://schemas.openxmlformats.org/drawingml/2006/table">
            <a:tbl>
              <a:tblPr firstRow="1" bandRow="1">
                <a:tableStyleId>{320B1F1F-0C16-4D35-98FB-A760EC822977}</a:tableStyleId>
              </a:tblPr>
              <a:tblGrid>
                <a:gridCol w="1448435">
                  <a:extLst>
                    <a:ext uri="{9D8B030D-6E8A-4147-A177-3AD203B41FA5}">
                      <a16:colId xmlns:a16="http://schemas.microsoft.com/office/drawing/2014/main" val="526097754"/>
                    </a:ext>
                  </a:extLst>
                </a:gridCol>
                <a:gridCol w="1448435">
                  <a:extLst>
                    <a:ext uri="{9D8B030D-6E8A-4147-A177-3AD203B41FA5}">
                      <a16:colId xmlns:a16="http://schemas.microsoft.com/office/drawing/2014/main" val="3682461423"/>
                    </a:ext>
                  </a:extLst>
                </a:gridCol>
                <a:gridCol w="1448435">
                  <a:extLst>
                    <a:ext uri="{9D8B030D-6E8A-4147-A177-3AD203B41FA5}">
                      <a16:colId xmlns:a16="http://schemas.microsoft.com/office/drawing/2014/main" val="1764888120"/>
                    </a:ext>
                  </a:extLst>
                </a:gridCol>
                <a:gridCol w="1448435">
                  <a:extLst>
                    <a:ext uri="{9D8B030D-6E8A-4147-A177-3AD203B41FA5}">
                      <a16:colId xmlns:a16="http://schemas.microsoft.com/office/drawing/2014/main" val="2353193577"/>
                    </a:ext>
                  </a:extLst>
                </a:gridCol>
                <a:gridCol w="1448435">
                  <a:extLst>
                    <a:ext uri="{9D8B030D-6E8A-4147-A177-3AD203B41FA5}">
                      <a16:colId xmlns:a16="http://schemas.microsoft.com/office/drawing/2014/main" val="3357060736"/>
                    </a:ext>
                  </a:extLst>
                </a:gridCol>
              </a:tblGrid>
              <a:tr h="370840">
                <a:tc>
                  <a:txBody>
                    <a:bodyPr/>
                    <a:lstStyle/>
                    <a:p>
                      <a:r>
                        <a:rPr lang="en-US" dirty="0"/>
                        <a:t>Cause</a:t>
                      </a:r>
                    </a:p>
                  </a:txBody>
                  <a:tcPr>
                    <a:solidFill>
                      <a:srgbClr val="73E5E8"/>
                    </a:solidFill>
                  </a:tcPr>
                </a:tc>
                <a:tc>
                  <a:txBody>
                    <a:bodyPr/>
                    <a:lstStyle/>
                    <a:p>
                      <a:r>
                        <a:rPr lang="en-US" dirty="0"/>
                        <a:t>Description</a:t>
                      </a:r>
                    </a:p>
                  </a:txBody>
                  <a:tcPr>
                    <a:solidFill>
                      <a:srgbClr val="73E5E8"/>
                    </a:solidFill>
                  </a:tcPr>
                </a:tc>
                <a:tc>
                  <a:txBody>
                    <a:bodyPr/>
                    <a:lstStyle/>
                    <a:p>
                      <a:r>
                        <a:rPr lang="en-US" dirty="0"/>
                        <a:t>Link to uneven development </a:t>
                      </a:r>
                    </a:p>
                  </a:txBody>
                  <a:tcPr>
                    <a:solidFill>
                      <a:srgbClr val="73E5E8"/>
                    </a:solidFill>
                  </a:tcPr>
                </a:tc>
                <a:tc>
                  <a:txBody>
                    <a:bodyPr/>
                    <a:lstStyle/>
                    <a:p>
                      <a:r>
                        <a:rPr lang="en-US" dirty="0"/>
                        <a:t>Country example</a:t>
                      </a:r>
                    </a:p>
                  </a:txBody>
                  <a:tcPr>
                    <a:solidFill>
                      <a:srgbClr val="73E5E8"/>
                    </a:solidFill>
                  </a:tcPr>
                </a:tc>
                <a:tc>
                  <a:txBody>
                    <a:bodyPr/>
                    <a:lstStyle/>
                    <a:p>
                      <a:r>
                        <a:rPr lang="en-US" dirty="0"/>
                        <a:t>Other information</a:t>
                      </a:r>
                    </a:p>
                  </a:txBody>
                  <a:tcPr>
                    <a:solidFill>
                      <a:srgbClr val="73E5E8"/>
                    </a:solidFill>
                  </a:tcPr>
                </a:tc>
                <a:extLst>
                  <a:ext uri="{0D108BD9-81ED-4DB2-BD59-A6C34878D82A}">
                    <a16:rowId xmlns:a16="http://schemas.microsoft.com/office/drawing/2014/main" val="2408841782"/>
                  </a:ext>
                </a:extLst>
              </a:tr>
              <a:tr h="370840">
                <a:tc>
                  <a:txBody>
                    <a:bodyPr/>
                    <a:lstStyle/>
                    <a:p>
                      <a:r>
                        <a:rPr lang="en-US" dirty="0"/>
                        <a:t>Trade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52643251"/>
                  </a:ext>
                </a:extLst>
              </a:tr>
              <a:tr h="370840">
                <a:tc>
                  <a:txBody>
                    <a:bodyPr/>
                    <a:lstStyle/>
                    <a:p>
                      <a:r>
                        <a:rPr lang="en-US" dirty="0"/>
                        <a:t>Colonialism</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05332095"/>
                  </a:ext>
                </a:extLst>
              </a:tr>
              <a:tr h="370840">
                <a:tc>
                  <a:txBody>
                    <a:bodyPr/>
                    <a:lstStyle/>
                    <a:p>
                      <a:r>
                        <a:rPr lang="en-US" dirty="0"/>
                        <a:t>Conflict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43461002"/>
                  </a:ext>
                </a:extLst>
              </a:tr>
              <a:tr h="370840">
                <a:tc>
                  <a:txBody>
                    <a:bodyPr/>
                    <a:lstStyle/>
                    <a:p>
                      <a:r>
                        <a:rPr lang="en-US" dirty="0"/>
                        <a:t>poverty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07976127"/>
                  </a:ext>
                </a:extLst>
              </a:tr>
              <a:tr h="370840">
                <a:tc>
                  <a:txBody>
                    <a:bodyPr/>
                    <a:lstStyle/>
                    <a:p>
                      <a:r>
                        <a:rPr lang="en-US" dirty="0"/>
                        <a:t>Natural hazards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43189393"/>
                  </a:ext>
                </a:extLst>
              </a:tr>
              <a:tr h="370840">
                <a:tc>
                  <a:txBody>
                    <a:bodyPr/>
                    <a:lstStyle/>
                    <a:p>
                      <a:r>
                        <a:rPr lang="en-US" dirty="0"/>
                        <a:t>climate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1233296"/>
                  </a:ext>
                </a:extLst>
              </a:tr>
              <a:tr h="370840">
                <a:tc>
                  <a:txBody>
                    <a:bodyPr/>
                    <a:lstStyle/>
                    <a:p>
                      <a:r>
                        <a:rPr lang="en-US" dirty="0"/>
                        <a:t>Landlocked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663611352"/>
                  </a:ext>
                </a:extLst>
              </a:tr>
            </a:tbl>
          </a:graphicData>
        </a:graphic>
      </p:graphicFrame>
    </p:spTree>
    <p:extLst>
      <p:ext uri="{BB962C8B-B14F-4D97-AF65-F5344CB8AC3E}">
        <p14:creationId xmlns:p14="http://schemas.microsoft.com/office/powerpoint/2010/main" val="1246517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565563" y="1544341"/>
            <a:ext cx="1230165" cy="2939017"/>
          </a:xfrm>
          <a:prstGeom prst="rect">
            <a:avLst/>
          </a:prstGeom>
        </p:spPr>
      </p:pic>
      <p:pic>
        <p:nvPicPr>
          <p:cNvPr id="9" name="Picture 8"/>
          <p:cNvPicPr>
            <a:picLocks noChangeAspect="1"/>
          </p:cNvPicPr>
          <p:nvPr/>
        </p:nvPicPr>
        <p:blipFill>
          <a:blip r:embed="rId3"/>
          <a:stretch>
            <a:fillRect/>
          </a:stretch>
        </p:blipFill>
        <p:spPr>
          <a:xfrm>
            <a:off x="1736582" y="1523887"/>
            <a:ext cx="1230165" cy="2939017"/>
          </a:xfrm>
          <a:prstGeom prst="rect">
            <a:avLst/>
          </a:prstGeom>
        </p:spPr>
      </p:pic>
      <p:pic>
        <p:nvPicPr>
          <p:cNvPr id="6" name="Picture 5"/>
          <p:cNvPicPr>
            <a:picLocks noChangeAspect="1"/>
          </p:cNvPicPr>
          <p:nvPr/>
        </p:nvPicPr>
        <p:blipFill>
          <a:blip r:embed="rId3"/>
          <a:stretch>
            <a:fillRect/>
          </a:stretch>
        </p:blipFill>
        <p:spPr>
          <a:xfrm>
            <a:off x="3147210" y="1494479"/>
            <a:ext cx="1153250" cy="2939017"/>
          </a:xfrm>
          <a:prstGeom prst="rect">
            <a:avLst/>
          </a:prstGeom>
        </p:spPr>
      </p:pic>
      <p:pic>
        <p:nvPicPr>
          <p:cNvPr id="4" name="Picture 3"/>
          <p:cNvPicPr>
            <a:picLocks noChangeAspect="1"/>
          </p:cNvPicPr>
          <p:nvPr/>
        </p:nvPicPr>
        <p:blipFill>
          <a:blip r:embed="rId3"/>
          <a:stretch>
            <a:fillRect/>
          </a:stretch>
        </p:blipFill>
        <p:spPr>
          <a:xfrm>
            <a:off x="4385918" y="1514702"/>
            <a:ext cx="1230165" cy="3162764"/>
          </a:xfrm>
          <a:prstGeom prst="rect">
            <a:avLst/>
          </a:prstGeom>
        </p:spPr>
      </p:pic>
      <p:sp>
        <p:nvSpPr>
          <p:cNvPr id="31" name="Rectangle 30"/>
          <p:cNvSpPr/>
          <p:nvPr/>
        </p:nvSpPr>
        <p:spPr>
          <a:xfrm>
            <a:off x="2181386" y="1696531"/>
            <a:ext cx="359526" cy="497059"/>
          </a:xfrm>
          <a:prstGeom prst="rect">
            <a:avLst/>
          </a:prstGeom>
          <a:noFill/>
        </p:spPr>
        <p:txBody>
          <a:bodyPr wrap="square" lIns="77724" tIns="38862" rIns="77724" bIns="38862">
            <a:spAutoFit/>
          </a:bodyPr>
          <a:lstStyle/>
          <a:p>
            <a:pPr algn="ctr"/>
            <a:r>
              <a:rPr lang="en-GB" sz="2720" b="1" dirty="0">
                <a:ln w="12700">
                  <a:solidFill>
                    <a:srgbClr val="000000"/>
                  </a:solidFill>
                  <a:prstDash val="solid"/>
                </a:ln>
                <a:solidFill>
                  <a:srgbClr val="3195AE"/>
                </a:solidFill>
                <a:effectLst>
                  <a:outerShdw blurRad="41275" dist="20320" dir="1800000" algn="tl" rotWithShape="0">
                    <a:srgbClr val="000000">
                      <a:alpha val="40000"/>
                    </a:srgbClr>
                  </a:outerShdw>
                </a:effectLst>
              </a:rPr>
              <a:t>8</a:t>
            </a:r>
          </a:p>
        </p:txBody>
      </p:sp>
      <p:sp>
        <p:nvSpPr>
          <p:cNvPr id="32" name="Rectangle 31"/>
          <p:cNvSpPr/>
          <p:nvPr/>
        </p:nvSpPr>
        <p:spPr>
          <a:xfrm>
            <a:off x="3617946" y="1632492"/>
            <a:ext cx="268354" cy="497059"/>
          </a:xfrm>
          <a:prstGeom prst="rect">
            <a:avLst/>
          </a:prstGeom>
          <a:noFill/>
        </p:spPr>
        <p:txBody>
          <a:bodyPr wrap="square" lIns="77724" tIns="38862" rIns="77724" bIns="38862">
            <a:spAutoFit/>
          </a:bodyPr>
          <a:lstStyle/>
          <a:p>
            <a:pPr algn="ctr"/>
            <a:r>
              <a:rPr lang="en-GB" sz="2720" b="1" dirty="0">
                <a:ln w="12700">
                  <a:solidFill>
                    <a:srgbClr val="000000"/>
                  </a:solidFill>
                  <a:prstDash val="solid"/>
                </a:ln>
                <a:solidFill>
                  <a:schemeClr val="tx2">
                    <a:lumMod val="60000"/>
                    <a:lumOff val="40000"/>
                  </a:schemeClr>
                </a:solidFill>
                <a:effectLst>
                  <a:outerShdw blurRad="41275" dist="20320" dir="1800000" algn="tl" rotWithShape="0">
                    <a:srgbClr val="000000">
                      <a:alpha val="40000"/>
                    </a:srgbClr>
                  </a:outerShdw>
                </a:effectLst>
              </a:rPr>
              <a:t>9</a:t>
            </a:r>
          </a:p>
        </p:txBody>
      </p:sp>
      <p:sp>
        <p:nvSpPr>
          <p:cNvPr id="33" name="Rectangle 32"/>
          <p:cNvSpPr/>
          <p:nvPr/>
        </p:nvSpPr>
        <p:spPr>
          <a:xfrm>
            <a:off x="4676405" y="1696530"/>
            <a:ext cx="649190" cy="497059"/>
          </a:xfrm>
          <a:prstGeom prst="rect">
            <a:avLst/>
          </a:prstGeom>
          <a:noFill/>
        </p:spPr>
        <p:txBody>
          <a:bodyPr wrap="square" lIns="77724" tIns="38862" rIns="77724" bIns="38862">
            <a:spAutoFit/>
          </a:bodyPr>
          <a:lstStyle/>
          <a:p>
            <a:pPr algn="ctr"/>
            <a:r>
              <a:rPr lang="en-GB" sz="2720" b="1" dirty="0">
                <a:ln w="12700">
                  <a:solidFill>
                    <a:srgbClr val="000000"/>
                  </a:solidFill>
                  <a:prstDash val="solid"/>
                </a:ln>
                <a:solidFill>
                  <a:srgbClr val="F45FE4"/>
                </a:solidFill>
                <a:effectLst>
                  <a:outerShdw blurRad="41275" dist="20320" dir="1800000" algn="tl" rotWithShape="0">
                    <a:srgbClr val="000000">
                      <a:alpha val="40000"/>
                    </a:srgbClr>
                  </a:outerShdw>
                </a:effectLst>
              </a:rPr>
              <a:t>10</a:t>
            </a:r>
          </a:p>
        </p:txBody>
      </p:sp>
      <p:grpSp>
        <p:nvGrpSpPr>
          <p:cNvPr id="35" name="Group 34"/>
          <p:cNvGrpSpPr/>
          <p:nvPr/>
        </p:nvGrpSpPr>
        <p:grpSpPr>
          <a:xfrm>
            <a:off x="-3369733" y="896627"/>
            <a:ext cx="13631333" cy="7637885"/>
            <a:chOff x="-3925895" y="-1599048"/>
            <a:chExt cx="15917830" cy="7914161"/>
          </a:xfrm>
        </p:grpSpPr>
        <p:pic>
          <p:nvPicPr>
            <p:cNvPr id="5" name="Picture 4"/>
            <p:cNvPicPr>
              <a:picLocks noChangeAspect="1"/>
            </p:cNvPicPr>
            <p:nvPr/>
          </p:nvPicPr>
          <p:blipFill>
            <a:blip r:embed="rId3"/>
            <a:stretch>
              <a:fillRect/>
            </a:stretch>
          </p:blipFill>
          <p:spPr>
            <a:xfrm>
              <a:off x="5004917" y="166437"/>
              <a:ext cx="1447253" cy="3485346"/>
            </a:xfrm>
            <a:prstGeom prst="rect">
              <a:avLst/>
            </a:prstGeom>
          </p:spPr>
        </p:pic>
        <p:pic>
          <p:nvPicPr>
            <p:cNvPr id="7" name="Picture 6"/>
            <p:cNvPicPr>
              <a:picLocks noChangeAspect="1"/>
            </p:cNvPicPr>
            <p:nvPr/>
          </p:nvPicPr>
          <p:blipFill>
            <a:blip r:embed="rId3"/>
            <a:stretch>
              <a:fillRect/>
            </a:stretch>
          </p:blipFill>
          <p:spPr>
            <a:xfrm>
              <a:off x="3239491" y="204619"/>
              <a:ext cx="1447253" cy="3485346"/>
            </a:xfrm>
            <a:prstGeom prst="rect">
              <a:avLst/>
            </a:prstGeom>
          </p:spPr>
        </p:pic>
        <p:pic>
          <p:nvPicPr>
            <p:cNvPr id="10" name="Picture 9"/>
            <p:cNvPicPr>
              <a:picLocks noChangeAspect="1"/>
            </p:cNvPicPr>
            <p:nvPr/>
          </p:nvPicPr>
          <p:blipFill>
            <a:blip r:embed="rId3"/>
            <a:stretch>
              <a:fillRect/>
            </a:stretch>
          </p:blipFill>
          <p:spPr>
            <a:xfrm>
              <a:off x="1502421" y="321871"/>
              <a:ext cx="1447253" cy="3485346"/>
            </a:xfrm>
            <a:prstGeom prst="rect">
              <a:avLst/>
            </a:prstGeom>
          </p:spPr>
        </p:pic>
        <p:pic>
          <p:nvPicPr>
            <p:cNvPr id="12" name="Picture 11"/>
            <p:cNvPicPr>
              <a:picLocks noChangeAspect="1"/>
            </p:cNvPicPr>
            <p:nvPr/>
          </p:nvPicPr>
          <p:blipFill>
            <a:blip r:embed="rId3"/>
            <a:stretch>
              <a:fillRect/>
            </a:stretch>
          </p:blipFill>
          <p:spPr>
            <a:xfrm>
              <a:off x="4200861" y="1685388"/>
              <a:ext cx="1447253" cy="3439652"/>
            </a:xfrm>
            <a:prstGeom prst="rect">
              <a:avLst/>
            </a:prstGeom>
          </p:spPr>
        </p:pic>
        <p:pic>
          <p:nvPicPr>
            <p:cNvPr id="13" name="Picture 12"/>
            <p:cNvPicPr>
              <a:picLocks noChangeAspect="1"/>
            </p:cNvPicPr>
            <p:nvPr/>
          </p:nvPicPr>
          <p:blipFill>
            <a:blip r:embed="rId3"/>
            <a:stretch>
              <a:fillRect/>
            </a:stretch>
          </p:blipFill>
          <p:spPr>
            <a:xfrm>
              <a:off x="2328713" y="1723570"/>
              <a:ext cx="1447253" cy="3439652"/>
            </a:xfrm>
            <a:prstGeom prst="rect">
              <a:avLst/>
            </a:prstGeom>
          </p:spPr>
        </p:pic>
        <p:sp>
          <p:nvSpPr>
            <p:cNvPr id="15" name="Rectangle 14"/>
            <p:cNvSpPr/>
            <p:nvPr/>
          </p:nvSpPr>
          <p:spPr>
            <a:xfrm>
              <a:off x="10965351" y="1659086"/>
              <a:ext cx="1026584" cy="810917"/>
            </a:xfrm>
            <a:prstGeom prst="rect">
              <a:avLst/>
            </a:prstGeom>
            <a:noFill/>
          </p:spPr>
          <p:txBody>
            <a:bodyPr wrap="none" lIns="77724" tIns="38862" rIns="77724" bIns="38862" numCol="1">
              <a:prstTxWarp prst="textDeflateInflate">
                <a:avLst/>
              </a:prstTxWarp>
              <a:spAutoFit/>
            </a:bodyPr>
            <a:lstStyle/>
            <a:p>
              <a:pPr algn="ctr"/>
              <a:r>
                <a:rPr lang="en-GB" sz="6120" b="1" dirty="0">
                  <a:ln w="12700">
                    <a:solidFill>
                      <a:srgbClr val="000000"/>
                    </a:solidFill>
                    <a:prstDash val="solid"/>
                  </a:ln>
                  <a:solidFill>
                    <a:srgbClr val="F45FE4"/>
                  </a:solidFill>
                  <a:effectLst>
                    <a:outerShdw blurRad="41275" dist="20320" dir="1800000" algn="tl" rotWithShape="0">
                      <a:srgbClr val="000000">
                        <a:alpha val="40000"/>
                      </a:srgbClr>
                    </a:outerShdw>
                  </a:effectLst>
                </a:rPr>
                <a:t>Trade</a:t>
              </a:r>
            </a:p>
          </p:txBody>
        </p:sp>
        <p:sp>
          <p:nvSpPr>
            <p:cNvPr id="16" name="Rectangle 15"/>
            <p:cNvSpPr/>
            <p:nvPr/>
          </p:nvSpPr>
          <p:spPr>
            <a:xfrm>
              <a:off x="10965350" y="4615896"/>
              <a:ext cx="1026584" cy="810917"/>
            </a:xfrm>
            <a:prstGeom prst="rect">
              <a:avLst/>
            </a:prstGeom>
            <a:noFill/>
          </p:spPr>
          <p:txBody>
            <a:bodyPr wrap="none" lIns="77724" tIns="38862" rIns="77724" bIns="38862" numCol="1">
              <a:prstTxWarp prst="textDeflateInflate">
                <a:avLst/>
              </a:prstTxWarp>
              <a:spAutoFit/>
            </a:bodyPr>
            <a:lstStyle/>
            <a:p>
              <a:pPr algn="ctr"/>
              <a:r>
                <a:rPr lang="en-GB" sz="6120" b="1" dirty="0">
                  <a:ln w="12700">
                    <a:solidFill>
                      <a:srgbClr val="000000"/>
                    </a:solidFill>
                    <a:prstDash val="solid"/>
                  </a:ln>
                  <a:solidFill>
                    <a:schemeClr val="accent4">
                      <a:lumMod val="75000"/>
                    </a:schemeClr>
                  </a:solidFill>
                  <a:effectLst>
                    <a:outerShdw blurRad="41275" dist="20320" dir="1800000" algn="tl" rotWithShape="0">
                      <a:srgbClr val="000000">
                        <a:alpha val="40000"/>
                      </a:srgbClr>
                    </a:outerShdw>
                  </a:effectLst>
                </a:rPr>
                <a:t>Conflict</a:t>
              </a:r>
            </a:p>
          </p:txBody>
        </p:sp>
        <p:sp>
          <p:nvSpPr>
            <p:cNvPr id="17" name="Rectangle 16"/>
            <p:cNvSpPr/>
            <p:nvPr/>
          </p:nvSpPr>
          <p:spPr>
            <a:xfrm>
              <a:off x="10473821" y="5504196"/>
              <a:ext cx="1026584" cy="810917"/>
            </a:xfrm>
            <a:prstGeom prst="rect">
              <a:avLst/>
            </a:prstGeom>
            <a:noFill/>
          </p:spPr>
          <p:txBody>
            <a:bodyPr wrap="none" lIns="77724" tIns="38862" rIns="77724" bIns="38862" numCol="1">
              <a:prstTxWarp prst="textDeflateInflate">
                <a:avLst/>
              </a:prstTxWarp>
              <a:spAutoFit/>
            </a:bodyPr>
            <a:lstStyle/>
            <a:p>
              <a:pPr algn="ctr"/>
              <a:r>
                <a:rPr lang="en-GB" sz="6120" b="1" dirty="0">
                  <a:ln w="12700">
                    <a:solidFill>
                      <a:srgbClr val="000000"/>
                    </a:solidFill>
                    <a:prstDash val="solid"/>
                  </a:ln>
                  <a:solidFill>
                    <a:srgbClr val="FF0000"/>
                  </a:solidFill>
                  <a:effectLst>
                    <a:outerShdw blurRad="41275" dist="20320" dir="1800000" algn="tl" rotWithShape="0">
                      <a:srgbClr val="000000">
                        <a:alpha val="40000"/>
                      </a:srgbClr>
                    </a:outerShdw>
                  </a:effectLst>
                </a:rPr>
                <a:t>Water </a:t>
              </a:r>
            </a:p>
            <a:p>
              <a:pPr algn="ctr"/>
              <a:r>
                <a:rPr lang="en-GB" sz="6120" b="1" dirty="0">
                  <a:ln w="12700">
                    <a:solidFill>
                      <a:srgbClr val="000000"/>
                    </a:solidFill>
                    <a:prstDash val="solid"/>
                  </a:ln>
                  <a:solidFill>
                    <a:srgbClr val="FF0000"/>
                  </a:solidFill>
                  <a:effectLst>
                    <a:outerShdw blurRad="41275" dist="20320" dir="1800000" algn="tl" rotWithShape="0">
                      <a:srgbClr val="000000">
                        <a:alpha val="40000"/>
                      </a:srgbClr>
                    </a:outerShdw>
                  </a:effectLst>
                </a:rPr>
                <a:t>shortage</a:t>
              </a:r>
            </a:p>
          </p:txBody>
        </p:sp>
        <p:sp>
          <p:nvSpPr>
            <p:cNvPr id="19" name="Rectangle 18"/>
            <p:cNvSpPr/>
            <p:nvPr/>
          </p:nvSpPr>
          <p:spPr>
            <a:xfrm>
              <a:off x="-3925895" y="1470138"/>
              <a:ext cx="725537" cy="469023"/>
            </a:xfrm>
            <a:prstGeom prst="rect">
              <a:avLst/>
            </a:prstGeom>
            <a:noFill/>
          </p:spPr>
          <p:txBody>
            <a:bodyPr wrap="none" lIns="77724" tIns="38862" rIns="77724" bIns="38862" numCol="1">
              <a:prstTxWarp prst="textDeflateInflate">
                <a:avLst>
                  <a:gd name="adj" fmla="val 44326"/>
                </a:avLst>
              </a:prstTxWarp>
              <a:spAutoFit/>
            </a:bodyPr>
            <a:lstStyle/>
            <a:p>
              <a:pPr algn="ctr"/>
              <a:r>
                <a:rPr lang="en-GB" sz="6120" b="1" dirty="0">
                  <a:ln w="12700">
                    <a:solidFill>
                      <a:srgbClr val="000000"/>
                    </a:solidFill>
                    <a:prstDash val="solid"/>
                  </a:ln>
                  <a:solidFill>
                    <a:srgbClr val="FFFF00"/>
                  </a:solidFill>
                  <a:effectLst>
                    <a:outerShdw blurRad="41275" dist="20320" dir="1800000" algn="tl" rotWithShape="0">
                      <a:srgbClr val="000000">
                        <a:alpha val="40000"/>
                      </a:srgbClr>
                    </a:outerShdw>
                  </a:effectLst>
                </a:rPr>
                <a:t>Colonialism</a:t>
              </a:r>
            </a:p>
          </p:txBody>
        </p:sp>
        <p:sp>
          <p:nvSpPr>
            <p:cNvPr id="21" name="Rectangle 20"/>
            <p:cNvSpPr/>
            <p:nvPr/>
          </p:nvSpPr>
          <p:spPr>
            <a:xfrm>
              <a:off x="10632039" y="3651783"/>
              <a:ext cx="908049" cy="886731"/>
            </a:xfrm>
            <a:prstGeom prst="rect">
              <a:avLst/>
            </a:prstGeom>
            <a:noFill/>
          </p:spPr>
          <p:txBody>
            <a:bodyPr wrap="none" lIns="77724" tIns="38862" rIns="77724" bIns="38862" numCol="1">
              <a:prstTxWarp prst="textDeflateInflate">
                <a:avLst/>
              </a:prstTxWarp>
              <a:spAutoFit/>
            </a:bodyPr>
            <a:lstStyle/>
            <a:p>
              <a:pPr algn="ctr"/>
              <a:r>
                <a:rPr lang="en-GB" sz="6120" b="1" dirty="0">
                  <a:ln w="12700">
                    <a:solidFill>
                      <a:srgbClr val="000000"/>
                    </a:solidFill>
                    <a:prstDash val="solid"/>
                  </a:ln>
                  <a:solidFill>
                    <a:schemeClr val="accent5">
                      <a:lumMod val="60000"/>
                      <a:lumOff val="40000"/>
                    </a:schemeClr>
                  </a:solidFill>
                  <a:effectLst>
                    <a:outerShdw blurRad="41275" dist="20320" dir="1800000" algn="tl" rotWithShape="0">
                      <a:srgbClr val="000000">
                        <a:alpha val="40000"/>
                      </a:srgbClr>
                    </a:outerShdw>
                  </a:effectLst>
                </a:rPr>
                <a:t>Poverty </a:t>
              </a:r>
            </a:p>
          </p:txBody>
        </p:sp>
        <p:sp>
          <p:nvSpPr>
            <p:cNvPr id="22" name="Rectangle 21"/>
            <p:cNvSpPr/>
            <p:nvPr/>
          </p:nvSpPr>
          <p:spPr>
            <a:xfrm>
              <a:off x="11128962" y="-149249"/>
              <a:ext cx="574307" cy="315686"/>
            </a:xfrm>
            <a:prstGeom prst="rect">
              <a:avLst/>
            </a:prstGeom>
            <a:noFill/>
          </p:spPr>
          <p:txBody>
            <a:bodyPr wrap="none" lIns="77724" tIns="38862" rIns="77724" bIns="38862" numCol="1">
              <a:prstTxWarp prst="textDeflateInflate">
                <a:avLst/>
              </a:prstTxWarp>
              <a:spAutoFit/>
            </a:bodyPr>
            <a:lstStyle/>
            <a:p>
              <a:pPr algn="ctr"/>
              <a:r>
                <a:rPr lang="en-GB" sz="6120" b="1" dirty="0">
                  <a:ln w="12700">
                    <a:solidFill>
                      <a:srgbClr val="000000"/>
                    </a:solidFill>
                    <a:prstDash val="solid"/>
                  </a:ln>
                  <a:solidFill>
                    <a:schemeClr val="tx2">
                      <a:lumMod val="60000"/>
                      <a:lumOff val="40000"/>
                    </a:schemeClr>
                  </a:solidFill>
                  <a:effectLst>
                    <a:outerShdw blurRad="41275" dist="20320" dir="1800000" algn="tl" rotWithShape="0">
                      <a:srgbClr val="000000">
                        <a:alpha val="40000"/>
                      </a:srgbClr>
                    </a:outerShdw>
                  </a:effectLst>
                </a:rPr>
                <a:t>Raw </a:t>
              </a:r>
            </a:p>
            <a:p>
              <a:pPr algn="ctr"/>
              <a:r>
                <a:rPr lang="en-GB" sz="6120" b="1" dirty="0">
                  <a:ln w="12700">
                    <a:solidFill>
                      <a:srgbClr val="000000"/>
                    </a:solidFill>
                    <a:prstDash val="solid"/>
                  </a:ln>
                  <a:solidFill>
                    <a:schemeClr val="tx2">
                      <a:lumMod val="60000"/>
                      <a:lumOff val="40000"/>
                    </a:schemeClr>
                  </a:solidFill>
                  <a:effectLst>
                    <a:outerShdw blurRad="41275" dist="20320" dir="1800000" algn="tl" rotWithShape="0">
                      <a:srgbClr val="000000">
                        <a:alpha val="40000"/>
                      </a:srgbClr>
                    </a:outerShdw>
                  </a:effectLst>
                </a:rPr>
                <a:t>materials</a:t>
              </a:r>
            </a:p>
          </p:txBody>
        </p:sp>
        <p:sp>
          <p:nvSpPr>
            <p:cNvPr id="23" name="Rectangle 22"/>
            <p:cNvSpPr/>
            <p:nvPr/>
          </p:nvSpPr>
          <p:spPr>
            <a:xfrm>
              <a:off x="-1919716" y="-1599048"/>
              <a:ext cx="1026584" cy="810917"/>
            </a:xfrm>
            <a:prstGeom prst="rect">
              <a:avLst/>
            </a:prstGeom>
            <a:noFill/>
          </p:spPr>
          <p:txBody>
            <a:bodyPr wrap="none" lIns="77724" tIns="38862" rIns="77724" bIns="38862" numCol="1">
              <a:prstTxWarp prst="textDeflateInflate">
                <a:avLst/>
              </a:prstTxWarp>
              <a:spAutoFit/>
            </a:bodyPr>
            <a:lstStyle/>
            <a:p>
              <a:pPr algn="ctr"/>
              <a:r>
                <a:rPr lang="en-GB" sz="6120" b="1" dirty="0">
                  <a:ln w="12700">
                    <a:solidFill>
                      <a:srgbClr val="000000"/>
                    </a:solidFill>
                    <a:prstDash val="solid"/>
                  </a:ln>
                  <a:solidFill>
                    <a:srgbClr val="3195AE"/>
                  </a:solidFill>
                  <a:effectLst>
                    <a:outerShdw blurRad="41275" dist="20320" dir="1800000" algn="tl" rotWithShape="0">
                      <a:srgbClr val="000000">
                        <a:alpha val="40000"/>
                      </a:srgbClr>
                    </a:outerShdw>
                  </a:effectLst>
                </a:rPr>
                <a:t>Landlocked</a:t>
              </a:r>
            </a:p>
          </p:txBody>
        </p:sp>
        <p:sp>
          <p:nvSpPr>
            <p:cNvPr id="25" name="Rectangle 24"/>
            <p:cNvSpPr/>
            <p:nvPr/>
          </p:nvSpPr>
          <p:spPr>
            <a:xfrm>
              <a:off x="4724265" y="1792967"/>
              <a:ext cx="422972" cy="648909"/>
            </a:xfrm>
            <a:prstGeom prst="rect">
              <a:avLst/>
            </a:prstGeom>
            <a:noFill/>
          </p:spPr>
          <p:txBody>
            <a:bodyPr wrap="square" lIns="77724" tIns="38862" rIns="77724" bIns="38862">
              <a:spAutoFit/>
            </a:bodyPr>
            <a:lstStyle/>
            <a:p>
              <a:pPr algn="ctr"/>
              <a:r>
                <a:rPr lang="en-GB" sz="2720" b="1" dirty="0">
                  <a:ln w="12700">
                    <a:solidFill>
                      <a:srgbClr val="000000"/>
                    </a:solidFill>
                    <a:prstDash val="solid"/>
                  </a:ln>
                  <a:solidFill>
                    <a:srgbClr val="FF0000"/>
                  </a:solidFill>
                  <a:effectLst>
                    <a:outerShdw blurRad="41275" dist="20320" dir="1800000" algn="tl" rotWithShape="0">
                      <a:srgbClr val="000000">
                        <a:alpha val="40000"/>
                      </a:srgbClr>
                    </a:outerShdw>
                  </a:effectLst>
                </a:rPr>
                <a:t>2</a:t>
              </a:r>
            </a:p>
          </p:txBody>
        </p:sp>
        <p:sp>
          <p:nvSpPr>
            <p:cNvPr id="26" name="Rectangle 25"/>
            <p:cNvSpPr/>
            <p:nvPr/>
          </p:nvSpPr>
          <p:spPr>
            <a:xfrm>
              <a:off x="2796031" y="1821094"/>
              <a:ext cx="422972" cy="648909"/>
            </a:xfrm>
            <a:prstGeom prst="rect">
              <a:avLst/>
            </a:prstGeom>
            <a:noFill/>
          </p:spPr>
          <p:txBody>
            <a:bodyPr wrap="square" lIns="77724" tIns="38862" rIns="77724" bIns="38862">
              <a:spAutoFit/>
            </a:bodyPr>
            <a:lstStyle/>
            <a:p>
              <a:pPr algn="ctr"/>
              <a:r>
                <a:rPr lang="en-GB" sz="2720" b="1" dirty="0">
                  <a:ln w="12700">
                    <a:solidFill>
                      <a:srgbClr val="000000"/>
                    </a:solidFill>
                    <a:prstDash val="solid"/>
                  </a:ln>
                  <a:solidFill>
                    <a:srgbClr val="FF6600"/>
                  </a:solidFill>
                  <a:effectLst>
                    <a:outerShdw blurRad="41275" dist="20320" dir="1800000" algn="tl" rotWithShape="0">
                      <a:srgbClr val="000000">
                        <a:alpha val="40000"/>
                      </a:srgbClr>
                    </a:outerShdw>
                  </a:effectLst>
                </a:rPr>
                <a:t>3</a:t>
              </a:r>
            </a:p>
          </p:txBody>
        </p:sp>
        <p:sp>
          <p:nvSpPr>
            <p:cNvPr id="27" name="Rectangle 26"/>
            <p:cNvSpPr/>
            <p:nvPr/>
          </p:nvSpPr>
          <p:spPr>
            <a:xfrm>
              <a:off x="2002585" y="387120"/>
              <a:ext cx="399900" cy="648909"/>
            </a:xfrm>
            <a:prstGeom prst="rect">
              <a:avLst/>
            </a:prstGeom>
            <a:noFill/>
          </p:spPr>
          <p:txBody>
            <a:bodyPr wrap="square" lIns="77724" tIns="38862" rIns="77724" bIns="38862">
              <a:spAutoFit/>
            </a:bodyPr>
            <a:lstStyle/>
            <a:p>
              <a:pPr algn="ctr"/>
              <a:r>
                <a:rPr lang="en-GB" sz="2720" b="1" dirty="0">
                  <a:ln w="12700">
                    <a:solidFill>
                      <a:srgbClr val="000000"/>
                    </a:solidFill>
                    <a:prstDash val="solid"/>
                  </a:ln>
                  <a:solidFill>
                    <a:srgbClr val="FFFF00"/>
                  </a:solidFill>
                  <a:effectLst>
                    <a:outerShdw blurRad="41275" dist="20320" dir="1800000" algn="tl" rotWithShape="0">
                      <a:srgbClr val="000000">
                        <a:alpha val="40000"/>
                      </a:srgbClr>
                    </a:outerShdw>
                  </a:effectLst>
                </a:rPr>
                <a:t>4</a:t>
              </a:r>
            </a:p>
          </p:txBody>
        </p:sp>
        <p:sp>
          <p:nvSpPr>
            <p:cNvPr id="28" name="Rectangle 27"/>
            <p:cNvSpPr/>
            <p:nvPr/>
          </p:nvSpPr>
          <p:spPr>
            <a:xfrm>
              <a:off x="3905432" y="321871"/>
              <a:ext cx="152197" cy="547756"/>
            </a:xfrm>
            <a:prstGeom prst="rect">
              <a:avLst/>
            </a:prstGeom>
            <a:noFill/>
          </p:spPr>
          <p:txBody>
            <a:bodyPr wrap="square" lIns="77724" tIns="38862" rIns="77724" bIns="38862">
              <a:spAutoFit/>
            </a:bodyPr>
            <a:lstStyle/>
            <a:p>
              <a:pPr algn="ctr"/>
              <a:r>
                <a:rPr lang="en-GB" sz="2720" b="1" dirty="0">
                  <a:ln w="12700">
                    <a:solidFill>
                      <a:srgbClr val="000000"/>
                    </a:solidFill>
                    <a:prstDash val="solid"/>
                  </a:ln>
                  <a:solidFill>
                    <a:schemeClr val="accent5">
                      <a:lumMod val="60000"/>
                      <a:lumOff val="40000"/>
                    </a:schemeClr>
                  </a:solidFill>
                  <a:effectLst>
                    <a:outerShdw blurRad="41275" dist="20320" dir="1800000" algn="tl" rotWithShape="0">
                      <a:srgbClr val="000000">
                        <a:alpha val="40000"/>
                      </a:srgbClr>
                    </a:outerShdw>
                  </a:effectLst>
                </a:rPr>
                <a:t>5</a:t>
              </a:r>
            </a:p>
          </p:txBody>
        </p:sp>
        <p:sp>
          <p:nvSpPr>
            <p:cNvPr id="29" name="Rectangle 28"/>
            <p:cNvSpPr/>
            <p:nvPr/>
          </p:nvSpPr>
          <p:spPr>
            <a:xfrm>
              <a:off x="5507750" y="287943"/>
              <a:ext cx="422972" cy="648909"/>
            </a:xfrm>
            <a:prstGeom prst="rect">
              <a:avLst/>
            </a:prstGeom>
            <a:noFill/>
          </p:spPr>
          <p:txBody>
            <a:bodyPr wrap="square" lIns="77724" tIns="38862" rIns="77724" bIns="38862">
              <a:spAutoFit/>
            </a:bodyPr>
            <a:lstStyle/>
            <a:p>
              <a:pPr algn="ctr"/>
              <a:r>
                <a:rPr lang="en-GB" sz="2720" b="1" dirty="0">
                  <a:ln w="12700">
                    <a:solidFill>
                      <a:srgbClr val="000000"/>
                    </a:solidFill>
                    <a:prstDash val="solid"/>
                  </a:ln>
                  <a:solidFill>
                    <a:schemeClr val="accent4">
                      <a:lumMod val="75000"/>
                    </a:schemeClr>
                  </a:solidFill>
                  <a:effectLst>
                    <a:outerShdw blurRad="41275" dist="20320" dir="1800000" algn="tl" rotWithShape="0">
                      <a:srgbClr val="000000">
                        <a:alpha val="40000"/>
                      </a:srgbClr>
                    </a:outerShdw>
                  </a:effectLst>
                </a:rPr>
                <a:t>6</a:t>
              </a:r>
            </a:p>
          </p:txBody>
        </p:sp>
        <p:sp>
          <p:nvSpPr>
            <p:cNvPr id="30" name="Rectangle 29"/>
            <p:cNvSpPr/>
            <p:nvPr/>
          </p:nvSpPr>
          <p:spPr>
            <a:xfrm>
              <a:off x="1165390" y="-798158"/>
              <a:ext cx="422972" cy="648909"/>
            </a:xfrm>
            <a:prstGeom prst="rect">
              <a:avLst/>
            </a:prstGeom>
            <a:noFill/>
          </p:spPr>
          <p:txBody>
            <a:bodyPr wrap="square" lIns="77724" tIns="38862" rIns="77724" bIns="38862">
              <a:spAutoFit/>
            </a:bodyPr>
            <a:lstStyle/>
            <a:p>
              <a:pPr algn="ctr"/>
              <a:r>
                <a:rPr lang="en-GB" sz="2720" b="1" dirty="0">
                  <a:ln w="12700">
                    <a:solidFill>
                      <a:srgbClr val="000000"/>
                    </a:solidFill>
                    <a:prstDash val="solid"/>
                  </a:ln>
                  <a:solidFill>
                    <a:srgbClr val="54DD2D"/>
                  </a:solidFill>
                  <a:effectLst>
                    <a:outerShdw blurRad="41275" dist="20320" dir="1800000" algn="tl" rotWithShape="0">
                      <a:srgbClr val="000000">
                        <a:alpha val="40000"/>
                      </a:srgbClr>
                    </a:outerShdw>
                  </a:effectLst>
                </a:rPr>
                <a:t>7</a:t>
              </a:r>
            </a:p>
          </p:txBody>
        </p:sp>
        <p:sp>
          <p:nvSpPr>
            <p:cNvPr id="34" name="Rectangle 33"/>
            <p:cNvSpPr/>
            <p:nvPr/>
          </p:nvSpPr>
          <p:spPr>
            <a:xfrm>
              <a:off x="-3713651" y="-304051"/>
              <a:ext cx="1026584" cy="810917"/>
            </a:xfrm>
            <a:prstGeom prst="rect">
              <a:avLst/>
            </a:prstGeom>
            <a:noFill/>
          </p:spPr>
          <p:txBody>
            <a:bodyPr wrap="none" lIns="77724" tIns="38862" rIns="77724" bIns="38862" numCol="1">
              <a:prstTxWarp prst="textDeflateInflate">
                <a:avLst/>
              </a:prstTxWarp>
              <a:spAutoFit/>
            </a:bodyPr>
            <a:lstStyle/>
            <a:p>
              <a:pPr algn="ctr"/>
              <a:r>
                <a:rPr lang="en-GB" sz="6120" b="1" dirty="0">
                  <a:ln w="12700">
                    <a:solidFill>
                      <a:srgbClr val="000000"/>
                    </a:solidFill>
                    <a:prstDash val="solid"/>
                  </a:ln>
                  <a:solidFill>
                    <a:srgbClr val="54DD2D"/>
                  </a:solidFill>
                  <a:effectLst>
                    <a:outerShdw blurRad="41275" dist="20320" dir="1800000" algn="tl" rotWithShape="0">
                      <a:srgbClr val="000000">
                        <a:alpha val="40000"/>
                      </a:srgbClr>
                    </a:outerShdw>
                  </a:effectLst>
                </a:rPr>
                <a:t>Corruption</a:t>
              </a:r>
            </a:p>
          </p:txBody>
        </p:sp>
      </p:grpSp>
      <p:pic>
        <p:nvPicPr>
          <p:cNvPr id="14" name="Picture 13"/>
          <p:cNvPicPr>
            <a:picLocks noChangeAspect="1"/>
          </p:cNvPicPr>
          <p:nvPr/>
        </p:nvPicPr>
        <p:blipFill>
          <a:blip r:embed="rId3"/>
          <a:stretch>
            <a:fillRect/>
          </a:stretch>
        </p:blipFill>
        <p:spPr>
          <a:xfrm>
            <a:off x="2628266" y="4917751"/>
            <a:ext cx="1230165" cy="2731135"/>
          </a:xfrm>
          <a:prstGeom prst="rect">
            <a:avLst/>
          </a:prstGeom>
        </p:spPr>
      </p:pic>
      <p:sp>
        <p:nvSpPr>
          <p:cNvPr id="36" name="Rectangle 35"/>
          <p:cNvSpPr/>
          <p:nvPr/>
        </p:nvSpPr>
        <p:spPr>
          <a:xfrm>
            <a:off x="-2514541" y="6303594"/>
            <a:ext cx="872596" cy="689279"/>
          </a:xfrm>
          <a:prstGeom prst="rect">
            <a:avLst/>
          </a:prstGeom>
          <a:noFill/>
        </p:spPr>
        <p:txBody>
          <a:bodyPr wrap="none" lIns="77724" tIns="38862" rIns="77724" bIns="38862" numCol="1">
            <a:prstTxWarp prst="textDeflateInflate">
              <a:avLst/>
            </a:prstTxWarp>
            <a:spAutoFit/>
          </a:bodyPr>
          <a:lstStyle/>
          <a:p>
            <a:pPr algn="ctr"/>
            <a:r>
              <a:rPr lang="en-GB" sz="6120" b="1" dirty="0">
                <a:ln w="12700">
                  <a:solidFill>
                    <a:srgbClr val="000000"/>
                  </a:solidFill>
                  <a:prstDash val="solid"/>
                </a:ln>
                <a:solidFill>
                  <a:srgbClr val="008000"/>
                </a:solidFill>
                <a:effectLst>
                  <a:outerShdw blurRad="41275" dist="20320" dir="1800000" algn="tl" rotWithShape="0">
                    <a:srgbClr val="000000">
                      <a:alpha val="40000"/>
                    </a:srgbClr>
                  </a:outerShdw>
                </a:effectLst>
              </a:rPr>
              <a:t>Climate</a:t>
            </a:r>
          </a:p>
        </p:txBody>
      </p:sp>
      <p:sp>
        <p:nvSpPr>
          <p:cNvPr id="37" name="Rectangle 36"/>
          <p:cNvSpPr/>
          <p:nvPr/>
        </p:nvSpPr>
        <p:spPr>
          <a:xfrm>
            <a:off x="3016474" y="4917751"/>
            <a:ext cx="359526" cy="497059"/>
          </a:xfrm>
          <a:prstGeom prst="rect">
            <a:avLst/>
          </a:prstGeom>
          <a:noFill/>
        </p:spPr>
        <p:txBody>
          <a:bodyPr wrap="square" lIns="77724" tIns="38862" rIns="77724" bIns="38862">
            <a:spAutoFit/>
          </a:bodyPr>
          <a:lstStyle/>
          <a:p>
            <a:pPr algn="ctr"/>
            <a:r>
              <a:rPr lang="en-GB" sz="2720" b="1" dirty="0">
                <a:ln w="12700">
                  <a:solidFill>
                    <a:srgbClr val="000000"/>
                  </a:solidFill>
                  <a:prstDash val="solid"/>
                </a:ln>
                <a:solidFill>
                  <a:srgbClr val="008000"/>
                </a:solidFill>
                <a:effectLst>
                  <a:outerShdw blurRad="41275" dist="20320" dir="1800000" algn="tl" rotWithShape="0">
                    <a:srgbClr val="000000">
                      <a:alpha val="40000"/>
                    </a:srgbClr>
                  </a:outerShdw>
                </a:effectLst>
              </a:rPr>
              <a:t>1</a:t>
            </a:r>
          </a:p>
        </p:txBody>
      </p:sp>
      <p:sp>
        <p:nvSpPr>
          <p:cNvPr id="39" name="Rectangle 38"/>
          <p:cNvSpPr/>
          <p:nvPr/>
        </p:nvSpPr>
        <p:spPr>
          <a:xfrm>
            <a:off x="73878" y="6782080"/>
            <a:ext cx="2056117" cy="1034129"/>
          </a:xfrm>
          <a:prstGeom prst="rect">
            <a:avLst/>
          </a:prstGeom>
          <a:noFill/>
        </p:spPr>
        <p:txBody>
          <a:bodyPr wrap="square">
            <a:spAutoFit/>
          </a:bodyPr>
          <a:lstStyle/>
          <a:p>
            <a:pPr algn="ctr">
              <a:defRPr/>
            </a:pPr>
            <a:r>
              <a:rPr lang="en-GB" sz="2040" b="1" dirty="0">
                <a:ln w="12700">
                  <a:solidFill>
                    <a:srgbClr val="000000"/>
                  </a:solidFill>
                  <a:prstDash val="solid"/>
                </a:ln>
                <a:solidFill>
                  <a:srgbClr val="3366FF"/>
                </a:solidFill>
                <a:effectLst>
                  <a:outerShdw blurRad="41275" dist="20320" dir="1800000" algn="tl" rotWithShape="0">
                    <a:srgbClr val="000000">
                      <a:alpha val="40000"/>
                    </a:srgbClr>
                  </a:outerShdw>
                </a:effectLst>
                <a:latin typeface="Comic Sans MS"/>
                <a:cs typeface="Comic Sans MS"/>
              </a:rPr>
              <a:t>Which factor is the most significant?</a:t>
            </a:r>
          </a:p>
        </p:txBody>
      </p:sp>
      <p:sp>
        <p:nvSpPr>
          <p:cNvPr id="38" name="Rectangle 37">
            <a:extLst>
              <a:ext uri="{FF2B5EF4-FFF2-40B4-BE49-F238E27FC236}">
                <a16:creationId xmlns:a16="http://schemas.microsoft.com/office/drawing/2014/main" id="{33D2D08D-D3BB-374B-966C-D4180AEB9095}"/>
              </a:ext>
            </a:extLst>
          </p:cNvPr>
          <p:cNvSpPr/>
          <p:nvPr/>
        </p:nvSpPr>
        <p:spPr>
          <a:xfrm>
            <a:off x="-3369733" y="4505611"/>
            <a:ext cx="1984988" cy="171855"/>
          </a:xfrm>
          <a:prstGeom prst="rect">
            <a:avLst/>
          </a:prstGeom>
          <a:noFill/>
        </p:spPr>
        <p:txBody>
          <a:bodyPr wrap="none" lIns="77724" tIns="38862" rIns="77724" bIns="38862" numCol="1">
            <a:prstTxWarp prst="textDeflateInflate">
              <a:avLst/>
            </a:prstTxWarp>
            <a:spAutoFit/>
          </a:bodyPr>
          <a:lstStyle/>
          <a:p>
            <a:pPr algn="ctr"/>
            <a:r>
              <a:rPr lang="en-GB" sz="6120" b="1" dirty="0">
                <a:ln w="12700">
                  <a:solidFill>
                    <a:srgbClr val="000000"/>
                  </a:solidFill>
                  <a:prstDash val="solid"/>
                </a:ln>
                <a:solidFill>
                  <a:srgbClr val="FF0000"/>
                </a:solidFill>
                <a:effectLst>
                  <a:outerShdw blurRad="41275" dist="20320" dir="1800000" algn="tl" rotWithShape="0">
                    <a:srgbClr val="000000">
                      <a:alpha val="40000"/>
                    </a:srgbClr>
                  </a:outerShdw>
                </a:effectLst>
              </a:rPr>
              <a:t>Natural </a:t>
            </a:r>
          </a:p>
          <a:p>
            <a:pPr algn="ctr"/>
            <a:r>
              <a:rPr lang="en-GB" sz="6120" b="1" dirty="0">
                <a:ln w="12700">
                  <a:solidFill>
                    <a:srgbClr val="000000"/>
                  </a:solidFill>
                  <a:prstDash val="solid"/>
                </a:ln>
                <a:solidFill>
                  <a:srgbClr val="FF0000"/>
                </a:solidFill>
                <a:effectLst>
                  <a:outerShdw blurRad="41275" dist="20320" dir="1800000" algn="tl" rotWithShape="0">
                    <a:srgbClr val="000000">
                      <a:alpha val="40000"/>
                    </a:srgbClr>
                  </a:outerShdw>
                </a:effectLst>
              </a:rPr>
              <a:t>Hazards</a:t>
            </a:r>
          </a:p>
        </p:txBody>
      </p:sp>
    </p:spTree>
    <p:extLst>
      <p:ext uri="{BB962C8B-B14F-4D97-AF65-F5344CB8AC3E}">
        <p14:creationId xmlns:p14="http://schemas.microsoft.com/office/powerpoint/2010/main" val="3318943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6F72B-64E2-7C4B-9FD6-1425B8DFCC84}"/>
              </a:ext>
            </a:extLst>
          </p:cNvPr>
          <p:cNvSpPr>
            <a:spLocks noGrp="1"/>
          </p:cNvSpPr>
          <p:nvPr>
            <p:ph type="title"/>
          </p:nvPr>
        </p:nvSpPr>
        <p:spPr/>
        <p:txBody>
          <a:bodyPr/>
          <a:lstStyle/>
          <a:p>
            <a:r>
              <a:rPr lang="en-US" cap="all" dirty="0"/>
              <a:t>UNEVEN DEVELOPMENT WITHIN CHINA</a:t>
            </a:r>
            <a:br>
              <a:rPr lang="en-US" cap="all" dirty="0"/>
            </a:br>
            <a:endParaRPr lang="en-US" dirty="0"/>
          </a:p>
        </p:txBody>
      </p:sp>
      <p:sp>
        <p:nvSpPr>
          <p:cNvPr id="3" name="Content Placeholder 2">
            <a:extLst>
              <a:ext uri="{FF2B5EF4-FFF2-40B4-BE49-F238E27FC236}">
                <a16:creationId xmlns:a16="http://schemas.microsoft.com/office/drawing/2014/main" id="{D63B8BF4-6ECD-0748-88F7-0BBEBB1D69EF}"/>
              </a:ext>
            </a:extLst>
          </p:cNvPr>
          <p:cNvSpPr>
            <a:spLocks noGrp="1"/>
          </p:cNvSpPr>
          <p:nvPr>
            <p:ph idx="1"/>
          </p:nvPr>
        </p:nvSpPr>
        <p:spPr>
          <a:xfrm>
            <a:off x="264945" y="1830396"/>
            <a:ext cx="7242600" cy="6681000"/>
          </a:xfrm>
        </p:spPr>
        <p:txBody>
          <a:bodyPr/>
          <a:lstStyle/>
          <a:p>
            <a:pPr marL="114300" indent="0">
              <a:buNone/>
            </a:pPr>
            <a:r>
              <a:rPr lang="en-US" dirty="0">
                <a:solidFill>
                  <a:schemeClr val="dk1"/>
                </a:solidFill>
                <a:ea typeface="Calibri"/>
                <a:cs typeface="Calibri"/>
                <a:sym typeface="Calibri"/>
                <a:hlinkClick r:id="rId2"/>
              </a:rPr>
              <a:t>https://www.youtube.com/watch?v=KNXg-kYkLU&amp;feature=emb_logo</a:t>
            </a:r>
            <a:endParaRPr lang="en-US" dirty="0">
              <a:solidFill>
                <a:schemeClr val="dk1"/>
              </a:solidFill>
              <a:ea typeface="Calibri"/>
              <a:cs typeface="Calibri"/>
              <a:sym typeface="Calibri"/>
            </a:endParaRPr>
          </a:p>
          <a:p>
            <a:pPr marL="114300" indent="0">
              <a:buNone/>
            </a:pPr>
            <a:endParaRPr lang="en-US" dirty="0"/>
          </a:p>
          <a:p>
            <a:pPr>
              <a:buAutoNum type="alphaLcPeriod"/>
            </a:pPr>
            <a:r>
              <a:rPr lang="en-US" dirty="0"/>
              <a:t>How many people have left rural areas to seek work?</a:t>
            </a:r>
          </a:p>
          <a:p>
            <a:pPr marL="114300" indent="0">
              <a:buNone/>
            </a:pPr>
            <a:endParaRPr lang="en-US" dirty="0"/>
          </a:p>
          <a:p>
            <a:pPr marL="114300" indent="0">
              <a:buNone/>
            </a:pPr>
            <a:r>
              <a:rPr lang="en-US" dirty="0"/>
              <a:t>b. Outline the reasons why people left.</a:t>
            </a:r>
          </a:p>
          <a:p>
            <a:pPr marL="114300" indent="0">
              <a:buNone/>
            </a:pPr>
            <a:endParaRPr lang="en-US" dirty="0"/>
          </a:p>
          <a:p>
            <a:pPr marL="114300" indent="0">
              <a:buNone/>
            </a:pPr>
            <a:r>
              <a:rPr lang="en-US" dirty="0"/>
              <a:t>c. In 1978, how much did farmers earn?</a:t>
            </a:r>
          </a:p>
          <a:p>
            <a:pPr marL="114300" indent="0">
              <a:buNone/>
            </a:pPr>
            <a:endParaRPr lang="en-US" dirty="0"/>
          </a:p>
          <a:p>
            <a:pPr marL="114300" indent="0">
              <a:buNone/>
            </a:pPr>
            <a:r>
              <a:rPr lang="en-US" dirty="0"/>
              <a:t>d. What are the negative aspects of migration?</a:t>
            </a:r>
          </a:p>
          <a:p>
            <a:pPr marL="114300" indent="0">
              <a:buNone/>
            </a:pPr>
            <a:endParaRPr lang="en-US" dirty="0"/>
          </a:p>
          <a:p>
            <a:pPr marL="114300" indent="0">
              <a:buNone/>
            </a:pPr>
            <a:r>
              <a:rPr lang="en-US" dirty="0"/>
              <a:t>e. What has happened to the wealth gap over time?</a:t>
            </a:r>
          </a:p>
          <a:p>
            <a:pPr marL="114300" indent="0">
              <a:buNone/>
            </a:pPr>
            <a:endParaRPr lang="en-US" dirty="0"/>
          </a:p>
          <a:p>
            <a:pPr marL="114300" indent="0">
              <a:buNone/>
            </a:pPr>
            <a:r>
              <a:rPr lang="en-US" dirty="0"/>
              <a:t>f. What changes has Shenzhen seen since 1978?</a:t>
            </a:r>
          </a:p>
          <a:p>
            <a:pPr marL="114300" indent="0">
              <a:buNone/>
            </a:pPr>
            <a:endParaRPr lang="en-US" dirty="0"/>
          </a:p>
          <a:p>
            <a:pPr marL="114300" indent="0">
              <a:buNone/>
            </a:pPr>
            <a:r>
              <a:rPr lang="en-US" dirty="0"/>
              <a:t>g. Outline the comparative GDP values of coastal regions compared to western countries.</a:t>
            </a:r>
          </a:p>
          <a:p>
            <a:pPr marL="114300" indent="0">
              <a:buNone/>
            </a:pPr>
            <a:endParaRPr lang="en-US" dirty="0"/>
          </a:p>
          <a:p>
            <a:pPr marL="114300" indent="0">
              <a:buNone/>
            </a:pPr>
            <a:r>
              <a:rPr lang="en-US" dirty="0"/>
              <a:t>h. What change is China seeing in terms of location of manufacturing industry?</a:t>
            </a:r>
          </a:p>
          <a:p>
            <a:pPr marL="114300" indent="0">
              <a:buNone/>
            </a:pPr>
            <a:endParaRPr lang="en-US" dirty="0"/>
          </a:p>
        </p:txBody>
      </p:sp>
    </p:spTree>
    <p:extLst>
      <p:ext uri="{BB962C8B-B14F-4D97-AF65-F5344CB8AC3E}">
        <p14:creationId xmlns:p14="http://schemas.microsoft.com/office/powerpoint/2010/main" val="223347550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470</Words>
  <Application>Microsoft Macintosh PowerPoint</Application>
  <PresentationFormat>Custom</PresentationFormat>
  <Paragraphs>121</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Bell MT</vt:lpstr>
      <vt:lpstr>Comic Sans MS</vt:lpstr>
      <vt:lpstr>Lobster</vt:lpstr>
      <vt:lpstr>Anton</vt:lpstr>
      <vt:lpstr>Arial</vt:lpstr>
      <vt:lpstr>Simple Light</vt:lpstr>
      <vt:lpstr>PowerPoint Presentation</vt:lpstr>
      <vt:lpstr>PowerPoint Presentation</vt:lpstr>
      <vt:lpstr>Evaluating development indicators </vt:lpstr>
      <vt:lpstr>PowerPoint Presentation</vt:lpstr>
      <vt:lpstr>PowerPoint Presentation</vt:lpstr>
      <vt:lpstr>PowerPoint Presentation</vt:lpstr>
      <vt:lpstr>Factors affecting development </vt:lpstr>
      <vt:lpstr>PowerPoint Presentation</vt:lpstr>
      <vt:lpstr>UNEVEN DEVELOPMENT WITHIN CHINA </vt:lpstr>
      <vt:lpstr>PowerPoint Presentation</vt:lpstr>
      <vt:lpstr>Task: 1. Use the maps above to highlight  why there would be disparities between areas within China 2. Annotate the map to highlight characteristics  and features  of core and periphery areas of China to show the inequalities within the country.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Anna Bennett</cp:lastModifiedBy>
  <cp:revision>9</cp:revision>
  <dcterms:modified xsi:type="dcterms:W3CDTF">2020-09-11T01:28:17Z</dcterms:modified>
</cp:coreProperties>
</file>