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DF0"/>
          </a:solidFill>
        </a:fill>
      </a:tcStyle>
    </a:wholeTbl>
    <a:band2H>
      <a:tcTxStyle/>
      <a:tcStyle>
        <a:tcBdr/>
        <a:fill>
          <a:solidFill>
            <a:srgbClr val="E7F6F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CACF"/>
          </a:solidFill>
        </a:fill>
      </a:tcStyle>
    </a:wholeTbl>
    <a:band2H>
      <a:tcTxStyle/>
      <a:tcStyle>
        <a:tcBdr/>
        <a:fill>
          <a:solidFill>
            <a:srgbClr val="F9E6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67"/>
    <p:restoredTop sz="94675"/>
  </p:normalViewPr>
  <p:slideViewPr>
    <p:cSldViewPr snapToGrid="0" snapToObjects="1">
      <p:cViewPr varScale="1">
        <p:scale>
          <a:sx n="88" d="100"/>
          <a:sy n="88" d="100"/>
        </p:scale>
        <p:origin x="19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3" name="Shape 2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1F4D9FF0-D187-4AAB-8D28-74F5EC276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4F79A0-5FE0-483B-AD1E-EB35361C743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C9789DB-4EAA-4841-A886-6EEDD1A85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422D8E1-AB7B-42B7-A41E-61CF21700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2720D7CC-DD9C-4332-A541-EBC91351E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75BF86-6166-4D66-A4C1-2E0866910CC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91F1A87-0D89-434F-B5D6-C6BD529E25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2C9A55C-ACCA-4748-90B0-079CAA909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935040FA-A31A-4919-837D-8272D3D89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7BDD01-0175-4B8E-8AC8-10A3A11CE9B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37096B7-F30B-42DB-AC2A-51D4279E3C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991C59C-FA29-487F-85CB-8DF5EBCA2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D23E-63BF-734D-8521-18566094E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ADEF0-BEF2-C841-B563-7DF4F3585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32CDA-15E8-5941-A86F-886DA509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6EE3A-8D8D-1D46-ABA3-F9FC9C82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FE9C3-30B0-5240-BC93-344A5934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4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B55F4-F5ED-E145-ACC3-FE7FDB22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BD66B-C816-AE41-BD8B-8AE9DBE1E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4E364-E9F7-E841-9339-8ACB47E8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08E21-3DE7-A342-8B10-BFD17FE51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6C1E5-9730-9644-ABCC-F1AC43B2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6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052AA-A0A8-A742-8D60-4C93C0A0B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7EFE-5965-5B4F-A9C8-FFAE7D81C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6ABAB-5AFE-D549-8B04-1251BCA0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96CCD-9E2C-D644-9D9F-E0B4052A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01AAC-C4CB-8D4F-8328-15080B47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44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Image"/>
          <p:cNvSpPr>
            <a:spLocks noGrp="1"/>
          </p:cNvSpPr>
          <p:nvPr>
            <p:ph type="pic" idx="21"/>
          </p:nvPr>
        </p:nvSpPr>
        <p:spPr>
          <a:xfrm>
            <a:off x="-1" y="0"/>
            <a:ext cx="9144001" cy="4724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831691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EA27C42-2B2D-4E33-A61C-DA76551AB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75DA560-D47A-40CA-B701-13B4351B1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75D8FF3-8ED1-4166-89E6-5F8C1F7CA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0AADE-BC45-422F-8926-57F93D58B6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11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61C6-4318-5148-A174-73441B70C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1B24-51A1-1A4E-80D2-C223696BF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2097F-0BEE-E04F-A8F6-627801BB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D4FEA-5ED9-D842-A63D-342D58BA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E32D9-A495-D646-8759-DF58E630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9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A76F5-3B23-004E-90B1-032F7209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196EB-243A-354C-B875-C5C57B94F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678A-F17F-DB4F-84AA-479D61B2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7A33C-C48A-3D4D-8133-91110FFE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8F4EA-7F55-F344-876A-A339CFAB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7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0658-7D0E-1F49-893F-C0B1D0A8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F6239-D1BF-F849-BB5D-88E787E91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42DCD-81B9-534E-B0F3-AE079832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7816B-F7F7-8641-B857-9720DD2C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ADC6E-2BCD-F544-8B11-CAB7ACDF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5C520-1A92-654B-82D4-F0A7107F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3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E261-95B8-F14E-BFB2-6B1E0FB70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AD265-F473-BF4B-B996-DDC479CEB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7FD8D-BC54-2844-9485-9CAD0B04C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1109CC-6B72-964C-811C-5DEE807F5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1873A-8D80-C543-8B07-3152D9EDF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AC7A40-C24B-EA47-B467-E83CEFED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70797-EE84-FD48-9F27-C1E52866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A38BE7-4F27-B34D-9B43-8306A19E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8954-7E2B-B748-8B9C-F34F9A6E4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B6ACD0-68B6-874E-AAB6-AB20FF6C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4F9A1-85E9-8C4B-A165-257A1E068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D1FAE-3C63-6049-871C-DA1AF974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1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C735E-CBBA-1A44-8E96-884B6A82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141E5-51DA-6940-A6CC-FE6C618C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78F8A-5516-C34E-A806-98967B41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4204-156D-204A-B49A-F09D2DD8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5D85E-A15A-FB47-BD20-A09BCDDE6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F64C6-BC8D-8748-A417-98D58FE7B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3B36A-C8ED-1441-9CDA-1EC5ABEE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88F97-D885-EF40-A133-CAF24013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20DA1-5D75-FB4A-8B83-A6AAD092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0C32-E56B-FC47-AF4B-D3D6A75C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E0B149-D3A6-9A4B-8185-4B40DDED4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2981A-685B-9B4C-A21C-CDC337102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B43E7-1DD4-0643-B43C-C3C9D292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B2B3B-5946-CB4F-AB8A-BE6E0DE7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3FA1A-8E5E-8348-B8C9-5BBF8DC7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ABA9C-917B-0046-AD74-6CA816EC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ACD67-66F8-C741-9960-EB491759E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2FF06-F546-B148-A09D-BD66C7746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B75A2-5430-2441-B5EA-AA34B3782B6D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081C7-4DC4-6A4F-B0D8-6100512B2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E4C0F-2315-C34C-BF73-77754AF5D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unisdr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9.jpeg"/><Relationship Id="rId18" Type="http://schemas.openxmlformats.org/officeDocument/2006/relationships/image" Target="../media/image1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12" Type="http://schemas.openxmlformats.org/officeDocument/2006/relationships/image" Target="../media/image18.jpeg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7.jpeg"/><Relationship Id="rId5" Type="http://schemas.openxmlformats.org/officeDocument/2006/relationships/image" Target="../media/image15.jpeg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16.jpeg"/><Relationship Id="rId19" Type="http://schemas.openxmlformats.org/officeDocument/2006/relationships/image" Target="../media/image21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Relationship Id="rId1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hyperlink" Target="http://www.geographyalltheway.com/year9_geography/hazards/intro_lesson/imagesetc/hazard7.JPG" TargetMode="External"/><Relationship Id="rId3" Type="http://schemas.openxmlformats.org/officeDocument/2006/relationships/hyperlink" Target="http://www.geographyalltheway.com/year9_geography/hazards/intro_lesson/imagesetc/hazard2.jpg" TargetMode="External"/><Relationship Id="rId7" Type="http://schemas.openxmlformats.org/officeDocument/2006/relationships/hyperlink" Target="http://www.geographyalltheway.com/year9_geography/hazards/intro_lesson/imagesetc/hazard3.jpg" TargetMode="External"/><Relationship Id="rId12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jpeg"/><Relationship Id="rId11" Type="http://schemas.openxmlformats.org/officeDocument/2006/relationships/hyperlink" Target="http://www.geographyalltheway.com/year9_geography/hazards/intro_lesson/imagesetc/hazard9.jpg" TargetMode="External"/><Relationship Id="rId5" Type="http://schemas.openxmlformats.org/officeDocument/2006/relationships/hyperlink" Target="http://www.geographyalltheway.com/year9_geography/hazards/intro_lesson/imagesetc/hazard1.JPG" TargetMode="External"/><Relationship Id="rId10" Type="http://schemas.openxmlformats.org/officeDocument/2006/relationships/image" Target="../media/image27.jpeg"/><Relationship Id="rId4" Type="http://schemas.openxmlformats.org/officeDocument/2006/relationships/image" Target="../media/image24.jpeg"/><Relationship Id="rId9" Type="http://schemas.openxmlformats.org/officeDocument/2006/relationships/hyperlink" Target="http://www.geographyalltheway.com/year9_geography/hazards/intro_lesson/imagesetc/hazard4.jpg" TargetMode="External"/><Relationship Id="rId1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lide Number"/>
          <p:cNvSpPr txBox="1">
            <a:spLocks noGrp="1"/>
          </p:cNvSpPr>
          <p:nvPr>
            <p:ph type="sldNum" sz="quarter" idx="12"/>
          </p:nvPr>
        </p:nvSpPr>
        <p:spPr>
          <a:xfrm>
            <a:off x="8595291" y="6555387"/>
            <a:ext cx="167709" cy="214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FB254A-19C3-684E-880D-F7B800627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414" cy="1894245"/>
          </a:xfrm>
          <a:prstGeom prst="rect">
            <a:avLst/>
          </a:prstGeom>
        </p:spPr>
      </p:pic>
      <p:sp>
        <p:nvSpPr>
          <p:cNvPr id="257" name="Subtitle"/>
          <p:cNvSpPr txBox="1"/>
          <p:nvPr/>
        </p:nvSpPr>
        <p:spPr>
          <a:xfrm>
            <a:off x="18587" y="1210684"/>
            <a:ext cx="9125413" cy="477312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r">
              <a:defRPr sz="2400">
                <a:solidFill>
                  <a:srgbClr val="FFFFFF"/>
                </a:solidFill>
                <a:latin typeface="dearJoe5CASUAL-P"/>
                <a:ea typeface="dearJoe5CASUAL-P"/>
                <a:cs typeface="dearJoe5CASUAL-P"/>
                <a:sym typeface="dearJoe5CASUAL-P"/>
              </a:defRPr>
            </a:lvl1pPr>
          </a:lstStyle>
          <a:p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6E7C54-C06B-8C41-A625-168418A59D6B}"/>
              </a:ext>
            </a:extLst>
          </p:cNvPr>
          <p:cNvSpPr txBox="1"/>
          <p:nvPr/>
        </p:nvSpPr>
        <p:spPr>
          <a:xfrm>
            <a:off x="1543050" y="3409950"/>
            <a:ext cx="6426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venir Next" panose="020B0503020202020204" pitchFamily="34" charset="0"/>
              </a:rPr>
              <a:t>What famous natural disasters do you know?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752084-8799-CC4D-B491-5E8F9C6BC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699" y="3809419"/>
            <a:ext cx="6224016" cy="7254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D59A9F-CCF7-2B4F-B0FF-4322D0A99F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59558" y="4084658"/>
            <a:ext cx="4749913" cy="31253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A76CF7E-1F37-7941-8860-88CBD78CA1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1" y="3959366"/>
            <a:ext cx="773148" cy="8952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807E50-BC37-7047-AC19-3C6AB75F4D6E}"/>
              </a:ext>
            </a:extLst>
          </p:cNvPr>
          <p:cNvSpPr txBox="1"/>
          <p:nvPr/>
        </p:nvSpPr>
        <p:spPr>
          <a:xfrm rot="10800000" flipV="1">
            <a:off x="382970" y="4815602"/>
            <a:ext cx="2864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 Pairs: List as many details as you know about historic natural disasters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airs: How many different types of power can you think of?"/>
          <p:cNvSpPr txBox="1">
            <a:spLocks noGrp="1"/>
          </p:cNvSpPr>
          <p:nvPr>
            <p:ph type="title"/>
          </p:nvPr>
        </p:nvSpPr>
        <p:spPr>
          <a:xfrm>
            <a:off x="609600" y="5257800"/>
            <a:ext cx="7772400" cy="523875"/>
          </a:xfrm>
          <a:prstGeom prst="rect">
            <a:avLst/>
          </a:prstGeom>
        </p:spPr>
        <p:txBody>
          <a:bodyPr/>
          <a:lstStyle/>
          <a:p>
            <a:pPr defTabSz="758951">
              <a:lnSpc>
                <a:spcPts val="2800"/>
              </a:lnSpc>
              <a:defRPr sz="2324"/>
            </a:pPr>
            <a:r>
              <a:rPr b="1" u="sng"/>
              <a:t>Pairs:</a:t>
            </a:r>
            <a:r>
              <a:t> How many different types of power can you think of?</a:t>
            </a:r>
          </a:p>
        </p:txBody>
      </p:sp>
      <p:sp>
        <p:nvSpPr>
          <p:cNvPr id="263" name="Rectangle"/>
          <p:cNvSpPr/>
          <p:nvPr/>
        </p:nvSpPr>
        <p:spPr>
          <a:xfrm>
            <a:off x="152400" y="4114800"/>
            <a:ext cx="8839200" cy="990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A5E728-8FE3-6942-8E17-B6094A3A9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050" y="-318590"/>
            <a:ext cx="9829800" cy="11323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B5A5A7-D418-8C40-9866-632F711B186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72" y="3680884"/>
            <a:ext cx="6101153" cy="344153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6346EB-AE65-A648-AD40-E2F96EE96659}"/>
              </a:ext>
            </a:extLst>
          </p:cNvPr>
          <p:cNvSpPr/>
          <p:nvPr/>
        </p:nvSpPr>
        <p:spPr>
          <a:xfrm>
            <a:off x="381000" y="1076325"/>
            <a:ext cx="8134350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>
                <a:latin typeface="Avenir Next" panose="020B0503020202020204" pitchFamily="34" charset="0"/>
              </a:rPr>
              <a:t>Every Learner will be handed a card of a famous historic disaster.</a:t>
            </a:r>
          </a:p>
          <a:p>
            <a:pPr>
              <a:lnSpc>
                <a:spcPct val="150000"/>
              </a:lnSpc>
            </a:pPr>
            <a:r>
              <a:rPr lang="en-US" altLang="en-US" sz="2800" dirty="0">
                <a:latin typeface="Avenir Next" panose="020B0503020202020204" pitchFamily="34" charset="0"/>
              </a:rPr>
              <a:t>As a class group you should work together to </a:t>
            </a:r>
            <a:r>
              <a:rPr lang="en-US" altLang="en-US" sz="2800" dirty="0" err="1">
                <a:latin typeface="Avenir Next" panose="020B0503020202020204" pitchFamily="34" charset="0"/>
              </a:rPr>
              <a:t>organise</a:t>
            </a:r>
            <a:r>
              <a:rPr lang="en-US" altLang="en-US" sz="2800" dirty="0">
                <a:latin typeface="Avenir Next" panose="020B0503020202020204" pitchFamily="34" charset="0"/>
              </a:rPr>
              <a:t> the disasters on the cards in order from the biggest to smallest in terms of the scale of the disaster.</a:t>
            </a:r>
            <a:br>
              <a:rPr lang="en-US" altLang="en-US" sz="2800" dirty="0">
                <a:latin typeface="Avenir Next" panose="020B0503020202020204" pitchFamily="34" charset="0"/>
              </a:rPr>
            </a:br>
            <a:r>
              <a:rPr lang="en-US" altLang="en-US" sz="2800" dirty="0">
                <a:latin typeface="Avenir Next" panose="020B0503020202020204" pitchFamily="34" charset="0"/>
              </a:rPr>
              <a:t>Be prepared to discuss, compromise and justify your choices.</a:t>
            </a:r>
            <a:endParaRPr lang="en-US" sz="2800" dirty="0">
              <a:latin typeface="Avenir Next" panose="020B05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AFE44C-D02E-F84C-8392-F29CDBF5BE5C}"/>
              </a:ext>
            </a:extLst>
          </p:cNvPr>
          <p:cNvSpPr txBox="1"/>
          <p:nvPr/>
        </p:nvSpPr>
        <p:spPr>
          <a:xfrm>
            <a:off x="381000" y="62926"/>
            <a:ext cx="842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Neighbourhood</a:t>
            </a:r>
            <a:r>
              <a:rPr lang="en-US" sz="2000" dirty="0">
                <a:solidFill>
                  <a:schemeClr val="bg1"/>
                </a:solidFill>
              </a:rPr>
              <a:t> task: The Disaster Challenge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Individually: Write 5 - 10 sentences with the word power in them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b="1" u="sng"/>
              <a:t>Individually:</a:t>
            </a:r>
            <a:r>
              <a:t> Write 5 - 10 sentences with the word </a:t>
            </a:r>
            <a:r>
              <a:rPr sz="3200" u="sng"/>
              <a:t>power</a:t>
            </a:r>
            <a:r>
              <a:t> in them.</a:t>
            </a:r>
          </a:p>
        </p:txBody>
      </p:sp>
      <p:sp>
        <p:nvSpPr>
          <p:cNvPr id="2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95291" y="6555387"/>
            <a:ext cx="167710" cy="214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AD9A6D-63AE-8B4B-9E5E-CD7B1070064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101526"/>
            <a:ext cx="2244167" cy="54936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79F1B8-4290-6842-8741-9A5C105C0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1" y="160934"/>
            <a:ext cx="8411649" cy="9803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A4913C-C3B5-864B-AF18-13A5DC545B5E}"/>
              </a:ext>
            </a:extLst>
          </p:cNvPr>
          <p:cNvSpPr txBox="1"/>
          <p:nvPr/>
        </p:nvSpPr>
        <p:spPr>
          <a:xfrm>
            <a:off x="3088388" y="443132"/>
            <a:ext cx="2967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Time to Reflect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E38A07-9586-FC4F-8D57-D5B43023B127}"/>
              </a:ext>
            </a:extLst>
          </p:cNvPr>
          <p:cNvSpPr/>
          <p:nvPr/>
        </p:nvSpPr>
        <p:spPr>
          <a:xfrm>
            <a:off x="3099456" y="1219338"/>
            <a:ext cx="5663545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0" i="0" dirty="0">
                <a:solidFill>
                  <a:srgbClr val="888888"/>
                </a:solidFill>
                <a:effectLst/>
                <a:latin typeface="Avenir Next" panose="020B0503020202020204" pitchFamily="34" charset="0"/>
              </a:rPr>
              <a:t>1. Why did you place the cards in the order you did?</a:t>
            </a:r>
            <a:br>
              <a:rPr lang="en-US" sz="2400" dirty="0">
                <a:latin typeface="Avenir Next" panose="020B0503020202020204" pitchFamily="34" charset="0"/>
              </a:rPr>
            </a:br>
            <a:r>
              <a:rPr lang="en-US" sz="2400" b="0" i="0" dirty="0">
                <a:solidFill>
                  <a:srgbClr val="888888"/>
                </a:solidFill>
                <a:effectLst/>
                <a:latin typeface="Avenir Next" panose="020B0503020202020204" pitchFamily="34" charset="0"/>
              </a:rPr>
              <a:t>2. Does death toll matter?</a:t>
            </a:r>
            <a:br>
              <a:rPr lang="en-US" sz="2400" dirty="0">
                <a:latin typeface="Avenir Next" panose="020B0503020202020204" pitchFamily="34" charset="0"/>
              </a:rPr>
            </a:br>
            <a:r>
              <a:rPr lang="en-US" sz="2400" b="0" i="0" dirty="0">
                <a:solidFill>
                  <a:srgbClr val="888888"/>
                </a:solidFill>
                <a:effectLst/>
                <a:latin typeface="Avenir Next" panose="020B0503020202020204" pitchFamily="34" charset="0"/>
              </a:rPr>
              <a:t>3. Does location matter?</a:t>
            </a:r>
            <a:br>
              <a:rPr lang="en-US" sz="2400" dirty="0">
                <a:latin typeface="Avenir Next" panose="020B0503020202020204" pitchFamily="34" charset="0"/>
              </a:rPr>
            </a:br>
            <a:r>
              <a:rPr lang="en-US" sz="2400" b="0" i="0" dirty="0">
                <a:solidFill>
                  <a:srgbClr val="888888"/>
                </a:solidFill>
                <a:effectLst/>
                <a:latin typeface="Avenir Next" panose="020B0503020202020204" pitchFamily="34" charset="0"/>
              </a:rPr>
              <a:t>4. Does time frame matter&gt;</a:t>
            </a:r>
            <a:br>
              <a:rPr lang="en-US" sz="2400" dirty="0">
                <a:latin typeface="Avenir Next" panose="020B0503020202020204" pitchFamily="34" charset="0"/>
              </a:rPr>
            </a:br>
            <a:r>
              <a:rPr lang="en-US" sz="2400" b="0" i="0" dirty="0">
                <a:solidFill>
                  <a:srgbClr val="888888"/>
                </a:solidFill>
                <a:effectLst/>
                <a:latin typeface="Avenir Next" panose="020B0503020202020204" pitchFamily="34" charset="0"/>
              </a:rPr>
              <a:t>5. What may impact our perception of disasters?</a:t>
            </a:r>
            <a:br>
              <a:rPr lang="en-US" sz="2400" dirty="0">
                <a:latin typeface="Avenir Next" panose="020B0503020202020204" pitchFamily="34" charset="0"/>
              </a:rPr>
            </a:br>
            <a:r>
              <a:rPr lang="en-US" sz="2400" b="0" i="0" dirty="0">
                <a:solidFill>
                  <a:srgbClr val="888888"/>
                </a:solidFill>
                <a:effectLst/>
                <a:latin typeface="Avenir Next" panose="020B0503020202020204" pitchFamily="34" charset="0"/>
              </a:rPr>
              <a:t>6. What other disasters could be added to the list?</a:t>
            </a:r>
            <a:endParaRPr lang="en-US" sz="2400" dirty="0">
              <a:latin typeface="Avenir Next" panose="020B0503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958C2EE-6310-9248-A404-673CBB1355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59" y="125544"/>
            <a:ext cx="7962859" cy="796285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843734A-A0FF-9349-A20D-731FB147757A}"/>
              </a:ext>
            </a:extLst>
          </p:cNvPr>
          <p:cNvSpPr/>
          <p:nvPr/>
        </p:nvSpPr>
        <p:spPr>
          <a:xfrm>
            <a:off x="161924" y="2075649"/>
            <a:ext cx="882015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en-US" sz="2400" dirty="0">
                <a:solidFill>
                  <a:srgbClr val="0070C0"/>
                </a:solidFill>
              </a:rPr>
              <a:t>“</a:t>
            </a:r>
            <a:r>
              <a:rPr lang="en-US" sz="2400" i="1" dirty="0">
                <a:solidFill>
                  <a:srgbClr val="0070C0"/>
                </a:solidFill>
              </a:rPr>
              <a:t>A disaster is a sudden, calamitous event that causes serious disruption of the functioning of a community/society causing widespread human, material, economic and/or environmental losses which exceed the ability of the affected community or society to cope using its own level of resources.”</a:t>
            </a:r>
          </a:p>
          <a:p>
            <a:pPr>
              <a:buFontTx/>
              <a:buNone/>
              <a:defRPr/>
            </a:pPr>
            <a:endParaRPr lang="en-US" i="1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en-US" sz="2000" dirty="0"/>
              <a:t>For a disaster to be entered into the database of the UN's International Strategy for Disaster Reduction, at least one of the following criteria must be met:</a:t>
            </a:r>
          </a:p>
          <a:p>
            <a:pPr>
              <a:defRPr/>
            </a:pPr>
            <a:r>
              <a:rPr lang="en-US" sz="2000" dirty="0"/>
              <a:t>a report of 10 or more people killed </a:t>
            </a:r>
          </a:p>
          <a:p>
            <a:pPr>
              <a:defRPr/>
            </a:pPr>
            <a:r>
              <a:rPr lang="en-US" sz="2000" dirty="0"/>
              <a:t>a report of 100 people affected </a:t>
            </a:r>
          </a:p>
          <a:p>
            <a:pPr>
              <a:defRPr/>
            </a:pPr>
            <a:r>
              <a:rPr lang="en-US" sz="2000" dirty="0"/>
              <a:t>a declaration of a state of emergency by the relevant government </a:t>
            </a:r>
          </a:p>
          <a:p>
            <a:pPr>
              <a:defRPr/>
            </a:pPr>
            <a:r>
              <a:rPr lang="en-US" sz="2000" dirty="0"/>
              <a:t>a request by the national government for international assistance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6690A2-8577-6547-814B-ED27C94973BC}"/>
              </a:ext>
            </a:extLst>
          </p:cNvPr>
          <p:cNvSpPr/>
          <p:nvPr/>
        </p:nvSpPr>
        <p:spPr>
          <a:xfrm>
            <a:off x="203173" y="1090764"/>
            <a:ext cx="8382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definition that is provided by the </a:t>
            </a:r>
            <a:r>
              <a:rPr lang="en-US" sz="2000" dirty="0">
                <a:hlinkClick r:id="rId4"/>
              </a:rPr>
              <a:t>United Nations International Strategy for Disaster Reduction</a:t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499730-BCAC-E143-A5B6-D75BC23939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982075" cy="9233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B7A25B-929E-F54D-AC92-E82B8FBBE312}"/>
              </a:ext>
            </a:extLst>
          </p:cNvPr>
          <p:cNvSpPr txBox="1"/>
          <p:nvPr/>
        </p:nvSpPr>
        <p:spPr>
          <a:xfrm>
            <a:off x="3108298" y="283772"/>
            <a:ext cx="2927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is a disaster?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A9D52038-6BA4-4E7C-A605-69476B210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5562600" cy="1143000"/>
          </a:xfrm>
          <a:solidFill>
            <a:schemeClr val="hlink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Watch this clip and make a list of all the disasters you can.</a:t>
            </a:r>
            <a:endParaRPr lang="en-GB" altLang="en-US" sz="28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graphicFrame>
        <p:nvGraphicFramePr>
          <p:cNvPr id="22530" name="Rectangle 8">
            <a:extLst>
              <a:ext uri="{FF2B5EF4-FFF2-40B4-BE49-F238E27FC236}">
                <a16:creationId xmlns:a16="http://schemas.microsoft.com/office/drawing/2014/main" id="{B2D12950-E798-4476-A770-6BAD5F5D6505}"/>
              </a:ext>
            </a:extLst>
          </p:cNvPr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0" imgH="0" progId="MS_ClipArt_Gallery.2">
                  <p:embed/>
                </p:oleObj>
              </mc:Choice>
              <mc:Fallback>
                <p:oleObj name="Clip" r:id="rId4" imgW="0" imgH="0" progId="MS_ClipArt_Gallery.2">
                  <p:embed/>
                  <p:pic>
                    <p:nvPicPr>
                      <p:cNvPr id="22530" name="Rectangle 8">
                        <a:extLst>
                          <a:ext uri="{FF2B5EF4-FFF2-40B4-BE49-F238E27FC236}">
                            <a16:creationId xmlns:a16="http://schemas.microsoft.com/office/drawing/2014/main" id="{B2D12950-E798-4476-A770-6BAD5F5D650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>
            <a:extLst>
              <a:ext uri="{FF2B5EF4-FFF2-40B4-BE49-F238E27FC236}">
                <a16:creationId xmlns:a16="http://schemas.microsoft.com/office/drawing/2014/main" id="{65BD1507-8EF9-47AF-9BB4-BB5609E7087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2533" name="Group 16">
              <a:extLst>
                <a:ext uri="{FF2B5EF4-FFF2-40B4-BE49-F238E27FC236}">
                  <a16:creationId xmlns:a16="http://schemas.microsoft.com/office/drawing/2014/main" id="{E4980D27-08A6-41BC-BA91-FF572FB33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2535" name="Picture 9" descr="blizzard">
                <a:extLst>
                  <a:ext uri="{FF2B5EF4-FFF2-40B4-BE49-F238E27FC236}">
                    <a16:creationId xmlns:a16="http://schemas.microsoft.com/office/drawing/2014/main" id="{AB1DEB42-4D4A-4E8C-B7E8-8EE94BFD57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816"/>
                <a:ext cx="3420" cy="2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2536" name="Object 4">
                <a:extLst>
                  <a:ext uri="{FF2B5EF4-FFF2-40B4-BE49-F238E27FC236}">
                    <a16:creationId xmlns:a16="http://schemas.microsoft.com/office/drawing/2014/main" id="{447BD8C6-B8F9-4DE1-A1A8-D11559E2CED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696" y="720"/>
              <a:ext cx="952" cy="9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1" name="Clip" r:id="rId6" imgW="0" imgH="0" progId="MS_ClipArt_Gallery.2">
                      <p:embed/>
                    </p:oleObj>
                  </mc:Choice>
                  <mc:Fallback>
                    <p:oleObj name="Clip" r:id="rId6" imgW="0" imgH="0" progId="MS_ClipArt_Gallery.2">
                      <p:embed/>
                      <p:pic>
                        <p:nvPicPr>
                          <p:cNvPr id="22536" name="Object 4">
                            <a:extLst>
                              <a:ext uri="{FF2B5EF4-FFF2-40B4-BE49-F238E27FC236}">
                                <a16:creationId xmlns:a16="http://schemas.microsoft.com/office/drawing/2014/main" id="{447BD8C6-B8F9-4DE1-A1A8-D11559E2CED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720"/>
                            <a:ext cx="952" cy="9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37" name="Object 5">
                <a:extLst>
                  <a:ext uri="{FF2B5EF4-FFF2-40B4-BE49-F238E27FC236}">
                    <a16:creationId xmlns:a16="http://schemas.microsoft.com/office/drawing/2014/main" id="{F95C1A69-BA69-4FDA-97FE-43D93706305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563" y="1584"/>
              <a:ext cx="1197" cy="9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" name="Clip" r:id="rId8" imgW="0" imgH="0" progId="MS_ClipArt_Gallery.2">
                      <p:embed/>
                    </p:oleObj>
                  </mc:Choice>
                  <mc:Fallback>
                    <p:oleObj name="Clip" r:id="rId8" imgW="0" imgH="0" progId="MS_ClipArt_Gallery.2">
                      <p:embed/>
                      <p:pic>
                        <p:nvPicPr>
                          <p:cNvPr id="22537" name="Object 5">
                            <a:extLst>
                              <a:ext uri="{FF2B5EF4-FFF2-40B4-BE49-F238E27FC236}">
                                <a16:creationId xmlns:a16="http://schemas.microsoft.com/office/drawing/2014/main" id="{F95C1A69-BA69-4FDA-97FE-43D93706305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63" y="1584"/>
                            <a:ext cx="1197" cy="9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22538" name="Picture 10" descr="car crash">
                <a:extLst>
                  <a:ext uri="{FF2B5EF4-FFF2-40B4-BE49-F238E27FC236}">
                    <a16:creationId xmlns:a16="http://schemas.microsoft.com/office/drawing/2014/main" id="{B766ADB0-8D35-40C5-BCD6-1165703988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4" y="720"/>
                <a:ext cx="1136" cy="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39" name="Picture 11" descr="fire">
                <a:extLst>
                  <a:ext uri="{FF2B5EF4-FFF2-40B4-BE49-F238E27FC236}">
                    <a16:creationId xmlns:a16="http://schemas.microsoft.com/office/drawing/2014/main" id="{B41536A7-1D28-4A99-982D-C1CF3ABA21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480" cy="2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0" name="Picture 12" descr="landslide">
                <a:extLst>
                  <a:ext uri="{FF2B5EF4-FFF2-40B4-BE49-F238E27FC236}">
                    <a16:creationId xmlns:a16="http://schemas.microsoft.com/office/drawing/2014/main" id="{2343D2BD-741C-4203-B59D-22CA9416B7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38" t="3352" r="3731" b="9497"/>
              <a:stretch>
                <a:fillRect/>
              </a:stretch>
            </p:blipFill>
            <p:spPr bwMode="auto">
              <a:xfrm>
                <a:off x="1776" y="3072"/>
                <a:ext cx="2352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1" name="Picture 13" descr="storm">
                <a:extLst>
                  <a:ext uri="{FF2B5EF4-FFF2-40B4-BE49-F238E27FC236}">
                    <a16:creationId xmlns:a16="http://schemas.microsoft.com/office/drawing/2014/main" id="{56420D30-FE2A-4811-B319-60D2F07C32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103"/>
                <a:ext cx="1800" cy="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2" name="Picture 14" descr="war">
                <a:extLst>
                  <a:ext uri="{FF2B5EF4-FFF2-40B4-BE49-F238E27FC236}">
                    <a16:creationId xmlns:a16="http://schemas.microsoft.com/office/drawing/2014/main" id="{0BF6B1C8-E568-4B23-BFFA-99F04EB93F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8" y="2544"/>
                <a:ext cx="1632" cy="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2543" name="Object 6">
                <a:extLst>
                  <a:ext uri="{FF2B5EF4-FFF2-40B4-BE49-F238E27FC236}">
                    <a16:creationId xmlns:a16="http://schemas.microsoft.com/office/drawing/2014/main" id="{757A0427-37F9-4589-B6D0-D6E4F9BBFF0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52" y="576"/>
              <a:ext cx="1151" cy="11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" name="Clip" r:id="rId15" imgW="0" imgH="0" progId="MS_ClipArt_Gallery.2">
                      <p:embed/>
                    </p:oleObj>
                  </mc:Choice>
                  <mc:Fallback>
                    <p:oleObj name="Clip" r:id="rId15" imgW="0" imgH="0" progId="MS_ClipArt_Gallery.2">
                      <p:embed/>
                      <p:pic>
                        <p:nvPicPr>
                          <p:cNvPr id="22543" name="Object 6">
                            <a:extLst>
                              <a:ext uri="{FF2B5EF4-FFF2-40B4-BE49-F238E27FC236}">
                                <a16:creationId xmlns:a16="http://schemas.microsoft.com/office/drawing/2014/main" id="{757A0427-37F9-4589-B6D0-D6E4F9BBFF0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52" y="576"/>
                            <a:ext cx="1151" cy="115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44" name="Object 3">
                <a:extLst>
                  <a:ext uri="{FF2B5EF4-FFF2-40B4-BE49-F238E27FC236}">
                    <a16:creationId xmlns:a16="http://schemas.microsoft.com/office/drawing/2014/main" id="{79DF66D0-12D7-4FAE-BAC2-FBE3F1B2C3A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440" y="0"/>
              <a:ext cx="803" cy="13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" name="Clip" r:id="rId17" imgW="0" imgH="0" progId="MS_ClipArt_Gallery.2">
                      <p:embed/>
                    </p:oleObj>
                  </mc:Choice>
                  <mc:Fallback>
                    <p:oleObj name="Clip" r:id="rId17" imgW="0" imgH="0" progId="MS_ClipArt_Gallery.2">
                      <p:embed/>
                      <p:pic>
                        <p:nvPicPr>
                          <p:cNvPr id="22544" name="Object 3">
                            <a:extLst>
                              <a:ext uri="{FF2B5EF4-FFF2-40B4-BE49-F238E27FC236}">
                                <a16:creationId xmlns:a16="http://schemas.microsoft.com/office/drawing/2014/main" id="{79DF66D0-12D7-4FAE-BAC2-FBE3F1B2C3A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" y="0"/>
                            <a:ext cx="803" cy="13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2534" name="Picture 15" descr="tidal_wave">
              <a:extLst>
                <a:ext uri="{FF2B5EF4-FFF2-40B4-BE49-F238E27FC236}">
                  <a16:creationId xmlns:a16="http://schemas.microsoft.com/office/drawing/2014/main" id="{5B0F9D1F-429A-4DDE-90A5-38A8E0CD44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6" t="2438" r="5536" b="9756"/>
            <a:stretch>
              <a:fillRect/>
            </a:stretch>
          </p:blipFill>
          <p:spPr bwMode="auto">
            <a:xfrm>
              <a:off x="4128" y="3456"/>
              <a:ext cx="16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8" name="Text Box 18">
            <a:extLst>
              <a:ext uri="{FF2B5EF4-FFF2-40B4-BE49-F238E27FC236}">
                <a16:creationId xmlns:a16="http://schemas.microsoft.com/office/drawing/2014/main" id="{4B409805-381F-48AA-B3E0-B9BDD13D6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6" y="4107358"/>
            <a:ext cx="3783013" cy="769441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200" dirty="0">
                <a:latin typeface="Avenir Next" panose="020B0503020202020204" pitchFamily="34" charset="0"/>
              </a:rPr>
              <a:t>Add to your list any other  disasters you can think of.</a:t>
            </a:r>
            <a:endParaRPr lang="en-GB" altLang="en-US" sz="2400" dirty="0">
              <a:latin typeface="Avenir Next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BC3DF7BF-CB70-4AD7-A782-432C180CC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250" y="-228600"/>
            <a:ext cx="8572500" cy="1143000"/>
          </a:xfrm>
        </p:spPr>
        <p:txBody>
          <a:bodyPr>
            <a:normAutofit/>
          </a:bodyPr>
          <a:lstStyle/>
          <a:p>
            <a:r>
              <a:rPr lang="en-GB" altLang="en-US" sz="2800" dirty="0">
                <a:latin typeface="Avenir Next" panose="020B0503020202020204" pitchFamily="34" charset="0"/>
              </a:rPr>
              <a:t>Which are caused by Human, Physical or Both?</a:t>
            </a:r>
          </a:p>
        </p:txBody>
      </p:sp>
      <p:grpSp>
        <p:nvGrpSpPr>
          <p:cNvPr id="24578" name="Group 11">
            <a:extLst>
              <a:ext uri="{FF2B5EF4-FFF2-40B4-BE49-F238E27FC236}">
                <a16:creationId xmlns:a16="http://schemas.microsoft.com/office/drawing/2014/main" id="{C9282E06-29EF-48E5-AE61-E6B8CB8FD18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14400"/>
            <a:ext cx="8191500" cy="4724400"/>
            <a:chOff x="816" y="1200"/>
            <a:chExt cx="4272" cy="2400"/>
          </a:xfrm>
        </p:grpSpPr>
        <p:sp>
          <p:nvSpPr>
            <p:cNvPr id="24580" name="Oval 4">
              <a:extLst>
                <a:ext uri="{FF2B5EF4-FFF2-40B4-BE49-F238E27FC236}">
                  <a16:creationId xmlns:a16="http://schemas.microsoft.com/office/drawing/2014/main" id="{AE61BDD5-5231-4C4E-9105-4D3E1D890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248"/>
              <a:ext cx="2448" cy="23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24581" name="Group 9">
              <a:extLst>
                <a:ext uri="{FF2B5EF4-FFF2-40B4-BE49-F238E27FC236}">
                  <a16:creationId xmlns:a16="http://schemas.microsoft.com/office/drawing/2014/main" id="{365904C0-E36F-43A8-84B7-31E9161430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200"/>
              <a:ext cx="3744" cy="2352"/>
              <a:chOff x="816" y="1200"/>
              <a:chExt cx="3744" cy="2352"/>
            </a:xfrm>
          </p:grpSpPr>
          <p:sp>
            <p:nvSpPr>
              <p:cNvPr id="24582" name="Oval 3">
                <a:extLst>
                  <a:ext uri="{FF2B5EF4-FFF2-40B4-BE49-F238E27FC236}">
                    <a16:creationId xmlns:a16="http://schemas.microsoft.com/office/drawing/2014/main" id="{F3A8EE0B-0441-4C86-ADB1-619E2916A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200"/>
                <a:ext cx="2448" cy="235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4583" name="Text Box 5">
                <a:extLst>
                  <a:ext uri="{FF2B5EF4-FFF2-40B4-BE49-F238E27FC236}">
                    <a16:creationId xmlns:a16="http://schemas.microsoft.com/office/drawing/2014/main" id="{E86D2B1C-9C51-4EDF-B077-425E1C2D51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" y="220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GB" altLang="en-US" sz="2400">
                    <a:latin typeface="Comic Sans MS" panose="030F0702030302020204" pitchFamily="66" charset="0"/>
                  </a:rPr>
                  <a:t>Human</a:t>
                </a:r>
                <a:endParaRPr lang="en-GB" altLang="en-US" sz="2400"/>
              </a:p>
            </p:txBody>
          </p:sp>
          <p:sp>
            <p:nvSpPr>
              <p:cNvPr id="24584" name="Text Box 6">
                <a:extLst>
                  <a:ext uri="{FF2B5EF4-FFF2-40B4-BE49-F238E27FC236}">
                    <a16:creationId xmlns:a16="http://schemas.microsoft.com/office/drawing/2014/main" id="{A403FDBD-14BB-4E64-AA5E-E5D73387ED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2256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GB" altLang="en-US" sz="2400">
                    <a:latin typeface="Comic Sans MS" panose="030F0702030302020204" pitchFamily="66" charset="0"/>
                  </a:rPr>
                  <a:t>Physical</a:t>
                </a:r>
                <a:endParaRPr lang="en-GB" altLang="en-US" sz="2400"/>
              </a:p>
            </p:txBody>
          </p:sp>
          <p:sp>
            <p:nvSpPr>
              <p:cNvPr id="24585" name="Text Box 7">
                <a:extLst>
                  <a:ext uri="{FF2B5EF4-FFF2-40B4-BE49-F238E27FC236}">
                    <a16:creationId xmlns:a16="http://schemas.microsoft.com/office/drawing/2014/main" id="{AD7488F3-800D-4D6C-BDD9-3D3B5D8238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220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GB" altLang="en-US" sz="2400">
                    <a:latin typeface="Comic Sans MS" panose="030F0702030302020204" pitchFamily="66" charset="0"/>
                  </a:rPr>
                  <a:t>Both</a:t>
                </a:r>
                <a:endParaRPr lang="en-GB" altLang="en-US" sz="2400"/>
              </a:p>
            </p:txBody>
          </p:sp>
        </p:grpSp>
      </p:grpSp>
      <p:sp>
        <p:nvSpPr>
          <p:cNvPr id="24579" name="Text Box 8">
            <a:extLst>
              <a:ext uri="{FF2B5EF4-FFF2-40B4-BE49-F238E27FC236}">
                <a16:creationId xmlns:a16="http://schemas.microsoft.com/office/drawing/2014/main" id="{6E2BC3DB-8447-4B98-B1A6-379D1AEEE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5791200"/>
            <a:ext cx="8153400" cy="830997"/>
          </a:xfrm>
          <a:prstGeom prst="rect">
            <a:avLst/>
          </a:prstGeo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dirty="0">
                <a:latin typeface="Avenir Next" panose="020B0503020202020204" pitchFamily="34" charset="0"/>
              </a:rPr>
              <a:t>In your books , put the headings DISASTERS, categorise your disasters under the 3 headings shown above.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89D419-4CE4-1144-B94E-BB4889BD9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86"/>
            <a:ext cx="6759007" cy="55734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E7B326-4ED6-CF45-B8A2-5C40155EB9BC}"/>
              </a:ext>
            </a:extLst>
          </p:cNvPr>
          <p:cNvSpPr txBox="1"/>
          <p:nvPr/>
        </p:nvSpPr>
        <p:spPr>
          <a:xfrm>
            <a:off x="6759007" y="566057"/>
            <a:ext cx="21092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Task: Data Analysis</a:t>
            </a:r>
          </a:p>
          <a:p>
            <a:endParaRPr lang="en-US" dirty="0"/>
          </a:p>
          <a:p>
            <a:r>
              <a:rPr lang="en-US" dirty="0"/>
              <a:t>Look at the data on the left. It represents deaths due to Natural Disasters between 1970 – 2004.</a:t>
            </a:r>
          </a:p>
          <a:p>
            <a:endParaRPr lang="en-US" dirty="0"/>
          </a:p>
          <a:p>
            <a:r>
              <a:rPr lang="en-US" dirty="0"/>
              <a:t>Create a pie chart to demonstrate visibly the percentage of deaths by natural disaster.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FD0729-7AF2-0A46-8B77-7DBDA0052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14" y="4896697"/>
            <a:ext cx="2627086" cy="147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9319DDBD-6013-495A-B016-6086F27FC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576263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>
                <a:latin typeface="Avenir Next" panose="020B0503020202020204" pitchFamily="34" charset="0"/>
              </a:rPr>
              <a:t>For each of the images make some decisions about these disasters.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48EF61A-45F0-4B1B-B2B5-C06A73589E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 </a:t>
            </a:r>
          </a:p>
        </p:txBody>
      </p:sp>
      <p:pic>
        <p:nvPicPr>
          <p:cNvPr id="26627" name="Picture 7" descr="Hazard 2">
            <a:hlinkClick r:id="rId3"/>
            <a:extLst>
              <a:ext uri="{FF2B5EF4-FFF2-40B4-BE49-F238E27FC236}">
                <a16:creationId xmlns:a16="http://schemas.microsoft.com/office/drawing/2014/main" id="{ECC77D7A-6FAC-43FB-B596-0EA8A18B607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628775"/>
            <a:ext cx="2700337" cy="2025650"/>
          </a:xfrm>
        </p:spPr>
      </p:pic>
      <p:pic>
        <p:nvPicPr>
          <p:cNvPr id="26628" name="Picture 5" descr="Hazard 1">
            <a:hlinkClick r:id="rId5"/>
            <a:extLst>
              <a:ext uri="{FF2B5EF4-FFF2-40B4-BE49-F238E27FC236}">
                <a16:creationId xmlns:a16="http://schemas.microsoft.com/office/drawing/2014/main" id="{DDA48F6C-044A-4D24-A9AE-B096EAA4A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10" descr="Hazard 3">
            <a:hlinkClick r:id="rId7"/>
            <a:extLst>
              <a:ext uri="{FF2B5EF4-FFF2-40B4-BE49-F238E27FC236}">
                <a16:creationId xmlns:a16="http://schemas.microsoft.com/office/drawing/2014/main" id="{EAF8E58B-CF42-4689-A9A6-2724C6E8022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628775"/>
            <a:ext cx="2913063" cy="1981200"/>
          </a:xfrm>
        </p:spPr>
      </p:pic>
      <p:pic>
        <p:nvPicPr>
          <p:cNvPr id="26630" name="Picture 13" descr="Hazard 4">
            <a:hlinkClick r:id="rId9"/>
            <a:extLst>
              <a:ext uri="{FF2B5EF4-FFF2-40B4-BE49-F238E27FC236}">
                <a16:creationId xmlns:a16="http://schemas.microsoft.com/office/drawing/2014/main" id="{2F40BFE8-0117-41D8-9253-FAD256ACF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5" descr="Hazard 9">
            <a:hlinkClick r:id="rId11"/>
            <a:extLst>
              <a:ext uri="{FF2B5EF4-FFF2-40B4-BE49-F238E27FC236}">
                <a16:creationId xmlns:a16="http://schemas.microsoft.com/office/drawing/2014/main" id="{CBB49664-B933-4652-A536-B29340E20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149725"/>
            <a:ext cx="19335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7" descr="Hazard 7">
            <a:hlinkClick r:id="rId13"/>
            <a:extLst>
              <a:ext uri="{FF2B5EF4-FFF2-40B4-BE49-F238E27FC236}">
                <a16:creationId xmlns:a16="http://schemas.microsoft.com/office/drawing/2014/main" id="{8D2B0D2C-271F-40BE-9128-C22A13BEC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65625"/>
            <a:ext cx="28575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TextBox 12">
            <a:extLst>
              <a:ext uri="{FF2B5EF4-FFF2-40B4-BE49-F238E27FC236}">
                <a16:creationId xmlns:a16="http://schemas.microsoft.com/office/drawing/2014/main" id="{F843939C-21F8-4FE1-89AC-D137840C1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25538"/>
            <a:ext cx="57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26634" name="TextBox 13">
            <a:extLst>
              <a:ext uri="{FF2B5EF4-FFF2-40B4-BE49-F238E27FC236}">
                <a16:creationId xmlns:a16="http://schemas.microsoft.com/office/drawing/2014/main" id="{98433519-2E32-4456-8A9C-18DECC60F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196975"/>
            <a:ext cx="64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26635" name="TextBox 14">
            <a:extLst>
              <a:ext uri="{FF2B5EF4-FFF2-40B4-BE49-F238E27FC236}">
                <a16:creationId xmlns:a16="http://schemas.microsoft.com/office/drawing/2014/main" id="{188C0E6A-0041-4A98-BA9F-B17BAAB7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1268413"/>
            <a:ext cx="503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3.</a:t>
            </a:r>
          </a:p>
        </p:txBody>
      </p:sp>
      <p:sp>
        <p:nvSpPr>
          <p:cNvPr id="26636" name="TextBox 15">
            <a:extLst>
              <a:ext uri="{FF2B5EF4-FFF2-40B4-BE49-F238E27FC236}">
                <a16:creationId xmlns:a16="http://schemas.microsoft.com/office/drawing/2014/main" id="{8BEE34C6-C34D-46D1-9829-9DBEBBC92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644900"/>
            <a:ext cx="43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4.</a:t>
            </a:r>
          </a:p>
        </p:txBody>
      </p:sp>
      <p:sp>
        <p:nvSpPr>
          <p:cNvPr id="26637" name="TextBox 18">
            <a:extLst>
              <a:ext uri="{FF2B5EF4-FFF2-40B4-BE49-F238E27FC236}">
                <a16:creationId xmlns:a16="http://schemas.microsoft.com/office/drawing/2014/main" id="{FC85C8D9-A1AA-4825-B235-F1E6044FD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716338"/>
            <a:ext cx="504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5.</a:t>
            </a:r>
          </a:p>
        </p:txBody>
      </p:sp>
      <p:sp>
        <p:nvSpPr>
          <p:cNvPr id="26638" name="TextBox 19">
            <a:extLst>
              <a:ext uri="{FF2B5EF4-FFF2-40B4-BE49-F238E27FC236}">
                <a16:creationId xmlns:a16="http://schemas.microsoft.com/office/drawing/2014/main" id="{C0A978FE-51FF-4A62-A904-F72AB43B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789363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6.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CDD8"/>
      </a:accent1>
      <a:accent2>
        <a:srgbClr val="003057"/>
      </a:accent2>
      <a:accent3>
        <a:srgbClr val="FFCB00"/>
      </a:accent3>
      <a:accent4>
        <a:srgbClr val="FF6A2D"/>
      </a:accent4>
      <a:accent5>
        <a:srgbClr val="702082"/>
      </a:accent5>
      <a:accent6>
        <a:srgbClr val="E0004D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437</Words>
  <Application>Microsoft Macintosh PowerPoint</Application>
  <PresentationFormat>On-screen Show (4:3)</PresentationFormat>
  <Paragraphs>43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Avenir Next</vt:lpstr>
      <vt:lpstr>Calibri</vt:lpstr>
      <vt:lpstr>Calibri Light</vt:lpstr>
      <vt:lpstr>Comic Sans MS</vt:lpstr>
      <vt:lpstr>dearJoe5CASUAL-P</vt:lpstr>
      <vt:lpstr>Times New Roman</vt:lpstr>
      <vt:lpstr>Office Theme</vt:lpstr>
      <vt:lpstr>Clip</vt:lpstr>
      <vt:lpstr>PowerPoint Presentation</vt:lpstr>
      <vt:lpstr>Pairs: How many different types of power can you think of?</vt:lpstr>
      <vt:lpstr>Individually: Write 5 - 10 sentences with the word power in them.</vt:lpstr>
      <vt:lpstr>PowerPoint Presentation</vt:lpstr>
      <vt:lpstr>Watch this clip and make a list of all the disasters you can.</vt:lpstr>
      <vt:lpstr>Which are caused by Human, Physical or Both?</vt:lpstr>
      <vt:lpstr>PowerPoint Presentation</vt:lpstr>
      <vt:lpstr>For each of the images make some decisions about these disasters.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Helen Morgan</cp:lastModifiedBy>
  <cp:revision>6</cp:revision>
  <dcterms:modified xsi:type="dcterms:W3CDTF">2021-08-08T13:06:50Z</dcterms:modified>
</cp:coreProperties>
</file>