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71BF"/>
    <a:srgbClr val="CC99FF"/>
    <a:srgbClr val="AC63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90"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33140D2-176A-4C39-9EB4-BED44137A0B4}" type="datetimeFigureOut">
              <a:rPr lang="en-GB" smtClean="0"/>
              <a:t>02/10/2016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63FAD4-BFD0-4C97-B569-A193DC5DC684}" type="slidenum">
              <a:rPr lang="en-GB" smtClean="0"/>
              <a:t>‹#›</a:t>
            </a:fld>
            <a:endParaRPr lang="en-GB"/>
          </a:p>
        </p:txBody>
      </p:sp>
    </p:spTree>
    <p:extLst>
      <p:ext uri="{BB962C8B-B14F-4D97-AF65-F5344CB8AC3E}">
        <p14:creationId xmlns:p14="http://schemas.microsoft.com/office/powerpoint/2010/main" val="2298996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3140D2-176A-4C39-9EB4-BED44137A0B4}" type="datetimeFigureOut">
              <a:rPr lang="en-GB" smtClean="0"/>
              <a:t>02/10/2016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63FAD4-BFD0-4C97-B569-A193DC5DC684}" type="slidenum">
              <a:rPr lang="en-GB" smtClean="0"/>
              <a:t>‹#›</a:t>
            </a:fld>
            <a:endParaRPr lang="en-GB"/>
          </a:p>
        </p:txBody>
      </p:sp>
    </p:spTree>
    <p:extLst>
      <p:ext uri="{BB962C8B-B14F-4D97-AF65-F5344CB8AC3E}">
        <p14:creationId xmlns:p14="http://schemas.microsoft.com/office/powerpoint/2010/main" val="1907406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3140D2-176A-4C39-9EB4-BED44137A0B4}" type="datetimeFigureOut">
              <a:rPr lang="en-GB" smtClean="0"/>
              <a:t>02/10/2016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63FAD4-BFD0-4C97-B569-A193DC5DC684}" type="slidenum">
              <a:rPr lang="en-GB" smtClean="0"/>
              <a:t>‹#›</a:t>
            </a:fld>
            <a:endParaRPr lang="en-GB"/>
          </a:p>
        </p:txBody>
      </p:sp>
    </p:spTree>
    <p:extLst>
      <p:ext uri="{BB962C8B-B14F-4D97-AF65-F5344CB8AC3E}">
        <p14:creationId xmlns:p14="http://schemas.microsoft.com/office/powerpoint/2010/main" val="3669630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3140D2-176A-4C39-9EB4-BED44137A0B4}" type="datetimeFigureOut">
              <a:rPr lang="en-GB" smtClean="0"/>
              <a:t>02/10/2016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63FAD4-BFD0-4C97-B569-A193DC5DC684}" type="slidenum">
              <a:rPr lang="en-GB" smtClean="0"/>
              <a:t>‹#›</a:t>
            </a:fld>
            <a:endParaRPr lang="en-GB"/>
          </a:p>
        </p:txBody>
      </p:sp>
    </p:spTree>
    <p:extLst>
      <p:ext uri="{BB962C8B-B14F-4D97-AF65-F5344CB8AC3E}">
        <p14:creationId xmlns:p14="http://schemas.microsoft.com/office/powerpoint/2010/main" val="4025966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3140D2-176A-4C39-9EB4-BED44137A0B4}" type="datetimeFigureOut">
              <a:rPr lang="en-GB" smtClean="0"/>
              <a:t>02/10/2016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63FAD4-BFD0-4C97-B569-A193DC5DC684}" type="slidenum">
              <a:rPr lang="en-GB" smtClean="0"/>
              <a:t>‹#›</a:t>
            </a:fld>
            <a:endParaRPr lang="en-GB"/>
          </a:p>
        </p:txBody>
      </p:sp>
    </p:spTree>
    <p:extLst>
      <p:ext uri="{BB962C8B-B14F-4D97-AF65-F5344CB8AC3E}">
        <p14:creationId xmlns:p14="http://schemas.microsoft.com/office/powerpoint/2010/main" val="3278641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33140D2-176A-4C39-9EB4-BED44137A0B4}" type="datetimeFigureOut">
              <a:rPr lang="en-GB" smtClean="0"/>
              <a:t>02/10/2016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63FAD4-BFD0-4C97-B569-A193DC5DC684}" type="slidenum">
              <a:rPr lang="en-GB" smtClean="0"/>
              <a:t>‹#›</a:t>
            </a:fld>
            <a:endParaRPr lang="en-GB"/>
          </a:p>
        </p:txBody>
      </p:sp>
    </p:spTree>
    <p:extLst>
      <p:ext uri="{BB962C8B-B14F-4D97-AF65-F5344CB8AC3E}">
        <p14:creationId xmlns:p14="http://schemas.microsoft.com/office/powerpoint/2010/main" val="3758145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33140D2-176A-4C39-9EB4-BED44137A0B4}" type="datetimeFigureOut">
              <a:rPr lang="en-GB" smtClean="0"/>
              <a:t>02/10/2016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863FAD4-BFD0-4C97-B569-A193DC5DC684}" type="slidenum">
              <a:rPr lang="en-GB" smtClean="0"/>
              <a:t>‹#›</a:t>
            </a:fld>
            <a:endParaRPr lang="en-GB"/>
          </a:p>
        </p:txBody>
      </p:sp>
    </p:spTree>
    <p:extLst>
      <p:ext uri="{BB962C8B-B14F-4D97-AF65-F5344CB8AC3E}">
        <p14:creationId xmlns:p14="http://schemas.microsoft.com/office/powerpoint/2010/main" val="4251031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33140D2-176A-4C39-9EB4-BED44137A0B4}" type="datetimeFigureOut">
              <a:rPr lang="en-GB" smtClean="0"/>
              <a:t>02/10/2016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863FAD4-BFD0-4C97-B569-A193DC5DC684}" type="slidenum">
              <a:rPr lang="en-GB" smtClean="0"/>
              <a:t>‹#›</a:t>
            </a:fld>
            <a:endParaRPr lang="en-GB"/>
          </a:p>
        </p:txBody>
      </p:sp>
    </p:spTree>
    <p:extLst>
      <p:ext uri="{BB962C8B-B14F-4D97-AF65-F5344CB8AC3E}">
        <p14:creationId xmlns:p14="http://schemas.microsoft.com/office/powerpoint/2010/main" val="993620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3140D2-176A-4C39-9EB4-BED44137A0B4}" type="datetimeFigureOut">
              <a:rPr lang="en-GB" smtClean="0"/>
              <a:t>02/10/2016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863FAD4-BFD0-4C97-B569-A193DC5DC684}" type="slidenum">
              <a:rPr lang="en-GB" smtClean="0"/>
              <a:t>‹#›</a:t>
            </a:fld>
            <a:endParaRPr lang="en-GB"/>
          </a:p>
        </p:txBody>
      </p:sp>
    </p:spTree>
    <p:extLst>
      <p:ext uri="{BB962C8B-B14F-4D97-AF65-F5344CB8AC3E}">
        <p14:creationId xmlns:p14="http://schemas.microsoft.com/office/powerpoint/2010/main" val="4122209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3140D2-176A-4C39-9EB4-BED44137A0B4}" type="datetimeFigureOut">
              <a:rPr lang="en-GB" smtClean="0"/>
              <a:t>02/10/2016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63FAD4-BFD0-4C97-B569-A193DC5DC684}" type="slidenum">
              <a:rPr lang="en-GB" smtClean="0"/>
              <a:t>‹#›</a:t>
            </a:fld>
            <a:endParaRPr lang="en-GB"/>
          </a:p>
        </p:txBody>
      </p:sp>
    </p:spTree>
    <p:extLst>
      <p:ext uri="{BB962C8B-B14F-4D97-AF65-F5344CB8AC3E}">
        <p14:creationId xmlns:p14="http://schemas.microsoft.com/office/powerpoint/2010/main" val="3598910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3140D2-176A-4C39-9EB4-BED44137A0B4}" type="datetimeFigureOut">
              <a:rPr lang="en-GB" smtClean="0"/>
              <a:t>02/10/2016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63FAD4-BFD0-4C97-B569-A193DC5DC684}" type="slidenum">
              <a:rPr lang="en-GB" smtClean="0"/>
              <a:t>‹#›</a:t>
            </a:fld>
            <a:endParaRPr lang="en-GB"/>
          </a:p>
        </p:txBody>
      </p:sp>
    </p:spTree>
    <p:extLst>
      <p:ext uri="{BB962C8B-B14F-4D97-AF65-F5344CB8AC3E}">
        <p14:creationId xmlns:p14="http://schemas.microsoft.com/office/powerpoint/2010/main" val="426403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3140D2-176A-4C39-9EB4-BED44137A0B4}" type="datetimeFigureOut">
              <a:rPr lang="en-GB" smtClean="0"/>
              <a:t>02/10/2016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63FAD4-BFD0-4C97-B569-A193DC5DC684}" type="slidenum">
              <a:rPr lang="en-GB" smtClean="0"/>
              <a:t>‹#›</a:t>
            </a:fld>
            <a:endParaRPr lang="en-GB"/>
          </a:p>
        </p:txBody>
      </p:sp>
    </p:spTree>
    <p:extLst>
      <p:ext uri="{BB962C8B-B14F-4D97-AF65-F5344CB8AC3E}">
        <p14:creationId xmlns:p14="http://schemas.microsoft.com/office/powerpoint/2010/main" val="2482134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89278"/>
            <a:ext cx="9144000" cy="1024341"/>
          </a:xfrm>
          <a:solidFill>
            <a:srgbClr val="CC99FF"/>
          </a:solidFill>
        </p:spPr>
        <p:txBody>
          <a:bodyPr>
            <a:normAutofit/>
          </a:bodyPr>
          <a:lstStyle/>
          <a:p>
            <a:r>
              <a:rPr lang="en-GB" sz="4800" dirty="0" smtClean="0">
                <a:latin typeface="Comic Sans MS" panose="030F0702030302020204" pitchFamily="66" charset="0"/>
              </a:rPr>
              <a:t>What did Charles do wrong?</a:t>
            </a:r>
            <a:endParaRPr lang="en-GB" sz="4800" dirty="0">
              <a:latin typeface="Comic Sans MS" panose="030F0702030302020204" pitchFamily="66" charset="0"/>
            </a:endParaRPr>
          </a:p>
        </p:txBody>
      </p:sp>
      <p:pic>
        <p:nvPicPr>
          <p:cNvPr id="1026" name="Picture 2" descr="http://www.hrp.org.uk/Images/Charles%20I%20and%20Henrietta%20Maria%20C%20Palazzo%20Pitti%20Bridgeman%20Art%20Libra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6808" y="2566428"/>
            <a:ext cx="4886802" cy="3190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1357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GB" dirty="0">
                <a:latin typeface="Comic Sans MS" panose="030F0702030302020204" pitchFamily="66" charset="0"/>
              </a:rPr>
              <a:t>Charles’ decision</a:t>
            </a:r>
          </a:p>
        </p:txBody>
      </p:sp>
      <p:sp>
        <p:nvSpPr>
          <p:cNvPr id="36867" name="Rectangle 3"/>
          <p:cNvSpPr>
            <a:spLocks noGrp="1" noChangeArrowheads="1"/>
          </p:cNvSpPr>
          <p:nvPr>
            <p:ph type="body" idx="1"/>
          </p:nvPr>
        </p:nvSpPr>
        <p:spPr/>
        <p:txBody>
          <a:bodyPr/>
          <a:lstStyle/>
          <a:p>
            <a:r>
              <a:rPr lang="en-GB" dirty="0">
                <a:latin typeface="Comic Sans MS" panose="030F0702030302020204" pitchFamily="66" charset="0"/>
              </a:rPr>
              <a:t>He chose ‘b’.</a:t>
            </a:r>
          </a:p>
          <a:p>
            <a:r>
              <a:rPr lang="en-GB" dirty="0">
                <a:latin typeface="Comic Sans MS" panose="030F0702030302020204" pitchFamily="66" charset="0"/>
              </a:rPr>
              <a:t>As far as the King was concerned, Parliament had no right to tell him what to do.</a:t>
            </a:r>
          </a:p>
        </p:txBody>
      </p:sp>
    </p:spTree>
    <p:extLst>
      <p:ext uri="{BB962C8B-B14F-4D97-AF65-F5344CB8AC3E}">
        <p14:creationId xmlns:p14="http://schemas.microsoft.com/office/powerpoint/2010/main" val="497663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ChangeArrowheads="1"/>
          </p:cNvSpPr>
          <p:nvPr/>
        </p:nvSpPr>
        <p:spPr bwMode="auto">
          <a:xfrm>
            <a:off x="2063751" y="402145"/>
            <a:ext cx="239039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sz="3200" b="1">
                <a:latin typeface="Comic Sans MS" panose="030F0702030302020204" pitchFamily="66" charset="0"/>
              </a:rPr>
              <a:t>Decision 4:</a:t>
            </a:r>
          </a:p>
        </p:txBody>
      </p:sp>
      <p:sp>
        <p:nvSpPr>
          <p:cNvPr id="7173" name="Rectangle 5"/>
          <p:cNvSpPr>
            <a:spLocks noChangeArrowheads="1"/>
          </p:cNvSpPr>
          <p:nvPr/>
        </p:nvSpPr>
        <p:spPr bwMode="auto">
          <a:xfrm>
            <a:off x="2135189" y="934435"/>
            <a:ext cx="770572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400">
                <a:latin typeface="Comic Sans MS" panose="030F0702030302020204" pitchFamily="66" charset="0"/>
              </a:rPr>
              <a:t>It is 1629.</a:t>
            </a:r>
          </a:p>
          <a:p>
            <a:r>
              <a:rPr lang="en-GB" sz="2400" dirty="0">
                <a:latin typeface="Comic Sans MS" panose="030F0702030302020204" pitchFamily="66" charset="0"/>
              </a:rPr>
              <a:t>The members of Parliament are angry that Charles has not consulted them before raising taxes.  Will you . . . </a:t>
            </a:r>
          </a:p>
        </p:txBody>
      </p:sp>
      <p:sp>
        <p:nvSpPr>
          <p:cNvPr id="7174" name="Rectangle 6"/>
          <p:cNvSpPr>
            <a:spLocks noChangeArrowheads="1"/>
          </p:cNvSpPr>
          <p:nvPr/>
        </p:nvSpPr>
        <p:spPr bwMode="auto">
          <a:xfrm>
            <a:off x="3000375" y="2561065"/>
            <a:ext cx="67881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400">
                <a:latin typeface="Comic Sans MS" panose="030F0702030302020204" pitchFamily="66" charset="0"/>
              </a:rPr>
              <a:t>a. Dissolve Parliament (close them down) and rule the country on your own.</a:t>
            </a:r>
            <a:r>
              <a:rPr lang="en-GB">
                <a:latin typeface="Comic Sans MS" panose="030F0702030302020204" pitchFamily="66" charset="0"/>
              </a:rPr>
              <a:t> </a:t>
            </a:r>
          </a:p>
        </p:txBody>
      </p:sp>
      <p:sp>
        <p:nvSpPr>
          <p:cNvPr id="7175" name="Rectangle 7"/>
          <p:cNvSpPr>
            <a:spLocks noChangeArrowheads="1"/>
          </p:cNvSpPr>
          <p:nvPr/>
        </p:nvSpPr>
        <p:spPr bwMode="auto">
          <a:xfrm>
            <a:off x="3000376" y="3640565"/>
            <a:ext cx="65516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400" dirty="0">
                <a:latin typeface="Comic Sans MS" panose="030F0702030302020204" pitchFamily="66" charset="0"/>
              </a:rPr>
              <a:t>b. Listen to Parliament’s grievances and promise to work with them in future.</a:t>
            </a:r>
            <a:r>
              <a:rPr lang="en-GB" dirty="0">
                <a:latin typeface="Comic Sans MS" panose="030F0702030302020204" pitchFamily="66" charset="0"/>
              </a:rPr>
              <a:t> </a:t>
            </a:r>
          </a:p>
        </p:txBody>
      </p:sp>
      <p:grpSp>
        <p:nvGrpSpPr>
          <p:cNvPr id="7176" name="Group 8"/>
          <p:cNvGrpSpPr>
            <a:grpSpLocks/>
          </p:cNvGrpSpPr>
          <p:nvPr/>
        </p:nvGrpSpPr>
        <p:grpSpPr bwMode="auto">
          <a:xfrm>
            <a:off x="8832851" y="3856465"/>
            <a:ext cx="1008063" cy="863600"/>
            <a:chOff x="5012" y="1298"/>
            <a:chExt cx="635" cy="544"/>
          </a:xfrm>
        </p:grpSpPr>
        <p:sp>
          <p:nvSpPr>
            <p:cNvPr id="7177" name="AutoShape 9"/>
            <p:cNvSpPr>
              <a:spLocks noChangeArrowheads="1"/>
            </p:cNvSpPr>
            <p:nvPr/>
          </p:nvSpPr>
          <p:spPr bwMode="auto">
            <a:xfrm>
              <a:off x="5012" y="1298"/>
              <a:ext cx="635" cy="544"/>
            </a:xfrm>
            <a:prstGeom prst="star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Comic Sans MS" panose="030F0702030302020204" pitchFamily="66" charset="0"/>
              </a:endParaRPr>
            </a:p>
          </p:txBody>
        </p:sp>
        <p:sp>
          <p:nvSpPr>
            <p:cNvPr id="7178" name="Text Box 10"/>
            <p:cNvSpPr txBox="1">
              <a:spLocks noChangeArrowheads="1"/>
            </p:cNvSpPr>
            <p:nvPr/>
          </p:nvSpPr>
          <p:spPr bwMode="auto">
            <a:xfrm>
              <a:off x="5193" y="1480"/>
              <a:ext cx="2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a:solidFill>
                    <a:srgbClr val="000000"/>
                  </a:solidFill>
                  <a:latin typeface="Comic Sans MS" panose="030F0702030302020204" pitchFamily="66" charset="0"/>
                </a:rPr>
                <a:t>0</a:t>
              </a:r>
            </a:p>
          </p:txBody>
        </p:sp>
      </p:grpSp>
      <p:grpSp>
        <p:nvGrpSpPr>
          <p:cNvPr id="7179" name="Group 11"/>
          <p:cNvGrpSpPr>
            <a:grpSpLocks/>
          </p:cNvGrpSpPr>
          <p:nvPr/>
        </p:nvGrpSpPr>
        <p:grpSpPr bwMode="auto">
          <a:xfrm>
            <a:off x="9551989" y="2524127"/>
            <a:ext cx="1368425" cy="863600"/>
            <a:chOff x="5012" y="1298"/>
            <a:chExt cx="635" cy="544"/>
          </a:xfrm>
        </p:grpSpPr>
        <p:sp>
          <p:nvSpPr>
            <p:cNvPr id="7180" name="AutoShape 12"/>
            <p:cNvSpPr>
              <a:spLocks noChangeArrowheads="1"/>
            </p:cNvSpPr>
            <p:nvPr/>
          </p:nvSpPr>
          <p:spPr bwMode="auto">
            <a:xfrm>
              <a:off x="5012" y="1298"/>
              <a:ext cx="635" cy="544"/>
            </a:xfrm>
            <a:prstGeom prst="star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Comic Sans MS" panose="030F0702030302020204" pitchFamily="66" charset="0"/>
              </a:endParaRPr>
            </a:p>
          </p:txBody>
        </p:sp>
        <p:sp>
          <p:nvSpPr>
            <p:cNvPr id="7181" name="Text Box 13"/>
            <p:cNvSpPr txBox="1">
              <a:spLocks noChangeArrowheads="1"/>
            </p:cNvSpPr>
            <p:nvPr/>
          </p:nvSpPr>
          <p:spPr bwMode="auto">
            <a:xfrm>
              <a:off x="5193" y="1480"/>
              <a:ext cx="2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dirty="0">
                  <a:solidFill>
                    <a:srgbClr val="000000"/>
                  </a:solidFill>
                  <a:latin typeface="Comic Sans MS" panose="030F0702030302020204" pitchFamily="66" charset="0"/>
                </a:rPr>
                <a:t>10</a:t>
              </a:r>
            </a:p>
          </p:txBody>
        </p:sp>
      </p:grpSp>
    </p:spTree>
    <p:extLst>
      <p:ext uri="{BB962C8B-B14F-4D97-AF65-F5344CB8AC3E}">
        <p14:creationId xmlns:p14="http://schemas.microsoft.com/office/powerpoint/2010/main" val="4546975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anim calcmode="lin" valueType="num">
                                      <p:cBhvr additive="base">
                                        <p:cTn id="7" dur="500" fill="hold"/>
                                        <p:tgtEl>
                                          <p:spTgt spid="7173"/>
                                        </p:tgtEl>
                                        <p:attrNameLst>
                                          <p:attrName>ppt_x</p:attrName>
                                        </p:attrNameLst>
                                      </p:cBhvr>
                                      <p:tavLst>
                                        <p:tav tm="0">
                                          <p:val>
                                            <p:strVal val="#ppt_x"/>
                                          </p:val>
                                        </p:tav>
                                        <p:tav tm="100000">
                                          <p:val>
                                            <p:strVal val="#ppt_x"/>
                                          </p:val>
                                        </p:tav>
                                      </p:tavLst>
                                    </p:anim>
                                    <p:anim calcmode="lin" valueType="num">
                                      <p:cBhvr additive="base">
                                        <p:cTn id="8" dur="500" fill="hold"/>
                                        <p:tgtEl>
                                          <p:spTgt spid="717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4"/>
                                        </p:tgtEl>
                                        <p:attrNameLst>
                                          <p:attrName>style.visibility</p:attrName>
                                        </p:attrNameLst>
                                      </p:cBhvr>
                                      <p:to>
                                        <p:strVal val="visible"/>
                                      </p:to>
                                    </p:set>
                                    <p:anim calcmode="lin" valueType="num">
                                      <p:cBhvr additive="base">
                                        <p:cTn id="13" dur="500" fill="hold"/>
                                        <p:tgtEl>
                                          <p:spTgt spid="7174"/>
                                        </p:tgtEl>
                                        <p:attrNameLst>
                                          <p:attrName>ppt_x</p:attrName>
                                        </p:attrNameLst>
                                      </p:cBhvr>
                                      <p:tavLst>
                                        <p:tav tm="0">
                                          <p:val>
                                            <p:strVal val="#ppt_x"/>
                                          </p:val>
                                        </p:tav>
                                        <p:tav tm="100000">
                                          <p:val>
                                            <p:strVal val="#ppt_x"/>
                                          </p:val>
                                        </p:tav>
                                      </p:tavLst>
                                    </p:anim>
                                    <p:anim calcmode="lin" valueType="num">
                                      <p:cBhvr additive="base">
                                        <p:cTn id="14" dur="500" fill="hold"/>
                                        <p:tgtEl>
                                          <p:spTgt spid="717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75"/>
                                        </p:tgtEl>
                                        <p:attrNameLst>
                                          <p:attrName>style.visibility</p:attrName>
                                        </p:attrNameLst>
                                      </p:cBhvr>
                                      <p:to>
                                        <p:strVal val="visible"/>
                                      </p:to>
                                    </p:set>
                                    <p:anim calcmode="lin" valueType="num">
                                      <p:cBhvr additive="base">
                                        <p:cTn id="19" dur="500" fill="hold"/>
                                        <p:tgtEl>
                                          <p:spTgt spid="7175"/>
                                        </p:tgtEl>
                                        <p:attrNameLst>
                                          <p:attrName>ppt_x</p:attrName>
                                        </p:attrNameLst>
                                      </p:cBhvr>
                                      <p:tavLst>
                                        <p:tav tm="0">
                                          <p:val>
                                            <p:strVal val="#ppt_x"/>
                                          </p:val>
                                        </p:tav>
                                        <p:tav tm="100000">
                                          <p:val>
                                            <p:strVal val="#ppt_x"/>
                                          </p:val>
                                        </p:tav>
                                      </p:tavLst>
                                    </p:anim>
                                    <p:anim calcmode="lin" valueType="num">
                                      <p:cBhvr additive="base">
                                        <p:cTn id="20" dur="500" fill="hold"/>
                                        <p:tgtEl>
                                          <p:spTgt spid="717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7179"/>
                                        </p:tgtEl>
                                        <p:attrNameLst>
                                          <p:attrName>style.visibility</p:attrName>
                                        </p:attrNameLst>
                                      </p:cBhvr>
                                      <p:to>
                                        <p:strVal val="visible"/>
                                      </p:to>
                                    </p:set>
                                    <p:anim calcmode="lin" valueType="num">
                                      <p:cBhvr additive="base">
                                        <p:cTn id="25" dur="500" fill="hold"/>
                                        <p:tgtEl>
                                          <p:spTgt spid="7179"/>
                                        </p:tgtEl>
                                        <p:attrNameLst>
                                          <p:attrName>ppt_x</p:attrName>
                                        </p:attrNameLst>
                                      </p:cBhvr>
                                      <p:tavLst>
                                        <p:tav tm="0">
                                          <p:val>
                                            <p:strVal val="0-#ppt_w/2"/>
                                          </p:val>
                                        </p:tav>
                                        <p:tav tm="100000">
                                          <p:val>
                                            <p:strVal val="#ppt_x"/>
                                          </p:val>
                                        </p:tav>
                                      </p:tavLst>
                                    </p:anim>
                                    <p:anim calcmode="lin" valueType="num">
                                      <p:cBhvr additive="base">
                                        <p:cTn id="26" dur="500" fill="hold"/>
                                        <p:tgtEl>
                                          <p:spTgt spid="7179"/>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7176"/>
                                        </p:tgtEl>
                                        <p:attrNameLst>
                                          <p:attrName>style.visibility</p:attrName>
                                        </p:attrNameLst>
                                      </p:cBhvr>
                                      <p:to>
                                        <p:strVal val="visible"/>
                                      </p:to>
                                    </p:set>
                                    <p:anim calcmode="lin" valueType="num">
                                      <p:cBhvr additive="base">
                                        <p:cTn id="31" dur="500" fill="hold"/>
                                        <p:tgtEl>
                                          <p:spTgt spid="7176"/>
                                        </p:tgtEl>
                                        <p:attrNameLst>
                                          <p:attrName>ppt_x</p:attrName>
                                        </p:attrNameLst>
                                      </p:cBhvr>
                                      <p:tavLst>
                                        <p:tav tm="0">
                                          <p:val>
                                            <p:strVal val="0-#ppt_w/2"/>
                                          </p:val>
                                        </p:tav>
                                        <p:tav tm="100000">
                                          <p:val>
                                            <p:strVal val="#ppt_x"/>
                                          </p:val>
                                        </p:tav>
                                      </p:tavLst>
                                    </p:anim>
                                    <p:anim calcmode="lin" valueType="num">
                                      <p:cBhvr additive="base">
                                        <p:cTn id="32" dur="500" fill="hold"/>
                                        <p:tgtEl>
                                          <p:spTgt spid="71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P spid="7174" grpId="0"/>
      <p:bldP spid="717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GB" dirty="0">
                <a:latin typeface="Comic Sans MS" panose="030F0702030302020204" pitchFamily="66" charset="0"/>
              </a:rPr>
              <a:t>Charles’ decision</a:t>
            </a:r>
          </a:p>
        </p:txBody>
      </p:sp>
      <p:sp>
        <p:nvSpPr>
          <p:cNvPr id="37891" name="Rectangle 3"/>
          <p:cNvSpPr>
            <a:spLocks noGrp="1" noChangeArrowheads="1"/>
          </p:cNvSpPr>
          <p:nvPr>
            <p:ph type="body" idx="1"/>
          </p:nvPr>
        </p:nvSpPr>
        <p:spPr/>
        <p:txBody>
          <a:bodyPr/>
          <a:lstStyle/>
          <a:p>
            <a:r>
              <a:rPr lang="en-GB" dirty="0">
                <a:latin typeface="Comic Sans MS" panose="030F0702030302020204" pitchFamily="66" charset="0"/>
              </a:rPr>
              <a:t>He chose ‘a’.</a:t>
            </a:r>
          </a:p>
          <a:p>
            <a:r>
              <a:rPr lang="en-GB" dirty="0">
                <a:latin typeface="Comic Sans MS" panose="030F0702030302020204" pitchFamily="66" charset="0"/>
              </a:rPr>
              <a:t>Many Kings and Queens before him had ruled without the help of Parliament.</a:t>
            </a:r>
          </a:p>
          <a:p>
            <a:r>
              <a:rPr lang="en-GB" dirty="0">
                <a:latin typeface="Comic Sans MS" panose="030F0702030302020204" pitchFamily="66" charset="0"/>
              </a:rPr>
              <a:t>He ruled without them for eleven years.</a:t>
            </a:r>
          </a:p>
          <a:p>
            <a:r>
              <a:rPr lang="en-GB" dirty="0">
                <a:latin typeface="Comic Sans MS" panose="030F0702030302020204" pitchFamily="66" charset="0"/>
              </a:rPr>
              <a:t>Do you think people are more or less likely to pay a tax if Parliament have not agreed to it?</a:t>
            </a:r>
          </a:p>
        </p:txBody>
      </p:sp>
    </p:spTree>
    <p:extLst>
      <p:ext uri="{BB962C8B-B14F-4D97-AF65-F5344CB8AC3E}">
        <p14:creationId xmlns:p14="http://schemas.microsoft.com/office/powerpoint/2010/main" val="40622782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7891">
                                            <p:txEl>
                                              <p:pRg st="3" end="3"/>
                                            </p:txEl>
                                          </p:spTgt>
                                        </p:tgtEl>
                                        <p:attrNameLst>
                                          <p:attrName>style.visibility</p:attrName>
                                        </p:attrNameLst>
                                      </p:cBhvr>
                                      <p:to>
                                        <p:strVal val="visible"/>
                                      </p:to>
                                    </p:set>
                                    <p:animEffect transition="in" filter="fade">
                                      <p:cBhvr>
                                        <p:cTn id="7" dur="2000"/>
                                        <p:tgtEl>
                                          <p:spTgt spid="378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ChangeArrowheads="1"/>
          </p:cNvSpPr>
          <p:nvPr/>
        </p:nvSpPr>
        <p:spPr bwMode="auto">
          <a:xfrm>
            <a:off x="1992314" y="402145"/>
            <a:ext cx="239039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sz="3200" b="1">
                <a:latin typeface="Comic Sans MS" panose="030F0702030302020204" pitchFamily="66" charset="0"/>
              </a:rPr>
              <a:t>Decision 5:</a:t>
            </a:r>
          </a:p>
        </p:txBody>
      </p:sp>
      <p:sp>
        <p:nvSpPr>
          <p:cNvPr id="8197" name="Rectangle 5"/>
          <p:cNvSpPr>
            <a:spLocks noChangeArrowheads="1"/>
          </p:cNvSpPr>
          <p:nvPr/>
        </p:nvSpPr>
        <p:spPr bwMode="auto">
          <a:xfrm>
            <a:off x="2063750" y="1192640"/>
            <a:ext cx="676018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sz="2400" dirty="0">
                <a:latin typeface="Comic Sans MS" panose="030F0702030302020204" pitchFamily="66" charset="0"/>
              </a:rPr>
              <a:t>It is 1634.</a:t>
            </a:r>
          </a:p>
          <a:p>
            <a:r>
              <a:rPr lang="en-GB" sz="2400" dirty="0">
                <a:latin typeface="Comic Sans MS" panose="030F0702030302020204" pitchFamily="66" charset="0"/>
              </a:rPr>
              <a:t>You have run out of money again.  Will you . . .</a:t>
            </a:r>
            <a:r>
              <a:rPr lang="en-GB" dirty="0">
                <a:latin typeface="Comic Sans MS" panose="030F0702030302020204" pitchFamily="66" charset="0"/>
              </a:rPr>
              <a:t> </a:t>
            </a:r>
          </a:p>
        </p:txBody>
      </p:sp>
      <p:sp>
        <p:nvSpPr>
          <p:cNvPr id="8198" name="Rectangle 6"/>
          <p:cNvSpPr>
            <a:spLocks noChangeArrowheads="1"/>
          </p:cNvSpPr>
          <p:nvPr/>
        </p:nvSpPr>
        <p:spPr bwMode="auto">
          <a:xfrm>
            <a:off x="3000375" y="2343062"/>
            <a:ext cx="649763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400">
                <a:latin typeface="Comic Sans MS" panose="030F0702030302020204" pitchFamily="66" charset="0"/>
              </a:rPr>
              <a:t>a. Force the coastal counties to pay a tax called ‘Ship Money’.  (This tax was normally only paid at times of war.) </a:t>
            </a:r>
          </a:p>
        </p:txBody>
      </p:sp>
      <p:sp>
        <p:nvSpPr>
          <p:cNvPr id="8199" name="Rectangle 7"/>
          <p:cNvSpPr>
            <a:spLocks noChangeArrowheads="1"/>
          </p:cNvSpPr>
          <p:nvPr/>
        </p:nvSpPr>
        <p:spPr bwMode="auto">
          <a:xfrm>
            <a:off x="3000376" y="3856465"/>
            <a:ext cx="58324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400">
                <a:latin typeface="Comic Sans MS" panose="030F0702030302020204" pitchFamily="66" charset="0"/>
              </a:rPr>
              <a:t>b. Re-call Parliament and ask them to help you find money.</a:t>
            </a:r>
            <a:r>
              <a:rPr lang="en-GB">
                <a:latin typeface="Comic Sans MS" panose="030F0702030302020204" pitchFamily="66" charset="0"/>
              </a:rPr>
              <a:t> </a:t>
            </a:r>
          </a:p>
        </p:txBody>
      </p:sp>
      <p:grpSp>
        <p:nvGrpSpPr>
          <p:cNvPr id="8200" name="Group 8"/>
          <p:cNvGrpSpPr>
            <a:grpSpLocks/>
          </p:cNvGrpSpPr>
          <p:nvPr/>
        </p:nvGrpSpPr>
        <p:grpSpPr bwMode="auto">
          <a:xfrm>
            <a:off x="9682309" y="2444841"/>
            <a:ext cx="1223962" cy="1098550"/>
            <a:chOff x="5012" y="1298"/>
            <a:chExt cx="635" cy="544"/>
          </a:xfrm>
        </p:grpSpPr>
        <p:sp>
          <p:nvSpPr>
            <p:cNvPr id="8201" name="AutoShape 9"/>
            <p:cNvSpPr>
              <a:spLocks noChangeArrowheads="1"/>
            </p:cNvSpPr>
            <p:nvPr/>
          </p:nvSpPr>
          <p:spPr bwMode="auto">
            <a:xfrm>
              <a:off x="5012" y="1298"/>
              <a:ext cx="635" cy="544"/>
            </a:xfrm>
            <a:prstGeom prst="star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Comic Sans MS" panose="030F0702030302020204" pitchFamily="66" charset="0"/>
              </a:endParaRPr>
            </a:p>
          </p:txBody>
        </p:sp>
        <p:sp>
          <p:nvSpPr>
            <p:cNvPr id="8202" name="Text Box 10"/>
            <p:cNvSpPr txBox="1">
              <a:spLocks noChangeArrowheads="1"/>
            </p:cNvSpPr>
            <p:nvPr/>
          </p:nvSpPr>
          <p:spPr bwMode="auto">
            <a:xfrm>
              <a:off x="5193" y="1480"/>
              <a:ext cx="272"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a:solidFill>
                    <a:srgbClr val="000000"/>
                  </a:solidFill>
                  <a:latin typeface="Comic Sans MS" panose="030F0702030302020204" pitchFamily="66" charset="0"/>
                </a:rPr>
                <a:t>10</a:t>
              </a:r>
            </a:p>
          </p:txBody>
        </p:sp>
      </p:grpSp>
      <p:grpSp>
        <p:nvGrpSpPr>
          <p:cNvPr id="8203" name="Group 11"/>
          <p:cNvGrpSpPr>
            <a:grpSpLocks/>
          </p:cNvGrpSpPr>
          <p:nvPr/>
        </p:nvGrpSpPr>
        <p:grpSpPr bwMode="auto">
          <a:xfrm>
            <a:off x="5808663" y="4221163"/>
            <a:ext cx="1008062" cy="863600"/>
            <a:chOff x="5012" y="1298"/>
            <a:chExt cx="635" cy="544"/>
          </a:xfrm>
        </p:grpSpPr>
        <p:sp>
          <p:nvSpPr>
            <p:cNvPr id="8204" name="AutoShape 12"/>
            <p:cNvSpPr>
              <a:spLocks noChangeArrowheads="1"/>
            </p:cNvSpPr>
            <p:nvPr/>
          </p:nvSpPr>
          <p:spPr bwMode="auto">
            <a:xfrm>
              <a:off x="5012" y="1298"/>
              <a:ext cx="635" cy="544"/>
            </a:xfrm>
            <a:prstGeom prst="star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Comic Sans MS" panose="030F0702030302020204" pitchFamily="66" charset="0"/>
              </a:endParaRPr>
            </a:p>
          </p:txBody>
        </p:sp>
        <p:sp>
          <p:nvSpPr>
            <p:cNvPr id="8205" name="Text Box 13"/>
            <p:cNvSpPr txBox="1">
              <a:spLocks noChangeArrowheads="1"/>
            </p:cNvSpPr>
            <p:nvPr/>
          </p:nvSpPr>
          <p:spPr bwMode="auto">
            <a:xfrm>
              <a:off x="5193" y="1480"/>
              <a:ext cx="2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a:solidFill>
                    <a:srgbClr val="000000"/>
                  </a:solidFill>
                  <a:latin typeface="Comic Sans MS" panose="030F0702030302020204" pitchFamily="66" charset="0"/>
                </a:rPr>
                <a:t>0</a:t>
              </a:r>
            </a:p>
          </p:txBody>
        </p:sp>
      </p:grpSp>
    </p:spTree>
    <p:extLst>
      <p:ext uri="{BB962C8B-B14F-4D97-AF65-F5344CB8AC3E}">
        <p14:creationId xmlns:p14="http://schemas.microsoft.com/office/powerpoint/2010/main" val="30876383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additive="base">
                                        <p:cTn id="7" dur="500" fill="hold"/>
                                        <p:tgtEl>
                                          <p:spTgt spid="8197"/>
                                        </p:tgtEl>
                                        <p:attrNameLst>
                                          <p:attrName>ppt_x</p:attrName>
                                        </p:attrNameLst>
                                      </p:cBhvr>
                                      <p:tavLst>
                                        <p:tav tm="0">
                                          <p:val>
                                            <p:strVal val="#ppt_x"/>
                                          </p:val>
                                        </p:tav>
                                        <p:tav tm="100000">
                                          <p:val>
                                            <p:strVal val="#ppt_x"/>
                                          </p:val>
                                        </p:tav>
                                      </p:tavLst>
                                    </p:anim>
                                    <p:anim calcmode="lin" valueType="num">
                                      <p:cBhvr additive="base">
                                        <p:cTn id="8" dur="500" fill="hold"/>
                                        <p:tgtEl>
                                          <p:spTgt spid="819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8"/>
                                        </p:tgtEl>
                                        <p:attrNameLst>
                                          <p:attrName>style.visibility</p:attrName>
                                        </p:attrNameLst>
                                      </p:cBhvr>
                                      <p:to>
                                        <p:strVal val="visible"/>
                                      </p:to>
                                    </p:set>
                                    <p:anim calcmode="lin" valueType="num">
                                      <p:cBhvr additive="base">
                                        <p:cTn id="13" dur="500" fill="hold"/>
                                        <p:tgtEl>
                                          <p:spTgt spid="8198"/>
                                        </p:tgtEl>
                                        <p:attrNameLst>
                                          <p:attrName>ppt_x</p:attrName>
                                        </p:attrNameLst>
                                      </p:cBhvr>
                                      <p:tavLst>
                                        <p:tav tm="0">
                                          <p:val>
                                            <p:strVal val="#ppt_x"/>
                                          </p:val>
                                        </p:tav>
                                        <p:tav tm="100000">
                                          <p:val>
                                            <p:strVal val="#ppt_x"/>
                                          </p:val>
                                        </p:tav>
                                      </p:tavLst>
                                    </p:anim>
                                    <p:anim calcmode="lin" valueType="num">
                                      <p:cBhvr additive="base">
                                        <p:cTn id="14" dur="500" fill="hold"/>
                                        <p:tgtEl>
                                          <p:spTgt spid="819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199"/>
                                        </p:tgtEl>
                                        <p:attrNameLst>
                                          <p:attrName>style.visibility</p:attrName>
                                        </p:attrNameLst>
                                      </p:cBhvr>
                                      <p:to>
                                        <p:strVal val="visible"/>
                                      </p:to>
                                    </p:set>
                                    <p:anim calcmode="lin" valueType="num">
                                      <p:cBhvr additive="base">
                                        <p:cTn id="19" dur="500" fill="hold"/>
                                        <p:tgtEl>
                                          <p:spTgt spid="8199"/>
                                        </p:tgtEl>
                                        <p:attrNameLst>
                                          <p:attrName>ppt_x</p:attrName>
                                        </p:attrNameLst>
                                      </p:cBhvr>
                                      <p:tavLst>
                                        <p:tav tm="0">
                                          <p:val>
                                            <p:strVal val="#ppt_x"/>
                                          </p:val>
                                        </p:tav>
                                        <p:tav tm="100000">
                                          <p:val>
                                            <p:strVal val="#ppt_x"/>
                                          </p:val>
                                        </p:tav>
                                      </p:tavLst>
                                    </p:anim>
                                    <p:anim calcmode="lin" valueType="num">
                                      <p:cBhvr additive="base">
                                        <p:cTn id="20" dur="500" fill="hold"/>
                                        <p:tgtEl>
                                          <p:spTgt spid="819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8200"/>
                                        </p:tgtEl>
                                        <p:attrNameLst>
                                          <p:attrName>style.visibility</p:attrName>
                                        </p:attrNameLst>
                                      </p:cBhvr>
                                      <p:to>
                                        <p:strVal val="visible"/>
                                      </p:to>
                                    </p:set>
                                    <p:anim calcmode="lin" valueType="num">
                                      <p:cBhvr additive="base">
                                        <p:cTn id="25" dur="500" fill="hold"/>
                                        <p:tgtEl>
                                          <p:spTgt spid="8200"/>
                                        </p:tgtEl>
                                        <p:attrNameLst>
                                          <p:attrName>ppt_x</p:attrName>
                                        </p:attrNameLst>
                                      </p:cBhvr>
                                      <p:tavLst>
                                        <p:tav tm="0">
                                          <p:val>
                                            <p:strVal val="0-#ppt_w/2"/>
                                          </p:val>
                                        </p:tav>
                                        <p:tav tm="100000">
                                          <p:val>
                                            <p:strVal val="#ppt_x"/>
                                          </p:val>
                                        </p:tav>
                                      </p:tavLst>
                                    </p:anim>
                                    <p:anim calcmode="lin" valueType="num">
                                      <p:cBhvr additive="base">
                                        <p:cTn id="26" dur="500" fill="hold"/>
                                        <p:tgtEl>
                                          <p:spTgt spid="8200"/>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8203"/>
                                        </p:tgtEl>
                                        <p:attrNameLst>
                                          <p:attrName>style.visibility</p:attrName>
                                        </p:attrNameLst>
                                      </p:cBhvr>
                                      <p:to>
                                        <p:strVal val="visible"/>
                                      </p:to>
                                    </p:set>
                                    <p:anim calcmode="lin" valueType="num">
                                      <p:cBhvr additive="base">
                                        <p:cTn id="31" dur="500" fill="hold"/>
                                        <p:tgtEl>
                                          <p:spTgt spid="8203"/>
                                        </p:tgtEl>
                                        <p:attrNameLst>
                                          <p:attrName>ppt_x</p:attrName>
                                        </p:attrNameLst>
                                      </p:cBhvr>
                                      <p:tavLst>
                                        <p:tav tm="0">
                                          <p:val>
                                            <p:strVal val="0-#ppt_w/2"/>
                                          </p:val>
                                        </p:tav>
                                        <p:tav tm="100000">
                                          <p:val>
                                            <p:strVal val="#ppt_x"/>
                                          </p:val>
                                        </p:tav>
                                      </p:tavLst>
                                    </p:anim>
                                    <p:anim calcmode="lin" valueType="num">
                                      <p:cBhvr additive="base">
                                        <p:cTn id="32" dur="500" fill="hold"/>
                                        <p:tgtEl>
                                          <p:spTgt spid="82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P spid="8198" grpId="0"/>
      <p:bldP spid="819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GB" dirty="0">
                <a:latin typeface="Comic Sans MS" panose="030F0702030302020204" pitchFamily="66" charset="0"/>
              </a:rPr>
              <a:t>Charles’ decision</a:t>
            </a:r>
          </a:p>
        </p:txBody>
      </p:sp>
      <p:sp>
        <p:nvSpPr>
          <p:cNvPr id="38915" name="Rectangle 3"/>
          <p:cNvSpPr>
            <a:spLocks noGrp="1" noChangeArrowheads="1"/>
          </p:cNvSpPr>
          <p:nvPr>
            <p:ph type="body" idx="1"/>
          </p:nvPr>
        </p:nvSpPr>
        <p:spPr/>
        <p:txBody>
          <a:bodyPr/>
          <a:lstStyle/>
          <a:p>
            <a:r>
              <a:rPr lang="en-GB" dirty="0">
                <a:latin typeface="Comic Sans MS" panose="030F0702030302020204" pitchFamily="66" charset="0"/>
              </a:rPr>
              <a:t>He chose ‘a’</a:t>
            </a:r>
          </a:p>
          <a:p>
            <a:r>
              <a:rPr lang="en-GB" dirty="0">
                <a:latin typeface="Comic Sans MS" panose="030F0702030302020204" pitchFamily="66" charset="0"/>
              </a:rPr>
              <a:t>England was not at war and there was no need to improve the navy.</a:t>
            </a:r>
          </a:p>
          <a:p>
            <a:r>
              <a:rPr lang="en-GB" dirty="0">
                <a:latin typeface="Comic Sans MS" panose="030F0702030302020204" pitchFamily="66" charset="0"/>
              </a:rPr>
              <a:t>Would you be happy if you lived in the coastal counties?</a:t>
            </a:r>
          </a:p>
        </p:txBody>
      </p:sp>
      <p:sp>
        <p:nvSpPr>
          <p:cNvPr id="38916" name="AutoShape 4"/>
          <p:cNvSpPr>
            <a:spLocks noChangeArrowheads="1"/>
          </p:cNvSpPr>
          <p:nvPr/>
        </p:nvSpPr>
        <p:spPr bwMode="auto">
          <a:xfrm>
            <a:off x="5087938" y="4365625"/>
            <a:ext cx="4464050" cy="1943100"/>
          </a:xfrm>
          <a:prstGeom prst="wedgeRoundRectCallout">
            <a:avLst>
              <a:gd name="adj1" fmla="val -43750"/>
              <a:gd name="adj2" fmla="val 70000"/>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GB" sz="2000" b="1">
                <a:latin typeface="Comic Sans MS" panose="030F0702030302020204" pitchFamily="66" charset="0"/>
              </a:rPr>
              <a:t>Although taxes are great, people only privately breathe out a little discontent and lay down their purses, for I think the great tax of Ship Money is so well accepted.</a:t>
            </a:r>
          </a:p>
        </p:txBody>
      </p:sp>
    </p:spTree>
    <p:extLst>
      <p:ext uri="{BB962C8B-B14F-4D97-AF65-F5344CB8AC3E}">
        <p14:creationId xmlns:p14="http://schemas.microsoft.com/office/powerpoint/2010/main" val="17738812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8915">
                                            <p:txEl>
                                              <p:pRg st="2" end="2"/>
                                            </p:txEl>
                                          </p:spTgt>
                                        </p:tgtEl>
                                        <p:attrNameLst>
                                          <p:attrName>style.visibility</p:attrName>
                                        </p:attrNameLst>
                                      </p:cBhvr>
                                      <p:to>
                                        <p:strVal val="visible"/>
                                      </p:to>
                                    </p:set>
                                    <p:animEffect transition="in" filter="fade">
                                      <p:cBhvr>
                                        <p:cTn id="7" dur="2000"/>
                                        <p:tgtEl>
                                          <p:spTgt spid="38915">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916"/>
                                        </p:tgtEl>
                                        <p:attrNameLst>
                                          <p:attrName>style.visibility</p:attrName>
                                        </p:attrNameLst>
                                      </p:cBhvr>
                                      <p:to>
                                        <p:strVal val="visible"/>
                                      </p:to>
                                    </p:set>
                                    <p:animEffect transition="in" filter="fade">
                                      <p:cBhvr>
                                        <p:cTn id="12" dur="2000"/>
                                        <p:tgtEl>
                                          <p:spTgt spid="38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ChangeArrowheads="1"/>
          </p:cNvSpPr>
          <p:nvPr/>
        </p:nvSpPr>
        <p:spPr bwMode="auto">
          <a:xfrm>
            <a:off x="2063751" y="473583"/>
            <a:ext cx="239039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sz="3200" b="1">
                <a:latin typeface="Comic Sans MS" panose="030F0702030302020204" pitchFamily="66" charset="0"/>
              </a:rPr>
              <a:t>Decision 6:</a:t>
            </a:r>
          </a:p>
        </p:txBody>
      </p:sp>
      <p:sp>
        <p:nvSpPr>
          <p:cNvPr id="9221" name="Rectangle 5"/>
          <p:cNvSpPr>
            <a:spLocks noChangeArrowheads="1"/>
          </p:cNvSpPr>
          <p:nvPr/>
        </p:nvSpPr>
        <p:spPr bwMode="auto">
          <a:xfrm>
            <a:off x="2135189" y="1190537"/>
            <a:ext cx="755967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400" dirty="0">
                <a:latin typeface="Comic Sans MS" panose="030F0702030302020204" pitchFamily="66" charset="0"/>
              </a:rPr>
              <a:t>It is 1635.</a:t>
            </a:r>
          </a:p>
          <a:p>
            <a:r>
              <a:rPr lang="en-GB" sz="2400" dirty="0">
                <a:latin typeface="Comic Sans MS" panose="030F0702030302020204" pitchFamily="66" charset="0"/>
              </a:rPr>
              <a:t>Ship Money has been very successful – a lot of money has been collected.  Will you . . .</a:t>
            </a:r>
            <a:r>
              <a:rPr lang="en-GB" dirty="0">
                <a:latin typeface="Comic Sans MS" panose="030F0702030302020204" pitchFamily="66" charset="0"/>
              </a:rPr>
              <a:t> </a:t>
            </a:r>
          </a:p>
        </p:txBody>
      </p:sp>
      <p:sp>
        <p:nvSpPr>
          <p:cNvPr id="9222" name="Rectangle 6"/>
          <p:cNvSpPr>
            <a:spLocks noChangeArrowheads="1"/>
          </p:cNvSpPr>
          <p:nvPr/>
        </p:nvSpPr>
        <p:spPr bwMode="auto">
          <a:xfrm>
            <a:off x="2927351" y="2703940"/>
            <a:ext cx="639286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400">
                <a:latin typeface="Comic Sans MS" panose="030F0702030302020204" pitchFamily="66" charset="0"/>
              </a:rPr>
              <a:t>a. Continue to collect Ship Money from the coastal counties every year.</a:t>
            </a:r>
            <a:r>
              <a:rPr lang="en-GB">
                <a:latin typeface="Comic Sans MS" panose="030F0702030302020204" pitchFamily="66" charset="0"/>
              </a:rPr>
              <a:t> </a:t>
            </a:r>
          </a:p>
        </p:txBody>
      </p:sp>
      <p:sp>
        <p:nvSpPr>
          <p:cNvPr id="9233" name="Rectangle 17"/>
          <p:cNvSpPr>
            <a:spLocks noChangeArrowheads="1"/>
          </p:cNvSpPr>
          <p:nvPr/>
        </p:nvSpPr>
        <p:spPr bwMode="auto">
          <a:xfrm>
            <a:off x="2927350" y="3702478"/>
            <a:ext cx="59055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400">
                <a:latin typeface="Comic Sans MS" panose="030F0702030302020204" pitchFamily="66" charset="0"/>
              </a:rPr>
              <a:t>b. Stop the Ship Money tax and re-call Parliament.</a:t>
            </a:r>
            <a:r>
              <a:rPr lang="en-GB">
                <a:latin typeface="Comic Sans MS" panose="030F0702030302020204" pitchFamily="66" charset="0"/>
              </a:rPr>
              <a:t> </a:t>
            </a:r>
          </a:p>
        </p:txBody>
      </p:sp>
      <p:sp>
        <p:nvSpPr>
          <p:cNvPr id="9234" name="Rectangle 18"/>
          <p:cNvSpPr>
            <a:spLocks noChangeArrowheads="1"/>
          </p:cNvSpPr>
          <p:nvPr/>
        </p:nvSpPr>
        <p:spPr bwMode="auto">
          <a:xfrm>
            <a:off x="2927351" y="4717962"/>
            <a:ext cx="684212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400">
                <a:latin typeface="Comic Sans MS" panose="030F0702030302020204" pitchFamily="66" charset="0"/>
              </a:rPr>
              <a:t>c. Demand Ship money from the inland counties as well and make it a permanent tax to be collected every year.</a:t>
            </a:r>
            <a:r>
              <a:rPr lang="en-GB">
                <a:latin typeface="Comic Sans MS" panose="030F0702030302020204" pitchFamily="66" charset="0"/>
              </a:rPr>
              <a:t> </a:t>
            </a:r>
          </a:p>
        </p:txBody>
      </p:sp>
      <p:grpSp>
        <p:nvGrpSpPr>
          <p:cNvPr id="9235" name="Group 19"/>
          <p:cNvGrpSpPr>
            <a:grpSpLocks/>
          </p:cNvGrpSpPr>
          <p:nvPr/>
        </p:nvGrpSpPr>
        <p:grpSpPr bwMode="auto">
          <a:xfrm>
            <a:off x="9313548" y="2365674"/>
            <a:ext cx="1223963" cy="976313"/>
            <a:chOff x="5012" y="1298"/>
            <a:chExt cx="635" cy="544"/>
          </a:xfrm>
        </p:grpSpPr>
        <p:sp>
          <p:nvSpPr>
            <p:cNvPr id="9236" name="AutoShape 20"/>
            <p:cNvSpPr>
              <a:spLocks noChangeArrowheads="1"/>
            </p:cNvSpPr>
            <p:nvPr/>
          </p:nvSpPr>
          <p:spPr bwMode="auto">
            <a:xfrm>
              <a:off x="5012" y="1298"/>
              <a:ext cx="635" cy="544"/>
            </a:xfrm>
            <a:prstGeom prst="star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Comic Sans MS" panose="030F0702030302020204" pitchFamily="66" charset="0"/>
              </a:endParaRPr>
            </a:p>
          </p:txBody>
        </p:sp>
        <p:sp>
          <p:nvSpPr>
            <p:cNvPr id="9237" name="Text Box 21"/>
            <p:cNvSpPr txBox="1">
              <a:spLocks noChangeArrowheads="1"/>
            </p:cNvSpPr>
            <p:nvPr/>
          </p:nvSpPr>
          <p:spPr bwMode="auto">
            <a:xfrm>
              <a:off x="5193" y="1480"/>
              <a:ext cx="272" cy="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a:solidFill>
                    <a:srgbClr val="000000"/>
                  </a:solidFill>
                  <a:latin typeface="Comic Sans MS" panose="030F0702030302020204" pitchFamily="66" charset="0"/>
                </a:rPr>
                <a:t>5</a:t>
              </a:r>
            </a:p>
          </p:txBody>
        </p:sp>
      </p:grpSp>
      <p:grpSp>
        <p:nvGrpSpPr>
          <p:cNvPr id="9238" name="Group 22"/>
          <p:cNvGrpSpPr>
            <a:grpSpLocks/>
          </p:cNvGrpSpPr>
          <p:nvPr/>
        </p:nvGrpSpPr>
        <p:grpSpPr bwMode="auto">
          <a:xfrm>
            <a:off x="9352005" y="5172956"/>
            <a:ext cx="1223962" cy="1063625"/>
            <a:chOff x="5012" y="1298"/>
            <a:chExt cx="635" cy="544"/>
          </a:xfrm>
        </p:grpSpPr>
        <p:sp>
          <p:nvSpPr>
            <p:cNvPr id="9239" name="AutoShape 23"/>
            <p:cNvSpPr>
              <a:spLocks noChangeArrowheads="1"/>
            </p:cNvSpPr>
            <p:nvPr/>
          </p:nvSpPr>
          <p:spPr bwMode="auto">
            <a:xfrm>
              <a:off x="5012" y="1298"/>
              <a:ext cx="635" cy="544"/>
            </a:xfrm>
            <a:prstGeom prst="star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Comic Sans MS" panose="030F0702030302020204" pitchFamily="66" charset="0"/>
              </a:endParaRPr>
            </a:p>
          </p:txBody>
        </p:sp>
        <p:sp>
          <p:nvSpPr>
            <p:cNvPr id="9240" name="Text Box 24"/>
            <p:cNvSpPr txBox="1">
              <a:spLocks noChangeArrowheads="1"/>
            </p:cNvSpPr>
            <p:nvPr/>
          </p:nvSpPr>
          <p:spPr bwMode="auto">
            <a:xfrm>
              <a:off x="5193" y="1480"/>
              <a:ext cx="272"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a:solidFill>
                    <a:srgbClr val="000000"/>
                  </a:solidFill>
                  <a:latin typeface="Comic Sans MS" panose="030F0702030302020204" pitchFamily="66" charset="0"/>
                </a:rPr>
                <a:t>10</a:t>
              </a:r>
            </a:p>
          </p:txBody>
        </p:sp>
      </p:grpSp>
      <p:grpSp>
        <p:nvGrpSpPr>
          <p:cNvPr id="9241" name="Group 25"/>
          <p:cNvGrpSpPr>
            <a:grpSpLocks/>
          </p:cNvGrpSpPr>
          <p:nvPr/>
        </p:nvGrpSpPr>
        <p:grpSpPr bwMode="auto">
          <a:xfrm>
            <a:off x="8811461" y="3718462"/>
            <a:ext cx="1152525" cy="815975"/>
            <a:chOff x="5012" y="1298"/>
            <a:chExt cx="635" cy="544"/>
          </a:xfrm>
        </p:grpSpPr>
        <p:sp>
          <p:nvSpPr>
            <p:cNvPr id="9242" name="AutoShape 26"/>
            <p:cNvSpPr>
              <a:spLocks noChangeArrowheads="1"/>
            </p:cNvSpPr>
            <p:nvPr/>
          </p:nvSpPr>
          <p:spPr bwMode="auto">
            <a:xfrm>
              <a:off x="5012" y="1298"/>
              <a:ext cx="635" cy="544"/>
            </a:xfrm>
            <a:prstGeom prst="star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Comic Sans MS" panose="030F0702030302020204" pitchFamily="66" charset="0"/>
              </a:endParaRPr>
            </a:p>
          </p:txBody>
        </p:sp>
        <p:sp>
          <p:nvSpPr>
            <p:cNvPr id="9243" name="Text Box 27"/>
            <p:cNvSpPr txBox="1">
              <a:spLocks noChangeArrowheads="1"/>
            </p:cNvSpPr>
            <p:nvPr/>
          </p:nvSpPr>
          <p:spPr bwMode="auto">
            <a:xfrm>
              <a:off x="5193" y="1480"/>
              <a:ext cx="272" cy="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dirty="0">
                  <a:solidFill>
                    <a:srgbClr val="000000"/>
                  </a:solidFill>
                  <a:latin typeface="Comic Sans MS" panose="030F0702030302020204" pitchFamily="66" charset="0"/>
                </a:rPr>
                <a:t>0</a:t>
              </a:r>
            </a:p>
          </p:txBody>
        </p:sp>
      </p:grpSp>
    </p:spTree>
    <p:extLst>
      <p:ext uri="{BB962C8B-B14F-4D97-AF65-F5344CB8AC3E}">
        <p14:creationId xmlns:p14="http://schemas.microsoft.com/office/powerpoint/2010/main" val="34261039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21"/>
                                        </p:tgtEl>
                                        <p:attrNameLst>
                                          <p:attrName>style.visibility</p:attrName>
                                        </p:attrNameLst>
                                      </p:cBhvr>
                                      <p:to>
                                        <p:strVal val="visible"/>
                                      </p:to>
                                    </p:set>
                                    <p:anim calcmode="lin" valueType="num">
                                      <p:cBhvr additive="base">
                                        <p:cTn id="7" dur="500" fill="hold"/>
                                        <p:tgtEl>
                                          <p:spTgt spid="9221"/>
                                        </p:tgtEl>
                                        <p:attrNameLst>
                                          <p:attrName>ppt_x</p:attrName>
                                        </p:attrNameLst>
                                      </p:cBhvr>
                                      <p:tavLst>
                                        <p:tav tm="0">
                                          <p:val>
                                            <p:strVal val="#ppt_x"/>
                                          </p:val>
                                        </p:tav>
                                        <p:tav tm="100000">
                                          <p:val>
                                            <p:strVal val="#ppt_x"/>
                                          </p:val>
                                        </p:tav>
                                      </p:tavLst>
                                    </p:anim>
                                    <p:anim calcmode="lin" valueType="num">
                                      <p:cBhvr additive="base">
                                        <p:cTn id="8" dur="500" fill="hold"/>
                                        <p:tgtEl>
                                          <p:spTgt spid="922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22"/>
                                        </p:tgtEl>
                                        <p:attrNameLst>
                                          <p:attrName>style.visibility</p:attrName>
                                        </p:attrNameLst>
                                      </p:cBhvr>
                                      <p:to>
                                        <p:strVal val="visible"/>
                                      </p:to>
                                    </p:set>
                                    <p:anim calcmode="lin" valueType="num">
                                      <p:cBhvr additive="base">
                                        <p:cTn id="13" dur="500" fill="hold"/>
                                        <p:tgtEl>
                                          <p:spTgt spid="9222"/>
                                        </p:tgtEl>
                                        <p:attrNameLst>
                                          <p:attrName>ppt_x</p:attrName>
                                        </p:attrNameLst>
                                      </p:cBhvr>
                                      <p:tavLst>
                                        <p:tav tm="0">
                                          <p:val>
                                            <p:strVal val="#ppt_x"/>
                                          </p:val>
                                        </p:tav>
                                        <p:tav tm="100000">
                                          <p:val>
                                            <p:strVal val="#ppt_x"/>
                                          </p:val>
                                        </p:tav>
                                      </p:tavLst>
                                    </p:anim>
                                    <p:anim calcmode="lin" valueType="num">
                                      <p:cBhvr additive="base">
                                        <p:cTn id="14" dur="500" fill="hold"/>
                                        <p:tgtEl>
                                          <p:spTgt spid="922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233"/>
                                        </p:tgtEl>
                                        <p:attrNameLst>
                                          <p:attrName>style.visibility</p:attrName>
                                        </p:attrNameLst>
                                      </p:cBhvr>
                                      <p:to>
                                        <p:strVal val="visible"/>
                                      </p:to>
                                    </p:set>
                                    <p:anim calcmode="lin" valueType="num">
                                      <p:cBhvr additive="base">
                                        <p:cTn id="19" dur="500" fill="hold"/>
                                        <p:tgtEl>
                                          <p:spTgt spid="9233"/>
                                        </p:tgtEl>
                                        <p:attrNameLst>
                                          <p:attrName>ppt_x</p:attrName>
                                        </p:attrNameLst>
                                      </p:cBhvr>
                                      <p:tavLst>
                                        <p:tav tm="0">
                                          <p:val>
                                            <p:strVal val="#ppt_x"/>
                                          </p:val>
                                        </p:tav>
                                        <p:tav tm="100000">
                                          <p:val>
                                            <p:strVal val="#ppt_x"/>
                                          </p:val>
                                        </p:tav>
                                      </p:tavLst>
                                    </p:anim>
                                    <p:anim calcmode="lin" valueType="num">
                                      <p:cBhvr additive="base">
                                        <p:cTn id="20" dur="500" fill="hold"/>
                                        <p:tgtEl>
                                          <p:spTgt spid="923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234"/>
                                        </p:tgtEl>
                                        <p:attrNameLst>
                                          <p:attrName>style.visibility</p:attrName>
                                        </p:attrNameLst>
                                      </p:cBhvr>
                                      <p:to>
                                        <p:strVal val="visible"/>
                                      </p:to>
                                    </p:set>
                                    <p:anim calcmode="lin" valueType="num">
                                      <p:cBhvr additive="base">
                                        <p:cTn id="25" dur="500" fill="hold"/>
                                        <p:tgtEl>
                                          <p:spTgt spid="9234"/>
                                        </p:tgtEl>
                                        <p:attrNameLst>
                                          <p:attrName>ppt_x</p:attrName>
                                        </p:attrNameLst>
                                      </p:cBhvr>
                                      <p:tavLst>
                                        <p:tav tm="0">
                                          <p:val>
                                            <p:strVal val="#ppt_x"/>
                                          </p:val>
                                        </p:tav>
                                        <p:tav tm="100000">
                                          <p:val>
                                            <p:strVal val="#ppt_x"/>
                                          </p:val>
                                        </p:tav>
                                      </p:tavLst>
                                    </p:anim>
                                    <p:anim calcmode="lin" valueType="num">
                                      <p:cBhvr additive="base">
                                        <p:cTn id="26" dur="500" fill="hold"/>
                                        <p:tgtEl>
                                          <p:spTgt spid="9234"/>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9235"/>
                                        </p:tgtEl>
                                        <p:attrNameLst>
                                          <p:attrName>style.visibility</p:attrName>
                                        </p:attrNameLst>
                                      </p:cBhvr>
                                      <p:to>
                                        <p:strVal val="visible"/>
                                      </p:to>
                                    </p:set>
                                    <p:anim calcmode="lin" valueType="num">
                                      <p:cBhvr additive="base">
                                        <p:cTn id="31" dur="500" fill="hold"/>
                                        <p:tgtEl>
                                          <p:spTgt spid="9235"/>
                                        </p:tgtEl>
                                        <p:attrNameLst>
                                          <p:attrName>ppt_x</p:attrName>
                                        </p:attrNameLst>
                                      </p:cBhvr>
                                      <p:tavLst>
                                        <p:tav tm="0">
                                          <p:val>
                                            <p:strVal val="0-#ppt_w/2"/>
                                          </p:val>
                                        </p:tav>
                                        <p:tav tm="100000">
                                          <p:val>
                                            <p:strVal val="#ppt_x"/>
                                          </p:val>
                                        </p:tav>
                                      </p:tavLst>
                                    </p:anim>
                                    <p:anim calcmode="lin" valueType="num">
                                      <p:cBhvr additive="base">
                                        <p:cTn id="32" dur="500" fill="hold"/>
                                        <p:tgtEl>
                                          <p:spTgt spid="9235"/>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9241"/>
                                        </p:tgtEl>
                                        <p:attrNameLst>
                                          <p:attrName>style.visibility</p:attrName>
                                        </p:attrNameLst>
                                      </p:cBhvr>
                                      <p:to>
                                        <p:strVal val="visible"/>
                                      </p:to>
                                    </p:set>
                                    <p:anim calcmode="lin" valueType="num">
                                      <p:cBhvr additive="base">
                                        <p:cTn id="37" dur="500" fill="hold"/>
                                        <p:tgtEl>
                                          <p:spTgt spid="9241"/>
                                        </p:tgtEl>
                                        <p:attrNameLst>
                                          <p:attrName>ppt_x</p:attrName>
                                        </p:attrNameLst>
                                      </p:cBhvr>
                                      <p:tavLst>
                                        <p:tav tm="0">
                                          <p:val>
                                            <p:strVal val="0-#ppt_w/2"/>
                                          </p:val>
                                        </p:tav>
                                        <p:tav tm="100000">
                                          <p:val>
                                            <p:strVal val="#ppt_x"/>
                                          </p:val>
                                        </p:tav>
                                      </p:tavLst>
                                    </p:anim>
                                    <p:anim calcmode="lin" valueType="num">
                                      <p:cBhvr additive="base">
                                        <p:cTn id="38" dur="500" fill="hold"/>
                                        <p:tgtEl>
                                          <p:spTgt spid="9241"/>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9238"/>
                                        </p:tgtEl>
                                        <p:attrNameLst>
                                          <p:attrName>style.visibility</p:attrName>
                                        </p:attrNameLst>
                                      </p:cBhvr>
                                      <p:to>
                                        <p:strVal val="visible"/>
                                      </p:to>
                                    </p:set>
                                    <p:anim calcmode="lin" valueType="num">
                                      <p:cBhvr additive="base">
                                        <p:cTn id="43" dur="500" fill="hold"/>
                                        <p:tgtEl>
                                          <p:spTgt spid="9238"/>
                                        </p:tgtEl>
                                        <p:attrNameLst>
                                          <p:attrName>ppt_x</p:attrName>
                                        </p:attrNameLst>
                                      </p:cBhvr>
                                      <p:tavLst>
                                        <p:tav tm="0">
                                          <p:val>
                                            <p:strVal val="0-#ppt_w/2"/>
                                          </p:val>
                                        </p:tav>
                                        <p:tav tm="100000">
                                          <p:val>
                                            <p:strVal val="#ppt_x"/>
                                          </p:val>
                                        </p:tav>
                                      </p:tavLst>
                                    </p:anim>
                                    <p:anim calcmode="lin" valueType="num">
                                      <p:cBhvr additive="base">
                                        <p:cTn id="44" dur="500" fill="hold"/>
                                        <p:tgtEl>
                                          <p:spTgt spid="92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p:bldP spid="9222" grpId="0"/>
      <p:bldP spid="9233" grpId="0"/>
      <p:bldP spid="923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GB">
                <a:latin typeface="Comic Sans MS" panose="030F0702030302020204" pitchFamily="66" charset="0"/>
              </a:rPr>
              <a:t>Charles’ decision</a:t>
            </a:r>
          </a:p>
        </p:txBody>
      </p:sp>
      <p:sp>
        <p:nvSpPr>
          <p:cNvPr id="39939" name="Rectangle 3"/>
          <p:cNvSpPr>
            <a:spLocks noGrp="1" noChangeArrowheads="1"/>
          </p:cNvSpPr>
          <p:nvPr>
            <p:ph type="body" idx="1"/>
          </p:nvPr>
        </p:nvSpPr>
        <p:spPr>
          <a:xfrm>
            <a:off x="1981200" y="1600200"/>
            <a:ext cx="8229600" cy="2260600"/>
          </a:xfrm>
        </p:spPr>
        <p:txBody>
          <a:bodyPr/>
          <a:lstStyle/>
          <a:p>
            <a:r>
              <a:rPr lang="en-GB">
                <a:latin typeface="Comic Sans MS" panose="030F0702030302020204" pitchFamily="66" charset="0"/>
              </a:rPr>
              <a:t>He chose ‘c’.</a:t>
            </a:r>
          </a:p>
          <a:p>
            <a:r>
              <a:rPr lang="en-GB">
                <a:latin typeface="Comic Sans MS" panose="030F0702030302020204" pitchFamily="66" charset="0"/>
              </a:rPr>
              <a:t>The whole country was now paying Ship Money.  People in the inland counties had never had to pay it before.</a:t>
            </a:r>
          </a:p>
        </p:txBody>
      </p:sp>
      <p:pic>
        <p:nvPicPr>
          <p:cNvPr id="39941" name="Picture 5" descr="8B2FAE8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82889" y="3716338"/>
            <a:ext cx="4067175" cy="2927350"/>
          </a:xfrm>
          <a:prstGeom prst="rect">
            <a:avLst/>
          </a:prstGeom>
          <a:noFill/>
          <a:extLst>
            <a:ext uri="{909E8E84-426E-40DD-AFC4-6F175D3DCCD1}">
              <a14:hiddenFill xmlns:a14="http://schemas.microsoft.com/office/drawing/2010/main">
                <a:solidFill>
                  <a:srgbClr val="FFFFFF"/>
                </a:solidFill>
              </a14:hiddenFill>
            </a:ext>
          </a:extLst>
        </p:spPr>
      </p:pic>
      <p:sp>
        <p:nvSpPr>
          <p:cNvPr id="39942" name="Text Box 6"/>
          <p:cNvSpPr txBox="1">
            <a:spLocks noChangeArrowheads="1"/>
          </p:cNvSpPr>
          <p:nvPr/>
        </p:nvSpPr>
        <p:spPr bwMode="auto">
          <a:xfrm>
            <a:off x="7175500" y="4437064"/>
            <a:ext cx="280828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b="1">
                <a:latin typeface="Comic Sans MS" panose="030F0702030302020204" pitchFamily="66" charset="0"/>
              </a:rPr>
              <a:t>HOW POPULAR WAS THE TAX?</a:t>
            </a:r>
          </a:p>
        </p:txBody>
      </p:sp>
    </p:spTree>
    <p:extLst>
      <p:ext uri="{BB962C8B-B14F-4D97-AF65-F5344CB8AC3E}">
        <p14:creationId xmlns:p14="http://schemas.microsoft.com/office/powerpoint/2010/main" val="10388939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9941"/>
                                        </p:tgtEl>
                                        <p:attrNameLst>
                                          <p:attrName>style.visibility</p:attrName>
                                        </p:attrNameLst>
                                      </p:cBhvr>
                                      <p:to>
                                        <p:strVal val="visible"/>
                                      </p:to>
                                    </p:set>
                                    <p:animEffect transition="in" filter="fade">
                                      <p:cBhvr>
                                        <p:cTn id="7" dur="2000"/>
                                        <p:tgtEl>
                                          <p:spTgt spid="3994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942"/>
                                        </p:tgtEl>
                                        <p:attrNameLst>
                                          <p:attrName>style.visibility</p:attrName>
                                        </p:attrNameLst>
                                      </p:cBhvr>
                                      <p:to>
                                        <p:strVal val="visible"/>
                                      </p:to>
                                    </p:set>
                                    <p:animEffect transition="in" filter="fade">
                                      <p:cBhvr>
                                        <p:cTn id="10" dur="2000"/>
                                        <p:tgtEl>
                                          <p:spTgt spid="399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ChangeArrowheads="1"/>
          </p:cNvSpPr>
          <p:nvPr/>
        </p:nvSpPr>
        <p:spPr bwMode="auto">
          <a:xfrm>
            <a:off x="1919289" y="402145"/>
            <a:ext cx="239039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sz="3200" b="1">
                <a:latin typeface="Comic Sans MS" panose="030F0702030302020204" pitchFamily="66" charset="0"/>
              </a:rPr>
              <a:t>Decision 7:</a:t>
            </a:r>
          </a:p>
        </p:txBody>
      </p:sp>
      <p:sp>
        <p:nvSpPr>
          <p:cNvPr id="10245" name="Rectangle 5"/>
          <p:cNvSpPr>
            <a:spLocks noChangeArrowheads="1"/>
          </p:cNvSpPr>
          <p:nvPr/>
        </p:nvSpPr>
        <p:spPr bwMode="auto">
          <a:xfrm>
            <a:off x="1992314" y="859305"/>
            <a:ext cx="8135937"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400" dirty="0">
                <a:latin typeface="Comic Sans MS" panose="030F0702030302020204" pitchFamily="66" charset="0"/>
              </a:rPr>
              <a:t>It is 1637.</a:t>
            </a:r>
          </a:p>
          <a:p>
            <a:r>
              <a:rPr lang="en-GB" sz="2400" dirty="0">
                <a:latin typeface="Comic Sans MS" panose="030F0702030302020204" pitchFamily="66" charset="0"/>
              </a:rPr>
              <a:t>A man called John Hampden has refused to pay the Ship Money tax, saying that it is illegal for the King to raise taxes without Parliament’s permission.  Will you . . . </a:t>
            </a:r>
          </a:p>
        </p:txBody>
      </p:sp>
      <p:sp>
        <p:nvSpPr>
          <p:cNvPr id="10246" name="Rectangle 6"/>
          <p:cNvSpPr>
            <a:spLocks noChangeArrowheads="1"/>
          </p:cNvSpPr>
          <p:nvPr/>
        </p:nvSpPr>
        <p:spPr bwMode="auto">
          <a:xfrm>
            <a:off x="2855914" y="2590197"/>
            <a:ext cx="658812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400">
                <a:latin typeface="Comic Sans MS" panose="030F0702030302020204" pitchFamily="66" charset="0"/>
              </a:rPr>
              <a:t>a. Execute John Hampden for his disobedience and use this as an example for anyone else who refuses to pay the Ship Money tax. </a:t>
            </a:r>
          </a:p>
        </p:txBody>
      </p:sp>
      <p:sp>
        <p:nvSpPr>
          <p:cNvPr id="10247" name="Rectangle 7"/>
          <p:cNvSpPr>
            <a:spLocks noChangeArrowheads="1"/>
          </p:cNvSpPr>
          <p:nvPr/>
        </p:nvSpPr>
        <p:spPr bwMode="auto">
          <a:xfrm>
            <a:off x="2855913" y="4032162"/>
            <a:ext cx="63373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400">
                <a:latin typeface="Comic Sans MS" panose="030F0702030302020204" pitchFamily="66" charset="0"/>
              </a:rPr>
              <a:t>b. Listen to John Hampden.  Stop collecting Ship Money and re-call Parliament.</a:t>
            </a:r>
            <a:r>
              <a:rPr lang="en-GB">
                <a:latin typeface="Comic Sans MS" panose="030F0702030302020204" pitchFamily="66" charset="0"/>
              </a:rPr>
              <a:t> </a:t>
            </a:r>
          </a:p>
        </p:txBody>
      </p:sp>
      <p:sp>
        <p:nvSpPr>
          <p:cNvPr id="10248" name="Rectangle 8"/>
          <p:cNvSpPr>
            <a:spLocks noChangeArrowheads="1"/>
          </p:cNvSpPr>
          <p:nvPr/>
        </p:nvSpPr>
        <p:spPr bwMode="auto">
          <a:xfrm>
            <a:off x="2855913" y="5222787"/>
            <a:ext cx="707231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400">
                <a:latin typeface="Comic Sans MS" panose="030F0702030302020204" pitchFamily="66" charset="0"/>
              </a:rPr>
              <a:t>c. Put John Hampden on trial for not paying the tax.  The courts are bound to rule in your favour because you control them.</a:t>
            </a:r>
            <a:r>
              <a:rPr lang="en-GB">
                <a:latin typeface="Comic Sans MS" panose="030F0702030302020204" pitchFamily="66" charset="0"/>
              </a:rPr>
              <a:t> </a:t>
            </a:r>
          </a:p>
        </p:txBody>
      </p:sp>
      <p:grpSp>
        <p:nvGrpSpPr>
          <p:cNvPr id="10249" name="Group 9"/>
          <p:cNvGrpSpPr>
            <a:grpSpLocks/>
          </p:cNvGrpSpPr>
          <p:nvPr/>
        </p:nvGrpSpPr>
        <p:grpSpPr bwMode="auto">
          <a:xfrm>
            <a:off x="9370135" y="2880287"/>
            <a:ext cx="1296988" cy="920750"/>
            <a:chOff x="5012" y="1298"/>
            <a:chExt cx="635" cy="544"/>
          </a:xfrm>
        </p:grpSpPr>
        <p:sp>
          <p:nvSpPr>
            <p:cNvPr id="10250" name="AutoShape 10"/>
            <p:cNvSpPr>
              <a:spLocks noChangeArrowheads="1"/>
            </p:cNvSpPr>
            <p:nvPr/>
          </p:nvSpPr>
          <p:spPr bwMode="auto">
            <a:xfrm>
              <a:off x="5012" y="1298"/>
              <a:ext cx="635" cy="544"/>
            </a:xfrm>
            <a:prstGeom prst="star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Comic Sans MS" panose="030F0702030302020204" pitchFamily="66" charset="0"/>
              </a:endParaRPr>
            </a:p>
          </p:txBody>
        </p:sp>
        <p:sp>
          <p:nvSpPr>
            <p:cNvPr id="10251" name="Text Box 11"/>
            <p:cNvSpPr txBox="1">
              <a:spLocks noChangeArrowheads="1"/>
            </p:cNvSpPr>
            <p:nvPr/>
          </p:nvSpPr>
          <p:spPr bwMode="auto">
            <a:xfrm>
              <a:off x="5193" y="1480"/>
              <a:ext cx="272" cy="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a:solidFill>
                    <a:srgbClr val="000000"/>
                  </a:solidFill>
                  <a:latin typeface="Comic Sans MS" panose="030F0702030302020204" pitchFamily="66" charset="0"/>
                </a:rPr>
                <a:t>10</a:t>
              </a:r>
            </a:p>
          </p:txBody>
        </p:sp>
      </p:grpSp>
      <p:grpSp>
        <p:nvGrpSpPr>
          <p:cNvPr id="10252" name="Group 12"/>
          <p:cNvGrpSpPr>
            <a:grpSpLocks/>
          </p:cNvGrpSpPr>
          <p:nvPr/>
        </p:nvGrpSpPr>
        <p:grpSpPr bwMode="auto">
          <a:xfrm>
            <a:off x="7721048" y="4034876"/>
            <a:ext cx="1008062" cy="831850"/>
            <a:chOff x="5012" y="1298"/>
            <a:chExt cx="635" cy="544"/>
          </a:xfrm>
        </p:grpSpPr>
        <p:sp>
          <p:nvSpPr>
            <p:cNvPr id="10253" name="AutoShape 13"/>
            <p:cNvSpPr>
              <a:spLocks noChangeArrowheads="1"/>
            </p:cNvSpPr>
            <p:nvPr/>
          </p:nvSpPr>
          <p:spPr bwMode="auto">
            <a:xfrm>
              <a:off x="5012" y="1298"/>
              <a:ext cx="635" cy="544"/>
            </a:xfrm>
            <a:prstGeom prst="star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Comic Sans MS" panose="030F0702030302020204" pitchFamily="66" charset="0"/>
              </a:endParaRPr>
            </a:p>
          </p:txBody>
        </p:sp>
        <p:sp>
          <p:nvSpPr>
            <p:cNvPr id="10254" name="Text Box 14"/>
            <p:cNvSpPr txBox="1">
              <a:spLocks noChangeArrowheads="1"/>
            </p:cNvSpPr>
            <p:nvPr/>
          </p:nvSpPr>
          <p:spPr bwMode="auto">
            <a:xfrm>
              <a:off x="5193" y="1480"/>
              <a:ext cx="272" cy="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a:solidFill>
                    <a:srgbClr val="000000"/>
                  </a:solidFill>
                  <a:latin typeface="Comic Sans MS" panose="030F0702030302020204" pitchFamily="66" charset="0"/>
                </a:rPr>
                <a:t>0</a:t>
              </a:r>
            </a:p>
          </p:txBody>
        </p:sp>
      </p:grpSp>
      <p:grpSp>
        <p:nvGrpSpPr>
          <p:cNvPr id="10255" name="Group 15"/>
          <p:cNvGrpSpPr>
            <a:grpSpLocks/>
          </p:cNvGrpSpPr>
          <p:nvPr/>
        </p:nvGrpSpPr>
        <p:grpSpPr bwMode="auto">
          <a:xfrm>
            <a:off x="9928225" y="5222787"/>
            <a:ext cx="1223963" cy="1036637"/>
            <a:chOff x="5012" y="1298"/>
            <a:chExt cx="635" cy="544"/>
          </a:xfrm>
        </p:grpSpPr>
        <p:sp>
          <p:nvSpPr>
            <p:cNvPr id="10256" name="AutoShape 16"/>
            <p:cNvSpPr>
              <a:spLocks noChangeArrowheads="1"/>
            </p:cNvSpPr>
            <p:nvPr/>
          </p:nvSpPr>
          <p:spPr bwMode="auto">
            <a:xfrm>
              <a:off x="5012" y="1298"/>
              <a:ext cx="635" cy="544"/>
            </a:xfrm>
            <a:prstGeom prst="star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Comic Sans MS" panose="030F0702030302020204" pitchFamily="66" charset="0"/>
              </a:endParaRPr>
            </a:p>
          </p:txBody>
        </p:sp>
        <p:sp>
          <p:nvSpPr>
            <p:cNvPr id="10257" name="Text Box 17"/>
            <p:cNvSpPr txBox="1">
              <a:spLocks noChangeArrowheads="1"/>
            </p:cNvSpPr>
            <p:nvPr/>
          </p:nvSpPr>
          <p:spPr bwMode="auto">
            <a:xfrm>
              <a:off x="5193" y="1480"/>
              <a:ext cx="272"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a:solidFill>
                    <a:srgbClr val="000000"/>
                  </a:solidFill>
                  <a:latin typeface="Comic Sans MS" panose="030F0702030302020204" pitchFamily="66" charset="0"/>
                </a:rPr>
                <a:t>10</a:t>
              </a:r>
            </a:p>
          </p:txBody>
        </p:sp>
      </p:grpSp>
    </p:spTree>
    <p:extLst>
      <p:ext uri="{BB962C8B-B14F-4D97-AF65-F5344CB8AC3E}">
        <p14:creationId xmlns:p14="http://schemas.microsoft.com/office/powerpoint/2010/main" val="27997393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anim calcmode="lin" valueType="num">
                                      <p:cBhvr additive="base">
                                        <p:cTn id="7" dur="500" fill="hold"/>
                                        <p:tgtEl>
                                          <p:spTgt spid="10245"/>
                                        </p:tgtEl>
                                        <p:attrNameLst>
                                          <p:attrName>ppt_x</p:attrName>
                                        </p:attrNameLst>
                                      </p:cBhvr>
                                      <p:tavLst>
                                        <p:tav tm="0">
                                          <p:val>
                                            <p:strVal val="#ppt_x"/>
                                          </p:val>
                                        </p:tav>
                                        <p:tav tm="100000">
                                          <p:val>
                                            <p:strVal val="#ppt_x"/>
                                          </p:val>
                                        </p:tav>
                                      </p:tavLst>
                                    </p:anim>
                                    <p:anim calcmode="lin" valueType="num">
                                      <p:cBhvr additive="base">
                                        <p:cTn id="8" dur="500" fill="hold"/>
                                        <p:tgtEl>
                                          <p:spTgt spid="1024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6"/>
                                        </p:tgtEl>
                                        <p:attrNameLst>
                                          <p:attrName>style.visibility</p:attrName>
                                        </p:attrNameLst>
                                      </p:cBhvr>
                                      <p:to>
                                        <p:strVal val="visible"/>
                                      </p:to>
                                    </p:set>
                                    <p:anim calcmode="lin" valueType="num">
                                      <p:cBhvr additive="base">
                                        <p:cTn id="13" dur="500" fill="hold"/>
                                        <p:tgtEl>
                                          <p:spTgt spid="10246"/>
                                        </p:tgtEl>
                                        <p:attrNameLst>
                                          <p:attrName>ppt_x</p:attrName>
                                        </p:attrNameLst>
                                      </p:cBhvr>
                                      <p:tavLst>
                                        <p:tav tm="0">
                                          <p:val>
                                            <p:strVal val="#ppt_x"/>
                                          </p:val>
                                        </p:tav>
                                        <p:tav tm="100000">
                                          <p:val>
                                            <p:strVal val="#ppt_x"/>
                                          </p:val>
                                        </p:tav>
                                      </p:tavLst>
                                    </p:anim>
                                    <p:anim calcmode="lin" valueType="num">
                                      <p:cBhvr additive="base">
                                        <p:cTn id="14" dur="500" fill="hold"/>
                                        <p:tgtEl>
                                          <p:spTgt spid="1024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247"/>
                                        </p:tgtEl>
                                        <p:attrNameLst>
                                          <p:attrName>style.visibility</p:attrName>
                                        </p:attrNameLst>
                                      </p:cBhvr>
                                      <p:to>
                                        <p:strVal val="visible"/>
                                      </p:to>
                                    </p:set>
                                    <p:anim calcmode="lin" valueType="num">
                                      <p:cBhvr additive="base">
                                        <p:cTn id="19" dur="500" fill="hold"/>
                                        <p:tgtEl>
                                          <p:spTgt spid="10247"/>
                                        </p:tgtEl>
                                        <p:attrNameLst>
                                          <p:attrName>ppt_x</p:attrName>
                                        </p:attrNameLst>
                                      </p:cBhvr>
                                      <p:tavLst>
                                        <p:tav tm="0">
                                          <p:val>
                                            <p:strVal val="#ppt_x"/>
                                          </p:val>
                                        </p:tav>
                                        <p:tav tm="100000">
                                          <p:val>
                                            <p:strVal val="#ppt_x"/>
                                          </p:val>
                                        </p:tav>
                                      </p:tavLst>
                                    </p:anim>
                                    <p:anim calcmode="lin" valueType="num">
                                      <p:cBhvr additive="base">
                                        <p:cTn id="20" dur="500" fill="hold"/>
                                        <p:tgtEl>
                                          <p:spTgt spid="1024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248"/>
                                        </p:tgtEl>
                                        <p:attrNameLst>
                                          <p:attrName>style.visibility</p:attrName>
                                        </p:attrNameLst>
                                      </p:cBhvr>
                                      <p:to>
                                        <p:strVal val="visible"/>
                                      </p:to>
                                    </p:set>
                                    <p:anim calcmode="lin" valueType="num">
                                      <p:cBhvr additive="base">
                                        <p:cTn id="25" dur="500" fill="hold"/>
                                        <p:tgtEl>
                                          <p:spTgt spid="10248"/>
                                        </p:tgtEl>
                                        <p:attrNameLst>
                                          <p:attrName>ppt_x</p:attrName>
                                        </p:attrNameLst>
                                      </p:cBhvr>
                                      <p:tavLst>
                                        <p:tav tm="0">
                                          <p:val>
                                            <p:strVal val="#ppt_x"/>
                                          </p:val>
                                        </p:tav>
                                        <p:tav tm="100000">
                                          <p:val>
                                            <p:strVal val="#ppt_x"/>
                                          </p:val>
                                        </p:tav>
                                      </p:tavLst>
                                    </p:anim>
                                    <p:anim calcmode="lin" valueType="num">
                                      <p:cBhvr additive="base">
                                        <p:cTn id="26" dur="500" fill="hold"/>
                                        <p:tgtEl>
                                          <p:spTgt spid="10248"/>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0249"/>
                                        </p:tgtEl>
                                        <p:attrNameLst>
                                          <p:attrName>style.visibility</p:attrName>
                                        </p:attrNameLst>
                                      </p:cBhvr>
                                      <p:to>
                                        <p:strVal val="visible"/>
                                      </p:to>
                                    </p:set>
                                    <p:anim calcmode="lin" valueType="num">
                                      <p:cBhvr additive="base">
                                        <p:cTn id="31" dur="500" fill="hold"/>
                                        <p:tgtEl>
                                          <p:spTgt spid="10249"/>
                                        </p:tgtEl>
                                        <p:attrNameLst>
                                          <p:attrName>ppt_x</p:attrName>
                                        </p:attrNameLst>
                                      </p:cBhvr>
                                      <p:tavLst>
                                        <p:tav tm="0">
                                          <p:val>
                                            <p:strVal val="0-#ppt_w/2"/>
                                          </p:val>
                                        </p:tav>
                                        <p:tav tm="100000">
                                          <p:val>
                                            <p:strVal val="#ppt_x"/>
                                          </p:val>
                                        </p:tav>
                                      </p:tavLst>
                                    </p:anim>
                                    <p:anim calcmode="lin" valueType="num">
                                      <p:cBhvr additive="base">
                                        <p:cTn id="32" dur="500" fill="hold"/>
                                        <p:tgtEl>
                                          <p:spTgt spid="10249"/>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10252"/>
                                        </p:tgtEl>
                                        <p:attrNameLst>
                                          <p:attrName>style.visibility</p:attrName>
                                        </p:attrNameLst>
                                      </p:cBhvr>
                                      <p:to>
                                        <p:strVal val="visible"/>
                                      </p:to>
                                    </p:set>
                                    <p:anim calcmode="lin" valueType="num">
                                      <p:cBhvr additive="base">
                                        <p:cTn id="37" dur="500" fill="hold"/>
                                        <p:tgtEl>
                                          <p:spTgt spid="10252"/>
                                        </p:tgtEl>
                                        <p:attrNameLst>
                                          <p:attrName>ppt_x</p:attrName>
                                        </p:attrNameLst>
                                      </p:cBhvr>
                                      <p:tavLst>
                                        <p:tav tm="0">
                                          <p:val>
                                            <p:strVal val="0-#ppt_w/2"/>
                                          </p:val>
                                        </p:tav>
                                        <p:tav tm="100000">
                                          <p:val>
                                            <p:strVal val="#ppt_x"/>
                                          </p:val>
                                        </p:tav>
                                      </p:tavLst>
                                    </p:anim>
                                    <p:anim calcmode="lin" valueType="num">
                                      <p:cBhvr additive="base">
                                        <p:cTn id="38" dur="500" fill="hold"/>
                                        <p:tgtEl>
                                          <p:spTgt spid="10252"/>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10255"/>
                                        </p:tgtEl>
                                        <p:attrNameLst>
                                          <p:attrName>style.visibility</p:attrName>
                                        </p:attrNameLst>
                                      </p:cBhvr>
                                      <p:to>
                                        <p:strVal val="visible"/>
                                      </p:to>
                                    </p:set>
                                    <p:anim calcmode="lin" valueType="num">
                                      <p:cBhvr additive="base">
                                        <p:cTn id="43" dur="500" fill="hold"/>
                                        <p:tgtEl>
                                          <p:spTgt spid="10255"/>
                                        </p:tgtEl>
                                        <p:attrNameLst>
                                          <p:attrName>ppt_x</p:attrName>
                                        </p:attrNameLst>
                                      </p:cBhvr>
                                      <p:tavLst>
                                        <p:tav tm="0">
                                          <p:val>
                                            <p:strVal val="0-#ppt_w/2"/>
                                          </p:val>
                                        </p:tav>
                                        <p:tav tm="100000">
                                          <p:val>
                                            <p:strVal val="#ppt_x"/>
                                          </p:val>
                                        </p:tav>
                                      </p:tavLst>
                                    </p:anim>
                                    <p:anim calcmode="lin" valueType="num">
                                      <p:cBhvr additive="base">
                                        <p:cTn id="44" dur="500" fill="hold"/>
                                        <p:tgtEl>
                                          <p:spTgt spid="102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P spid="10246" grpId="0"/>
      <p:bldP spid="10247" grpId="0"/>
      <p:bldP spid="1024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GB" dirty="0">
                <a:latin typeface="Comic Sans MS" panose="030F0702030302020204" pitchFamily="66" charset="0"/>
              </a:rPr>
              <a:t>Charles’ decision</a:t>
            </a:r>
          </a:p>
        </p:txBody>
      </p:sp>
      <p:sp>
        <p:nvSpPr>
          <p:cNvPr id="40963" name="Rectangle 3"/>
          <p:cNvSpPr>
            <a:spLocks noGrp="1" noChangeArrowheads="1"/>
          </p:cNvSpPr>
          <p:nvPr>
            <p:ph type="body" idx="1"/>
          </p:nvPr>
        </p:nvSpPr>
        <p:spPr/>
        <p:txBody>
          <a:bodyPr/>
          <a:lstStyle/>
          <a:p>
            <a:r>
              <a:rPr lang="en-GB" dirty="0">
                <a:latin typeface="Comic Sans MS" panose="030F0702030302020204" pitchFamily="66" charset="0"/>
              </a:rPr>
              <a:t>He chose ‘c’.</a:t>
            </a:r>
          </a:p>
          <a:p>
            <a:r>
              <a:rPr lang="en-GB" dirty="0">
                <a:latin typeface="Comic Sans MS" panose="030F0702030302020204" pitchFamily="66" charset="0"/>
              </a:rPr>
              <a:t>The judges decided that the King was right, but the trial received a lot of publicity.</a:t>
            </a:r>
          </a:p>
          <a:p>
            <a:r>
              <a:rPr lang="en-GB" dirty="0">
                <a:latin typeface="Comic Sans MS" panose="030F0702030302020204" pitchFamily="66" charset="0"/>
              </a:rPr>
              <a:t>How do you think the people of England reacted when they heard about the trial?</a:t>
            </a:r>
          </a:p>
        </p:txBody>
      </p:sp>
    </p:spTree>
    <p:extLst>
      <p:ext uri="{BB962C8B-B14F-4D97-AF65-F5344CB8AC3E}">
        <p14:creationId xmlns:p14="http://schemas.microsoft.com/office/powerpoint/2010/main" val="22027597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0963">
                                            <p:txEl>
                                              <p:pRg st="2" end="2"/>
                                            </p:txEl>
                                          </p:spTgt>
                                        </p:tgtEl>
                                        <p:attrNameLst>
                                          <p:attrName>style.visibility</p:attrName>
                                        </p:attrNameLst>
                                      </p:cBhvr>
                                      <p:to>
                                        <p:strVal val="visible"/>
                                      </p:to>
                                    </p:set>
                                    <p:animEffect transition="in" filter="fade">
                                      <p:cBhvr>
                                        <p:cTn id="7" dur="2000"/>
                                        <p:tgtEl>
                                          <p:spTgt spid="409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ChangeArrowheads="1"/>
          </p:cNvSpPr>
          <p:nvPr/>
        </p:nvSpPr>
        <p:spPr bwMode="auto">
          <a:xfrm>
            <a:off x="2063751" y="473583"/>
            <a:ext cx="239039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sz="3200" b="1">
                <a:latin typeface="Comic Sans MS" panose="030F0702030302020204" pitchFamily="66" charset="0"/>
              </a:rPr>
              <a:t>Decision 8:</a:t>
            </a:r>
          </a:p>
        </p:txBody>
      </p:sp>
      <p:sp>
        <p:nvSpPr>
          <p:cNvPr id="11269" name="Rectangle 5"/>
          <p:cNvSpPr>
            <a:spLocks noChangeArrowheads="1"/>
          </p:cNvSpPr>
          <p:nvPr/>
        </p:nvSpPr>
        <p:spPr bwMode="auto">
          <a:xfrm>
            <a:off x="1774825" y="905859"/>
            <a:ext cx="849788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400">
                <a:latin typeface="Comic Sans MS" panose="030F0702030302020204" pitchFamily="66" charset="0"/>
              </a:rPr>
              <a:t>It is </a:t>
            </a:r>
            <a:r>
              <a:rPr lang="en-GB" sz="2400">
                <a:latin typeface="Comic Sans MS" panose="030F0702030302020204" pitchFamily="66" charset="0"/>
                <a:cs typeface="Times New Roman" panose="02020603050405020304" pitchFamily="18" charset="0"/>
              </a:rPr>
              <a:t>the 1630s.</a:t>
            </a:r>
          </a:p>
          <a:p>
            <a:r>
              <a:rPr lang="en-GB" sz="2400">
                <a:latin typeface="Comic Sans MS" panose="030F0702030302020204" pitchFamily="66" charset="0"/>
                <a:cs typeface="Times New Roman" panose="02020603050405020304" pitchFamily="18" charset="0"/>
              </a:rPr>
              <a:t>There is still religious unrest in the country but most people are Protestants. You want people to feel closer to God.  Will you . . .</a:t>
            </a:r>
            <a:r>
              <a:rPr lang="en-GB" sz="2400">
                <a:latin typeface="Comic Sans MS" panose="030F0702030302020204" pitchFamily="66" charset="0"/>
              </a:rPr>
              <a:t> </a:t>
            </a:r>
          </a:p>
        </p:txBody>
      </p:sp>
      <p:sp>
        <p:nvSpPr>
          <p:cNvPr id="11270" name="Rectangle 6"/>
          <p:cNvSpPr>
            <a:spLocks noChangeArrowheads="1"/>
          </p:cNvSpPr>
          <p:nvPr/>
        </p:nvSpPr>
        <p:spPr bwMode="auto">
          <a:xfrm>
            <a:off x="3216276" y="3001963"/>
            <a:ext cx="6048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400">
                <a:latin typeface="Comic Sans MS" panose="030F0702030302020204" pitchFamily="66" charset="0"/>
              </a:rPr>
              <a:t>a. </a:t>
            </a:r>
            <a:r>
              <a:rPr lang="en-GB" sz="2400">
                <a:latin typeface="Comic Sans MS" panose="030F0702030302020204" pitchFamily="66" charset="0"/>
                <a:cs typeface="Times New Roman" panose="02020603050405020304" pitchFamily="18" charset="0"/>
              </a:rPr>
              <a:t>Make churches even plainer.</a:t>
            </a:r>
            <a:r>
              <a:rPr lang="en-GB" sz="2400">
                <a:latin typeface="Comic Sans MS" panose="030F0702030302020204" pitchFamily="66" charset="0"/>
              </a:rPr>
              <a:t> </a:t>
            </a:r>
          </a:p>
        </p:txBody>
      </p:sp>
      <p:sp>
        <p:nvSpPr>
          <p:cNvPr id="11271" name="Rectangle 7"/>
          <p:cNvSpPr>
            <a:spLocks noChangeArrowheads="1"/>
          </p:cNvSpPr>
          <p:nvPr/>
        </p:nvSpPr>
        <p:spPr bwMode="auto">
          <a:xfrm>
            <a:off x="3216276" y="3638461"/>
            <a:ext cx="631031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400">
                <a:latin typeface="Comic Sans MS" panose="030F0702030302020204" pitchFamily="66" charset="0"/>
              </a:rPr>
              <a:t>b. Order a new prayer book to be written and tell Protestant ministers to decorate their churches.</a:t>
            </a:r>
            <a:r>
              <a:rPr lang="en-GB">
                <a:latin typeface="Comic Sans MS" panose="030F0702030302020204" pitchFamily="66" charset="0"/>
              </a:rPr>
              <a:t> </a:t>
            </a:r>
          </a:p>
        </p:txBody>
      </p:sp>
      <p:grpSp>
        <p:nvGrpSpPr>
          <p:cNvPr id="11272" name="Group 8"/>
          <p:cNvGrpSpPr>
            <a:grpSpLocks/>
          </p:cNvGrpSpPr>
          <p:nvPr/>
        </p:nvGrpSpPr>
        <p:grpSpPr bwMode="auto">
          <a:xfrm>
            <a:off x="7391400" y="2492376"/>
            <a:ext cx="1295400" cy="1128713"/>
            <a:chOff x="5012" y="1298"/>
            <a:chExt cx="635" cy="544"/>
          </a:xfrm>
        </p:grpSpPr>
        <p:sp>
          <p:nvSpPr>
            <p:cNvPr id="11273" name="AutoShape 9"/>
            <p:cNvSpPr>
              <a:spLocks noChangeArrowheads="1"/>
            </p:cNvSpPr>
            <p:nvPr/>
          </p:nvSpPr>
          <p:spPr bwMode="auto">
            <a:xfrm>
              <a:off x="5012" y="1298"/>
              <a:ext cx="635" cy="544"/>
            </a:xfrm>
            <a:prstGeom prst="star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Comic Sans MS" panose="030F0702030302020204" pitchFamily="66" charset="0"/>
              </a:endParaRPr>
            </a:p>
          </p:txBody>
        </p:sp>
        <p:sp>
          <p:nvSpPr>
            <p:cNvPr id="11274" name="Text Box 10"/>
            <p:cNvSpPr txBox="1">
              <a:spLocks noChangeArrowheads="1"/>
            </p:cNvSpPr>
            <p:nvPr/>
          </p:nvSpPr>
          <p:spPr bwMode="auto">
            <a:xfrm>
              <a:off x="5193" y="1480"/>
              <a:ext cx="272" cy="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a:solidFill>
                    <a:srgbClr val="000000"/>
                  </a:solidFill>
                  <a:latin typeface="Comic Sans MS" panose="030F0702030302020204" pitchFamily="66" charset="0"/>
                </a:rPr>
                <a:t>5</a:t>
              </a:r>
            </a:p>
          </p:txBody>
        </p:sp>
      </p:grpSp>
      <p:grpSp>
        <p:nvGrpSpPr>
          <p:cNvPr id="11275" name="Group 11"/>
          <p:cNvGrpSpPr>
            <a:grpSpLocks/>
          </p:cNvGrpSpPr>
          <p:nvPr/>
        </p:nvGrpSpPr>
        <p:grpSpPr bwMode="auto">
          <a:xfrm>
            <a:off x="6959600" y="4724400"/>
            <a:ext cx="935038" cy="820738"/>
            <a:chOff x="5012" y="1298"/>
            <a:chExt cx="635" cy="544"/>
          </a:xfrm>
        </p:grpSpPr>
        <p:sp>
          <p:nvSpPr>
            <p:cNvPr id="11276" name="AutoShape 12"/>
            <p:cNvSpPr>
              <a:spLocks noChangeArrowheads="1"/>
            </p:cNvSpPr>
            <p:nvPr/>
          </p:nvSpPr>
          <p:spPr bwMode="auto">
            <a:xfrm>
              <a:off x="5012" y="1298"/>
              <a:ext cx="635" cy="544"/>
            </a:xfrm>
            <a:prstGeom prst="star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Comic Sans MS" panose="030F0702030302020204" pitchFamily="66" charset="0"/>
              </a:endParaRPr>
            </a:p>
          </p:txBody>
        </p:sp>
        <p:sp>
          <p:nvSpPr>
            <p:cNvPr id="11277" name="Text Box 13"/>
            <p:cNvSpPr txBox="1">
              <a:spLocks noChangeArrowheads="1"/>
            </p:cNvSpPr>
            <p:nvPr/>
          </p:nvSpPr>
          <p:spPr bwMode="auto">
            <a:xfrm>
              <a:off x="5193" y="1480"/>
              <a:ext cx="272" cy="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a:solidFill>
                    <a:srgbClr val="000000"/>
                  </a:solidFill>
                  <a:latin typeface="Comic Sans MS" panose="030F0702030302020204" pitchFamily="66" charset="0"/>
                </a:rPr>
                <a:t>0</a:t>
              </a:r>
            </a:p>
          </p:txBody>
        </p:sp>
      </p:grpSp>
      <p:sp>
        <p:nvSpPr>
          <p:cNvPr id="11278" name="Rectangle 14"/>
          <p:cNvSpPr>
            <a:spLocks noChangeArrowheads="1"/>
          </p:cNvSpPr>
          <p:nvPr/>
        </p:nvSpPr>
        <p:spPr bwMode="auto">
          <a:xfrm>
            <a:off x="3216276" y="5013325"/>
            <a:ext cx="63103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400">
                <a:latin typeface="Comic Sans MS" panose="030F0702030302020204" pitchFamily="66" charset="0"/>
              </a:rPr>
              <a:t>c. Leave things as they are.</a:t>
            </a:r>
            <a:endParaRPr lang="en-GB">
              <a:latin typeface="Comic Sans MS" panose="030F0702030302020204" pitchFamily="66" charset="0"/>
            </a:endParaRPr>
          </a:p>
        </p:txBody>
      </p:sp>
      <p:grpSp>
        <p:nvGrpSpPr>
          <p:cNvPr id="11279" name="Group 15"/>
          <p:cNvGrpSpPr>
            <a:grpSpLocks/>
          </p:cNvGrpSpPr>
          <p:nvPr/>
        </p:nvGrpSpPr>
        <p:grpSpPr bwMode="auto">
          <a:xfrm>
            <a:off x="9264651" y="3459163"/>
            <a:ext cx="1368425" cy="1146175"/>
            <a:chOff x="5012" y="1298"/>
            <a:chExt cx="635" cy="544"/>
          </a:xfrm>
        </p:grpSpPr>
        <p:sp>
          <p:nvSpPr>
            <p:cNvPr id="11280" name="AutoShape 16"/>
            <p:cNvSpPr>
              <a:spLocks noChangeArrowheads="1"/>
            </p:cNvSpPr>
            <p:nvPr/>
          </p:nvSpPr>
          <p:spPr bwMode="auto">
            <a:xfrm>
              <a:off x="5012" y="1298"/>
              <a:ext cx="635" cy="544"/>
            </a:xfrm>
            <a:prstGeom prst="star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Comic Sans MS" panose="030F0702030302020204" pitchFamily="66" charset="0"/>
              </a:endParaRPr>
            </a:p>
          </p:txBody>
        </p:sp>
        <p:sp>
          <p:nvSpPr>
            <p:cNvPr id="11281" name="Text Box 17"/>
            <p:cNvSpPr txBox="1">
              <a:spLocks noChangeArrowheads="1"/>
            </p:cNvSpPr>
            <p:nvPr/>
          </p:nvSpPr>
          <p:spPr bwMode="auto">
            <a:xfrm>
              <a:off x="5193" y="1480"/>
              <a:ext cx="272"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a:solidFill>
                    <a:srgbClr val="000000"/>
                  </a:solidFill>
                  <a:latin typeface="Comic Sans MS" panose="030F0702030302020204" pitchFamily="66" charset="0"/>
                </a:rPr>
                <a:t>10</a:t>
              </a:r>
            </a:p>
          </p:txBody>
        </p:sp>
      </p:grpSp>
    </p:spTree>
    <p:extLst>
      <p:ext uri="{BB962C8B-B14F-4D97-AF65-F5344CB8AC3E}">
        <p14:creationId xmlns:p14="http://schemas.microsoft.com/office/powerpoint/2010/main" val="28208822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anim calcmode="lin" valueType="num">
                                      <p:cBhvr additive="base">
                                        <p:cTn id="7" dur="500" fill="hold"/>
                                        <p:tgtEl>
                                          <p:spTgt spid="11269"/>
                                        </p:tgtEl>
                                        <p:attrNameLst>
                                          <p:attrName>ppt_x</p:attrName>
                                        </p:attrNameLst>
                                      </p:cBhvr>
                                      <p:tavLst>
                                        <p:tav tm="0">
                                          <p:val>
                                            <p:strVal val="#ppt_x"/>
                                          </p:val>
                                        </p:tav>
                                        <p:tav tm="100000">
                                          <p:val>
                                            <p:strVal val="#ppt_x"/>
                                          </p:val>
                                        </p:tav>
                                      </p:tavLst>
                                    </p:anim>
                                    <p:anim calcmode="lin" valueType="num">
                                      <p:cBhvr additive="base">
                                        <p:cTn id="8" dur="500" fill="hold"/>
                                        <p:tgtEl>
                                          <p:spTgt spid="1126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70"/>
                                        </p:tgtEl>
                                        <p:attrNameLst>
                                          <p:attrName>style.visibility</p:attrName>
                                        </p:attrNameLst>
                                      </p:cBhvr>
                                      <p:to>
                                        <p:strVal val="visible"/>
                                      </p:to>
                                    </p:set>
                                    <p:anim calcmode="lin" valueType="num">
                                      <p:cBhvr additive="base">
                                        <p:cTn id="13" dur="500" fill="hold"/>
                                        <p:tgtEl>
                                          <p:spTgt spid="11270"/>
                                        </p:tgtEl>
                                        <p:attrNameLst>
                                          <p:attrName>ppt_x</p:attrName>
                                        </p:attrNameLst>
                                      </p:cBhvr>
                                      <p:tavLst>
                                        <p:tav tm="0">
                                          <p:val>
                                            <p:strVal val="#ppt_x"/>
                                          </p:val>
                                        </p:tav>
                                        <p:tav tm="100000">
                                          <p:val>
                                            <p:strVal val="#ppt_x"/>
                                          </p:val>
                                        </p:tav>
                                      </p:tavLst>
                                    </p:anim>
                                    <p:anim calcmode="lin" valueType="num">
                                      <p:cBhvr additive="base">
                                        <p:cTn id="14" dur="500" fill="hold"/>
                                        <p:tgtEl>
                                          <p:spTgt spid="1127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271"/>
                                        </p:tgtEl>
                                        <p:attrNameLst>
                                          <p:attrName>style.visibility</p:attrName>
                                        </p:attrNameLst>
                                      </p:cBhvr>
                                      <p:to>
                                        <p:strVal val="visible"/>
                                      </p:to>
                                    </p:set>
                                    <p:anim calcmode="lin" valueType="num">
                                      <p:cBhvr additive="base">
                                        <p:cTn id="19" dur="500" fill="hold"/>
                                        <p:tgtEl>
                                          <p:spTgt spid="11271"/>
                                        </p:tgtEl>
                                        <p:attrNameLst>
                                          <p:attrName>ppt_x</p:attrName>
                                        </p:attrNameLst>
                                      </p:cBhvr>
                                      <p:tavLst>
                                        <p:tav tm="0">
                                          <p:val>
                                            <p:strVal val="#ppt_x"/>
                                          </p:val>
                                        </p:tav>
                                        <p:tav tm="100000">
                                          <p:val>
                                            <p:strVal val="#ppt_x"/>
                                          </p:val>
                                        </p:tav>
                                      </p:tavLst>
                                    </p:anim>
                                    <p:anim calcmode="lin" valueType="num">
                                      <p:cBhvr additive="base">
                                        <p:cTn id="20" dur="500" fill="hold"/>
                                        <p:tgtEl>
                                          <p:spTgt spid="11271"/>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278"/>
                                        </p:tgtEl>
                                        <p:attrNameLst>
                                          <p:attrName>style.visibility</p:attrName>
                                        </p:attrNameLst>
                                      </p:cBhvr>
                                      <p:to>
                                        <p:strVal val="visible"/>
                                      </p:to>
                                    </p:set>
                                    <p:anim calcmode="lin" valueType="num">
                                      <p:cBhvr additive="base">
                                        <p:cTn id="25" dur="500" fill="hold"/>
                                        <p:tgtEl>
                                          <p:spTgt spid="11278"/>
                                        </p:tgtEl>
                                        <p:attrNameLst>
                                          <p:attrName>ppt_x</p:attrName>
                                        </p:attrNameLst>
                                      </p:cBhvr>
                                      <p:tavLst>
                                        <p:tav tm="0">
                                          <p:val>
                                            <p:strVal val="#ppt_x"/>
                                          </p:val>
                                        </p:tav>
                                        <p:tav tm="100000">
                                          <p:val>
                                            <p:strVal val="#ppt_x"/>
                                          </p:val>
                                        </p:tav>
                                      </p:tavLst>
                                    </p:anim>
                                    <p:anim calcmode="lin" valueType="num">
                                      <p:cBhvr additive="base">
                                        <p:cTn id="26" dur="500" fill="hold"/>
                                        <p:tgtEl>
                                          <p:spTgt spid="11278"/>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1275"/>
                                        </p:tgtEl>
                                        <p:attrNameLst>
                                          <p:attrName>style.visibility</p:attrName>
                                        </p:attrNameLst>
                                      </p:cBhvr>
                                      <p:to>
                                        <p:strVal val="visible"/>
                                      </p:to>
                                    </p:set>
                                    <p:anim calcmode="lin" valueType="num">
                                      <p:cBhvr additive="base">
                                        <p:cTn id="31" dur="500" fill="hold"/>
                                        <p:tgtEl>
                                          <p:spTgt spid="11275"/>
                                        </p:tgtEl>
                                        <p:attrNameLst>
                                          <p:attrName>ppt_x</p:attrName>
                                        </p:attrNameLst>
                                      </p:cBhvr>
                                      <p:tavLst>
                                        <p:tav tm="0">
                                          <p:val>
                                            <p:strVal val="0-#ppt_w/2"/>
                                          </p:val>
                                        </p:tav>
                                        <p:tav tm="100000">
                                          <p:val>
                                            <p:strVal val="#ppt_x"/>
                                          </p:val>
                                        </p:tav>
                                      </p:tavLst>
                                    </p:anim>
                                    <p:anim calcmode="lin" valueType="num">
                                      <p:cBhvr additive="base">
                                        <p:cTn id="32" dur="500" fill="hold"/>
                                        <p:tgtEl>
                                          <p:spTgt spid="11275"/>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11272"/>
                                        </p:tgtEl>
                                        <p:attrNameLst>
                                          <p:attrName>style.visibility</p:attrName>
                                        </p:attrNameLst>
                                      </p:cBhvr>
                                      <p:to>
                                        <p:strVal val="visible"/>
                                      </p:to>
                                    </p:set>
                                    <p:anim calcmode="lin" valueType="num">
                                      <p:cBhvr additive="base">
                                        <p:cTn id="37" dur="500" fill="hold"/>
                                        <p:tgtEl>
                                          <p:spTgt spid="11272"/>
                                        </p:tgtEl>
                                        <p:attrNameLst>
                                          <p:attrName>ppt_x</p:attrName>
                                        </p:attrNameLst>
                                      </p:cBhvr>
                                      <p:tavLst>
                                        <p:tav tm="0">
                                          <p:val>
                                            <p:strVal val="0-#ppt_w/2"/>
                                          </p:val>
                                        </p:tav>
                                        <p:tav tm="100000">
                                          <p:val>
                                            <p:strVal val="#ppt_x"/>
                                          </p:val>
                                        </p:tav>
                                      </p:tavLst>
                                    </p:anim>
                                    <p:anim calcmode="lin" valueType="num">
                                      <p:cBhvr additive="base">
                                        <p:cTn id="38" dur="500" fill="hold"/>
                                        <p:tgtEl>
                                          <p:spTgt spid="11272"/>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11279"/>
                                        </p:tgtEl>
                                        <p:attrNameLst>
                                          <p:attrName>style.visibility</p:attrName>
                                        </p:attrNameLst>
                                      </p:cBhvr>
                                      <p:to>
                                        <p:strVal val="visible"/>
                                      </p:to>
                                    </p:set>
                                    <p:anim calcmode="lin" valueType="num">
                                      <p:cBhvr additive="base">
                                        <p:cTn id="43" dur="500" fill="hold"/>
                                        <p:tgtEl>
                                          <p:spTgt spid="11279"/>
                                        </p:tgtEl>
                                        <p:attrNameLst>
                                          <p:attrName>ppt_x</p:attrName>
                                        </p:attrNameLst>
                                      </p:cBhvr>
                                      <p:tavLst>
                                        <p:tav tm="0">
                                          <p:val>
                                            <p:strVal val="0-#ppt_w/2"/>
                                          </p:val>
                                        </p:tav>
                                        <p:tav tm="100000">
                                          <p:val>
                                            <p:strVal val="#ppt_x"/>
                                          </p:val>
                                        </p:tav>
                                      </p:tavLst>
                                    </p:anim>
                                    <p:anim calcmode="lin" valueType="num">
                                      <p:cBhvr additive="base">
                                        <p:cTn id="44" dur="500" fill="hold"/>
                                        <p:tgtEl>
                                          <p:spTgt spid="112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P spid="11270" grpId="0"/>
      <p:bldP spid="11271" grpId="0"/>
      <p:bldP spid="1127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p:cNvSpPr>
            <a:spLocks noGrp="1" noChangeArrowheads="1"/>
          </p:cNvSpPr>
          <p:nvPr>
            <p:ph type="ctrTitle"/>
          </p:nvPr>
        </p:nvSpPr>
        <p:spPr>
          <a:xfrm>
            <a:off x="2209800" y="160949"/>
            <a:ext cx="7772400" cy="1470025"/>
          </a:xfrm>
          <a:solidFill>
            <a:srgbClr val="CC99FF"/>
          </a:solidFill>
        </p:spPr>
        <p:txBody>
          <a:bodyPr anchor="ctr">
            <a:normAutofit/>
          </a:bodyPr>
          <a:lstStyle/>
          <a:p>
            <a:r>
              <a:rPr lang="en-GB" sz="4400" dirty="0">
                <a:latin typeface="Comic Sans MS" panose="030F0702030302020204" pitchFamily="66" charset="0"/>
              </a:rPr>
              <a:t>Would you have been a better King than Charles I?</a:t>
            </a:r>
          </a:p>
        </p:txBody>
      </p:sp>
      <p:graphicFrame>
        <p:nvGraphicFramePr>
          <p:cNvPr id="5" name="Table 4"/>
          <p:cNvGraphicFramePr>
            <a:graphicFrameLocks noGrp="1"/>
          </p:cNvGraphicFramePr>
          <p:nvPr>
            <p:extLst>
              <p:ext uri="{D42A27DB-BD31-4B8C-83A1-F6EECF244321}">
                <p14:modId xmlns:p14="http://schemas.microsoft.com/office/powerpoint/2010/main" val="1837939628"/>
              </p:ext>
            </p:extLst>
          </p:nvPr>
        </p:nvGraphicFramePr>
        <p:xfrm>
          <a:off x="1561485" y="2316941"/>
          <a:ext cx="9988089" cy="2407920"/>
        </p:xfrm>
        <a:graphic>
          <a:graphicData uri="http://schemas.openxmlformats.org/drawingml/2006/table">
            <a:tbl>
              <a:tblPr firstRow="1" bandRow="1">
                <a:tableStyleId>{E8B1032C-EA38-4F05-BA0D-38AFFFC7BED3}</a:tableStyleId>
              </a:tblPr>
              <a:tblGrid>
                <a:gridCol w="3329363"/>
                <a:gridCol w="3329363"/>
                <a:gridCol w="3329363"/>
              </a:tblGrid>
              <a:tr h="370840">
                <a:tc gridSpan="3">
                  <a:txBody>
                    <a:bodyPr/>
                    <a:lstStyle/>
                    <a:p>
                      <a:pPr algn="ctr"/>
                      <a:r>
                        <a:rPr lang="en-GB" sz="2000" dirty="0" smtClean="0">
                          <a:latin typeface="Comic Sans MS" panose="030F0702030302020204" pitchFamily="66" charset="0"/>
                        </a:rPr>
                        <a:t>Learning</a:t>
                      </a:r>
                      <a:r>
                        <a:rPr lang="en-GB" sz="2000" baseline="0" dirty="0" smtClean="0">
                          <a:latin typeface="Comic Sans MS" panose="030F0702030302020204" pitchFamily="66" charset="0"/>
                        </a:rPr>
                        <a:t> objective: </a:t>
                      </a:r>
                      <a:r>
                        <a:rPr lang="en-GB" sz="2000" b="0" kern="1200" dirty="0" smtClean="0">
                          <a:solidFill>
                            <a:schemeClr val="tx1"/>
                          </a:solidFill>
                          <a:effectLst/>
                          <a:latin typeface="Comic Sans MS" panose="030F0702030302020204" pitchFamily="66" charset="0"/>
                          <a:ea typeface="+mn-ea"/>
                          <a:cs typeface="+mn-cs"/>
                        </a:rPr>
                        <a:t>To be able to </a:t>
                      </a:r>
                      <a:r>
                        <a:rPr lang="en-GB" sz="2000" b="0" kern="1200" dirty="0" smtClean="0">
                          <a:solidFill>
                            <a:schemeClr val="tx1"/>
                          </a:solidFill>
                          <a:effectLst/>
                          <a:latin typeface="Comic Sans MS" panose="030F0702030302020204" pitchFamily="66" charset="0"/>
                          <a:ea typeface="+mn-ea"/>
                          <a:cs typeface="+mn-cs"/>
                        </a:rPr>
                        <a:t>judge the issues Charles I had</a:t>
                      </a:r>
                      <a:endParaRPr lang="en-GB" sz="2000" b="0" dirty="0">
                        <a:latin typeface="Comic Sans MS" panose="030F0702030302020204" pitchFamily="66" charset="0"/>
                      </a:endParaRPr>
                    </a:p>
                  </a:txBody>
                  <a:tcPr/>
                </a:tc>
                <a:tc hMerge="1">
                  <a:txBody>
                    <a:bodyPr/>
                    <a:lstStyle/>
                    <a:p>
                      <a:endParaRPr lang="en-GB" dirty="0"/>
                    </a:p>
                  </a:txBody>
                  <a:tcPr/>
                </a:tc>
                <a:tc hMerge="1">
                  <a:txBody>
                    <a:bodyPr/>
                    <a:lstStyle/>
                    <a:p>
                      <a:endParaRPr lang="en-GB" dirty="0"/>
                    </a:p>
                  </a:txBody>
                  <a:tcPr/>
                </a:tc>
              </a:tr>
              <a:tr h="370840">
                <a:tc>
                  <a:txBody>
                    <a:bodyPr/>
                    <a:lstStyle/>
                    <a:p>
                      <a:r>
                        <a:rPr lang="en-GB" sz="2000" dirty="0" smtClean="0">
                          <a:latin typeface="Comic Sans MS" panose="030F0702030302020204" pitchFamily="66" charset="0"/>
                        </a:rPr>
                        <a:t>TRIANGLE</a:t>
                      </a:r>
                      <a:endParaRPr lang="en-GB" sz="2000" dirty="0">
                        <a:latin typeface="Comic Sans MS" panose="030F0702030302020204" pitchFamily="66" charset="0"/>
                      </a:endParaRPr>
                    </a:p>
                  </a:txBody>
                  <a:tcPr/>
                </a:tc>
                <a:tc>
                  <a:txBody>
                    <a:bodyPr/>
                    <a:lstStyle/>
                    <a:p>
                      <a:r>
                        <a:rPr lang="en-GB" sz="2000" dirty="0" smtClean="0">
                          <a:latin typeface="Comic Sans MS" panose="030F0702030302020204" pitchFamily="66" charset="0"/>
                        </a:rPr>
                        <a:t>SQUARE</a:t>
                      </a:r>
                      <a:endParaRPr lang="en-GB" sz="2000" dirty="0">
                        <a:latin typeface="Comic Sans MS" panose="030F0702030302020204" pitchFamily="66" charset="0"/>
                      </a:endParaRPr>
                    </a:p>
                  </a:txBody>
                  <a:tcPr/>
                </a:tc>
                <a:tc>
                  <a:txBody>
                    <a:bodyPr/>
                    <a:lstStyle/>
                    <a:p>
                      <a:r>
                        <a:rPr lang="en-GB" sz="2000" dirty="0" smtClean="0">
                          <a:latin typeface="Comic Sans MS" panose="030F0702030302020204" pitchFamily="66" charset="0"/>
                        </a:rPr>
                        <a:t>CIRCLE</a:t>
                      </a:r>
                      <a:endParaRPr lang="en-GB" sz="2000" dirty="0">
                        <a:latin typeface="Comic Sans MS" panose="030F0702030302020204" pitchFamily="66" charset="0"/>
                      </a:endParaRPr>
                    </a:p>
                  </a:txBody>
                  <a:tcPr/>
                </a:tc>
              </a:tr>
              <a:tr h="370840">
                <a:tc>
                  <a:txBody>
                    <a:bodyPr/>
                    <a:lstStyle/>
                    <a:p>
                      <a:pPr algn="l">
                        <a:spcAft>
                          <a:spcPts val="0"/>
                        </a:spcAft>
                      </a:pPr>
                      <a:r>
                        <a:rPr lang="en-GB" sz="2000" kern="1200" dirty="0" smtClean="0">
                          <a:solidFill>
                            <a:schemeClr val="tx1"/>
                          </a:solidFill>
                          <a:effectLst/>
                          <a:latin typeface="Comic Sans MS" panose="030F0702030302020204" pitchFamily="66" charset="0"/>
                          <a:ea typeface="+mn-ea"/>
                          <a:cs typeface="+mn-cs"/>
                        </a:rPr>
                        <a:t>Identify two </a:t>
                      </a:r>
                      <a:r>
                        <a:rPr lang="en-GB" sz="2000" kern="1200" dirty="0" smtClean="0">
                          <a:solidFill>
                            <a:schemeClr val="tx1"/>
                          </a:solidFill>
                          <a:effectLst/>
                          <a:latin typeface="Comic Sans MS" panose="030F0702030302020204" pitchFamily="66" charset="0"/>
                          <a:ea typeface="+mn-ea"/>
                          <a:cs typeface="+mn-cs"/>
                        </a:rPr>
                        <a:t>ways in which Charles I annoyed the people</a:t>
                      </a:r>
                      <a:endParaRPr lang="en-GB" sz="2000" kern="1200" dirty="0">
                        <a:solidFill>
                          <a:schemeClr val="tx1"/>
                        </a:solidFill>
                        <a:effectLst/>
                        <a:latin typeface="Comic Sans MS" panose="030F0702030302020204" pitchFamily="66" charset="0"/>
                        <a:ea typeface="+mn-ea"/>
                        <a:cs typeface="+mn-cs"/>
                      </a:endParaRPr>
                    </a:p>
                  </a:txBody>
                  <a:tcPr marL="114300" marR="114300" marT="0" marB="0"/>
                </a:tc>
                <a:tc>
                  <a:txBody>
                    <a:bodyPr/>
                    <a:lstStyle/>
                    <a:p>
                      <a:r>
                        <a:rPr lang="en-GB" sz="2000" kern="1200" dirty="0" smtClean="0">
                          <a:solidFill>
                            <a:schemeClr val="tx1"/>
                          </a:solidFill>
                          <a:effectLst/>
                          <a:latin typeface="Comic Sans MS" panose="030F0702030302020204" pitchFamily="66" charset="0"/>
                          <a:ea typeface="+mn-ea"/>
                          <a:cs typeface="+mn-cs"/>
                        </a:rPr>
                        <a:t>Explain </a:t>
                      </a:r>
                      <a:r>
                        <a:rPr lang="en-GB" sz="2000" kern="1200" dirty="0" smtClean="0">
                          <a:solidFill>
                            <a:schemeClr val="tx1"/>
                          </a:solidFill>
                          <a:effectLst/>
                          <a:latin typeface="Comic Sans MS" panose="030F0702030302020204" pitchFamily="66" charset="0"/>
                          <a:ea typeface="+mn-ea"/>
                          <a:cs typeface="+mn-cs"/>
                        </a:rPr>
                        <a:t>mistakes that Charles I made</a:t>
                      </a:r>
                      <a:endParaRPr lang="en-GB" sz="2000" dirty="0">
                        <a:latin typeface="Comic Sans MS" panose="030F0702030302020204" pitchFamily="66" charset="0"/>
                      </a:endParaRPr>
                    </a:p>
                  </a:txBody>
                  <a:tcPr/>
                </a:tc>
                <a:tc>
                  <a:txBody>
                    <a:bodyPr/>
                    <a:lstStyle/>
                    <a:p>
                      <a:r>
                        <a:rPr lang="en-GB" sz="2000" kern="1200" dirty="0" smtClean="0">
                          <a:solidFill>
                            <a:schemeClr val="tx1"/>
                          </a:solidFill>
                          <a:effectLst/>
                          <a:latin typeface="Comic Sans MS" panose="030F0702030302020204" pitchFamily="66" charset="0"/>
                          <a:ea typeface="+mn-ea"/>
                          <a:cs typeface="+mn-cs"/>
                        </a:rPr>
                        <a:t>Make</a:t>
                      </a:r>
                      <a:r>
                        <a:rPr lang="en-GB" sz="2000" kern="1200" baseline="0" dirty="0" smtClean="0">
                          <a:solidFill>
                            <a:schemeClr val="tx1"/>
                          </a:solidFill>
                          <a:effectLst/>
                          <a:latin typeface="Comic Sans MS" panose="030F0702030302020204" pitchFamily="66" charset="0"/>
                          <a:ea typeface="+mn-ea"/>
                          <a:cs typeface="+mn-cs"/>
                        </a:rPr>
                        <a:t> a supported judgement on the decisions that Charles I made and how this would have affected his rule</a:t>
                      </a:r>
                      <a:endParaRPr lang="en-GB" sz="2000" dirty="0">
                        <a:latin typeface="Comic Sans MS" panose="030F0702030302020204" pitchFamily="66" charset="0"/>
                      </a:endParaRPr>
                    </a:p>
                  </a:txBody>
                  <a:tcPr/>
                </a:tc>
              </a:tr>
            </a:tbl>
          </a:graphicData>
        </a:graphic>
      </p:graphicFrame>
    </p:spTree>
    <p:extLst>
      <p:ext uri="{BB962C8B-B14F-4D97-AF65-F5344CB8AC3E}">
        <p14:creationId xmlns:p14="http://schemas.microsoft.com/office/powerpoint/2010/main" val="19232714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GB">
                <a:latin typeface="Comic Sans MS" panose="030F0702030302020204" pitchFamily="66" charset="0"/>
              </a:rPr>
              <a:t>Charles’ decision</a:t>
            </a:r>
          </a:p>
        </p:txBody>
      </p:sp>
      <p:sp>
        <p:nvSpPr>
          <p:cNvPr id="41987" name="Rectangle 3"/>
          <p:cNvSpPr>
            <a:spLocks noGrp="1" noChangeArrowheads="1"/>
          </p:cNvSpPr>
          <p:nvPr>
            <p:ph type="body" idx="1"/>
          </p:nvPr>
        </p:nvSpPr>
        <p:spPr/>
        <p:txBody>
          <a:bodyPr/>
          <a:lstStyle/>
          <a:p>
            <a:pPr>
              <a:lnSpc>
                <a:spcPct val="90000"/>
              </a:lnSpc>
            </a:pPr>
            <a:r>
              <a:rPr lang="en-GB" dirty="0">
                <a:latin typeface="Comic Sans MS" panose="030F0702030302020204" pitchFamily="66" charset="0"/>
              </a:rPr>
              <a:t>He chose ‘b’.</a:t>
            </a:r>
          </a:p>
          <a:p>
            <a:pPr>
              <a:lnSpc>
                <a:spcPct val="90000"/>
              </a:lnSpc>
            </a:pPr>
            <a:r>
              <a:rPr lang="en-GB" dirty="0">
                <a:latin typeface="Comic Sans MS" panose="030F0702030302020204" pitchFamily="66" charset="0"/>
              </a:rPr>
              <a:t>Charles and his Archbishop (Laud) genuinely believed that for people to be closer to God there needed to be more decorations in churches.  They also weren’t very keen about the clergy preaching about the Bible.</a:t>
            </a:r>
          </a:p>
          <a:p>
            <a:pPr>
              <a:lnSpc>
                <a:spcPct val="90000"/>
              </a:lnSpc>
            </a:pPr>
            <a:r>
              <a:rPr lang="en-GB" dirty="0">
                <a:latin typeface="Comic Sans MS" panose="030F0702030302020204" pitchFamily="66" charset="0"/>
              </a:rPr>
              <a:t>What do you think the Puritans thought about this?</a:t>
            </a:r>
          </a:p>
        </p:txBody>
      </p:sp>
    </p:spTree>
    <p:extLst>
      <p:ext uri="{BB962C8B-B14F-4D97-AF65-F5344CB8AC3E}">
        <p14:creationId xmlns:p14="http://schemas.microsoft.com/office/powerpoint/2010/main" val="750692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1987">
                                            <p:txEl>
                                              <p:pRg st="2" end="2"/>
                                            </p:txEl>
                                          </p:spTgt>
                                        </p:tgtEl>
                                        <p:attrNameLst>
                                          <p:attrName>style.visibility</p:attrName>
                                        </p:attrNameLst>
                                      </p:cBhvr>
                                      <p:to>
                                        <p:strVal val="visible"/>
                                      </p:to>
                                    </p:set>
                                    <p:animEffect transition="in" filter="fade">
                                      <p:cBhvr>
                                        <p:cTn id="7" dur="2000"/>
                                        <p:tgtEl>
                                          <p:spTgt spid="419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ChangeArrowheads="1"/>
          </p:cNvSpPr>
          <p:nvPr/>
        </p:nvSpPr>
        <p:spPr bwMode="auto">
          <a:xfrm>
            <a:off x="2063751" y="473583"/>
            <a:ext cx="239039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sz="3200" b="1">
                <a:latin typeface="Comic Sans MS" panose="030F0702030302020204" pitchFamily="66" charset="0"/>
              </a:rPr>
              <a:t>Decision 9:</a:t>
            </a:r>
          </a:p>
        </p:txBody>
      </p:sp>
      <p:sp>
        <p:nvSpPr>
          <p:cNvPr id="12293" name="Rectangle 5"/>
          <p:cNvSpPr>
            <a:spLocks noChangeArrowheads="1"/>
          </p:cNvSpPr>
          <p:nvPr/>
        </p:nvSpPr>
        <p:spPr bwMode="auto">
          <a:xfrm>
            <a:off x="2135189" y="1188434"/>
            <a:ext cx="812323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400">
                <a:latin typeface="Comic Sans MS" panose="030F0702030302020204" pitchFamily="66" charset="0"/>
              </a:rPr>
              <a:t>Many Puritans are campaigning against the changes you have made to the Church and are producing pamphlets attacking both you and the Archbishop of Canterbury.  </a:t>
            </a:r>
            <a:r>
              <a:rPr lang="en-GB" sz="2400" dirty="0">
                <a:latin typeface="Comic Sans MS" panose="030F0702030302020204" pitchFamily="66" charset="0"/>
              </a:rPr>
              <a:t>Will you . . . </a:t>
            </a:r>
          </a:p>
        </p:txBody>
      </p:sp>
      <p:sp>
        <p:nvSpPr>
          <p:cNvPr id="12294" name="Rectangle 6"/>
          <p:cNvSpPr>
            <a:spLocks noChangeArrowheads="1"/>
          </p:cNvSpPr>
          <p:nvPr/>
        </p:nvSpPr>
        <p:spPr bwMode="auto">
          <a:xfrm>
            <a:off x="3216276" y="2848403"/>
            <a:ext cx="63277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400">
                <a:latin typeface="Comic Sans MS" panose="030F0702030302020204" pitchFamily="66" charset="0"/>
              </a:rPr>
              <a:t>a. Lose you temper and order their ears to be chopped off.</a:t>
            </a:r>
            <a:r>
              <a:rPr lang="en-GB">
                <a:latin typeface="Comic Sans MS" panose="030F0702030302020204" pitchFamily="66" charset="0"/>
              </a:rPr>
              <a:t> </a:t>
            </a:r>
          </a:p>
        </p:txBody>
      </p:sp>
      <p:sp>
        <p:nvSpPr>
          <p:cNvPr id="12295" name="Rectangle 7"/>
          <p:cNvSpPr>
            <a:spLocks noChangeArrowheads="1"/>
          </p:cNvSpPr>
          <p:nvPr/>
        </p:nvSpPr>
        <p:spPr bwMode="auto">
          <a:xfrm>
            <a:off x="3216276" y="3839003"/>
            <a:ext cx="69056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400">
                <a:latin typeface="Comic Sans MS" panose="030F0702030302020204" pitchFamily="66" charset="0"/>
              </a:rPr>
              <a:t>b. Calm their fears by saying that you support the Protestant religion. </a:t>
            </a:r>
          </a:p>
        </p:txBody>
      </p:sp>
      <p:sp>
        <p:nvSpPr>
          <p:cNvPr id="12296" name="Rectangle 8"/>
          <p:cNvSpPr>
            <a:spLocks noChangeArrowheads="1"/>
          </p:cNvSpPr>
          <p:nvPr/>
        </p:nvSpPr>
        <p:spPr bwMode="auto">
          <a:xfrm>
            <a:off x="3216275" y="4860322"/>
            <a:ext cx="630555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400">
                <a:latin typeface="Comic Sans MS" panose="030F0702030302020204" pitchFamily="66" charset="0"/>
              </a:rPr>
              <a:t>c. Blame the Archbishop for the changes, remove him from his position and replace him with someone who the Puritans will be happier with. </a:t>
            </a:r>
          </a:p>
        </p:txBody>
      </p:sp>
      <p:grpSp>
        <p:nvGrpSpPr>
          <p:cNvPr id="12297" name="Group 9"/>
          <p:cNvGrpSpPr>
            <a:grpSpLocks/>
          </p:cNvGrpSpPr>
          <p:nvPr/>
        </p:nvGrpSpPr>
        <p:grpSpPr bwMode="auto">
          <a:xfrm>
            <a:off x="9048751" y="2420939"/>
            <a:ext cx="1368425" cy="1146175"/>
            <a:chOff x="5012" y="1298"/>
            <a:chExt cx="635" cy="544"/>
          </a:xfrm>
        </p:grpSpPr>
        <p:sp>
          <p:nvSpPr>
            <p:cNvPr id="12298" name="AutoShape 10"/>
            <p:cNvSpPr>
              <a:spLocks noChangeArrowheads="1"/>
            </p:cNvSpPr>
            <p:nvPr/>
          </p:nvSpPr>
          <p:spPr bwMode="auto">
            <a:xfrm>
              <a:off x="5012" y="1298"/>
              <a:ext cx="635" cy="544"/>
            </a:xfrm>
            <a:prstGeom prst="star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Comic Sans MS" panose="030F0702030302020204" pitchFamily="66" charset="0"/>
              </a:endParaRPr>
            </a:p>
          </p:txBody>
        </p:sp>
        <p:sp>
          <p:nvSpPr>
            <p:cNvPr id="12299" name="Text Box 11"/>
            <p:cNvSpPr txBox="1">
              <a:spLocks noChangeArrowheads="1"/>
            </p:cNvSpPr>
            <p:nvPr/>
          </p:nvSpPr>
          <p:spPr bwMode="auto">
            <a:xfrm>
              <a:off x="5193" y="1480"/>
              <a:ext cx="272"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a:solidFill>
                    <a:srgbClr val="000000"/>
                  </a:solidFill>
                  <a:latin typeface="Comic Sans MS" panose="030F0702030302020204" pitchFamily="66" charset="0"/>
                </a:rPr>
                <a:t>10</a:t>
              </a:r>
            </a:p>
          </p:txBody>
        </p:sp>
      </p:grpSp>
      <p:grpSp>
        <p:nvGrpSpPr>
          <p:cNvPr id="12300" name="Group 12"/>
          <p:cNvGrpSpPr>
            <a:grpSpLocks/>
          </p:cNvGrpSpPr>
          <p:nvPr/>
        </p:nvGrpSpPr>
        <p:grpSpPr bwMode="auto">
          <a:xfrm>
            <a:off x="9480551" y="3933825"/>
            <a:ext cx="1008063" cy="863600"/>
            <a:chOff x="5012" y="1298"/>
            <a:chExt cx="635" cy="544"/>
          </a:xfrm>
        </p:grpSpPr>
        <p:sp>
          <p:nvSpPr>
            <p:cNvPr id="12301" name="AutoShape 13"/>
            <p:cNvSpPr>
              <a:spLocks noChangeArrowheads="1"/>
            </p:cNvSpPr>
            <p:nvPr/>
          </p:nvSpPr>
          <p:spPr bwMode="auto">
            <a:xfrm>
              <a:off x="5012" y="1298"/>
              <a:ext cx="635" cy="544"/>
            </a:xfrm>
            <a:prstGeom prst="star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Comic Sans MS" panose="030F0702030302020204" pitchFamily="66" charset="0"/>
              </a:endParaRPr>
            </a:p>
          </p:txBody>
        </p:sp>
        <p:sp>
          <p:nvSpPr>
            <p:cNvPr id="12302" name="Text Box 14"/>
            <p:cNvSpPr txBox="1">
              <a:spLocks noChangeArrowheads="1"/>
            </p:cNvSpPr>
            <p:nvPr/>
          </p:nvSpPr>
          <p:spPr bwMode="auto">
            <a:xfrm>
              <a:off x="5193" y="1480"/>
              <a:ext cx="2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a:solidFill>
                    <a:srgbClr val="000000"/>
                  </a:solidFill>
                  <a:latin typeface="Comic Sans MS" panose="030F0702030302020204" pitchFamily="66" charset="0"/>
                </a:rPr>
                <a:t>5</a:t>
              </a:r>
            </a:p>
          </p:txBody>
        </p:sp>
      </p:grpSp>
      <p:grpSp>
        <p:nvGrpSpPr>
          <p:cNvPr id="12303" name="Group 15"/>
          <p:cNvGrpSpPr>
            <a:grpSpLocks/>
          </p:cNvGrpSpPr>
          <p:nvPr/>
        </p:nvGrpSpPr>
        <p:grpSpPr bwMode="auto">
          <a:xfrm>
            <a:off x="8904288" y="5300663"/>
            <a:ext cx="1008062" cy="863600"/>
            <a:chOff x="5012" y="1298"/>
            <a:chExt cx="635" cy="544"/>
          </a:xfrm>
        </p:grpSpPr>
        <p:sp>
          <p:nvSpPr>
            <p:cNvPr id="12304" name="AutoShape 16"/>
            <p:cNvSpPr>
              <a:spLocks noChangeArrowheads="1"/>
            </p:cNvSpPr>
            <p:nvPr/>
          </p:nvSpPr>
          <p:spPr bwMode="auto">
            <a:xfrm>
              <a:off x="5012" y="1298"/>
              <a:ext cx="635" cy="544"/>
            </a:xfrm>
            <a:prstGeom prst="star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Comic Sans MS" panose="030F0702030302020204" pitchFamily="66" charset="0"/>
              </a:endParaRPr>
            </a:p>
          </p:txBody>
        </p:sp>
        <p:sp>
          <p:nvSpPr>
            <p:cNvPr id="12305" name="Text Box 17"/>
            <p:cNvSpPr txBox="1">
              <a:spLocks noChangeArrowheads="1"/>
            </p:cNvSpPr>
            <p:nvPr/>
          </p:nvSpPr>
          <p:spPr bwMode="auto">
            <a:xfrm>
              <a:off x="5193" y="1480"/>
              <a:ext cx="2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a:solidFill>
                    <a:srgbClr val="000000"/>
                  </a:solidFill>
                  <a:latin typeface="Comic Sans MS" panose="030F0702030302020204" pitchFamily="66" charset="0"/>
                </a:rPr>
                <a:t>0</a:t>
              </a:r>
            </a:p>
          </p:txBody>
        </p:sp>
      </p:grpSp>
    </p:spTree>
    <p:extLst>
      <p:ext uri="{BB962C8B-B14F-4D97-AF65-F5344CB8AC3E}">
        <p14:creationId xmlns:p14="http://schemas.microsoft.com/office/powerpoint/2010/main" val="19647090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 calcmode="lin" valueType="num">
                                      <p:cBhvr additive="base">
                                        <p:cTn id="7" dur="500" fill="hold"/>
                                        <p:tgtEl>
                                          <p:spTgt spid="12293"/>
                                        </p:tgtEl>
                                        <p:attrNameLst>
                                          <p:attrName>ppt_x</p:attrName>
                                        </p:attrNameLst>
                                      </p:cBhvr>
                                      <p:tavLst>
                                        <p:tav tm="0">
                                          <p:val>
                                            <p:strVal val="#ppt_x"/>
                                          </p:val>
                                        </p:tav>
                                        <p:tav tm="100000">
                                          <p:val>
                                            <p:strVal val="#ppt_x"/>
                                          </p:val>
                                        </p:tav>
                                      </p:tavLst>
                                    </p:anim>
                                    <p:anim calcmode="lin" valueType="num">
                                      <p:cBhvr additive="base">
                                        <p:cTn id="8" dur="500" fill="hold"/>
                                        <p:tgtEl>
                                          <p:spTgt spid="1229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4"/>
                                        </p:tgtEl>
                                        <p:attrNameLst>
                                          <p:attrName>style.visibility</p:attrName>
                                        </p:attrNameLst>
                                      </p:cBhvr>
                                      <p:to>
                                        <p:strVal val="visible"/>
                                      </p:to>
                                    </p:set>
                                    <p:anim calcmode="lin" valueType="num">
                                      <p:cBhvr additive="base">
                                        <p:cTn id="13" dur="500" fill="hold"/>
                                        <p:tgtEl>
                                          <p:spTgt spid="12294"/>
                                        </p:tgtEl>
                                        <p:attrNameLst>
                                          <p:attrName>ppt_x</p:attrName>
                                        </p:attrNameLst>
                                      </p:cBhvr>
                                      <p:tavLst>
                                        <p:tav tm="0">
                                          <p:val>
                                            <p:strVal val="#ppt_x"/>
                                          </p:val>
                                        </p:tav>
                                        <p:tav tm="100000">
                                          <p:val>
                                            <p:strVal val="#ppt_x"/>
                                          </p:val>
                                        </p:tav>
                                      </p:tavLst>
                                    </p:anim>
                                    <p:anim calcmode="lin" valueType="num">
                                      <p:cBhvr additive="base">
                                        <p:cTn id="14" dur="500" fill="hold"/>
                                        <p:tgtEl>
                                          <p:spTgt spid="1229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295"/>
                                        </p:tgtEl>
                                        <p:attrNameLst>
                                          <p:attrName>style.visibility</p:attrName>
                                        </p:attrNameLst>
                                      </p:cBhvr>
                                      <p:to>
                                        <p:strVal val="visible"/>
                                      </p:to>
                                    </p:set>
                                    <p:anim calcmode="lin" valueType="num">
                                      <p:cBhvr additive="base">
                                        <p:cTn id="19" dur="500" fill="hold"/>
                                        <p:tgtEl>
                                          <p:spTgt spid="12295"/>
                                        </p:tgtEl>
                                        <p:attrNameLst>
                                          <p:attrName>ppt_x</p:attrName>
                                        </p:attrNameLst>
                                      </p:cBhvr>
                                      <p:tavLst>
                                        <p:tav tm="0">
                                          <p:val>
                                            <p:strVal val="#ppt_x"/>
                                          </p:val>
                                        </p:tav>
                                        <p:tav tm="100000">
                                          <p:val>
                                            <p:strVal val="#ppt_x"/>
                                          </p:val>
                                        </p:tav>
                                      </p:tavLst>
                                    </p:anim>
                                    <p:anim calcmode="lin" valueType="num">
                                      <p:cBhvr additive="base">
                                        <p:cTn id="20" dur="500" fill="hold"/>
                                        <p:tgtEl>
                                          <p:spTgt spid="1229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296"/>
                                        </p:tgtEl>
                                        <p:attrNameLst>
                                          <p:attrName>style.visibility</p:attrName>
                                        </p:attrNameLst>
                                      </p:cBhvr>
                                      <p:to>
                                        <p:strVal val="visible"/>
                                      </p:to>
                                    </p:set>
                                    <p:anim calcmode="lin" valueType="num">
                                      <p:cBhvr additive="base">
                                        <p:cTn id="25" dur="500" fill="hold"/>
                                        <p:tgtEl>
                                          <p:spTgt spid="12296"/>
                                        </p:tgtEl>
                                        <p:attrNameLst>
                                          <p:attrName>ppt_x</p:attrName>
                                        </p:attrNameLst>
                                      </p:cBhvr>
                                      <p:tavLst>
                                        <p:tav tm="0">
                                          <p:val>
                                            <p:strVal val="#ppt_x"/>
                                          </p:val>
                                        </p:tav>
                                        <p:tav tm="100000">
                                          <p:val>
                                            <p:strVal val="#ppt_x"/>
                                          </p:val>
                                        </p:tav>
                                      </p:tavLst>
                                    </p:anim>
                                    <p:anim calcmode="lin" valueType="num">
                                      <p:cBhvr additive="base">
                                        <p:cTn id="26" dur="500" fill="hold"/>
                                        <p:tgtEl>
                                          <p:spTgt spid="12296"/>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2297"/>
                                        </p:tgtEl>
                                        <p:attrNameLst>
                                          <p:attrName>style.visibility</p:attrName>
                                        </p:attrNameLst>
                                      </p:cBhvr>
                                      <p:to>
                                        <p:strVal val="visible"/>
                                      </p:to>
                                    </p:set>
                                    <p:anim calcmode="lin" valueType="num">
                                      <p:cBhvr additive="base">
                                        <p:cTn id="31" dur="500" fill="hold"/>
                                        <p:tgtEl>
                                          <p:spTgt spid="12297"/>
                                        </p:tgtEl>
                                        <p:attrNameLst>
                                          <p:attrName>ppt_x</p:attrName>
                                        </p:attrNameLst>
                                      </p:cBhvr>
                                      <p:tavLst>
                                        <p:tav tm="0">
                                          <p:val>
                                            <p:strVal val="0-#ppt_w/2"/>
                                          </p:val>
                                        </p:tav>
                                        <p:tav tm="100000">
                                          <p:val>
                                            <p:strVal val="#ppt_x"/>
                                          </p:val>
                                        </p:tav>
                                      </p:tavLst>
                                    </p:anim>
                                    <p:anim calcmode="lin" valueType="num">
                                      <p:cBhvr additive="base">
                                        <p:cTn id="32" dur="500" fill="hold"/>
                                        <p:tgtEl>
                                          <p:spTgt spid="12297"/>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12300"/>
                                        </p:tgtEl>
                                        <p:attrNameLst>
                                          <p:attrName>style.visibility</p:attrName>
                                        </p:attrNameLst>
                                      </p:cBhvr>
                                      <p:to>
                                        <p:strVal val="visible"/>
                                      </p:to>
                                    </p:set>
                                    <p:anim calcmode="lin" valueType="num">
                                      <p:cBhvr additive="base">
                                        <p:cTn id="37" dur="500" fill="hold"/>
                                        <p:tgtEl>
                                          <p:spTgt spid="12300"/>
                                        </p:tgtEl>
                                        <p:attrNameLst>
                                          <p:attrName>ppt_x</p:attrName>
                                        </p:attrNameLst>
                                      </p:cBhvr>
                                      <p:tavLst>
                                        <p:tav tm="0">
                                          <p:val>
                                            <p:strVal val="0-#ppt_w/2"/>
                                          </p:val>
                                        </p:tav>
                                        <p:tav tm="100000">
                                          <p:val>
                                            <p:strVal val="#ppt_x"/>
                                          </p:val>
                                        </p:tav>
                                      </p:tavLst>
                                    </p:anim>
                                    <p:anim calcmode="lin" valueType="num">
                                      <p:cBhvr additive="base">
                                        <p:cTn id="38" dur="500" fill="hold"/>
                                        <p:tgtEl>
                                          <p:spTgt spid="12300"/>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12303"/>
                                        </p:tgtEl>
                                        <p:attrNameLst>
                                          <p:attrName>style.visibility</p:attrName>
                                        </p:attrNameLst>
                                      </p:cBhvr>
                                      <p:to>
                                        <p:strVal val="visible"/>
                                      </p:to>
                                    </p:set>
                                    <p:anim calcmode="lin" valueType="num">
                                      <p:cBhvr additive="base">
                                        <p:cTn id="43" dur="500" fill="hold"/>
                                        <p:tgtEl>
                                          <p:spTgt spid="12303"/>
                                        </p:tgtEl>
                                        <p:attrNameLst>
                                          <p:attrName>ppt_x</p:attrName>
                                        </p:attrNameLst>
                                      </p:cBhvr>
                                      <p:tavLst>
                                        <p:tav tm="0">
                                          <p:val>
                                            <p:strVal val="0-#ppt_w/2"/>
                                          </p:val>
                                        </p:tav>
                                        <p:tav tm="100000">
                                          <p:val>
                                            <p:strVal val="#ppt_x"/>
                                          </p:val>
                                        </p:tav>
                                      </p:tavLst>
                                    </p:anim>
                                    <p:anim calcmode="lin" valueType="num">
                                      <p:cBhvr additive="base">
                                        <p:cTn id="44" dur="500" fill="hold"/>
                                        <p:tgtEl>
                                          <p:spTgt spid="123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4" grpId="0"/>
      <p:bldP spid="12295" grpId="0"/>
      <p:bldP spid="1229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GB">
                <a:latin typeface="Comic Sans MS" panose="030F0702030302020204" pitchFamily="66" charset="0"/>
              </a:rPr>
              <a:t>Charles’ decision</a:t>
            </a:r>
          </a:p>
        </p:txBody>
      </p:sp>
      <p:sp>
        <p:nvSpPr>
          <p:cNvPr id="43011" name="Rectangle 3"/>
          <p:cNvSpPr>
            <a:spLocks noGrp="1" noChangeArrowheads="1"/>
          </p:cNvSpPr>
          <p:nvPr>
            <p:ph type="body" idx="1"/>
          </p:nvPr>
        </p:nvSpPr>
        <p:spPr>
          <a:xfrm>
            <a:off x="1981200" y="1600201"/>
            <a:ext cx="8229600" cy="3484563"/>
          </a:xfrm>
        </p:spPr>
        <p:txBody>
          <a:bodyPr/>
          <a:lstStyle/>
          <a:p>
            <a:r>
              <a:rPr lang="en-GB">
                <a:latin typeface="Comic Sans MS" panose="030F0702030302020204" pitchFamily="66" charset="0"/>
              </a:rPr>
              <a:t>Charles chose ‘a’.</a:t>
            </a:r>
          </a:p>
          <a:p>
            <a:r>
              <a:rPr lang="en-GB" sz="2000" dirty="0">
                <a:latin typeface="Comic Sans MS" panose="030F0702030302020204" pitchFamily="66" charset="0"/>
              </a:rPr>
              <a:t>“The executioner cut off Mr Burton’s ears, deep and close, in a cruel manner with much bleeding and an artery being cut.  Mr Prynne’s cheeks were seared with an iron made exceeding hot, after which the executioner cut off one of his ears and a piece of his cheek; then hacking the other ear almost off, left it hanging.”</a:t>
            </a:r>
          </a:p>
          <a:p>
            <a:r>
              <a:rPr lang="en-GB" dirty="0">
                <a:latin typeface="Comic Sans MS" panose="030F0702030302020204" pitchFamily="66" charset="0"/>
              </a:rPr>
              <a:t>This just gave the Puritans more reasons to attack him in pamphlets.</a:t>
            </a:r>
          </a:p>
        </p:txBody>
      </p:sp>
      <p:pic>
        <p:nvPicPr>
          <p:cNvPr id="43012" name="Picture 4" descr="DF264D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27800" y="4292600"/>
            <a:ext cx="3671888" cy="231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0666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3011">
                                            <p:txEl>
                                              <p:pRg st="2" end="2"/>
                                            </p:txEl>
                                          </p:spTgt>
                                        </p:tgtEl>
                                        <p:attrNameLst>
                                          <p:attrName>style.visibility</p:attrName>
                                        </p:attrNameLst>
                                      </p:cBhvr>
                                      <p:to>
                                        <p:strVal val="visible"/>
                                      </p:to>
                                    </p:set>
                                    <p:animEffect transition="in" filter="fade">
                                      <p:cBhvr>
                                        <p:cTn id="7" dur="2000"/>
                                        <p:tgtEl>
                                          <p:spTgt spid="43011">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3012"/>
                                        </p:tgtEl>
                                        <p:attrNameLst>
                                          <p:attrName>style.visibility</p:attrName>
                                        </p:attrNameLst>
                                      </p:cBhvr>
                                      <p:to>
                                        <p:strVal val="visible"/>
                                      </p:to>
                                    </p:set>
                                    <p:animEffect transition="in" filter="fade">
                                      <p:cBhvr>
                                        <p:cTn id="12" dur="2000"/>
                                        <p:tgtEl>
                                          <p:spTgt spid="43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ChangeArrowheads="1"/>
          </p:cNvSpPr>
          <p:nvPr/>
        </p:nvSpPr>
        <p:spPr bwMode="auto">
          <a:xfrm>
            <a:off x="431347" y="136155"/>
            <a:ext cx="264046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sz="3200" b="1" dirty="0">
                <a:latin typeface="Comic Sans MS" panose="030F0702030302020204" pitchFamily="66" charset="0"/>
              </a:rPr>
              <a:t>Decision 10:</a:t>
            </a:r>
          </a:p>
        </p:txBody>
      </p:sp>
      <p:sp>
        <p:nvSpPr>
          <p:cNvPr id="13317" name="Rectangle 5"/>
          <p:cNvSpPr>
            <a:spLocks noChangeArrowheads="1"/>
          </p:cNvSpPr>
          <p:nvPr/>
        </p:nvSpPr>
        <p:spPr bwMode="auto">
          <a:xfrm>
            <a:off x="1990727" y="829306"/>
            <a:ext cx="799306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400" dirty="0">
                <a:latin typeface="Comic Sans MS" panose="030F0702030302020204" pitchFamily="66" charset="0"/>
              </a:rPr>
              <a:t>You are king of both England and Scotland.  However the Scots do not follow the same religion as the English – they are very strict Puritans.  Will you . . .</a:t>
            </a:r>
            <a:r>
              <a:rPr lang="en-GB" dirty="0">
                <a:latin typeface="Comic Sans MS" panose="030F0702030302020204" pitchFamily="66" charset="0"/>
              </a:rPr>
              <a:t>   </a:t>
            </a:r>
          </a:p>
        </p:txBody>
      </p:sp>
      <p:sp>
        <p:nvSpPr>
          <p:cNvPr id="13318" name="Rectangle 6"/>
          <p:cNvSpPr>
            <a:spLocks noChangeArrowheads="1"/>
          </p:cNvSpPr>
          <p:nvPr/>
        </p:nvSpPr>
        <p:spPr bwMode="auto">
          <a:xfrm>
            <a:off x="3071814" y="2374297"/>
            <a:ext cx="662463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400" dirty="0">
                <a:latin typeface="Comic Sans MS" panose="030F0702030302020204" pitchFamily="66" charset="0"/>
              </a:rPr>
              <a:t>a. Consult the Scottish church about bringing in some changes to their services to make them more in line with the Church of England. </a:t>
            </a:r>
          </a:p>
        </p:txBody>
      </p:sp>
      <p:sp>
        <p:nvSpPr>
          <p:cNvPr id="13319" name="Rectangle 7"/>
          <p:cNvSpPr>
            <a:spLocks noChangeArrowheads="1"/>
          </p:cNvSpPr>
          <p:nvPr/>
        </p:nvSpPr>
        <p:spPr bwMode="auto">
          <a:xfrm>
            <a:off x="3071814" y="3929490"/>
            <a:ext cx="662463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400">
                <a:latin typeface="Comic Sans MS" panose="030F0702030302020204" pitchFamily="66" charset="0"/>
              </a:rPr>
              <a:t>b. Demand that the Scots use the English Prayer Book for their services.</a:t>
            </a:r>
            <a:r>
              <a:rPr lang="en-GB">
                <a:latin typeface="Comic Sans MS" panose="030F0702030302020204" pitchFamily="66" charset="0"/>
              </a:rPr>
              <a:t> </a:t>
            </a:r>
          </a:p>
        </p:txBody>
      </p:sp>
      <p:sp>
        <p:nvSpPr>
          <p:cNvPr id="13320" name="Rectangle 8"/>
          <p:cNvSpPr>
            <a:spLocks noChangeArrowheads="1"/>
          </p:cNvSpPr>
          <p:nvPr/>
        </p:nvSpPr>
        <p:spPr bwMode="auto">
          <a:xfrm>
            <a:off x="3071813" y="5011094"/>
            <a:ext cx="414889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sz="2400">
                <a:latin typeface="Comic Sans MS" panose="030F0702030302020204" pitchFamily="66" charset="0"/>
              </a:rPr>
              <a:t>c. Leave things as they are.</a:t>
            </a:r>
            <a:r>
              <a:rPr lang="en-GB">
                <a:latin typeface="Comic Sans MS" panose="030F0702030302020204" pitchFamily="66" charset="0"/>
              </a:rPr>
              <a:t> </a:t>
            </a:r>
          </a:p>
        </p:txBody>
      </p:sp>
      <p:grpSp>
        <p:nvGrpSpPr>
          <p:cNvPr id="13321" name="Group 9"/>
          <p:cNvGrpSpPr>
            <a:grpSpLocks/>
          </p:cNvGrpSpPr>
          <p:nvPr/>
        </p:nvGrpSpPr>
        <p:grpSpPr bwMode="auto">
          <a:xfrm>
            <a:off x="6888163" y="4868863"/>
            <a:ext cx="1008062" cy="863600"/>
            <a:chOff x="5012" y="1298"/>
            <a:chExt cx="635" cy="544"/>
          </a:xfrm>
        </p:grpSpPr>
        <p:sp>
          <p:nvSpPr>
            <p:cNvPr id="13322" name="AutoShape 10"/>
            <p:cNvSpPr>
              <a:spLocks noChangeArrowheads="1"/>
            </p:cNvSpPr>
            <p:nvPr/>
          </p:nvSpPr>
          <p:spPr bwMode="auto">
            <a:xfrm>
              <a:off x="5012" y="1298"/>
              <a:ext cx="635" cy="544"/>
            </a:xfrm>
            <a:prstGeom prst="star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Comic Sans MS" panose="030F0702030302020204" pitchFamily="66" charset="0"/>
              </a:endParaRPr>
            </a:p>
          </p:txBody>
        </p:sp>
        <p:sp>
          <p:nvSpPr>
            <p:cNvPr id="13323" name="Text Box 11"/>
            <p:cNvSpPr txBox="1">
              <a:spLocks noChangeArrowheads="1"/>
            </p:cNvSpPr>
            <p:nvPr/>
          </p:nvSpPr>
          <p:spPr bwMode="auto">
            <a:xfrm>
              <a:off x="5193" y="1480"/>
              <a:ext cx="2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a:solidFill>
                    <a:srgbClr val="000000"/>
                  </a:solidFill>
                  <a:latin typeface="Comic Sans MS" panose="030F0702030302020204" pitchFamily="66" charset="0"/>
                </a:rPr>
                <a:t>0</a:t>
              </a:r>
            </a:p>
          </p:txBody>
        </p:sp>
      </p:grpSp>
      <p:grpSp>
        <p:nvGrpSpPr>
          <p:cNvPr id="13324" name="Group 12"/>
          <p:cNvGrpSpPr>
            <a:grpSpLocks/>
          </p:cNvGrpSpPr>
          <p:nvPr/>
        </p:nvGrpSpPr>
        <p:grpSpPr bwMode="auto">
          <a:xfrm>
            <a:off x="9264651" y="2708275"/>
            <a:ext cx="1008063" cy="863600"/>
            <a:chOff x="5012" y="1298"/>
            <a:chExt cx="635" cy="544"/>
          </a:xfrm>
        </p:grpSpPr>
        <p:sp>
          <p:nvSpPr>
            <p:cNvPr id="13325" name="AutoShape 13"/>
            <p:cNvSpPr>
              <a:spLocks noChangeArrowheads="1"/>
            </p:cNvSpPr>
            <p:nvPr/>
          </p:nvSpPr>
          <p:spPr bwMode="auto">
            <a:xfrm>
              <a:off x="5012" y="1298"/>
              <a:ext cx="635" cy="544"/>
            </a:xfrm>
            <a:prstGeom prst="star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Comic Sans MS" panose="030F0702030302020204" pitchFamily="66" charset="0"/>
              </a:endParaRPr>
            </a:p>
          </p:txBody>
        </p:sp>
        <p:sp>
          <p:nvSpPr>
            <p:cNvPr id="13326" name="Text Box 14"/>
            <p:cNvSpPr txBox="1">
              <a:spLocks noChangeArrowheads="1"/>
            </p:cNvSpPr>
            <p:nvPr/>
          </p:nvSpPr>
          <p:spPr bwMode="auto">
            <a:xfrm>
              <a:off x="5193" y="1480"/>
              <a:ext cx="2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a:solidFill>
                    <a:srgbClr val="000000"/>
                  </a:solidFill>
                  <a:latin typeface="Comic Sans MS" panose="030F0702030302020204" pitchFamily="66" charset="0"/>
                </a:rPr>
                <a:t>5</a:t>
              </a:r>
            </a:p>
          </p:txBody>
        </p:sp>
      </p:grpSp>
      <p:grpSp>
        <p:nvGrpSpPr>
          <p:cNvPr id="13327" name="Group 15"/>
          <p:cNvGrpSpPr>
            <a:grpSpLocks/>
          </p:cNvGrpSpPr>
          <p:nvPr/>
        </p:nvGrpSpPr>
        <p:grpSpPr bwMode="auto">
          <a:xfrm>
            <a:off x="9228139" y="3836988"/>
            <a:ext cx="1223963" cy="1031875"/>
            <a:chOff x="5012" y="1298"/>
            <a:chExt cx="635" cy="544"/>
          </a:xfrm>
        </p:grpSpPr>
        <p:sp>
          <p:nvSpPr>
            <p:cNvPr id="13328" name="AutoShape 16"/>
            <p:cNvSpPr>
              <a:spLocks noChangeArrowheads="1"/>
            </p:cNvSpPr>
            <p:nvPr/>
          </p:nvSpPr>
          <p:spPr bwMode="auto">
            <a:xfrm>
              <a:off x="5012" y="1298"/>
              <a:ext cx="635" cy="544"/>
            </a:xfrm>
            <a:prstGeom prst="star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Comic Sans MS" panose="030F0702030302020204" pitchFamily="66" charset="0"/>
              </a:endParaRPr>
            </a:p>
          </p:txBody>
        </p:sp>
        <p:sp>
          <p:nvSpPr>
            <p:cNvPr id="13329" name="Text Box 17"/>
            <p:cNvSpPr txBox="1">
              <a:spLocks noChangeArrowheads="1"/>
            </p:cNvSpPr>
            <p:nvPr/>
          </p:nvSpPr>
          <p:spPr bwMode="auto">
            <a:xfrm>
              <a:off x="5193" y="1480"/>
              <a:ext cx="272" cy="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a:solidFill>
                    <a:srgbClr val="000000"/>
                  </a:solidFill>
                  <a:latin typeface="Comic Sans MS" panose="030F0702030302020204" pitchFamily="66" charset="0"/>
                </a:rPr>
                <a:t>10</a:t>
              </a:r>
            </a:p>
          </p:txBody>
        </p:sp>
      </p:grpSp>
    </p:spTree>
    <p:extLst>
      <p:ext uri="{BB962C8B-B14F-4D97-AF65-F5344CB8AC3E}">
        <p14:creationId xmlns:p14="http://schemas.microsoft.com/office/powerpoint/2010/main" val="29913308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500" fill="hold"/>
                                        <p:tgtEl>
                                          <p:spTgt spid="13317"/>
                                        </p:tgtEl>
                                        <p:attrNameLst>
                                          <p:attrName>ppt_x</p:attrName>
                                        </p:attrNameLst>
                                      </p:cBhvr>
                                      <p:tavLst>
                                        <p:tav tm="0">
                                          <p:val>
                                            <p:strVal val="#ppt_x"/>
                                          </p:val>
                                        </p:tav>
                                        <p:tav tm="100000">
                                          <p:val>
                                            <p:strVal val="#ppt_x"/>
                                          </p:val>
                                        </p:tav>
                                      </p:tavLst>
                                    </p:anim>
                                    <p:anim calcmode="lin" valueType="num">
                                      <p:cBhvr additive="base">
                                        <p:cTn id="8" dur="500" fill="hold"/>
                                        <p:tgtEl>
                                          <p:spTgt spid="1331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8"/>
                                        </p:tgtEl>
                                        <p:attrNameLst>
                                          <p:attrName>style.visibility</p:attrName>
                                        </p:attrNameLst>
                                      </p:cBhvr>
                                      <p:to>
                                        <p:strVal val="visible"/>
                                      </p:to>
                                    </p:set>
                                    <p:anim calcmode="lin" valueType="num">
                                      <p:cBhvr additive="base">
                                        <p:cTn id="13" dur="500" fill="hold"/>
                                        <p:tgtEl>
                                          <p:spTgt spid="13318"/>
                                        </p:tgtEl>
                                        <p:attrNameLst>
                                          <p:attrName>ppt_x</p:attrName>
                                        </p:attrNameLst>
                                      </p:cBhvr>
                                      <p:tavLst>
                                        <p:tav tm="0">
                                          <p:val>
                                            <p:strVal val="#ppt_x"/>
                                          </p:val>
                                        </p:tav>
                                        <p:tav tm="100000">
                                          <p:val>
                                            <p:strVal val="#ppt_x"/>
                                          </p:val>
                                        </p:tav>
                                      </p:tavLst>
                                    </p:anim>
                                    <p:anim calcmode="lin" valueType="num">
                                      <p:cBhvr additive="base">
                                        <p:cTn id="14" dur="500" fill="hold"/>
                                        <p:tgtEl>
                                          <p:spTgt spid="1331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9"/>
                                        </p:tgtEl>
                                        <p:attrNameLst>
                                          <p:attrName>style.visibility</p:attrName>
                                        </p:attrNameLst>
                                      </p:cBhvr>
                                      <p:to>
                                        <p:strVal val="visible"/>
                                      </p:to>
                                    </p:set>
                                    <p:anim calcmode="lin" valueType="num">
                                      <p:cBhvr additive="base">
                                        <p:cTn id="19" dur="500" fill="hold"/>
                                        <p:tgtEl>
                                          <p:spTgt spid="13319"/>
                                        </p:tgtEl>
                                        <p:attrNameLst>
                                          <p:attrName>ppt_x</p:attrName>
                                        </p:attrNameLst>
                                      </p:cBhvr>
                                      <p:tavLst>
                                        <p:tav tm="0">
                                          <p:val>
                                            <p:strVal val="#ppt_x"/>
                                          </p:val>
                                        </p:tav>
                                        <p:tav tm="100000">
                                          <p:val>
                                            <p:strVal val="#ppt_x"/>
                                          </p:val>
                                        </p:tav>
                                      </p:tavLst>
                                    </p:anim>
                                    <p:anim calcmode="lin" valueType="num">
                                      <p:cBhvr additive="base">
                                        <p:cTn id="20" dur="500" fill="hold"/>
                                        <p:tgtEl>
                                          <p:spTgt spid="1331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20"/>
                                        </p:tgtEl>
                                        <p:attrNameLst>
                                          <p:attrName>style.visibility</p:attrName>
                                        </p:attrNameLst>
                                      </p:cBhvr>
                                      <p:to>
                                        <p:strVal val="visible"/>
                                      </p:to>
                                    </p:set>
                                    <p:anim calcmode="lin" valueType="num">
                                      <p:cBhvr additive="base">
                                        <p:cTn id="25" dur="500" fill="hold"/>
                                        <p:tgtEl>
                                          <p:spTgt spid="13320"/>
                                        </p:tgtEl>
                                        <p:attrNameLst>
                                          <p:attrName>ppt_x</p:attrName>
                                        </p:attrNameLst>
                                      </p:cBhvr>
                                      <p:tavLst>
                                        <p:tav tm="0">
                                          <p:val>
                                            <p:strVal val="#ppt_x"/>
                                          </p:val>
                                        </p:tav>
                                        <p:tav tm="100000">
                                          <p:val>
                                            <p:strVal val="#ppt_x"/>
                                          </p:val>
                                        </p:tav>
                                      </p:tavLst>
                                    </p:anim>
                                    <p:anim calcmode="lin" valueType="num">
                                      <p:cBhvr additive="base">
                                        <p:cTn id="26" dur="500" fill="hold"/>
                                        <p:tgtEl>
                                          <p:spTgt spid="13320"/>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3324"/>
                                        </p:tgtEl>
                                        <p:attrNameLst>
                                          <p:attrName>style.visibility</p:attrName>
                                        </p:attrNameLst>
                                      </p:cBhvr>
                                      <p:to>
                                        <p:strVal val="visible"/>
                                      </p:to>
                                    </p:set>
                                    <p:anim calcmode="lin" valueType="num">
                                      <p:cBhvr additive="base">
                                        <p:cTn id="31" dur="500" fill="hold"/>
                                        <p:tgtEl>
                                          <p:spTgt spid="13324"/>
                                        </p:tgtEl>
                                        <p:attrNameLst>
                                          <p:attrName>ppt_x</p:attrName>
                                        </p:attrNameLst>
                                      </p:cBhvr>
                                      <p:tavLst>
                                        <p:tav tm="0">
                                          <p:val>
                                            <p:strVal val="0-#ppt_w/2"/>
                                          </p:val>
                                        </p:tav>
                                        <p:tav tm="100000">
                                          <p:val>
                                            <p:strVal val="#ppt_x"/>
                                          </p:val>
                                        </p:tav>
                                      </p:tavLst>
                                    </p:anim>
                                    <p:anim calcmode="lin" valueType="num">
                                      <p:cBhvr additive="base">
                                        <p:cTn id="32" dur="500" fill="hold"/>
                                        <p:tgtEl>
                                          <p:spTgt spid="13324"/>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13327"/>
                                        </p:tgtEl>
                                        <p:attrNameLst>
                                          <p:attrName>style.visibility</p:attrName>
                                        </p:attrNameLst>
                                      </p:cBhvr>
                                      <p:to>
                                        <p:strVal val="visible"/>
                                      </p:to>
                                    </p:set>
                                    <p:anim calcmode="lin" valueType="num">
                                      <p:cBhvr additive="base">
                                        <p:cTn id="37" dur="500" fill="hold"/>
                                        <p:tgtEl>
                                          <p:spTgt spid="13327"/>
                                        </p:tgtEl>
                                        <p:attrNameLst>
                                          <p:attrName>ppt_x</p:attrName>
                                        </p:attrNameLst>
                                      </p:cBhvr>
                                      <p:tavLst>
                                        <p:tav tm="0">
                                          <p:val>
                                            <p:strVal val="0-#ppt_w/2"/>
                                          </p:val>
                                        </p:tav>
                                        <p:tav tm="100000">
                                          <p:val>
                                            <p:strVal val="#ppt_x"/>
                                          </p:val>
                                        </p:tav>
                                      </p:tavLst>
                                    </p:anim>
                                    <p:anim calcmode="lin" valueType="num">
                                      <p:cBhvr additive="base">
                                        <p:cTn id="38" dur="500" fill="hold"/>
                                        <p:tgtEl>
                                          <p:spTgt spid="13327"/>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13321"/>
                                        </p:tgtEl>
                                        <p:attrNameLst>
                                          <p:attrName>style.visibility</p:attrName>
                                        </p:attrNameLst>
                                      </p:cBhvr>
                                      <p:to>
                                        <p:strVal val="visible"/>
                                      </p:to>
                                    </p:set>
                                    <p:anim calcmode="lin" valueType="num">
                                      <p:cBhvr additive="base">
                                        <p:cTn id="43" dur="500" fill="hold"/>
                                        <p:tgtEl>
                                          <p:spTgt spid="13321"/>
                                        </p:tgtEl>
                                        <p:attrNameLst>
                                          <p:attrName>ppt_x</p:attrName>
                                        </p:attrNameLst>
                                      </p:cBhvr>
                                      <p:tavLst>
                                        <p:tav tm="0">
                                          <p:val>
                                            <p:strVal val="0-#ppt_w/2"/>
                                          </p:val>
                                        </p:tav>
                                        <p:tav tm="100000">
                                          <p:val>
                                            <p:strVal val="#ppt_x"/>
                                          </p:val>
                                        </p:tav>
                                      </p:tavLst>
                                    </p:anim>
                                    <p:anim calcmode="lin" valueType="num">
                                      <p:cBhvr additive="base">
                                        <p:cTn id="44" dur="500" fill="hold"/>
                                        <p:tgtEl>
                                          <p:spTgt spid="133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p:bldP spid="13318" grpId="0"/>
      <p:bldP spid="13319" grpId="0"/>
      <p:bldP spid="133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GB">
                <a:latin typeface="Comic Sans MS" panose="030F0702030302020204" pitchFamily="66" charset="0"/>
              </a:rPr>
              <a:t>Charles’ decision</a:t>
            </a:r>
          </a:p>
        </p:txBody>
      </p:sp>
      <p:sp>
        <p:nvSpPr>
          <p:cNvPr id="44035" name="Rectangle 3"/>
          <p:cNvSpPr>
            <a:spLocks noGrp="1" noChangeArrowheads="1"/>
          </p:cNvSpPr>
          <p:nvPr>
            <p:ph type="body" idx="1"/>
          </p:nvPr>
        </p:nvSpPr>
        <p:spPr/>
        <p:txBody>
          <a:bodyPr/>
          <a:lstStyle/>
          <a:p>
            <a:r>
              <a:rPr lang="en-GB" dirty="0">
                <a:latin typeface="Comic Sans MS" panose="030F0702030302020204" pitchFamily="66" charset="0"/>
              </a:rPr>
              <a:t>He chose ‘b’.</a:t>
            </a:r>
          </a:p>
          <a:p>
            <a:r>
              <a:rPr lang="en-GB" dirty="0">
                <a:latin typeface="Comic Sans MS" panose="030F0702030302020204" pitchFamily="66" charset="0"/>
              </a:rPr>
              <a:t>The Scots hated anything that even looked like Catholic practices. </a:t>
            </a:r>
          </a:p>
          <a:p>
            <a:r>
              <a:rPr lang="en-GB" dirty="0">
                <a:latin typeface="Comic Sans MS" panose="030F0702030302020204" pitchFamily="66" charset="0"/>
              </a:rPr>
              <a:t>How do you think they reacted?</a:t>
            </a:r>
          </a:p>
        </p:txBody>
      </p:sp>
    </p:spTree>
    <p:extLst>
      <p:ext uri="{BB962C8B-B14F-4D97-AF65-F5344CB8AC3E}">
        <p14:creationId xmlns:p14="http://schemas.microsoft.com/office/powerpoint/2010/main" val="9816363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4035">
                                            <p:txEl>
                                              <p:pRg st="2" end="2"/>
                                            </p:txEl>
                                          </p:spTgt>
                                        </p:tgtEl>
                                        <p:attrNameLst>
                                          <p:attrName>style.visibility</p:attrName>
                                        </p:attrNameLst>
                                      </p:cBhvr>
                                      <p:to>
                                        <p:strVal val="visible"/>
                                      </p:to>
                                    </p:set>
                                    <p:animEffect transition="in" filter="fade">
                                      <p:cBhvr>
                                        <p:cTn id="7" dur="2000"/>
                                        <p:tgtEl>
                                          <p:spTgt spid="440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endParaRPr lang="en-US"/>
          </a:p>
        </p:txBody>
      </p:sp>
      <p:sp>
        <p:nvSpPr>
          <p:cNvPr id="45059" name="Rectangle 3"/>
          <p:cNvSpPr>
            <a:spLocks noGrp="1" noChangeArrowheads="1"/>
          </p:cNvSpPr>
          <p:nvPr>
            <p:ph type="body" idx="1"/>
          </p:nvPr>
        </p:nvSpPr>
        <p:spPr/>
        <p:txBody>
          <a:bodyPr/>
          <a:lstStyle/>
          <a:p>
            <a:endParaRPr lang="en-US"/>
          </a:p>
        </p:txBody>
      </p:sp>
      <p:pic>
        <p:nvPicPr>
          <p:cNvPr id="45060" name="Picture 4" descr="18C2E62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92313" y="836614"/>
            <a:ext cx="8208962" cy="522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80993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ChangeArrowheads="1"/>
          </p:cNvSpPr>
          <p:nvPr/>
        </p:nvSpPr>
        <p:spPr bwMode="auto">
          <a:xfrm>
            <a:off x="2063751" y="473583"/>
            <a:ext cx="264046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sz="3200" b="1">
                <a:latin typeface="Comic Sans MS" panose="030F0702030302020204" pitchFamily="66" charset="0"/>
              </a:rPr>
              <a:t>Decision 11:</a:t>
            </a:r>
          </a:p>
        </p:txBody>
      </p:sp>
      <p:sp>
        <p:nvSpPr>
          <p:cNvPr id="14341" name="Rectangle 5"/>
          <p:cNvSpPr>
            <a:spLocks noChangeArrowheads="1"/>
          </p:cNvSpPr>
          <p:nvPr/>
        </p:nvSpPr>
        <p:spPr bwMode="auto">
          <a:xfrm>
            <a:off x="2135189" y="934435"/>
            <a:ext cx="777557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400" dirty="0">
                <a:latin typeface="Comic Sans MS" panose="030F0702030302020204" pitchFamily="66" charset="0"/>
              </a:rPr>
              <a:t>The Scots have reacted badly to the new prayer book and are rioting.  You want to raise an army to deal with them but need money to pay for it.  Will you . . .</a:t>
            </a:r>
          </a:p>
        </p:txBody>
      </p:sp>
      <p:sp>
        <p:nvSpPr>
          <p:cNvPr id="14342" name="Rectangle 6"/>
          <p:cNvSpPr>
            <a:spLocks noChangeArrowheads="1"/>
          </p:cNvSpPr>
          <p:nvPr/>
        </p:nvSpPr>
        <p:spPr bwMode="auto">
          <a:xfrm>
            <a:off x="3143251" y="2563169"/>
            <a:ext cx="628409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sz="2400">
                <a:latin typeface="Comic Sans MS" panose="030F0702030302020204" pitchFamily="66" charset="0"/>
              </a:rPr>
              <a:t>a. Do nothing – Scotland’s a long way away.</a:t>
            </a:r>
            <a:r>
              <a:rPr lang="en-GB">
                <a:latin typeface="Comic Sans MS" panose="030F0702030302020204" pitchFamily="66" charset="0"/>
              </a:rPr>
              <a:t> </a:t>
            </a:r>
          </a:p>
        </p:txBody>
      </p:sp>
      <p:sp>
        <p:nvSpPr>
          <p:cNvPr id="14343" name="Rectangle 7"/>
          <p:cNvSpPr>
            <a:spLocks noChangeArrowheads="1"/>
          </p:cNvSpPr>
          <p:nvPr/>
        </p:nvSpPr>
        <p:spPr bwMode="auto">
          <a:xfrm>
            <a:off x="3143250" y="3280203"/>
            <a:ext cx="62039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400">
                <a:latin typeface="Comic Sans MS" panose="030F0702030302020204" pitchFamily="66" charset="0"/>
              </a:rPr>
              <a:t>b. Re-call Parliament and ask for their help to deal with the Scots.</a:t>
            </a:r>
            <a:r>
              <a:rPr lang="en-GB">
                <a:latin typeface="Comic Sans MS" panose="030F0702030302020204" pitchFamily="66" charset="0"/>
              </a:rPr>
              <a:t> </a:t>
            </a:r>
          </a:p>
        </p:txBody>
      </p:sp>
      <p:sp>
        <p:nvSpPr>
          <p:cNvPr id="14344" name="Rectangle 8"/>
          <p:cNvSpPr>
            <a:spLocks noChangeArrowheads="1"/>
          </p:cNvSpPr>
          <p:nvPr/>
        </p:nvSpPr>
        <p:spPr bwMode="auto">
          <a:xfrm>
            <a:off x="3143251" y="4361290"/>
            <a:ext cx="62388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400">
                <a:latin typeface="Comic Sans MS" panose="030F0702030302020204" pitchFamily="66" charset="0"/>
              </a:rPr>
              <a:t>c. Raise a new tax to pay for the army and declare war on the Scots.</a:t>
            </a:r>
            <a:r>
              <a:rPr lang="en-GB">
                <a:latin typeface="Comic Sans MS" panose="030F0702030302020204" pitchFamily="66" charset="0"/>
              </a:rPr>
              <a:t> </a:t>
            </a:r>
          </a:p>
        </p:txBody>
      </p:sp>
      <p:grpSp>
        <p:nvGrpSpPr>
          <p:cNvPr id="14345" name="Group 9"/>
          <p:cNvGrpSpPr>
            <a:grpSpLocks/>
          </p:cNvGrpSpPr>
          <p:nvPr/>
        </p:nvGrpSpPr>
        <p:grpSpPr bwMode="auto">
          <a:xfrm>
            <a:off x="8759826" y="3284538"/>
            <a:ext cx="1008063" cy="863600"/>
            <a:chOff x="5012" y="1298"/>
            <a:chExt cx="635" cy="544"/>
          </a:xfrm>
        </p:grpSpPr>
        <p:sp>
          <p:nvSpPr>
            <p:cNvPr id="14346" name="AutoShape 10"/>
            <p:cNvSpPr>
              <a:spLocks noChangeArrowheads="1"/>
            </p:cNvSpPr>
            <p:nvPr/>
          </p:nvSpPr>
          <p:spPr bwMode="auto">
            <a:xfrm>
              <a:off x="5012" y="1298"/>
              <a:ext cx="635" cy="544"/>
            </a:xfrm>
            <a:prstGeom prst="star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Comic Sans MS" panose="030F0702030302020204" pitchFamily="66" charset="0"/>
              </a:endParaRPr>
            </a:p>
          </p:txBody>
        </p:sp>
        <p:sp>
          <p:nvSpPr>
            <p:cNvPr id="14347" name="Text Box 11"/>
            <p:cNvSpPr txBox="1">
              <a:spLocks noChangeArrowheads="1"/>
            </p:cNvSpPr>
            <p:nvPr/>
          </p:nvSpPr>
          <p:spPr bwMode="auto">
            <a:xfrm>
              <a:off x="5193" y="1480"/>
              <a:ext cx="2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a:solidFill>
                    <a:srgbClr val="000000"/>
                  </a:solidFill>
                  <a:latin typeface="Comic Sans MS" panose="030F0702030302020204" pitchFamily="66" charset="0"/>
                </a:rPr>
                <a:t>0</a:t>
              </a:r>
            </a:p>
          </p:txBody>
        </p:sp>
      </p:grpSp>
      <p:grpSp>
        <p:nvGrpSpPr>
          <p:cNvPr id="14348" name="Group 12"/>
          <p:cNvGrpSpPr>
            <a:grpSpLocks/>
          </p:cNvGrpSpPr>
          <p:nvPr/>
        </p:nvGrpSpPr>
        <p:grpSpPr bwMode="auto">
          <a:xfrm>
            <a:off x="9120188" y="2205038"/>
            <a:ext cx="1008062" cy="863600"/>
            <a:chOff x="5012" y="1298"/>
            <a:chExt cx="635" cy="544"/>
          </a:xfrm>
        </p:grpSpPr>
        <p:sp>
          <p:nvSpPr>
            <p:cNvPr id="14349" name="AutoShape 13"/>
            <p:cNvSpPr>
              <a:spLocks noChangeArrowheads="1"/>
            </p:cNvSpPr>
            <p:nvPr/>
          </p:nvSpPr>
          <p:spPr bwMode="auto">
            <a:xfrm>
              <a:off x="5012" y="1298"/>
              <a:ext cx="635" cy="544"/>
            </a:xfrm>
            <a:prstGeom prst="star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Comic Sans MS" panose="030F0702030302020204" pitchFamily="66" charset="0"/>
              </a:endParaRPr>
            </a:p>
          </p:txBody>
        </p:sp>
        <p:sp>
          <p:nvSpPr>
            <p:cNvPr id="14350" name="Text Box 14"/>
            <p:cNvSpPr txBox="1">
              <a:spLocks noChangeArrowheads="1"/>
            </p:cNvSpPr>
            <p:nvPr/>
          </p:nvSpPr>
          <p:spPr bwMode="auto">
            <a:xfrm>
              <a:off x="5193" y="1480"/>
              <a:ext cx="2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a:solidFill>
                    <a:srgbClr val="000000"/>
                  </a:solidFill>
                  <a:latin typeface="Comic Sans MS" panose="030F0702030302020204" pitchFamily="66" charset="0"/>
                </a:rPr>
                <a:t>5</a:t>
              </a:r>
            </a:p>
          </p:txBody>
        </p:sp>
      </p:grpSp>
      <p:grpSp>
        <p:nvGrpSpPr>
          <p:cNvPr id="14351" name="Group 15"/>
          <p:cNvGrpSpPr>
            <a:grpSpLocks/>
          </p:cNvGrpSpPr>
          <p:nvPr/>
        </p:nvGrpSpPr>
        <p:grpSpPr bwMode="auto">
          <a:xfrm>
            <a:off x="7347512" y="4845051"/>
            <a:ext cx="1223962" cy="1120775"/>
            <a:chOff x="5012" y="1298"/>
            <a:chExt cx="635" cy="544"/>
          </a:xfrm>
        </p:grpSpPr>
        <p:sp>
          <p:nvSpPr>
            <p:cNvPr id="14352" name="AutoShape 16"/>
            <p:cNvSpPr>
              <a:spLocks noChangeArrowheads="1"/>
            </p:cNvSpPr>
            <p:nvPr/>
          </p:nvSpPr>
          <p:spPr bwMode="auto">
            <a:xfrm>
              <a:off x="5012" y="1298"/>
              <a:ext cx="635" cy="544"/>
            </a:xfrm>
            <a:prstGeom prst="star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Comic Sans MS" panose="030F0702030302020204" pitchFamily="66" charset="0"/>
              </a:endParaRPr>
            </a:p>
          </p:txBody>
        </p:sp>
        <p:sp>
          <p:nvSpPr>
            <p:cNvPr id="14353" name="Text Box 17"/>
            <p:cNvSpPr txBox="1">
              <a:spLocks noChangeArrowheads="1"/>
            </p:cNvSpPr>
            <p:nvPr/>
          </p:nvSpPr>
          <p:spPr bwMode="auto">
            <a:xfrm>
              <a:off x="5193" y="1480"/>
              <a:ext cx="272" cy="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a:solidFill>
                    <a:srgbClr val="000000"/>
                  </a:solidFill>
                  <a:latin typeface="Comic Sans MS" panose="030F0702030302020204" pitchFamily="66" charset="0"/>
                </a:rPr>
                <a:t>10</a:t>
              </a:r>
            </a:p>
          </p:txBody>
        </p:sp>
      </p:grpSp>
    </p:spTree>
    <p:extLst>
      <p:ext uri="{BB962C8B-B14F-4D97-AF65-F5344CB8AC3E}">
        <p14:creationId xmlns:p14="http://schemas.microsoft.com/office/powerpoint/2010/main" val="12071999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41"/>
                                        </p:tgtEl>
                                        <p:attrNameLst>
                                          <p:attrName>style.visibility</p:attrName>
                                        </p:attrNameLst>
                                      </p:cBhvr>
                                      <p:to>
                                        <p:strVal val="visible"/>
                                      </p:to>
                                    </p:set>
                                    <p:anim calcmode="lin" valueType="num">
                                      <p:cBhvr additive="base">
                                        <p:cTn id="7" dur="500" fill="hold"/>
                                        <p:tgtEl>
                                          <p:spTgt spid="14341"/>
                                        </p:tgtEl>
                                        <p:attrNameLst>
                                          <p:attrName>ppt_x</p:attrName>
                                        </p:attrNameLst>
                                      </p:cBhvr>
                                      <p:tavLst>
                                        <p:tav tm="0">
                                          <p:val>
                                            <p:strVal val="#ppt_x"/>
                                          </p:val>
                                        </p:tav>
                                        <p:tav tm="100000">
                                          <p:val>
                                            <p:strVal val="#ppt_x"/>
                                          </p:val>
                                        </p:tav>
                                      </p:tavLst>
                                    </p:anim>
                                    <p:anim calcmode="lin" valueType="num">
                                      <p:cBhvr additive="base">
                                        <p:cTn id="8" dur="500" fill="hold"/>
                                        <p:tgtEl>
                                          <p:spTgt spid="1434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42"/>
                                        </p:tgtEl>
                                        <p:attrNameLst>
                                          <p:attrName>style.visibility</p:attrName>
                                        </p:attrNameLst>
                                      </p:cBhvr>
                                      <p:to>
                                        <p:strVal val="visible"/>
                                      </p:to>
                                    </p:set>
                                    <p:anim calcmode="lin" valueType="num">
                                      <p:cBhvr additive="base">
                                        <p:cTn id="13" dur="500" fill="hold"/>
                                        <p:tgtEl>
                                          <p:spTgt spid="14342"/>
                                        </p:tgtEl>
                                        <p:attrNameLst>
                                          <p:attrName>ppt_x</p:attrName>
                                        </p:attrNameLst>
                                      </p:cBhvr>
                                      <p:tavLst>
                                        <p:tav tm="0">
                                          <p:val>
                                            <p:strVal val="#ppt_x"/>
                                          </p:val>
                                        </p:tav>
                                        <p:tav tm="100000">
                                          <p:val>
                                            <p:strVal val="#ppt_x"/>
                                          </p:val>
                                        </p:tav>
                                      </p:tavLst>
                                    </p:anim>
                                    <p:anim calcmode="lin" valueType="num">
                                      <p:cBhvr additive="base">
                                        <p:cTn id="14" dur="500" fill="hold"/>
                                        <p:tgtEl>
                                          <p:spTgt spid="1434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343"/>
                                        </p:tgtEl>
                                        <p:attrNameLst>
                                          <p:attrName>style.visibility</p:attrName>
                                        </p:attrNameLst>
                                      </p:cBhvr>
                                      <p:to>
                                        <p:strVal val="visible"/>
                                      </p:to>
                                    </p:set>
                                    <p:anim calcmode="lin" valueType="num">
                                      <p:cBhvr additive="base">
                                        <p:cTn id="19" dur="500" fill="hold"/>
                                        <p:tgtEl>
                                          <p:spTgt spid="14343"/>
                                        </p:tgtEl>
                                        <p:attrNameLst>
                                          <p:attrName>ppt_x</p:attrName>
                                        </p:attrNameLst>
                                      </p:cBhvr>
                                      <p:tavLst>
                                        <p:tav tm="0">
                                          <p:val>
                                            <p:strVal val="#ppt_x"/>
                                          </p:val>
                                        </p:tav>
                                        <p:tav tm="100000">
                                          <p:val>
                                            <p:strVal val="#ppt_x"/>
                                          </p:val>
                                        </p:tav>
                                      </p:tavLst>
                                    </p:anim>
                                    <p:anim calcmode="lin" valueType="num">
                                      <p:cBhvr additive="base">
                                        <p:cTn id="20" dur="500" fill="hold"/>
                                        <p:tgtEl>
                                          <p:spTgt spid="1434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344"/>
                                        </p:tgtEl>
                                        <p:attrNameLst>
                                          <p:attrName>style.visibility</p:attrName>
                                        </p:attrNameLst>
                                      </p:cBhvr>
                                      <p:to>
                                        <p:strVal val="visible"/>
                                      </p:to>
                                    </p:set>
                                    <p:anim calcmode="lin" valueType="num">
                                      <p:cBhvr additive="base">
                                        <p:cTn id="25" dur="500" fill="hold"/>
                                        <p:tgtEl>
                                          <p:spTgt spid="14344"/>
                                        </p:tgtEl>
                                        <p:attrNameLst>
                                          <p:attrName>ppt_x</p:attrName>
                                        </p:attrNameLst>
                                      </p:cBhvr>
                                      <p:tavLst>
                                        <p:tav tm="0">
                                          <p:val>
                                            <p:strVal val="#ppt_x"/>
                                          </p:val>
                                        </p:tav>
                                        <p:tav tm="100000">
                                          <p:val>
                                            <p:strVal val="#ppt_x"/>
                                          </p:val>
                                        </p:tav>
                                      </p:tavLst>
                                    </p:anim>
                                    <p:anim calcmode="lin" valueType="num">
                                      <p:cBhvr additive="base">
                                        <p:cTn id="26" dur="500" fill="hold"/>
                                        <p:tgtEl>
                                          <p:spTgt spid="14344"/>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4348"/>
                                        </p:tgtEl>
                                        <p:attrNameLst>
                                          <p:attrName>style.visibility</p:attrName>
                                        </p:attrNameLst>
                                      </p:cBhvr>
                                      <p:to>
                                        <p:strVal val="visible"/>
                                      </p:to>
                                    </p:set>
                                    <p:anim calcmode="lin" valueType="num">
                                      <p:cBhvr additive="base">
                                        <p:cTn id="31" dur="500" fill="hold"/>
                                        <p:tgtEl>
                                          <p:spTgt spid="14348"/>
                                        </p:tgtEl>
                                        <p:attrNameLst>
                                          <p:attrName>ppt_x</p:attrName>
                                        </p:attrNameLst>
                                      </p:cBhvr>
                                      <p:tavLst>
                                        <p:tav tm="0">
                                          <p:val>
                                            <p:strVal val="0-#ppt_w/2"/>
                                          </p:val>
                                        </p:tav>
                                        <p:tav tm="100000">
                                          <p:val>
                                            <p:strVal val="#ppt_x"/>
                                          </p:val>
                                        </p:tav>
                                      </p:tavLst>
                                    </p:anim>
                                    <p:anim calcmode="lin" valueType="num">
                                      <p:cBhvr additive="base">
                                        <p:cTn id="32" dur="500" fill="hold"/>
                                        <p:tgtEl>
                                          <p:spTgt spid="14348"/>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14345"/>
                                        </p:tgtEl>
                                        <p:attrNameLst>
                                          <p:attrName>style.visibility</p:attrName>
                                        </p:attrNameLst>
                                      </p:cBhvr>
                                      <p:to>
                                        <p:strVal val="visible"/>
                                      </p:to>
                                    </p:set>
                                    <p:anim calcmode="lin" valueType="num">
                                      <p:cBhvr additive="base">
                                        <p:cTn id="37" dur="500" fill="hold"/>
                                        <p:tgtEl>
                                          <p:spTgt spid="14345"/>
                                        </p:tgtEl>
                                        <p:attrNameLst>
                                          <p:attrName>ppt_x</p:attrName>
                                        </p:attrNameLst>
                                      </p:cBhvr>
                                      <p:tavLst>
                                        <p:tav tm="0">
                                          <p:val>
                                            <p:strVal val="0-#ppt_w/2"/>
                                          </p:val>
                                        </p:tav>
                                        <p:tav tm="100000">
                                          <p:val>
                                            <p:strVal val="#ppt_x"/>
                                          </p:val>
                                        </p:tav>
                                      </p:tavLst>
                                    </p:anim>
                                    <p:anim calcmode="lin" valueType="num">
                                      <p:cBhvr additive="base">
                                        <p:cTn id="38" dur="500" fill="hold"/>
                                        <p:tgtEl>
                                          <p:spTgt spid="14345"/>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14351"/>
                                        </p:tgtEl>
                                        <p:attrNameLst>
                                          <p:attrName>style.visibility</p:attrName>
                                        </p:attrNameLst>
                                      </p:cBhvr>
                                      <p:to>
                                        <p:strVal val="visible"/>
                                      </p:to>
                                    </p:set>
                                    <p:anim calcmode="lin" valueType="num">
                                      <p:cBhvr additive="base">
                                        <p:cTn id="43" dur="500" fill="hold"/>
                                        <p:tgtEl>
                                          <p:spTgt spid="14351"/>
                                        </p:tgtEl>
                                        <p:attrNameLst>
                                          <p:attrName>ppt_x</p:attrName>
                                        </p:attrNameLst>
                                      </p:cBhvr>
                                      <p:tavLst>
                                        <p:tav tm="0">
                                          <p:val>
                                            <p:strVal val="0-#ppt_w/2"/>
                                          </p:val>
                                        </p:tav>
                                        <p:tav tm="100000">
                                          <p:val>
                                            <p:strVal val="#ppt_x"/>
                                          </p:val>
                                        </p:tav>
                                      </p:tavLst>
                                    </p:anim>
                                    <p:anim calcmode="lin" valueType="num">
                                      <p:cBhvr additive="base">
                                        <p:cTn id="44" dur="500" fill="hold"/>
                                        <p:tgtEl>
                                          <p:spTgt spid="143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P spid="14342" grpId="0"/>
      <p:bldP spid="14343" grpId="0"/>
      <p:bldP spid="1434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GB">
                <a:latin typeface="Comic Sans MS" panose="030F0702030302020204" pitchFamily="66" charset="0"/>
              </a:rPr>
              <a:t>Charles’ decision</a:t>
            </a:r>
          </a:p>
        </p:txBody>
      </p:sp>
      <p:sp>
        <p:nvSpPr>
          <p:cNvPr id="46083" name="Rectangle 3"/>
          <p:cNvSpPr>
            <a:spLocks noGrp="1" noChangeArrowheads="1"/>
          </p:cNvSpPr>
          <p:nvPr>
            <p:ph type="body" idx="1"/>
          </p:nvPr>
        </p:nvSpPr>
        <p:spPr/>
        <p:txBody>
          <a:bodyPr/>
          <a:lstStyle/>
          <a:p>
            <a:r>
              <a:rPr lang="en-GB" dirty="0">
                <a:latin typeface="Comic Sans MS" panose="030F0702030302020204" pitchFamily="66" charset="0"/>
              </a:rPr>
              <a:t>He chose ‘c’.</a:t>
            </a:r>
          </a:p>
          <a:p>
            <a:r>
              <a:rPr lang="en-GB" dirty="0">
                <a:latin typeface="Comic Sans MS" panose="030F0702030302020204" pitchFamily="66" charset="0"/>
              </a:rPr>
              <a:t>A new tax called ‘Coat and Conduct Money’ was introduced to pay for the army.</a:t>
            </a:r>
          </a:p>
          <a:p>
            <a:r>
              <a:rPr lang="en-GB" dirty="0">
                <a:latin typeface="Comic Sans MS" panose="030F0702030302020204" pitchFamily="66" charset="0"/>
              </a:rPr>
              <a:t>Given what happened with Ship Money how do you think people will react?</a:t>
            </a:r>
          </a:p>
          <a:p>
            <a:r>
              <a:rPr lang="en-GB" dirty="0">
                <a:latin typeface="Comic Sans MS" panose="030F0702030302020204" pitchFamily="66" charset="0"/>
              </a:rPr>
              <a:t>The new tax produced a taxpayers’ strike in 1639-40.  The gentry refused to collect the tax.  Soldiers broke open jails to release those imprisoned for refusing to pay the tax.</a:t>
            </a:r>
          </a:p>
        </p:txBody>
      </p:sp>
    </p:spTree>
    <p:extLst>
      <p:ext uri="{BB962C8B-B14F-4D97-AF65-F5344CB8AC3E}">
        <p14:creationId xmlns:p14="http://schemas.microsoft.com/office/powerpoint/2010/main" val="29747707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6083">
                                            <p:txEl>
                                              <p:pRg st="2" end="2"/>
                                            </p:txEl>
                                          </p:spTgt>
                                        </p:tgtEl>
                                        <p:attrNameLst>
                                          <p:attrName>style.visibility</p:attrName>
                                        </p:attrNameLst>
                                      </p:cBhvr>
                                      <p:to>
                                        <p:strVal val="visible"/>
                                      </p:to>
                                    </p:set>
                                    <p:animEffect transition="in" filter="fade">
                                      <p:cBhvr>
                                        <p:cTn id="7" dur="2000"/>
                                        <p:tgtEl>
                                          <p:spTgt spid="4608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6083">
                                            <p:txEl>
                                              <p:pRg st="3" end="3"/>
                                            </p:txEl>
                                          </p:spTgt>
                                        </p:tgtEl>
                                        <p:attrNameLst>
                                          <p:attrName>style.visibility</p:attrName>
                                        </p:attrNameLst>
                                      </p:cBhvr>
                                      <p:to>
                                        <p:strVal val="visible"/>
                                      </p:to>
                                    </p:set>
                                    <p:animEffect transition="in" filter="fade">
                                      <p:cBhvr>
                                        <p:cTn id="12" dur="2000"/>
                                        <p:tgtEl>
                                          <p:spTgt spid="460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ChangeArrowheads="1"/>
          </p:cNvSpPr>
          <p:nvPr/>
        </p:nvSpPr>
        <p:spPr bwMode="auto">
          <a:xfrm>
            <a:off x="2063751" y="473583"/>
            <a:ext cx="264046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sz="3200" b="1">
                <a:latin typeface="Comic Sans MS" panose="030F0702030302020204" pitchFamily="66" charset="0"/>
              </a:rPr>
              <a:t>Decision 12:</a:t>
            </a:r>
          </a:p>
        </p:txBody>
      </p:sp>
      <p:sp>
        <p:nvSpPr>
          <p:cNvPr id="15365" name="Rectangle 5"/>
          <p:cNvSpPr>
            <a:spLocks noChangeArrowheads="1"/>
          </p:cNvSpPr>
          <p:nvPr/>
        </p:nvSpPr>
        <p:spPr bwMode="auto">
          <a:xfrm>
            <a:off x="2135189" y="930225"/>
            <a:ext cx="7920037"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400">
                <a:latin typeface="Comic Sans MS" panose="030F0702030302020204" pitchFamily="66" charset="0"/>
              </a:rPr>
              <a:t>It is April 1640.  </a:t>
            </a:r>
            <a:r>
              <a:rPr lang="en-GB" sz="2400" dirty="0">
                <a:latin typeface="Comic Sans MS" panose="030F0702030302020204" pitchFamily="66" charset="0"/>
              </a:rPr>
              <a:t>Charles calls Parliament.</a:t>
            </a:r>
          </a:p>
          <a:p>
            <a:r>
              <a:rPr lang="en-GB" sz="2400" dirty="0">
                <a:latin typeface="Comic Sans MS" panose="030F0702030302020204" pitchFamily="66" charset="0"/>
              </a:rPr>
              <a:t>Your new taxes have caused major problems in England.  You have gone to war with the Scots but Parliament still refuse to grant you any money unless you end your unpopular taxes and stop your reforms to the Church.  Will you . . . </a:t>
            </a:r>
          </a:p>
        </p:txBody>
      </p:sp>
      <p:sp>
        <p:nvSpPr>
          <p:cNvPr id="15366" name="Rectangle 6"/>
          <p:cNvSpPr>
            <a:spLocks noChangeArrowheads="1"/>
          </p:cNvSpPr>
          <p:nvPr/>
        </p:nvSpPr>
        <p:spPr bwMode="auto">
          <a:xfrm>
            <a:off x="3216275" y="3353228"/>
            <a:ext cx="66738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400">
                <a:latin typeface="Comic Sans MS" panose="030F0702030302020204" pitchFamily="66" charset="0"/>
              </a:rPr>
              <a:t>a. Agree to Parliament’s demands and accept their advice at long last. </a:t>
            </a:r>
          </a:p>
        </p:txBody>
      </p:sp>
      <p:sp>
        <p:nvSpPr>
          <p:cNvPr id="15367" name="Rectangle 7"/>
          <p:cNvSpPr>
            <a:spLocks noChangeArrowheads="1"/>
          </p:cNvSpPr>
          <p:nvPr/>
        </p:nvSpPr>
        <p:spPr bwMode="auto">
          <a:xfrm>
            <a:off x="3216275" y="4361290"/>
            <a:ext cx="69151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400">
                <a:latin typeface="Comic Sans MS" panose="030F0702030302020204" pitchFamily="66" charset="0"/>
              </a:rPr>
              <a:t>b. Close Parliament down again – what right do they have telling you what to do?</a:t>
            </a:r>
            <a:r>
              <a:rPr lang="en-GB">
                <a:latin typeface="Comic Sans MS" panose="030F0702030302020204" pitchFamily="66" charset="0"/>
              </a:rPr>
              <a:t> </a:t>
            </a:r>
          </a:p>
        </p:txBody>
      </p:sp>
      <p:grpSp>
        <p:nvGrpSpPr>
          <p:cNvPr id="15368" name="Group 8"/>
          <p:cNvGrpSpPr>
            <a:grpSpLocks/>
          </p:cNvGrpSpPr>
          <p:nvPr/>
        </p:nvGrpSpPr>
        <p:grpSpPr bwMode="auto">
          <a:xfrm>
            <a:off x="9890125" y="3415614"/>
            <a:ext cx="1008063" cy="863600"/>
            <a:chOff x="5012" y="1298"/>
            <a:chExt cx="635" cy="544"/>
          </a:xfrm>
        </p:grpSpPr>
        <p:sp>
          <p:nvSpPr>
            <p:cNvPr id="15369" name="AutoShape 9"/>
            <p:cNvSpPr>
              <a:spLocks noChangeArrowheads="1"/>
            </p:cNvSpPr>
            <p:nvPr/>
          </p:nvSpPr>
          <p:spPr bwMode="auto">
            <a:xfrm>
              <a:off x="5012" y="1298"/>
              <a:ext cx="635" cy="544"/>
            </a:xfrm>
            <a:prstGeom prst="star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Comic Sans MS" panose="030F0702030302020204" pitchFamily="66" charset="0"/>
              </a:endParaRPr>
            </a:p>
          </p:txBody>
        </p:sp>
        <p:sp>
          <p:nvSpPr>
            <p:cNvPr id="15370" name="Text Box 10"/>
            <p:cNvSpPr txBox="1">
              <a:spLocks noChangeArrowheads="1"/>
            </p:cNvSpPr>
            <p:nvPr/>
          </p:nvSpPr>
          <p:spPr bwMode="auto">
            <a:xfrm>
              <a:off x="5193" y="1480"/>
              <a:ext cx="2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a:solidFill>
                    <a:srgbClr val="000000"/>
                  </a:solidFill>
                  <a:latin typeface="Comic Sans MS" panose="030F0702030302020204" pitchFamily="66" charset="0"/>
                </a:rPr>
                <a:t>0</a:t>
              </a:r>
            </a:p>
          </p:txBody>
        </p:sp>
      </p:grpSp>
      <p:grpSp>
        <p:nvGrpSpPr>
          <p:cNvPr id="15371" name="Group 11"/>
          <p:cNvGrpSpPr>
            <a:grpSpLocks/>
          </p:cNvGrpSpPr>
          <p:nvPr/>
        </p:nvGrpSpPr>
        <p:grpSpPr bwMode="auto">
          <a:xfrm>
            <a:off x="7608888" y="4797426"/>
            <a:ext cx="1295400" cy="1063625"/>
            <a:chOff x="5012" y="1298"/>
            <a:chExt cx="635" cy="544"/>
          </a:xfrm>
        </p:grpSpPr>
        <p:sp>
          <p:nvSpPr>
            <p:cNvPr id="15372" name="AutoShape 12"/>
            <p:cNvSpPr>
              <a:spLocks noChangeArrowheads="1"/>
            </p:cNvSpPr>
            <p:nvPr/>
          </p:nvSpPr>
          <p:spPr bwMode="auto">
            <a:xfrm>
              <a:off x="5012" y="1298"/>
              <a:ext cx="635" cy="544"/>
            </a:xfrm>
            <a:prstGeom prst="star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Comic Sans MS" panose="030F0702030302020204" pitchFamily="66" charset="0"/>
              </a:endParaRPr>
            </a:p>
          </p:txBody>
        </p:sp>
        <p:sp>
          <p:nvSpPr>
            <p:cNvPr id="15373" name="Text Box 13"/>
            <p:cNvSpPr txBox="1">
              <a:spLocks noChangeArrowheads="1"/>
            </p:cNvSpPr>
            <p:nvPr/>
          </p:nvSpPr>
          <p:spPr bwMode="auto">
            <a:xfrm>
              <a:off x="5193" y="1480"/>
              <a:ext cx="272"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a:solidFill>
                    <a:srgbClr val="000000"/>
                  </a:solidFill>
                  <a:latin typeface="Comic Sans MS" panose="030F0702030302020204" pitchFamily="66" charset="0"/>
                </a:rPr>
                <a:t>10</a:t>
              </a:r>
            </a:p>
          </p:txBody>
        </p:sp>
      </p:grpSp>
    </p:spTree>
    <p:extLst>
      <p:ext uri="{BB962C8B-B14F-4D97-AF65-F5344CB8AC3E}">
        <p14:creationId xmlns:p14="http://schemas.microsoft.com/office/powerpoint/2010/main" val="15921970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5"/>
                                        </p:tgtEl>
                                        <p:attrNameLst>
                                          <p:attrName>style.visibility</p:attrName>
                                        </p:attrNameLst>
                                      </p:cBhvr>
                                      <p:to>
                                        <p:strVal val="visible"/>
                                      </p:to>
                                    </p:set>
                                    <p:anim calcmode="lin" valueType="num">
                                      <p:cBhvr additive="base">
                                        <p:cTn id="7" dur="500" fill="hold"/>
                                        <p:tgtEl>
                                          <p:spTgt spid="15365"/>
                                        </p:tgtEl>
                                        <p:attrNameLst>
                                          <p:attrName>ppt_x</p:attrName>
                                        </p:attrNameLst>
                                      </p:cBhvr>
                                      <p:tavLst>
                                        <p:tav tm="0">
                                          <p:val>
                                            <p:strVal val="#ppt_x"/>
                                          </p:val>
                                        </p:tav>
                                        <p:tav tm="100000">
                                          <p:val>
                                            <p:strVal val="#ppt_x"/>
                                          </p:val>
                                        </p:tav>
                                      </p:tavLst>
                                    </p:anim>
                                    <p:anim calcmode="lin" valueType="num">
                                      <p:cBhvr additive="base">
                                        <p:cTn id="8" dur="500" fill="hold"/>
                                        <p:tgtEl>
                                          <p:spTgt spid="1536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6"/>
                                        </p:tgtEl>
                                        <p:attrNameLst>
                                          <p:attrName>style.visibility</p:attrName>
                                        </p:attrNameLst>
                                      </p:cBhvr>
                                      <p:to>
                                        <p:strVal val="visible"/>
                                      </p:to>
                                    </p:set>
                                    <p:anim calcmode="lin" valueType="num">
                                      <p:cBhvr additive="base">
                                        <p:cTn id="13" dur="500" fill="hold"/>
                                        <p:tgtEl>
                                          <p:spTgt spid="15366"/>
                                        </p:tgtEl>
                                        <p:attrNameLst>
                                          <p:attrName>ppt_x</p:attrName>
                                        </p:attrNameLst>
                                      </p:cBhvr>
                                      <p:tavLst>
                                        <p:tav tm="0">
                                          <p:val>
                                            <p:strVal val="#ppt_x"/>
                                          </p:val>
                                        </p:tav>
                                        <p:tav tm="100000">
                                          <p:val>
                                            <p:strVal val="#ppt_x"/>
                                          </p:val>
                                        </p:tav>
                                      </p:tavLst>
                                    </p:anim>
                                    <p:anim calcmode="lin" valueType="num">
                                      <p:cBhvr additive="base">
                                        <p:cTn id="14" dur="500" fill="hold"/>
                                        <p:tgtEl>
                                          <p:spTgt spid="1536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7"/>
                                        </p:tgtEl>
                                        <p:attrNameLst>
                                          <p:attrName>style.visibility</p:attrName>
                                        </p:attrNameLst>
                                      </p:cBhvr>
                                      <p:to>
                                        <p:strVal val="visible"/>
                                      </p:to>
                                    </p:set>
                                    <p:anim calcmode="lin" valueType="num">
                                      <p:cBhvr additive="base">
                                        <p:cTn id="19" dur="500" fill="hold"/>
                                        <p:tgtEl>
                                          <p:spTgt spid="15367"/>
                                        </p:tgtEl>
                                        <p:attrNameLst>
                                          <p:attrName>ppt_x</p:attrName>
                                        </p:attrNameLst>
                                      </p:cBhvr>
                                      <p:tavLst>
                                        <p:tav tm="0">
                                          <p:val>
                                            <p:strVal val="#ppt_x"/>
                                          </p:val>
                                        </p:tav>
                                        <p:tav tm="100000">
                                          <p:val>
                                            <p:strVal val="#ppt_x"/>
                                          </p:val>
                                        </p:tav>
                                      </p:tavLst>
                                    </p:anim>
                                    <p:anim calcmode="lin" valueType="num">
                                      <p:cBhvr additive="base">
                                        <p:cTn id="20" dur="500" fill="hold"/>
                                        <p:tgtEl>
                                          <p:spTgt spid="1536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5368"/>
                                        </p:tgtEl>
                                        <p:attrNameLst>
                                          <p:attrName>style.visibility</p:attrName>
                                        </p:attrNameLst>
                                      </p:cBhvr>
                                      <p:to>
                                        <p:strVal val="visible"/>
                                      </p:to>
                                    </p:set>
                                    <p:anim calcmode="lin" valueType="num">
                                      <p:cBhvr additive="base">
                                        <p:cTn id="25" dur="500" fill="hold"/>
                                        <p:tgtEl>
                                          <p:spTgt spid="15368"/>
                                        </p:tgtEl>
                                        <p:attrNameLst>
                                          <p:attrName>ppt_x</p:attrName>
                                        </p:attrNameLst>
                                      </p:cBhvr>
                                      <p:tavLst>
                                        <p:tav tm="0">
                                          <p:val>
                                            <p:strVal val="0-#ppt_w/2"/>
                                          </p:val>
                                        </p:tav>
                                        <p:tav tm="100000">
                                          <p:val>
                                            <p:strVal val="#ppt_x"/>
                                          </p:val>
                                        </p:tav>
                                      </p:tavLst>
                                    </p:anim>
                                    <p:anim calcmode="lin" valueType="num">
                                      <p:cBhvr additive="base">
                                        <p:cTn id="26" dur="500" fill="hold"/>
                                        <p:tgtEl>
                                          <p:spTgt spid="15368"/>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5371"/>
                                        </p:tgtEl>
                                        <p:attrNameLst>
                                          <p:attrName>style.visibility</p:attrName>
                                        </p:attrNameLst>
                                      </p:cBhvr>
                                      <p:to>
                                        <p:strVal val="visible"/>
                                      </p:to>
                                    </p:set>
                                    <p:anim calcmode="lin" valueType="num">
                                      <p:cBhvr additive="base">
                                        <p:cTn id="31" dur="500" fill="hold"/>
                                        <p:tgtEl>
                                          <p:spTgt spid="15371"/>
                                        </p:tgtEl>
                                        <p:attrNameLst>
                                          <p:attrName>ppt_x</p:attrName>
                                        </p:attrNameLst>
                                      </p:cBhvr>
                                      <p:tavLst>
                                        <p:tav tm="0">
                                          <p:val>
                                            <p:strVal val="0-#ppt_w/2"/>
                                          </p:val>
                                        </p:tav>
                                        <p:tav tm="100000">
                                          <p:val>
                                            <p:strVal val="#ppt_x"/>
                                          </p:val>
                                        </p:tav>
                                      </p:tavLst>
                                    </p:anim>
                                    <p:anim calcmode="lin" valueType="num">
                                      <p:cBhvr additive="base">
                                        <p:cTn id="32" dur="500" fill="hold"/>
                                        <p:tgtEl>
                                          <p:spTgt spid="153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p:bldP spid="15366" grpId="0"/>
      <p:bldP spid="1536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GB">
                <a:latin typeface="Comic Sans MS" panose="030F0702030302020204" pitchFamily="66" charset="0"/>
              </a:rPr>
              <a:t>Charles’ decision</a:t>
            </a:r>
          </a:p>
        </p:txBody>
      </p:sp>
      <p:sp>
        <p:nvSpPr>
          <p:cNvPr id="47107" name="Rectangle 3"/>
          <p:cNvSpPr>
            <a:spLocks noGrp="1" noChangeArrowheads="1"/>
          </p:cNvSpPr>
          <p:nvPr>
            <p:ph type="body" idx="1"/>
          </p:nvPr>
        </p:nvSpPr>
        <p:spPr/>
        <p:txBody>
          <a:bodyPr/>
          <a:lstStyle/>
          <a:p>
            <a:r>
              <a:rPr lang="en-GB" dirty="0">
                <a:latin typeface="Comic Sans MS" panose="030F0702030302020204" pitchFamily="66" charset="0"/>
              </a:rPr>
              <a:t>He chose ‘b’.</a:t>
            </a:r>
          </a:p>
          <a:p>
            <a:r>
              <a:rPr lang="en-GB" dirty="0">
                <a:latin typeface="Comic Sans MS" panose="030F0702030302020204" pitchFamily="66" charset="0"/>
              </a:rPr>
              <a:t>Parliament refused to give Charles any money unless he stopped his religious reforms and ended his taxes.</a:t>
            </a:r>
          </a:p>
          <a:p>
            <a:r>
              <a:rPr lang="en-GB" dirty="0">
                <a:latin typeface="Comic Sans MS" panose="030F0702030302020204" pitchFamily="66" charset="0"/>
              </a:rPr>
              <a:t>Charles sent Parliament home after three weeks.  It became known as the Short Parliament.</a:t>
            </a:r>
          </a:p>
        </p:txBody>
      </p:sp>
    </p:spTree>
    <p:extLst>
      <p:ext uri="{BB962C8B-B14F-4D97-AF65-F5344CB8AC3E}">
        <p14:creationId xmlns:p14="http://schemas.microsoft.com/office/powerpoint/2010/main" val="4637149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224670" y="-9364"/>
            <a:ext cx="11535922" cy="655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457200" indent="-457200" algn="just">
              <a:buFont typeface="Arial" panose="020B0604020202020204" pitchFamily="34" charset="0"/>
              <a:buChar char="•"/>
            </a:pPr>
            <a:r>
              <a:rPr lang="en-GB" sz="2800" b="1" dirty="0">
                <a:solidFill>
                  <a:srgbClr val="FF0000"/>
                </a:solidFill>
                <a:latin typeface="Comic Sans MS" panose="030F0702030302020204" pitchFamily="66" charset="0"/>
              </a:rPr>
              <a:t>After Guy Fawkes was executed for treason in 1605, King James ruled the country for the next twenty years</a:t>
            </a:r>
            <a:r>
              <a:rPr lang="en-GB" sz="2800" b="1" dirty="0" smtClean="0">
                <a:solidFill>
                  <a:srgbClr val="FF0000"/>
                </a:solidFill>
                <a:latin typeface="Comic Sans MS" panose="030F0702030302020204" pitchFamily="66" charset="0"/>
              </a:rPr>
              <a:t>.</a:t>
            </a:r>
          </a:p>
          <a:p>
            <a:pPr algn="just"/>
            <a:r>
              <a:rPr lang="en-GB" sz="2800" b="1" dirty="0" smtClean="0">
                <a:solidFill>
                  <a:srgbClr val="FF0000"/>
                </a:solidFill>
                <a:latin typeface="Comic Sans MS" panose="030F0702030302020204" pitchFamily="66" charset="0"/>
              </a:rPr>
              <a:t>  </a:t>
            </a:r>
          </a:p>
          <a:p>
            <a:pPr marL="457200" indent="-457200" algn="just">
              <a:buFont typeface="Arial" panose="020B0604020202020204" pitchFamily="34" charset="0"/>
              <a:buChar char="•"/>
            </a:pPr>
            <a:r>
              <a:rPr lang="en-GB" sz="2800" b="1" dirty="0" smtClean="0">
                <a:solidFill>
                  <a:schemeClr val="accent4"/>
                </a:solidFill>
                <a:latin typeface="Comic Sans MS" panose="030F0702030302020204" pitchFamily="66" charset="0"/>
              </a:rPr>
              <a:t>There </a:t>
            </a:r>
            <a:r>
              <a:rPr lang="en-GB" sz="2800" b="1" dirty="0">
                <a:solidFill>
                  <a:schemeClr val="accent4"/>
                </a:solidFill>
                <a:latin typeface="Comic Sans MS" panose="030F0702030302020204" pitchFamily="66" charset="0"/>
              </a:rPr>
              <a:t>were good times and bad times.  </a:t>
            </a:r>
            <a:endParaRPr lang="en-GB" sz="2800" b="1" dirty="0" smtClean="0">
              <a:solidFill>
                <a:schemeClr val="accent4"/>
              </a:solidFill>
              <a:latin typeface="Comic Sans MS" panose="030F0702030302020204" pitchFamily="66" charset="0"/>
            </a:endParaRPr>
          </a:p>
          <a:p>
            <a:pPr algn="just"/>
            <a:endParaRPr lang="en-GB" sz="2800" b="1" dirty="0" smtClean="0">
              <a:solidFill>
                <a:schemeClr val="accent4"/>
              </a:solidFill>
              <a:latin typeface="Comic Sans MS" panose="030F0702030302020204" pitchFamily="66" charset="0"/>
            </a:endParaRPr>
          </a:p>
          <a:p>
            <a:pPr marL="457200" indent="-457200" algn="just">
              <a:buFont typeface="Arial" panose="020B0604020202020204" pitchFamily="34" charset="0"/>
              <a:buChar char="•"/>
            </a:pPr>
            <a:r>
              <a:rPr lang="en-GB" sz="2800" b="1" dirty="0" smtClean="0">
                <a:solidFill>
                  <a:schemeClr val="accent6">
                    <a:lumMod val="50000"/>
                  </a:schemeClr>
                </a:solidFill>
                <a:latin typeface="Comic Sans MS" panose="030F0702030302020204" pitchFamily="66" charset="0"/>
              </a:rPr>
              <a:t>King </a:t>
            </a:r>
            <a:r>
              <a:rPr lang="en-GB" sz="2800" b="1" dirty="0">
                <a:solidFill>
                  <a:schemeClr val="accent6">
                    <a:lumMod val="50000"/>
                  </a:schemeClr>
                </a:solidFill>
                <a:latin typeface="Comic Sans MS" panose="030F0702030302020204" pitchFamily="66" charset="0"/>
              </a:rPr>
              <a:t>James wasn’t very good with money and people didn’t like his friends especially a man called Buckingham</a:t>
            </a:r>
            <a:r>
              <a:rPr lang="en-GB" sz="2800" b="1" dirty="0" smtClean="0">
                <a:solidFill>
                  <a:schemeClr val="accent6">
                    <a:lumMod val="50000"/>
                  </a:schemeClr>
                </a:solidFill>
                <a:latin typeface="Comic Sans MS" panose="030F0702030302020204" pitchFamily="66" charset="0"/>
              </a:rPr>
              <a:t>.</a:t>
            </a:r>
          </a:p>
          <a:p>
            <a:pPr algn="just"/>
            <a:endParaRPr lang="en-GB" sz="2800" dirty="0">
              <a:solidFill>
                <a:schemeClr val="accent6">
                  <a:lumMod val="50000"/>
                </a:schemeClr>
              </a:solidFill>
              <a:latin typeface="Comic Sans MS" panose="030F0702030302020204" pitchFamily="66" charset="0"/>
            </a:endParaRPr>
          </a:p>
          <a:p>
            <a:pPr marL="457200" indent="-457200" algn="just">
              <a:buFont typeface="Arial" panose="020B0604020202020204" pitchFamily="34" charset="0"/>
              <a:buChar char="•"/>
            </a:pPr>
            <a:r>
              <a:rPr lang="en-GB" sz="2800" b="1" dirty="0" smtClean="0">
                <a:solidFill>
                  <a:schemeClr val="tx2"/>
                </a:solidFill>
                <a:latin typeface="Comic Sans MS" panose="030F0702030302020204" pitchFamily="66" charset="0"/>
              </a:rPr>
              <a:t>When </a:t>
            </a:r>
            <a:r>
              <a:rPr lang="en-GB" sz="2800" b="1" dirty="0">
                <a:solidFill>
                  <a:schemeClr val="tx2"/>
                </a:solidFill>
                <a:latin typeface="Comic Sans MS" panose="030F0702030302020204" pitchFamily="66" charset="0"/>
              </a:rPr>
              <a:t>King James died in 1625, his son Charles became King of England.  </a:t>
            </a:r>
            <a:endParaRPr lang="en-GB" sz="2800" b="1" dirty="0" smtClean="0">
              <a:solidFill>
                <a:schemeClr val="tx2"/>
              </a:solidFill>
              <a:latin typeface="Comic Sans MS" panose="030F0702030302020204" pitchFamily="66" charset="0"/>
            </a:endParaRPr>
          </a:p>
          <a:p>
            <a:pPr algn="just"/>
            <a:endParaRPr lang="en-GB" sz="2800" b="1" dirty="0">
              <a:solidFill>
                <a:schemeClr val="tx2"/>
              </a:solidFill>
              <a:latin typeface="Comic Sans MS" panose="030F0702030302020204" pitchFamily="66" charset="0"/>
            </a:endParaRPr>
          </a:p>
          <a:p>
            <a:pPr marL="457200" indent="-457200" algn="just">
              <a:buFont typeface="Arial" panose="020B0604020202020204" pitchFamily="34" charset="0"/>
              <a:buChar char="•"/>
            </a:pPr>
            <a:r>
              <a:rPr lang="en-GB" sz="2800" b="1" dirty="0" smtClean="0">
                <a:solidFill>
                  <a:srgbClr val="B871BF"/>
                </a:solidFill>
                <a:latin typeface="Comic Sans MS" panose="030F0702030302020204" pitchFamily="66" charset="0"/>
              </a:rPr>
              <a:t>Over </a:t>
            </a:r>
            <a:r>
              <a:rPr lang="en-GB" sz="2800" b="1" dirty="0">
                <a:solidFill>
                  <a:srgbClr val="B871BF"/>
                </a:solidFill>
                <a:latin typeface="Comic Sans MS" panose="030F0702030302020204" pitchFamily="66" charset="0"/>
              </a:rPr>
              <a:t>the next few years King Charles did some extremely foolish things. </a:t>
            </a:r>
            <a:endParaRPr lang="en-GB" sz="2800" b="1" dirty="0" smtClean="0">
              <a:solidFill>
                <a:srgbClr val="B871BF"/>
              </a:solidFill>
              <a:latin typeface="Comic Sans MS" panose="030F0702030302020204" pitchFamily="66" charset="0"/>
            </a:endParaRPr>
          </a:p>
          <a:p>
            <a:pPr algn="just"/>
            <a:endParaRPr lang="en-GB" sz="2800" b="1" dirty="0" smtClean="0">
              <a:solidFill>
                <a:srgbClr val="B871BF"/>
              </a:solidFill>
              <a:latin typeface="Comic Sans MS" panose="030F0702030302020204" pitchFamily="66" charset="0"/>
            </a:endParaRPr>
          </a:p>
          <a:p>
            <a:pPr marL="457200" indent="-457200" algn="just">
              <a:buFont typeface="Arial" panose="020B0604020202020204" pitchFamily="34" charset="0"/>
              <a:buChar char="•"/>
            </a:pPr>
            <a:r>
              <a:rPr lang="en-GB" sz="2800" b="1" dirty="0" smtClean="0">
                <a:solidFill>
                  <a:schemeClr val="bg1">
                    <a:lumMod val="50000"/>
                  </a:schemeClr>
                </a:solidFill>
                <a:latin typeface="Comic Sans MS" panose="030F0702030302020204" pitchFamily="66" charset="0"/>
              </a:rPr>
              <a:t>The </a:t>
            </a:r>
            <a:r>
              <a:rPr lang="en-GB" sz="2800" b="1" dirty="0">
                <a:solidFill>
                  <a:schemeClr val="bg1">
                    <a:lumMod val="50000"/>
                  </a:schemeClr>
                </a:solidFill>
                <a:latin typeface="Comic Sans MS" panose="030F0702030302020204" pitchFamily="66" charset="0"/>
              </a:rPr>
              <a:t>things he did caused a Civil War in 1642.</a:t>
            </a:r>
          </a:p>
        </p:txBody>
      </p:sp>
      <p:sp>
        <p:nvSpPr>
          <p:cNvPr id="3077" name="Rectangle 5"/>
          <p:cNvSpPr>
            <a:spLocks noChangeArrowheads="1"/>
          </p:cNvSpPr>
          <p:nvPr/>
        </p:nvSpPr>
        <p:spPr bwMode="auto">
          <a:xfrm flipH="1">
            <a:off x="9200270" y="5288340"/>
            <a:ext cx="272913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n-GB" sz="2400" b="1" dirty="0">
                <a:latin typeface="Comic Sans MS" panose="030F0702030302020204" pitchFamily="66" charset="0"/>
              </a:rPr>
              <a:t>Would YOU have made the same foolish decisions?</a:t>
            </a:r>
          </a:p>
        </p:txBody>
      </p:sp>
    </p:spTree>
    <p:extLst>
      <p:ext uri="{BB962C8B-B14F-4D97-AF65-F5344CB8AC3E}">
        <p14:creationId xmlns:p14="http://schemas.microsoft.com/office/powerpoint/2010/main" val="24116450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7"/>
                                        </p:tgtEl>
                                        <p:attrNameLst>
                                          <p:attrName>style.visibility</p:attrName>
                                        </p:attrNameLst>
                                      </p:cBhvr>
                                      <p:to>
                                        <p:strVal val="visible"/>
                                      </p:to>
                                    </p:set>
                                    <p:anim calcmode="lin" valueType="num">
                                      <p:cBhvr additive="base">
                                        <p:cTn id="7" dur="500" fill="hold"/>
                                        <p:tgtEl>
                                          <p:spTgt spid="3077"/>
                                        </p:tgtEl>
                                        <p:attrNameLst>
                                          <p:attrName>ppt_x</p:attrName>
                                        </p:attrNameLst>
                                      </p:cBhvr>
                                      <p:tavLst>
                                        <p:tav tm="0">
                                          <p:val>
                                            <p:strVal val="#ppt_x"/>
                                          </p:val>
                                        </p:tav>
                                        <p:tav tm="100000">
                                          <p:val>
                                            <p:strVal val="#ppt_x"/>
                                          </p:val>
                                        </p:tav>
                                      </p:tavLst>
                                    </p:anim>
                                    <p:anim calcmode="lin" valueType="num">
                                      <p:cBhvr additive="base">
                                        <p:cTn id="8" dur="500" fill="hold"/>
                                        <p:tgtEl>
                                          <p:spTgt spid="30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ChangeArrowheads="1"/>
          </p:cNvSpPr>
          <p:nvPr/>
        </p:nvSpPr>
        <p:spPr bwMode="auto">
          <a:xfrm>
            <a:off x="530372" y="225840"/>
            <a:ext cx="264046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sz="3200" b="1" dirty="0">
                <a:latin typeface="Comic Sans MS" panose="030F0702030302020204" pitchFamily="66" charset="0"/>
              </a:rPr>
              <a:t>Decision 13:</a:t>
            </a:r>
          </a:p>
        </p:txBody>
      </p:sp>
      <p:sp>
        <p:nvSpPr>
          <p:cNvPr id="16389" name="Rectangle 5"/>
          <p:cNvSpPr>
            <a:spLocks noChangeArrowheads="1"/>
          </p:cNvSpPr>
          <p:nvPr/>
        </p:nvSpPr>
        <p:spPr bwMode="auto">
          <a:xfrm>
            <a:off x="2143159" y="867759"/>
            <a:ext cx="7921625"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400" dirty="0">
                <a:latin typeface="Comic Sans MS" panose="030F0702030302020204" pitchFamily="66" charset="0"/>
              </a:rPr>
              <a:t>It is November 1640.</a:t>
            </a:r>
          </a:p>
          <a:p>
            <a:r>
              <a:rPr lang="en-GB" sz="2400" dirty="0">
                <a:latin typeface="Comic Sans MS" panose="030F0702030302020204" pitchFamily="66" charset="0"/>
              </a:rPr>
              <a:t>Your army has been defeated by the Scots.  They have now invaded the north of England and are demanding money from you before they will leave.  Parliament have said they will help you if you agree to give them more power.  Will you . . . </a:t>
            </a:r>
          </a:p>
        </p:txBody>
      </p:sp>
      <p:sp>
        <p:nvSpPr>
          <p:cNvPr id="16390" name="Rectangle 6"/>
          <p:cNvSpPr>
            <a:spLocks noChangeArrowheads="1"/>
          </p:cNvSpPr>
          <p:nvPr/>
        </p:nvSpPr>
        <p:spPr bwMode="auto">
          <a:xfrm>
            <a:off x="2566989" y="3569128"/>
            <a:ext cx="72739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400">
                <a:latin typeface="Comic Sans MS" panose="030F0702030302020204" pitchFamily="66" charset="0"/>
              </a:rPr>
              <a:t>a. Raise a new tax to get the money to pay off the Scots without consulting Parliament. </a:t>
            </a:r>
          </a:p>
        </p:txBody>
      </p:sp>
      <p:sp>
        <p:nvSpPr>
          <p:cNvPr id="16391" name="Rectangle 7"/>
          <p:cNvSpPr>
            <a:spLocks noChangeArrowheads="1"/>
          </p:cNvSpPr>
          <p:nvPr/>
        </p:nvSpPr>
        <p:spPr bwMode="auto">
          <a:xfrm>
            <a:off x="2566988" y="4502062"/>
            <a:ext cx="76327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400">
                <a:latin typeface="Comic Sans MS" panose="030F0702030302020204" pitchFamily="66" charset="0"/>
              </a:rPr>
              <a:t>b. Re-call Parliament and agree to their demands to punish your ministers, end your unpopular policies and increase the power of Parliament.  </a:t>
            </a:r>
          </a:p>
        </p:txBody>
      </p:sp>
      <p:sp>
        <p:nvSpPr>
          <p:cNvPr id="16392" name="Rectangle 8"/>
          <p:cNvSpPr>
            <a:spLocks noChangeArrowheads="1"/>
          </p:cNvSpPr>
          <p:nvPr/>
        </p:nvSpPr>
        <p:spPr bwMode="auto">
          <a:xfrm>
            <a:off x="2566988" y="5801153"/>
            <a:ext cx="756126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400">
                <a:latin typeface="Comic Sans MS" panose="030F0702030302020204" pitchFamily="66" charset="0"/>
              </a:rPr>
              <a:t>c. Re-call Parliament and ask for money but refuse to agree to all of their demands. </a:t>
            </a:r>
          </a:p>
        </p:txBody>
      </p:sp>
      <p:grpSp>
        <p:nvGrpSpPr>
          <p:cNvPr id="16393" name="Group 9"/>
          <p:cNvGrpSpPr>
            <a:grpSpLocks/>
          </p:cNvGrpSpPr>
          <p:nvPr/>
        </p:nvGrpSpPr>
        <p:grpSpPr bwMode="auto">
          <a:xfrm>
            <a:off x="9191626" y="3141663"/>
            <a:ext cx="1223963" cy="1219200"/>
            <a:chOff x="5012" y="1298"/>
            <a:chExt cx="635" cy="544"/>
          </a:xfrm>
        </p:grpSpPr>
        <p:sp>
          <p:nvSpPr>
            <p:cNvPr id="16394" name="AutoShape 10"/>
            <p:cNvSpPr>
              <a:spLocks noChangeArrowheads="1"/>
            </p:cNvSpPr>
            <p:nvPr/>
          </p:nvSpPr>
          <p:spPr bwMode="auto">
            <a:xfrm>
              <a:off x="5012" y="1298"/>
              <a:ext cx="635" cy="544"/>
            </a:xfrm>
            <a:prstGeom prst="star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Comic Sans MS" panose="030F0702030302020204" pitchFamily="66" charset="0"/>
              </a:endParaRPr>
            </a:p>
          </p:txBody>
        </p:sp>
        <p:sp>
          <p:nvSpPr>
            <p:cNvPr id="16395" name="Text Box 11"/>
            <p:cNvSpPr txBox="1">
              <a:spLocks noChangeArrowheads="1"/>
            </p:cNvSpPr>
            <p:nvPr/>
          </p:nvSpPr>
          <p:spPr bwMode="auto">
            <a:xfrm>
              <a:off x="5193" y="1480"/>
              <a:ext cx="272" cy="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a:solidFill>
                    <a:srgbClr val="000000"/>
                  </a:solidFill>
                  <a:latin typeface="Comic Sans MS" panose="030F0702030302020204" pitchFamily="66" charset="0"/>
                </a:rPr>
                <a:t>10</a:t>
              </a:r>
            </a:p>
          </p:txBody>
        </p:sp>
      </p:grpSp>
      <p:grpSp>
        <p:nvGrpSpPr>
          <p:cNvPr id="16396" name="Group 12"/>
          <p:cNvGrpSpPr>
            <a:grpSpLocks/>
          </p:cNvGrpSpPr>
          <p:nvPr/>
        </p:nvGrpSpPr>
        <p:grpSpPr bwMode="auto">
          <a:xfrm>
            <a:off x="9659938" y="4941888"/>
            <a:ext cx="1008062" cy="863600"/>
            <a:chOff x="5012" y="1298"/>
            <a:chExt cx="635" cy="544"/>
          </a:xfrm>
        </p:grpSpPr>
        <p:sp>
          <p:nvSpPr>
            <p:cNvPr id="16397" name="AutoShape 13"/>
            <p:cNvSpPr>
              <a:spLocks noChangeArrowheads="1"/>
            </p:cNvSpPr>
            <p:nvPr/>
          </p:nvSpPr>
          <p:spPr bwMode="auto">
            <a:xfrm>
              <a:off x="5012" y="1298"/>
              <a:ext cx="635" cy="544"/>
            </a:xfrm>
            <a:prstGeom prst="star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Comic Sans MS" panose="030F0702030302020204" pitchFamily="66" charset="0"/>
              </a:endParaRPr>
            </a:p>
          </p:txBody>
        </p:sp>
        <p:sp>
          <p:nvSpPr>
            <p:cNvPr id="16398" name="Text Box 14"/>
            <p:cNvSpPr txBox="1">
              <a:spLocks noChangeArrowheads="1"/>
            </p:cNvSpPr>
            <p:nvPr/>
          </p:nvSpPr>
          <p:spPr bwMode="auto">
            <a:xfrm>
              <a:off x="5193" y="1480"/>
              <a:ext cx="2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a:solidFill>
                    <a:srgbClr val="000000"/>
                  </a:solidFill>
                  <a:latin typeface="Comic Sans MS" panose="030F0702030302020204" pitchFamily="66" charset="0"/>
                </a:rPr>
                <a:t>0</a:t>
              </a:r>
            </a:p>
          </p:txBody>
        </p:sp>
      </p:grpSp>
      <p:grpSp>
        <p:nvGrpSpPr>
          <p:cNvPr id="16399" name="Group 15"/>
          <p:cNvGrpSpPr>
            <a:grpSpLocks/>
          </p:cNvGrpSpPr>
          <p:nvPr/>
        </p:nvGrpSpPr>
        <p:grpSpPr bwMode="auto">
          <a:xfrm>
            <a:off x="9540504" y="5944179"/>
            <a:ext cx="1008063" cy="863600"/>
            <a:chOff x="5012" y="1298"/>
            <a:chExt cx="635" cy="544"/>
          </a:xfrm>
        </p:grpSpPr>
        <p:sp>
          <p:nvSpPr>
            <p:cNvPr id="16400" name="AutoShape 16"/>
            <p:cNvSpPr>
              <a:spLocks noChangeArrowheads="1"/>
            </p:cNvSpPr>
            <p:nvPr/>
          </p:nvSpPr>
          <p:spPr bwMode="auto">
            <a:xfrm>
              <a:off x="5012" y="1298"/>
              <a:ext cx="635" cy="544"/>
            </a:xfrm>
            <a:prstGeom prst="star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Comic Sans MS" panose="030F0702030302020204" pitchFamily="66" charset="0"/>
              </a:endParaRPr>
            </a:p>
          </p:txBody>
        </p:sp>
        <p:sp>
          <p:nvSpPr>
            <p:cNvPr id="16401" name="Text Box 17"/>
            <p:cNvSpPr txBox="1">
              <a:spLocks noChangeArrowheads="1"/>
            </p:cNvSpPr>
            <p:nvPr/>
          </p:nvSpPr>
          <p:spPr bwMode="auto">
            <a:xfrm>
              <a:off x="5193" y="1480"/>
              <a:ext cx="2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a:solidFill>
                    <a:srgbClr val="000000"/>
                  </a:solidFill>
                  <a:latin typeface="Comic Sans MS" panose="030F0702030302020204" pitchFamily="66" charset="0"/>
                </a:rPr>
                <a:t>5</a:t>
              </a:r>
            </a:p>
          </p:txBody>
        </p:sp>
      </p:grpSp>
    </p:spTree>
    <p:extLst>
      <p:ext uri="{BB962C8B-B14F-4D97-AF65-F5344CB8AC3E}">
        <p14:creationId xmlns:p14="http://schemas.microsoft.com/office/powerpoint/2010/main" val="17553945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9"/>
                                        </p:tgtEl>
                                        <p:attrNameLst>
                                          <p:attrName>style.visibility</p:attrName>
                                        </p:attrNameLst>
                                      </p:cBhvr>
                                      <p:to>
                                        <p:strVal val="visible"/>
                                      </p:to>
                                    </p:set>
                                    <p:anim calcmode="lin" valueType="num">
                                      <p:cBhvr additive="base">
                                        <p:cTn id="7" dur="500" fill="hold"/>
                                        <p:tgtEl>
                                          <p:spTgt spid="16389"/>
                                        </p:tgtEl>
                                        <p:attrNameLst>
                                          <p:attrName>ppt_x</p:attrName>
                                        </p:attrNameLst>
                                      </p:cBhvr>
                                      <p:tavLst>
                                        <p:tav tm="0">
                                          <p:val>
                                            <p:strVal val="#ppt_x"/>
                                          </p:val>
                                        </p:tav>
                                        <p:tav tm="100000">
                                          <p:val>
                                            <p:strVal val="#ppt_x"/>
                                          </p:val>
                                        </p:tav>
                                      </p:tavLst>
                                    </p:anim>
                                    <p:anim calcmode="lin" valueType="num">
                                      <p:cBhvr additive="base">
                                        <p:cTn id="8" dur="500" fill="hold"/>
                                        <p:tgtEl>
                                          <p:spTgt spid="1638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90"/>
                                        </p:tgtEl>
                                        <p:attrNameLst>
                                          <p:attrName>style.visibility</p:attrName>
                                        </p:attrNameLst>
                                      </p:cBhvr>
                                      <p:to>
                                        <p:strVal val="visible"/>
                                      </p:to>
                                    </p:set>
                                    <p:anim calcmode="lin" valueType="num">
                                      <p:cBhvr additive="base">
                                        <p:cTn id="13" dur="500" fill="hold"/>
                                        <p:tgtEl>
                                          <p:spTgt spid="16390"/>
                                        </p:tgtEl>
                                        <p:attrNameLst>
                                          <p:attrName>ppt_x</p:attrName>
                                        </p:attrNameLst>
                                      </p:cBhvr>
                                      <p:tavLst>
                                        <p:tav tm="0">
                                          <p:val>
                                            <p:strVal val="#ppt_x"/>
                                          </p:val>
                                        </p:tav>
                                        <p:tav tm="100000">
                                          <p:val>
                                            <p:strVal val="#ppt_x"/>
                                          </p:val>
                                        </p:tav>
                                      </p:tavLst>
                                    </p:anim>
                                    <p:anim calcmode="lin" valueType="num">
                                      <p:cBhvr additive="base">
                                        <p:cTn id="14" dur="500" fill="hold"/>
                                        <p:tgtEl>
                                          <p:spTgt spid="1639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391"/>
                                        </p:tgtEl>
                                        <p:attrNameLst>
                                          <p:attrName>style.visibility</p:attrName>
                                        </p:attrNameLst>
                                      </p:cBhvr>
                                      <p:to>
                                        <p:strVal val="visible"/>
                                      </p:to>
                                    </p:set>
                                    <p:anim calcmode="lin" valueType="num">
                                      <p:cBhvr additive="base">
                                        <p:cTn id="19" dur="500" fill="hold"/>
                                        <p:tgtEl>
                                          <p:spTgt spid="16391"/>
                                        </p:tgtEl>
                                        <p:attrNameLst>
                                          <p:attrName>ppt_x</p:attrName>
                                        </p:attrNameLst>
                                      </p:cBhvr>
                                      <p:tavLst>
                                        <p:tav tm="0">
                                          <p:val>
                                            <p:strVal val="#ppt_x"/>
                                          </p:val>
                                        </p:tav>
                                        <p:tav tm="100000">
                                          <p:val>
                                            <p:strVal val="#ppt_x"/>
                                          </p:val>
                                        </p:tav>
                                      </p:tavLst>
                                    </p:anim>
                                    <p:anim calcmode="lin" valueType="num">
                                      <p:cBhvr additive="base">
                                        <p:cTn id="20" dur="500" fill="hold"/>
                                        <p:tgtEl>
                                          <p:spTgt spid="16391"/>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392"/>
                                        </p:tgtEl>
                                        <p:attrNameLst>
                                          <p:attrName>style.visibility</p:attrName>
                                        </p:attrNameLst>
                                      </p:cBhvr>
                                      <p:to>
                                        <p:strVal val="visible"/>
                                      </p:to>
                                    </p:set>
                                    <p:anim calcmode="lin" valueType="num">
                                      <p:cBhvr additive="base">
                                        <p:cTn id="25" dur="500" fill="hold"/>
                                        <p:tgtEl>
                                          <p:spTgt spid="16392"/>
                                        </p:tgtEl>
                                        <p:attrNameLst>
                                          <p:attrName>ppt_x</p:attrName>
                                        </p:attrNameLst>
                                      </p:cBhvr>
                                      <p:tavLst>
                                        <p:tav tm="0">
                                          <p:val>
                                            <p:strVal val="#ppt_x"/>
                                          </p:val>
                                        </p:tav>
                                        <p:tav tm="100000">
                                          <p:val>
                                            <p:strVal val="#ppt_x"/>
                                          </p:val>
                                        </p:tav>
                                      </p:tavLst>
                                    </p:anim>
                                    <p:anim calcmode="lin" valueType="num">
                                      <p:cBhvr additive="base">
                                        <p:cTn id="26" dur="500" fill="hold"/>
                                        <p:tgtEl>
                                          <p:spTgt spid="16392"/>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6393"/>
                                        </p:tgtEl>
                                        <p:attrNameLst>
                                          <p:attrName>style.visibility</p:attrName>
                                        </p:attrNameLst>
                                      </p:cBhvr>
                                      <p:to>
                                        <p:strVal val="visible"/>
                                      </p:to>
                                    </p:set>
                                    <p:anim calcmode="lin" valueType="num">
                                      <p:cBhvr additive="base">
                                        <p:cTn id="31" dur="500" fill="hold"/>
                                        <p:tgtEl>
                                          <p:spTgt spid="16393"/>
                                        </p:tgtEl>
                                        <p:attrNameLst>
                                          <p:attrName>ppt_x</p:attrName>
                                        </p:attrNameLst>
                                      </p:cBhvr>
                                      <p:tavLst>
                                        <p:tav tm="0">
                                          <p:val>
                                            <p:strVal val="0-#ppt_w/2"/>
                                          </p:val>
                                        </p:tav>
                                        <p:tav tm="100000">
                                          <p:val>
                                            <p:strVal val="#ppt_x"/>
                                          </p:val>
                                        </p:tav>
                                      </p:tavLst>
                                    </p:anim>
                                    <p:anim calcmode="lin" valueType="num">
                                      <p:cBhvr additive="base">
                                        <p:cTn id="32" dur="500" fill="hold"/>
                                        <p:tgtEl>
                                          <p:spTgt spid="16393"/>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16396"/>
                                        </p:tgtEl>
                                        <p:attrNameLst>
                                          <p:attrName>style.visibility</p:attrName>
                                        </p:attrNameLst>
                                      </p:cBhvr>
                                      <p:to>
                                        <p:strVal val="visible"/>
                                      </p:to>
                                    </p:set>
                                    <p:anim calcmode="lin" valueType="num">
                                      <p:cBhvr additive="base">
                                        <p:cTn id="37" dur="500" fill="hold"/>
                                        <p:tgtEl>
                                          <p:spTgt spid="16396"/>
                                        </p:tgtEl>
                                        <p:attrNameLst>
                                          <p:attrName>ppt_x</p:attrName>
                                        </p:attrNameLst>
                                      </p:cBhvr>
                                      <p:tavLst>
                                        <p:tav tm="0">
                                          <p:val>
                                            <p:strVal val="0-#ppt_w/2"/>
                                          </p:val>
                                        </p:tav>
                                        <p:tav tm="100000">
                                          <p:val>
                                            <p:strVal val="#ppt_x"/>
                                          </p:val>
                                        </p:tav>
                                      </p:tavLst>
                                    </p:anim>
                                    <p:anim calcmode="lin" valueType="num">
                                      <p:cBhvr additive="base">
                                        <p:cTn id="38" dur="500" fill="hold"/>
                                        <p:tgtEl>
                                          <p:spTgt spid="16396"/>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16399"/>
                                        </p:tgtEl>
                                        <p:attrNameLst>
                                          <p:attrName>style.visibility</p:attrName>
                                        </p:attrNameLst>
                                      </p:cBhvr>
                                      <p:to>
                                        <p:strVal val="visible"/>
                                      </p:to>
                                    </p:set>
                                    <p:anim calcmode="lin" valueType="num">
                                      <p:cBhvr additive="base">
                                        <p:cTn id="43" dur="500" fill="hold"/>
                                        <p:tgtEl>
                                          <p:spTgt spid="16399"/>
                                        </p:tgtEl>
                                        <p:attrNameLst>
                                          <p:attrName>ppt_x</p:attrName>
                                        </p:attrNameLst>
                                      </p:cBhvr>
                                      <p:tavLst>
                                        <p:tav tm="0">
                                          <p:val>
                                            <p:strVal val="0-#ppt_w/2"/>
                                          </p:val>
                                        </p:tav>
                                        <p:tav tm="100000">
                                          <p:val>
                                            <p:strVal val="#ppt_x"/>
                                          </p:val>
                                        </p:tav>
                                      </p:tavLst>
                                    </p:anim>
                                    <p:anim calcmode="lin" valueType="num">
                                      <p:cBhvr additive="base">
                                        <p:cTn id="44" dur="500" fill="hold"/>
                                        <p:tgtEl>
                                          <p:spTgt spid="163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p:bldP spid="16390" grpId="0"/>
      <p:bldP spid="16391" grpId="0"/>
      <p:bldP spid="1639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GB">
                <a:latin typeface="Comic Sans MS" panose="030F0702030302020204" pitchFamily="66" charset="0"/>
              </a:rPr>
              <a:t>Charles’ decision</a:t>
            </a:r>
          </a:p>
        </p:txBody>
      </p:sp>
      <p:sp>
        <p:nvSpPr>
          <p:cNvPr id="48131" name="Rectangle 3"/>
          <p:cNvSpPr>
            <a:spLocks noGrp="1" noChangeArrowheads="1"/>
          </p:cNvSpPr>
          <p:nvPr>
            <p:ph type="body" idx="1"/>
          </p:nvPr>
        </p:nvSpPr>
        <p:spPr/>
        <p:txBody>
          <a:bodyPr/>
          <a:lstStyle/>
          <a:p>
            <a:r>
              <a:rPr lang="en-GB" dirty="0">
                <a:latin typeface="Comic Sans MS" panose="030F0702030302020204" pitchFamily="66" charset="0"/>
              </a:rPr>
              <a:t>He chose ‘c’.</a:t>
            </a:r>
          </a:p>
          <a:p>
            <a:r>
              <a:rPr lang="en-GB" dirty="0">
                <a:latin typeface="Comic Sans MS" panose="030F0702030302020204" pitchFamily="66" charset="0"/>
              </a:rPr>
              <a:t>Charles agreed to most of Parliament’s demands such as regular meetings of Parliament and punishment of his ministers.</a:t>
            </a:r>
          </a:p>
          <a:p>
            <a:r>
              <a:rPr lang="en-GB" dirty="0">
                <a:latin typeface="Comic Sans MS" panose="030F0702030302020204" pitchFamily="66" charset="0"/>
              </a:rPr>
              <a:t>But he refused to reverse his reforms of the Church.  This was not good enough for Parliament.</a:t>
            </a:r>
          </a:p>
          <a:p>
            <a:r>
              <a:rPr lang="en-GB" dirty="0">
                <a:latin typeface="Comic Sans MS" panose="030F0702030302020204" pitchFamily="66" charset="0"/>
              </a:rPr>
              <a:t>Some MPs however began to feel that things were going too far.</a:t>
            </a:r>
          </a:p>
        </p:txBody>
      </p:sp>
    </p:spTree>
    <p:extLst>
      <p:ext uri="{BB962C8B-B14F-4D97-AF65-F5344CB8AC3E}">
        <p14:creationId xmlns:p14="http://schemas.microsoft.com/office/powerpoint/2010/main" val="18035723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ChangeArrowheads="1"/>
          </p:cNvSpPr>
          <p:nvPr/>
        </p:nvSpPr>
        <p:spPr bwMode="auto">
          <a:xfrm>
            <a:off x="2063751" y="473583"/>
            <a:ext cx="264046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sz="3200" b="1">
                <a:latin typeface="Comic Sans MS" panose="030F0702030302020204" pitchFamily="66" charset="0"/>
              </a:rPr>
              <a:t>Decision 14:</a:t>
            </a:r>
          </a:p>
        </p:txBody>
      </p:sp>
      <p:sp>
        <p:nvSpPr>
          <p:cNvPr id="17413" name="Rectangle 5"/>
          <p:cNvSpPr>
            <a:spLocks noChangeArrowheads="1"/>
          </p:cNvSpPr>
          <p:nvPr/>
        </p:nvSpPr>
        <p:spPr bwMode="auto">
          <a:xfrm>
            <a:off x="2063751" y="1041867"/>
            <a:ext cx="7993063"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400">
                <a:latin typeface="Comic Sans MS" panose="030F0702030302020204" pitchFamily="66" charset="0"/>
              </a:rPr>
              <a:t>It is January 1642.</a:t>
            </a:r>
          </a:p>
          <a:p>
            <a:r>
              <a:rPr lang="en-GB" sz="2400">
                <a:latin typeface="Comic Sans MS" panose="030F0702030302020204" pitchFamily="66" charset="0"/>
              </a:rPr>
              <a:t>You have been arguing with Parliament for well over a year now but you are certain that there are 5 main troublemakers convincing the other MPs to turn against you.  Will you . . . </a:t>
            </a:r>
          </a:p>
        </p:txBody>
      </p:sp>
      <p:sp>
        <p:nvSpPr>
          <p:cNvPr id="17414" name="Rectangle 6"/>
          <p:cNvSpPr>
            <a:spLocks noChangeArrowheads="1"/>
          </p:cNvSpPr>
          <p:nvPr/>
        </p:nvSpPr>
        <p:spPr bwMode="auto">
          <a:xfrm>
            <a:off x="2711450" y="3208765"/>
            <a:ext cx="705643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400">
                <a:latin typeface="Comic Sans MS" panose="030F0702030302020204" pitchFamily="66" charset="0"/>
              </a:rPr>
              <a:t>a. </a:t>
            </a:r>
            <a:r>
              <a:rPr lang="en-GB" sz="2400" dirty="0">
                <a:latin typeface="Comic Sans MS" panose="030F0702030302020204" pitchFamily="66" charset="0"/>
              </a:rPr>
              <a:t>Break down the doors of the House of Commons and try to arrest the 5 MPs. </a:t>
            </a:r>
          </a:p>
        </p:txBody>
      </p:sp>
      <p:sp>
        <p:nvSpPr>
          <p:cNvPr id="17415" name="Rectangle 7"/>
          <p:cNvSpPr>
            <a:spLocks noChangeArrowheads="1"/>
          </p:cNvSpPr>
          <p:nvPr/>
        </p:nvSpPr>
        <p:spPr bwMode="auto">
          <a:xfrm>
            <a:off x="2711451" y="4143286"/>
            <a:ext cx="624046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400">
                <a:latin typeface="Comic Sans MS" panose="030F0702030302020204" pitchFamily="66" charset="0"/>
              </a:rPr>
              <a:t>b. Start to agree to some of Parliament’s demands to win the support of some of the MPs. </a:t>
            </a:r>
          </a:p>
        </p:txBody>
      </p:sp>
      <p:sp>
        <p:nvSpPr>
          <p:cNvPr id="17416" name="Rectangle 8"/>
          <p:cNvSpPr>
            <a:spLocks noChangeArrowheads="1"/>
          </p:cNvSpPr>
          <p:nvPr/>
        </p:nvSpPr>
        <p:spPr bwMode="auto">
          <a:xfrm>
            <a:off x="2711451" y="5440790"/>
            <a:ext cx="64801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400">
                <a:latin typeface="Comic Sans MS" panose="030F0702030302020204" pitchFamily="66" charset="0"/>
              </a:rPr>
              <a:t>c. Arrange for the 5 MPs to be arrested in secret.</a:t>
            </a:r>
            <a:r>
              <a:rPr lang="en-GB">
                <a:latin typeface="Comic Sans MS" panose="030F0702030302020204" pitchFamily="66" charset="0"/>
              </a:rPr>
              <a:t> </a:t>
            </a:r>
          </a:p>
        </p:txBody>
      </p:sp>
      <p:grpSp>
        <p:nvGrpSpPr>
          <p:cNvPr id="17417" name="Group 9"/>
          <p:cNvGrpSpPr>
            <a:grpSpLocks/>
          </p:cNvGrpSpPr>
          <p:nvPr/>
        </p:nvGrpSpPr>
        <p:grpSpPr bwMode="auto">
          <a:xfrm>
            <a:off x="8472488" y="4149725"/>
            <a:ext cx="1008062" cy="863600"/>
            <a:chOff x="5012" y="1298"/>
            <a:chExt cx="635" cy="544"/>
          </a:xfrm>
        </p:grpSpPr>
        <p:sp>
          <p:nvSpPr>
            <p:cNvPr id="17418" name="AutoShape 10"/>
            <p:cNvSpPr>
              <a:spLocks noChangeArrowheads="1"/>
            </p:cNvSpPr>
            <p:nvPr/>
          </p:nvSpPr>
          <p:spPr bwMode="auto">
            <a:xfrm>
              <a:off x="5012" y="1298"/>
              <a:ext cx="635" cy="544"/>
            </a:xfrm>
            <a:prstGeom prst="star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Comic Sans MS" panose="030F0702030302020204" pitchFamily="66" charset="0"/>
              </a:endParaRPr>
            </a:p>
          </p:txBody>
        </p:sp>
        <p:sp>
          <p:nvSpPr>
            <p:cNvPr id="17419" name="Text Box 11"/>
            <p:cNvSpPr txBox="1">
              <a:spLocks noChangeArrowheads="1"/>
            </p:cNvSpPr>
            <p:nvPr/>
          </p:nvSpPr>
          <p:spPr bwMode="auto">
            <a:xfrm>
              <a:off x="5193" y="1480"/>
              <a:ext cx="2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a:solidFill>
                    <a:srgbClr val="000000"/>
                  </a:solidFill>
                  <a:latin typeface="Comic Sans MS" panose="030F0702030302020204" pitchFamily="66" charset="0"/>
                </a:rPr>
                <a:t>0</a:t>
              </a:r>
            </a:p>
          </p:txBody>
        </p:sp>
      </p:grpSp>
      <p:grpSp>
        <p:nvGrpSpPr>
          <p:cNvPr id="17420" name="Group 12"/>
          <p:cNvGrpSpPr>
            <a:grpSpLocks/>
          </p:cNvGrpSpPr>
          <p:nvPr/>
        </p:nvGrpSpPr>
        <p:grpSpPr bwMode="auto">
          <a:xfrm>
            <a:off x="8401051" y="2852739"/>
            <a:ext cx="1223963" cy="1031875"/>
            <a:chOff x="5012" y="1298"/>
            <a:chExt cx="635" cy="544"/>
          </a:xfrm>
        </p:grpSpPr>
        <p:sp>
          <p:nvSpPr>
            <p:cNvPr id="17421" name="AutoShape 13"/>
            <p:cNvSpPr>
              <a:spLocks noChangeArrowheads="1"/>
            </p:cNvSpPr>
            <p:nvPr/>
          </p:nvSpPr>
          <p:spPr bwMode="auto">
            <a:xfrm>
              <a:off x="5012" y="1298"/>
              <a:ext cx="635" cy="544"/>
            </a:xfrm>
            <a:prstGeom prst="star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Comic Sans MS" panose="030F0702030302020204" pitchFamily="66" charset="0"/>
              </a:endParaRPr>
            </a:p>
          </p:txBody>
        </p:sp>
        <p:sp>
          <p:nvSpPr>
            <p:cNvPr id="17422" name="Text Box 14"/>
            <p:cNvSpPr txBox="1">
              <a:spLocks noChangeArrowheads="1"/>
            </p:cNvSpPr>
            <p:nvPr/>
          </p:nvSpPr>
          <p:spPr bwMode="auto">
            <a:xfrm>
              <a:off x="5193" y="1480"/>
              <a:ext cx="272" cy="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a:solidFill>
                    <a:srgbClr val="000000"/>
                  </a:solidFill>
                  <a:latin typeface="Comic Sans MS" panose="030F0702030302020204" pitchFamily="66" charset="0"/>
                </a:rPr>
                <a:t>10</a:t>
              </a:r>
            </a:p>
          </p:txBody>
        </p:sp>
      </p:grpSp>
      <p:grpSp>
        <p:nvGrpSpPr>
          <p:cNvPr id="17423" name="Group 15"/>
          <p:cNvGrpSpPr>
            <a:grpSpLocks/>
          </p:cNvGrpSpPr>
          <p:nvPr/>
        </p:nvGrpSpPr>
        <p:grpSpPr bwMode="auto">
          <a:xfrm>
            <a:off x="8328026" y="5445125"/>
            <a:ext cx="1008063" cy="863600"/>
            <a:chOff x="5012" y="1298"/>
            <a:chExt cx="635" cy="544"/>
          </a:xfrm>
        </p:grpSpPr>
        <p:sp>
          <p:nvSpPr>
            <p:cNvPr id="17424" name="AutoShape 16"/>
            <p:cNvSpPr>
              <a:spLocks noChangeArrowheads="1"/>
            </p:cNvSpPr>
            <p:nvPr/>
          </p:nvSpPr>
          <p:spPr bwMode="auto">
            <a:xfrm>
              <a:off x="5012" y="1298"/>
              <a:ext cx="635" cy="544"/>
            </a:xfrm>
            <a:prstGeom prst="star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Comic Sans MS" panose="030F0702030302020204" pitchFamily="66" charset="0"/>
              </a:endParaRPr>
            </a:p>
          </p:txBody>
        </p:sp>
        <p:sp>
          <p:nvSpPr>
            <p:cNvPr id="17425" name="Text Box 17"/>
            <p:cNvSpPr txBox="1">
              <a:spLocks noChangeArrowheads="1"/>
            </p:cNvSpPr>
            <p:nvPr/>
          </p:nvSpPr>
          <p:spPr bwMode="auto">
            <a:xfrm>
              <a:off x="5193" y="1480"/>
              <a:ext cx="2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a:solidFill>
                    <a:srgbClr val="000000"/>
                  </a:solidFill>
                  <a:latin typeface="Comic Sans MS" panose="030F0702030302020204" pitchFamily="66" charset="0"/>
                </a:rPr>
                <a:t>5</a:t>
              </a:r>
            </a:p>
          </p:txBody>
        </p:sp>
      </p:grpSp>
    </p:spTree>
    <p:extLst>
      <p:ext uri="{BB962C8B-B14F-4D97-AF65-F5344CB8AC3E}">
        <p14:creationId xmlns:p14="http://schemas.microsoft.com/office/powerpoint/2010/main" val="28507299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3"/>
                                        </p:tgtEl>
                                        <p:attrNameLst>
                                          <p:attrName>style.visibility</p:attrName>
                                        </p:attrNameLst>
                                      </p:cBhvr>
                                      <p:to>
                                        <p:strVal val="visible"/>
                                      </p:to>
                                    </p:set>
                                    <p:anim calcmode="lin" valueType="num">
                                      <p:cBhvr additive="base">
                                        <p:cTn id="7" dur="500" fill="hold"/>
                                        <p:tgtEl>
                                          <p:spTgt spid="17413"/>
                                        </p:tgtEl>
                                        <p:attrNameLst>
                                          <p:attrName>ppt_x</p:attrName>
                                        </p:attrNameLst>
                                      </p:cBhvr>
                                      <p:tavLst>
                                        <p:tav tm="0">
                                          <p:val>
                                            <p:strVal val="#ppt_x"/>
                                          </p:val>
                                        </p:tav>
                                        <p:tav tm="100000">
                                          <p:val>
                                            <p:strVal val="#ppt_x"/>
                                          </p:val>
                                        </p:tav>
                                      </p:tavLst>
                                    </p:anim>
                                    <p:anim calcmode="lin" valueType="num">
                                      <p:cBhvr additive="base">
                                        <p:cTn id="8" dur="500" fill="hold"/>
                                        <p:tgtEl>
                                          <p:spTgt spid="1741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14"/>
                                        </p:tgtEl>
                                        <p:attrNameLst>
                                          <p:attrName>style.visibility</p:attrName>
                                        </p:attrNameLst>
                                      </p:cBhvr>
                                      <p:to>
                                        <p:strVal val="visible"/>
                                      </p:to>
                                    </p:set>
                                    <p:anim calcmode="lin" valueType="num">
                                      <p:cBhvr additive="base">
                                        <p:cTn id="13" dur="500" fill="hold"/>
                                        <p:tgtEl>
                                          <p:spTgt spid="17414"/>
                                        </p:tgtEl>
                                        <p:attrNameLst>
                                          <p:attrName>ppt_x</p:attrName>
                                        </p:attrNameLst>
                                      </p:cBhvr>
                                      <p:tavLst>
                                        <p:tav tm="0">
                                          <p:val>
                                            <p:strVal val="#ppt_x"/>
                                          </p:val>
                                        </p:tav>
                                        <p:tav tm="100000">
                                          <p:val>
                                            <p:strVal val="#ppt_x"/>
                                          </p:val>
                                        </p:tav>
                                      </p:tavLst>
                                    </p:anim>
                                    <p:anim calcmode="lin" valueType="num">
                                      <p:cBhvr additive="base">
                                        <p:cTn id="14" dur="500" fill="hold"/>
                                        <p:tgtEl>
                                          <p:spTgt spid="1741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415"/>
                                        </p:tgtEl>
                                        <p:attrNameLst>
                                          <p:attrName>style.visibility</p:attrName>
                                        </p:attrNameLst>
                                      </p:cBhvr>
                                      <p:to>
                                        <p:strVal val="visible"/>
                                      </p:to>
                                    </p:set>
                                    <p:anim calcmode="lin" valueType="num">
                                      <p:cBhvr additive="base">
                                        <p:cTn id="19" dur="500" fill="hold"/>
                                        <p:tgtEl>
                                          <p:spTgt spid="17415"/>
                                        </p:tgtEl>
                                        <p:attrNameLst>
                                          <p:attrName>ppt_x</p:attrName>
                                        </p:attrNameLst>
                                      </p:cBhvr>
                                      <p:tavLst>
                                        <p:tav tm="0">
                                          <p:val>
                                            <p:strVal val="#ppt_x"/>
                                          </p:val>
                                        </p:tav>
                                        <p:tav tm="100000">
                                          <p:val>
                                            <p:strVal val="#ppt_x"/>
                                          </p:val>
                                        </p:tav>
                                      </p:tavLst>
                                    </p:anim>
                                    <p:anim calcmode="lin" valueType="num">
                                      <p:cBhvr additive="base">
                                        <p:cTn id="20" dur="500" fill="hold"/>
                                        <p:tgtEl>
                                          <p:spTgt spid="1741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416"/>
                                        </p:tgtEl>
                                        <p:attrNameLst>
                                          <p:attrName>style.visibility</p:attrName>
                                        </p:attrNameLst>
                                      </p:cBhvr>
                                      <p:to>
                                        <p:strVal val="visible"/>
                                      </p:to>
                                    </p:set>
                                    <p:anim calcmode="lin" valueType="num">
                                      <p:cBhvr additive="base">
                                        <p:cTn id="25" dur="500" fill="hold"/>
                                        <p:tgtEl>
                                          <p:spTgt spid="17416"/>
                                        </p:tgtEl>
                                        <p:attrNameLst>
                                          <p:attrName>ppt_x</p:attrName>
                                        </p:attrNameLst>
                                      </p:cBhvr>
                                      <p:tavLst>
                                        <p:tav tm="0">
                                          <p:val>
                                            <p:strVal val="#ppt_x"/>
                                          </p:val>
                                        </p:tav>
                                        <p:tav tm="100000">
                                          <p:val>
                                            <p:strVal val="#ppt_x"/>
                                          </p:val>
                                        </p:tav>
                                      </p:tavLst>
                                    </p:anim>
                                    <p:anim calcmode="lin" valueType="num">
                                      <p:cBhvr additive="base">
                                        <p:cTn id="26" dur="500" fill="hold"/>
                                        <p:tgtEl>
                                          <p:spTgt spid="17416"/>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7420"/>
                                        </p:tgtEl>
                                        <p:attrNameLst>
                                          <p:attrName>style.visibility</p:attrName>
                                        </p:attrNameLst>
                                      </p:cBhvr>
                                      <p:to>
                                        <p:strVal val="visible"/>
                                      </p:to>
                                    </p:set>
                                    <p:anim calcmode="lin" valueType="num">
                                      <p:cBhvr additive="base">
                                        <p:cTn id="31" dur="500" fill="hold"/>
                                        <p:tgtEl>
                                          <p:spTgt spid="17420"/>
                                        </p:tgtEl>
                                        <p:attrNameLst>
                                          <p:attrName>ppt_x</p:attrName>
                                        </p:attrNameLst>
                                      </p:cBhvr>
                                      <p:tavLst>
                                        <p:tav tm="0">
                                          <p:val>
                                            <p:strVal val="0-#ppt_w/2"/>
                                          </p:val>
                                        </p:tav>
                                        <p:tav tm="100000">
                                          <p:val>
                                            <p:strVal val="#ppt_x"/>
                                          </p:val>
                                        </p:tav>
                                      </p:tavLst>
                                    </p:anim>
                                    <p:anim calcmode="lin" valueType="num">
                                      <p:cBhvr additive="base">
                                        <p:cTn id="32" dur="500" fill="hold"/>
                                        <p:tgtEl>
                                          <p:spTgt spid="17420"/>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17417"/>
                                        </p:tgtEl>
                                        <p:attrNameLst>
                                          <p:attrName>style.visibility</p:attrName>
                                        </p:attrNameLst>
                                      </p:cBhvr>
                                      <p:to>
                                        <p:strVal val="visible"/>
                                      </p:to>
                                    </p:set>
                                    <p:anim calcmode="lin" valueType="num">
                                      <p:cBhvr additive="base">
                                        <p:cTn id="37" dur="500" fill="hold"/>
                                        <p:tgtEl>
                                          <p:spTgt spid="17417"/>
                                        </p:tgtEl>
                                        <p:attrNameLst>
                                          <p:attrName>ppt_x</p:attrName>
                                        </p:attrNameLst>
                                      </p:cBhvr>
                                      <p:tavLst>
                                        <p:tav tm="0">
                                          <p:val>
                                            <p:strVal val="0-#ppt_w/2"/>
                                          </p:val>
                                        </p:tav>
                                        <p:tav tm="100000">
                                          <p:val>
                                            <p:strVal val="#ppt_x"/>
                                          </p:val>
                                        </p:tav>
                                      </p:tavLst>
                                    </p:anim>
                                    <p:anim calcmode="lin" valueType="num">
                                      <p:cBhvr additive="base">
                                        <p:cTn id="38" dur="500" fill="hold"/>
                                        <p:tgtEl>
                                          <p:spTgt spid="17417"/>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17423"/>
                                        </p:tgtEl>
                                        <p:attrNameLst>
                                          <p:attrName>style.visibility</p:attrName>
                                        </p:attrNameLst>
                                      </p:cBhvr>
                                      <p:to>
                                        <p:strVal val="visible"/>
                                      </p:to>
                                    </p:set>
                                    <p:anim calcmode="lin" valueType="num">
                                      <p:cBhvr additive="base">
                                        <p:cTn id="43" dur="500" fill="hold"/>
                                        <p:tgtEl>
                                          <p:spTgt spid="17423"/>
                                        </p:tgtEl>
                                        <p:attrNameLst>
                                          <p:attrName>ppt_x</p:attrName>
                                        </p:attrNameLst>
                                      </p:cBhvr>
                                      <p:tavLst>
                                        <p:tav tm="0">
                                          <p:val>
                                            <p:strVal val="0-#ppt_w/2"/>
                                          </p:val>
                                        </p:tav>
                                        <p:tav tm="100000">
                                          <p:val>
                                            <p:strVal val="#ppt_x"/>
                                          </p:val>
                                        </p:tav>
                                      </p:tavLst>
                                    </p:anim>
                                    <p:anim calcmode="lin" valueType="num">
                                      <p:cBhvr additive="base">
                                        <p:cTn id="44" dur="500" fill="hold"/>
                                        <p:tgtEl>
                                          <p:spTgt spid="174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p:bldP spid="17414" grpId="0"/>
      <p:bldP spid="17415" grpId="0"/>
      <p:bldP spid="1741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GB" dirty="0">
                <a:latin typeface="Comic Sans MS" panose="030F0702030302020204" pitchFamily="66" charset="0"/>
              </a:rPr>
              <a:t>Charles’ decision</a:t>
            </a:r>
          </a:p>
        </p:txBody>
      </p:sp>
      <p:sp>
        <p:nvSpPr>
          <p:cNvPr id="51203" name="Rectangle 3"/>
          <p:cNvSpPr>
            <a:spLocks noGrp="1" noChangeArrowheads="1"/>
          </p:cNvSpPr>
          <p:nvPr>
            <p:ph type="body" idx="1"/>
          </p:nvPr>
        </p:nvSpPr>
        <p:spPr/>
        <p:txBody>
          <a:bodyPr/>
          <a:lstStyle/>
          <a:p>
            <a:r>
              <a:rPr lang="en-GB" dirty="0">
                <a:latin typeface="Comic Sans MS" panose="030F0702030302020204" pitchFamily="66" charset="0"/>
              </a:rPr>
              <a:t>He chose ‘a’.</a:t>
            </a:r>
          </a:p>
          <a:p>
            <a:r>
              <a:rPr lang="en-GB" dirty="0">
                <a:latin typeface="Comic Sans MS" panose="030F0702030302020204" pitchFamily="66" charset="0"/>
              </a:rPr>
              <a:t>It might have worked, but the MPs had been warned and had fled by boat down the Thames.  They were then protected by the Council of London and treated like heroes.</a:t>
            </a:r>
          </a:p>
        </p:txBody>
      </p:sp>
    </p:spTree>
    <p:extLst>
      <p:ext uri="{BB962C8B-B14F-4D97-AF65-F5344CB8AC3E}">
        <p14:creationId xmlns:p14="http://schemas.microsoft.com/office/powerpoint/2010/main" val="28481347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ChangeArrowheads="1"/>
          </p:cNvSpPr>
          <p:nvPr/>
        </p:nvSpPr>
        <p:spPr bwMode="auto">
          <a:xfrm>
            <a:off x="2063751" y="473583"/>
            <a:ext cx="264046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sz="3200" b="1">
                <a:latin typeface="Comic Sans MS" panose="030F0702030302020204" pitchFamily="66" charset="0"/>
              </a:rPr>
              <a:t>Decision 15:</a:t>
            </a:r>
          </a:p>
        </p:txBody>
      </p:sp>
      <p:sp>
        <p:nvSpPr>
          <p:cNvPr id="18437" name="Rectangle 5"/>
          <p:cNvSpPr>
            <a:spLocks noChangeArrowheads="1"/>
          </p:cNvSpPr>
          <p:nvPr/>
        </p:nvSpPr>
        <p:spPr bwMode="auto">
          <a:xfrm>
            <a:off x="2208213" y="1114892"/>
            <a:ext cx="76327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400" dirty="0">
                <a:latin typeface="Comic Sans MS" panose="030F0702030302020204" pitchFamily="66" charset="0"/>
              </a:rPr>
              <a:t>It is March 1642.</a:t>
            </a:r>
          </a:p>
          <a:p>
            <a:r>
              <a:rPr lang="en-GB" sz="2400" dirty="0">
                <a:latin typeface="Comic Sans MS" panose="030F0702030302020204" pitchFamily="66" charset="0"/>
              </a:rPr>
              <a:t>There is a rebellion in Ireland and an army is needed to deal with it.  Parliament does not want you to have control of the army and have asked you if you will let them control the army.  Will you . . . </a:t>
            </a:r>
          </a:p>
        </p:txBody>
      </p:sp>
      <p:sp>
        <p:nvSpPr>
          <p:cNvPr id="18438" name="Rectangle 6"/>
          <p:cNvSpPr>
            <a:spLocks noChangeArrowheads="1"/>
          </p:cNvSpPr>
          <p:nvPr/>
        </p:nvSpPr>
        <p:spPr bwMode="auto">
          <a:xfrm>
            <a:off x="2927350" y="3355332"/>
            <a:ext cx="560281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sz="2400">
                <a:latin typeface="Comic Sans MS" panose="030F0702030302020204" pitchFamily="66" charset="0"/>
              </a:rPr>
              <a:t>a. Let them have control of the army.</a:t>
            </a:r>
            <a:r>
              <a:rPr lang="en-GB">
                <a:latin typeface="Comic Sans MS" panose="030F0702030302020204" pitchFamily="66" charset="0"/>
              </a:rPr>
              <a:t> </a:t>
            </a:r>
          </a:p>
        </p:txBody>
      </p:sp>
      <p:sp>
        <p:nvSpPr>
          <p:cNvPr id="18439" name="Rectangle 7"/>
          <p:cNvSpPr>
            <a:spLocks noChangeArrowheads="1"/>
          </p:cNvSpPr>
          <p:nvPr/>
        </p:nvSpPr>
        <p:spPr bwMode="auto">
          <a:xfrm>
            <a:off x="2927351" y="4332288"/>
            <a:ext cx="6697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400">
                <a:latin typeface="Comic Sans MS" panose="030F0702030302020204" pitchFamily="66" charset="0"/>
              </a:rPr>
              <a:t>b. Refuse to let them control the army.</a:t>
            </a:r>
            <a:r>
              <a:rPr lang="en-GB">
                <a:latin typeface="Comic Sans MS" panose="030F0702030302020204" pitchFamily="66" charset="0"/>
              </a:rPr>
              <a:t> </a:t>
            </a:r>
          </a:p>
        </p:txBody>
      </p:sp>
      <p:grpSp>
        <p:nvGrpSpPr>
          <p:cNvPr id="18440" name="Group 8"/>
          <p:cNvGrpSpPr>
            <a:grpSpLocks/>
          </p:cNvGrpSpPr>
          <p:nvPr/>
        </p:nvGrpSpPr>
        <p:grpSpPr bwMode="auto">
          <a:xfrm>
            <a:off x="9264651" y="3429000"/>
            <a:ext cx="1008063" cy="863600"/>
            <a:chOff x="5012" y="1298"/>
            <a:chExt cx="635" cy="544"/>
          </a:xfrm>
        </p:grpSpPr>
        <p:sp>
          <p:nvSpPr>
            <p:cNvPr id="18441" name="AutoShape 9"/>
            <p:cNvSpPr>
              <a:spLocks noChangeArrowheads="1"/>
            </p:cNvSpPr>
            <p:nvPr/>
          </p:nvSpPr>
          <p:spPr bwMode="auto">
            <a:xfrm>
              <a:off x="5012" y="1298"/>
              <a:ext cx="635" cy="544"/>
            </a:xfrm>
            <a:prstGeom prst="star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Comic Sans MS" panose="030F0702030302020204" pitchFamily="66" charset="0"/>
              </a:endParaRPr>
            </a:p>
          </p:txBody>
        </p:sp>
        <p:sp>
          <p:nvSpPr>
            <p:cNvPr id="18442" name="Text Box 10"/>
            <p:cNvSpPr txBox="1">
              <a:spLocks noChangeArrowheads="1"/>
            </p:cNvSpPr>
            <p:nvPr/>
          </p:nvSpPr>
          <p:spPr bwMode="auto">
            <a:xfrm>
              <a:off x="5193" y="1480"/>
              <a:ext cx="2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a:solidFill>
                    <a:srgbClr val="000000"/>
                  </a:solidFill>
                  <a:latin typeface="Comic Sans MS" panose="030F0702030302020204" pitchFamily="66" charset="0"/>
                </a:rPr>
                <a:t>0</a:t>
              </a:r>
            </a:p>
          </p:txBody>
        </p:sp>
      </p:grpSp>
      <p:grpSp>
        <p:nvGrpSpPr>
          <p:cNvPr id="18443" name="Group 11"/>
          <p:cNvGrpSpPr>
            <a:grpSpLocks/>
          </p:cNvGrpSpPr>
          <p:nvPr/>
        </p:nvGrpSpPr>
        <p:grpSpPr bwMode="auto">
          <a:xfrm>
            <a:off x="4583114" y="4581525"/>
            <a:ext cx="1296987" cy="1081088"/>
            <a:chOff x="5012" y="1298"/>
            <a:chExt cx="635" cy="544"/>
          </a:xfrm>
        </p:grpSpPr>
        <p:sp>
          <p:nvSpPr>
            <p:cNvPr id="18444" name="AutoShape 12"/>
            <p:cNvSpPr>
              <a:spLocks noChangeArrowheads="1"/>
            </p:cNvSpPr>
            <p:nvPr/>
          </p:nvSpPr>
          <p:spPr bwMode="auto">
            <a:xfrm>
              <a:off x="5012" y="1298"/>
              <a:ext cx="635" cy="544"/>
            </a:xfrm>
            <a:prstGeom prst="star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Comic Sans MS" panose="030F0702030302020204" pitchFamily="66" charset="0"/>
              </a:endParaRPr>
            </a:p>
          </p:txBody>
        </p:sp>
        <p:sp>
          <p:nvSpPr>
            <p:cNvPr id="18445" name="Text Box 13"/>
            <p:cNvSpPr txBox="1">
              <a:spLocks noChangeArrowheads="1"/>
            </p:cNvSpPr>
            <p:nvPr/>
          </p:nvSpPr>
          <p:spPr bwMode="auto">
            <a:xfrm>
              <a:off x="5193" y="1480"/>
              <a:ext cx="272" cy="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a:solidFill>
                    <a:srgbClr val="000000"/>
                  </a:solidFill>
                  <a:latin typeface="Comic Sans MS" panose="030F0702030302020204" pitchFamily="66" charset="0"/>
                </a:rPr>
                <a:t>10</a:t>
              </a:r>
            </a:p>
          </p:txBody>
        </p:sp>
      </p:grpSp>
    </p:spTree>
    <p:extLst>
      <p:ext uri="{BB962C8B-B14F-4D97-AF65-F5344CB8AC3E}">
        <p14:creationId xmlns:p14="http://schemas.microsoft.com/office/powerpoint/2010/main" val="8322864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 calcmode="lin" valueType="num">
                                      <p:cBhvr additive="base">
                                        <p:cTn id="7" dur="500" fill="hold"/>
                                        <p:tgtEl>
                                          <p:spTgt spid="18437"/>
                                        </p:tgtEl>
                                        <p:attrNameLst>
                                          <p:attrName>ppt_x</p:attrName>
                                        </p:attrNameLst>
                                      </p:cBhvr>
                                      <p:tavLst>
                                        <p:tav tm="0">
                                          <p:val>
                                            <p:strVal val="#ppt_x"/>
                                          </p:val>
                                        </p:tav>
                                        <p:tav tm="100000">
                                          <p:val>
                                            <p:strVal val="#ppt_x"/>
                                          </p:val>
                                        </p:tav>
                                      </p:tavLst>
                                    </p:anim>
                                    <p:anim calcmode="lin" valueType="num">
                                      <p:cBhvr additive="base">
                                        <p:cTn id="8" dur="500" fill="hold"/>
                                        <p:tgtEl>
                                          <p:spTgt spid="1843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8"/>
                                        </p:tgtEl>
                                        <p:attrNameLst>
                                          <p:attrName>style.visibility</p:attrName>
                                        </p:attrNameLst>
                                      </p:cBhvr>
                                      <p:to>
                                        <p:strVal val="visible"/>
                                      </p:to>
                                    </p:set>
                                    <p:anim calcmode="lin" valueType="num">
                                      <p:cBhvr additive="base">
                                        <p:cTn id="13" dur="500" fill="hold"/>
                                        <p:tgtEl>
                                          <p:spTgt spid="18438"/>
                                        </p:tgtEl>
                                        <p:attrNameLst>
                                          <p:attrName>ppt_x</p:attrName>
                                        </p:attrNameLst>
                                      </p:cBhvr>
                                      <p:tavLst>
                                        <p:tav tm="0">
                                          <p:val>
                                            <p:strVal val="#ppt_x"/>
                                          </p:val>
                                        </p:tav>
                                        <p:tav tm="100000">
                                          <p:val>
                                            <p:strVal val="#ppt_x"/>
                                          </p:val>
                                        </p:tav>
                                      </p:tavLst>
                                    </p:anim>
                                    <p:anim calcmode="lin" valueType="num">
                                      <p:cBhvr additive="base">
                                        <p:cTn id="14" dur="500" fill="hold"/>
                                        <p:tgtEl>
                                          <p:spTgt spid="1843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439"/>
                                        </p:tgtEl>
                                        <p:attrNameLst>
                                          <p:attrName>style.visibility</p:attrName>
                                        </p:attrNameLst>
                                      </p:cBhvr>
                                      <p:to>
                                        <p:strVal val="visible"/>
                                      </p:to>
                                    </p:set>
                                    <p:anim calcmode="lin" valueType="num">
                                      <p:cBhvr additive="base">
                                        <p:cTn id="19" dur="500" fill="hold"/>
                                        <p:tgtEl>
                                          <p:spTgt spid="18439"/>
                                        </p:tgtEl>
                                        <p:attrNameLst>
                                          <p:attrName>ppt_x</p:attrName>
                                        </p:attrNameLst>
                                      </p:cBhvr>
                                      <p:tavLst>
                                        <p:tav tm="0">
                                          <p:val>
                                            <p:strVal val="#ppt_x"/>
                                          </p:val>
                                        </p:tav>
                                        <p:tav tm="100000">
                                          <p:val>
                                            <p:strVal val="#ppt_x"/>
                                          </p:val>
                                        </p:tav>
                                      </p:tavLst>
                                    </p:anim>
                                    <p:anim calcmode="lin" valueType="num">
                                      <p:cBhvr additive="base">
                                        <p:cTn id="20" dur="500" fill="hold"/>
                                        <p:tgtEl>
                                          <p:spTgt spid="1843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8440"/>
                                        </p:tgtEl>
                                        <p:attrNameLst>
                                          <p:attrName>style.visibility</p:attrName>
                                        </p:attrNameLst>
                                      </p:cBhvr>
                                      <p:to>
                                        <p:strVal val="visible"/>
                                      </p:to>
                                    </p:set>
                                    <p:anim calcmode="lin" valueType="num">
                                      <p:cBhvr additive="base">
                                        <p:cTn id="25" dur="500" fill="hold"/>
                                        <p:tgtEl>
                                          <p:spTgt spid="18440"/>
                                        </p:tgtEl>
                                        <p:attrNameLst>
                                          <p:attrName>ppt_x</p:attrName>
                                        </p:attrNameLst>
                                      </p:cBhvr>
                                      <p:tavLst>
                                        <p:tav tm="0">
                                          <p:val>
                                            <p:strVal val="0-#ppt_w/2"/>
                                          </p:val>
                                        </p:tav>
                                        <p:tav tm="100000">
                                          <p:val>
                                            <p:strVal val="#ppt_x"/>
                                          </p:val>
                                        </p:tav>
                                      </p:tavLst>
                                    </p:anim>
                                    <p:anim calcmode="lin" valueType="num">
                                      <p:cBhvr additive="base">
                                        <p:cTn id="26" dur="500" fill="hold"/>
                                        <p:tgtEl>
                                          <p:spTgt spid="18440"/>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8443"/>
                                        </p:tgtEl>
                                        <p:attrNameLst>
                                          <p:attrName>style.visibility</p:attrName>
                                        </p:attrNameLst>
                                      </p:cBhvr>
                                      <p:to>
                                        <p:strVal val="visible"/>
                                      </p:to>
                                    </p:set>
                                    <p:anim calcmode="lin" valueType="num">
                                      <p:cBhvr additive="base">
                                        <p:cTn id="31" dur="500" fill="hold"/>
                                        <p:tgtEl>
                                          <p:spTgt spid="18443"/>
                                        </p:tgtEl>
                                        <p:attrNameLst>
                                          <p:attrName>ppt_x</p:attrName>
                                        </p:attrNameLst>
                                      </p:cBhvr>
                                      <p:tavLst>
                                        <p:tav tm="0">
                                          <p:val>
                                            <p:strVal val="0-#ppt_w/2"/>
                                          </p:val>
                                        </p:tav>
                                        <p:tav tm="100000">
                                          <p:val>
                                            <p:strVal val="#ppt_x"/>
                                          </p:val>
                                        </p:tav>
                                      </p:tavLst>
                                    </p:anim>
                                    <p:anim calcmode="lin" valueType="num">
                                      <p:cBhvr additive="base">
                                        <p:cTn id="32" dur="500" fill="hold"/>
                                        <p:tgtEl>
                                          <p:spTgt spid="184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38" grpId="0"/>
      <p:bldP spid="1843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GB">
                <a:latin typeface="Comic Sans MS" panose="030F0702030302020204" pitchFamily="66" charset="0"/>
              </a:rPr>
              <a:t>Charles’ decision</a:t>
            </a:r>
          </a:p>
        </p:txBody>
      </p:sp>
      <p:sp>
        <p:nvSpPr>
          <p:cNvPr id="52227" name="Rectangle 3"/>
          <p:cNvSpPr>
            <a:spLocks noGrp="1" noChangeArrowheads="1"/>
          </p:cNvSpPr>
          <p:nvPr>
            <p:ph type="body" idx="1"/>
          </p:nvPr>
        </p:nvSpPr>
        <p:spPr/>
        <p:txBody>
          <a:bodyPr/>
          <a:lstStyle/>
          <a:p>
            <a:pPr>
              <a:lnSpc>
                <a:spcPct val="90000"/>
              </a:lnSpc>
            </a:pPr>
            <a:r>
              <a:rPr lang="en-GB" dirty="0">
                <a:latin typeface="Comic Sans MS" panose="030F0702030302020204" pitchFamily="66" charset="0"/>
              </a:rPr>
              <a:t>He chose ‘b’</a:t>
            </a:r>
          </a:p>
          <a:p>
            <a:pPr>
              <a:lnSpc>
                <a:spcPct val="90000"/>
              </a:lnSpc>
            </a:pPr>
            <a:r>
              <a:rPr lang="en-GB" dirty="0">
                <a:latin typeface="Comic Sans MS" panose="030F0702030302020204" pitchFamily="66" charset="0"/>
              </a:rPr>
              <a:t>Kings had always controlled the army in the past. </a:t>
            </a:r>
          </a:p>
          <a:p>
            <a:pPr>
              <a:lnSpc>
                <a:spcPct val="90000"/>
              </a:lnSpc>
            </a:pPr>
            <a:r>
              <a:rPr lang="en-GB" dirty="0">
                <a:latin typeface="Comic Sans MS" panose="030F0702030302020204" pitchFamily="66" charset="0"/>
              </a:rPr>
              <a:t>Parliament simply took control of the army without his permission.</a:t>
            </a:r>
          </a:p>
          <a:p>
            <a:pPr>
              <a:lnSpc>
                <a:spcPct val="90000"/>
              </a:lnSpc>
            </a:pPr>
            <a:r>
              <a:rPr lang="en-GB" dirty="0">
                <a:latin typeface="Comic Sans MS" panose="030F0702030302020204" pitchFamily="66" charset="0"/>
              </a:rPr>
              <a:t>Think about how much fuss Parliament made when the King raised money without their permission – now they are breaking the law!</a:t>
            </a:r>
          </a:p>
        </p:txBody>
      </p:sp>
    </p:spTree>
    <p:extLst>
      <p:ext uri="{BB962C8B-B14F-4D97-AF65-F5344CB8AC3E}">
        <p14:creationId xmlns:p14="http://schemas.microsoft.com/office/powerpoint/2010/main" val="32629434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2227">
                                            <p:txEl>
                                              <p:pRg st="3" end="3"/>
                                            </p:txEl>
                                          </p:spTgt>
                                        </p:tgtEl>
                                        <p:attrNameLst>
                                          <p:attrName>style.visibility</p:attrName>
                                        </p:attrNameLst>
                                      </p:cBhvr>
                                      <p:to>
                                        <p:strVal val="visible"/>
                                      </p:to>
                                    </p:set>
                                    <p:animEffect transition="in" filter="fade">
                                      <p:cBhvr>
                                        <p:cTn id="7" dur="2000"/>
                                        <p:tgtEl>
                                          <p:spTgt spid="522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2063751" y="186245"/>
            <a:ext cx="264046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sz="3200" b="1">
                <a:latin typeface="Comic Sans MS" panose="030F0702030302020204" pitchFamily="66" charset="0"/>
              </a:rPr>
              <a:t>Decision 16:</a:t>
            </a:r>
          </a:p>
        </p:txBody>
      </p:sp>
      <p:sp>
        <p:nvSpPr>
          <p:cNvPr id="53251" name="Rectangle 3"/>
          <p:cNvSpPr>
            <a:spLocks noChangeArrowheads="1"/>
          </p:cNvSpPr>
          <p:nvPr/>
        </p:nvSpPr>
        <p:spPr bwMode="auto">
          <a:xfrm>
            <a:off x="2208213" y="829301"/>
            <a:ext cx="76327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200">
                <a:latin typeface="Comic Sans MS" panose="030F0702030302020204" pitchFamily="66" charset="0"/>
              </a:rPr>
              <a:t>It is June 1642.</a:t>
            </a:r>
          </a:p>
          <a:p>
            <a:r>
              <a:rPr lang="en-GB" sz="2200" dirty="0">
                <a:latin typeface="Comic Sans MS" panose="030F0702030302020204" pitchFamily="66" charset="0"/>
              </a:rPr>
              <a:t>Parliament have made another list of demands called the Nineteen Propositions.  Essentially if agreed to, this would give Parliament all of your power.  Will you . . . </a:t>
            </a:r>
          </a:p>
        </p:txBody>
      </p:sp>
      <p:sp>
        <p:nvSpPr>
          <p:cNvPr id="53252" name="Rectangle 4"/>
          <p:cNvSpPr>
            <a:spLocks noChangeArrowheads="1"/>
          </p:cNvSpPr>
          <p:nvPr/>
        </p:nvSpPr>
        <p:spPr bwMode="auto">
          <a:xfrm>
            <a:off x="3071813" y="5226994"/>
            <a:ext cx="73548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sz="2400">
                <a:latin typeface="Comic Sans MS" panose="030F0702030302020204" pitchFamily="66" charset="0"/>
              </a:rPr>
              <a:t>a. Say, “Thank God” and let them run the country.</a:t>
            </a:r>
            <a:r>
              <a:rPr lang="en-GB">
                <a:latin typeface="Comic Sans MS" panose="030F0702030302020204" pitchFamily="66" charset="0"/>
              </a:rPr>
              <a:t> </a:t>
            </a:r>
          </a:p>
        </p:txBody>
      </p:sp>
      <p:sp>
        <p:nvSpPr>
          <p:cNvPr id="53253" name="Rectangle 5"/>
          <p:cNvSpPr>
            <a:spLocks noChangeArrowheads="1"/>
          </p:cNvSpPr>
          <p:nvPr/>
        </p:nvSpPr>
        <p:spPr bwMode="auto">
          <a:xfrm>
            <a:off x="3000376" y="5876925"/>
            <a:ext cx="6697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400">
                <a:latin typeface="Comic Sans MS" panose="030F0702030302020204" pitchFamily="66" charset="0"/>
              </a:rPr>
              <a:t>b. Refuse and begin to raise an army.</a:t>
            </a:r>
            <a:r>
              <a:rPr lang="en-GB">
                <a:latin typeface="Comic Sans MS" panose="030F0702030302020204" pitchFamily="66" charset="0"/>
              </a:rPr>
              <a:t> </a:t>
            </a:r>
          </a:p>
        </p:txBody>
      </p:sp>
      <p:grpSp>
        <p:nvGrpSpPr>
          <p:cNvPr id="53254" name="Group 6"/>
          <p:cNvGrpSpPr>
            <a:grpSpLocks/>
          </p:cNvGrpSpPr>
          <p:nvPr/>
        </p:nvGrpSpPr>
        <p:grpSpPr bwMode="auto">
          <a:xfrm>
            <a:off x="10210812" y="4859154"/>
            <a:ext cx="1008063" cy="863600"/>
            <a:chOff x="5012" y="1298"/>
            <a:chExt cx="635" cy="544"/>
          </a:xfrm>
        </p:grpSpPr>
        <p:sp>
          <p:nvSpPr>
            <p:cNvPr id="53255" name="AutoShape 7"/>
            <p:cNvSpPr>
              <a:spLocks noChangeArrowheads="1"/>
            </p:cNvSpPr>
            <p:nvPr/>
          </p:nvSpPr>
          <p:spPr bwMode="auto">
            <a:xfrm>
              <a:off x="5012" y="1298"/>
              <a:ext cx="635" cy="544"/>
            </a:xfrm>
            <a:prstGeom prst="star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Comic Sans MS" panose="030F0702030302020204" pitchFamily="66" charset="0"/>
              </a:endParaRPr>
            </a:p>
          </p:txBody>
        </p:sp>
        <p:sp>
          <p:nvSpPr>
            <p:cNvPr id="53256" name="Text Box 8"/>
            <p:cNvSpPr txBox="1">
              <a:spLocks noChangeArrowheads="1"/>
            </p:cNvSpPr>
            <p:nvPr/>
          </p:nvSpPr>
          <p:spPr bwMode="auto">
            <a:xfrm>
              <a:off x="5193" y="1480"/>
              <a:ext cx="2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a:solidFill>
                    <a:srgbClr val="000000"/>
                  </a:solidFill>
                  <a:latin typeface="Comic Sans MS" panose="030F0702030302020204" pitchFamily="66" charset="0"/>
                </a:rPr>
                <a:t>0</a:t>
              </a:r>
            </a:p>
          </p:txBody>
        </p:sp>
      </p:grpSp>
      <p:grpSp>
        <p:nvGrpSpPr>
          <p:cNvPr id="53257" name="Group 9"/>
          <p:cNvGrpSpPr>
            <a:grpSpLocks/>
          </p:cNvGrpSpPr>
          <p:nvPr/>
        </p:nvGrpSpPr>
        <p:grpSpPr bwMode="auto">
          <a:xfrm>
            <a:off x="8040689" y="5516564"/>
            <a:ext cx="1296987" cy="1081087"/>
            <a:chOff x="5012" y="1298"/>
            <a:chExt cx="635" cy="544"/>
          </a:xfrm>
        </p:grpSpPr>
        <p:sp>
          <p:nvSpPr>
            <p:cNvPr id="53258" name="AutoShape 10"/>
            <p:cNvSpPr>
              <a:spLocks noChangeArrowheads="1"/>
            </p:cNvSpPr>
            <p:nvPr/>
          </p:nvSpPr>
          <p:spPr bwMode="auto">
            <a:xfrm>
              <a:off x="5012" y="1298"/>
              <a:ext cx="635" cy="544"/>
            </a:xfrm>
            <a:prstGeom prst="star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Comic Sans MS" panose="030F0702030302020204" pitchFamily="66" charset="0"/>
              </a:endParaRPr>
            </a:p>
          </p:txBody>
        </p:sp>
        <p:sp>
          <p:nvSpPr>
            <p:cNvPr id="53259" name="Text Box 11"/>
            <p:cNvSpPr txBox="1">
              <a:spLocks noChangeArrowheads="1"/>
            </p:cNvSpPr>
            <p:nvPr/>
          </p:nvSpPr>
          <p:spPr bwMode="auto">
            <a:xfrm>
              <a:off x="5193" y="1480"/>
              <a:ext cx="272" cy="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a:solidFill>
                    <a:srgbClr val="000000"/>
                  </a:solidFill>
                  <a:latin typeface="Comic Sans MS" panose="030F0702030302020204" pitchFamily="66" charset="0"/>
                </a:rPr>
                <a:t>10</a:t>
              </a:r>
            </a:p>
          </p:txBody>
        </p:sp>
      </p:grpSp>
      <p:sp>
        <p:nvSpPr>
          <p:cNvPr id="53260" name="Text Box 12"/>
          <p:cNvSpPr txBox="1">
            <a:spLocks noChangeArrowheads="1"/>
          </p:cNvSpPr>
          <p:nvPr/>
        </p:nvSpPr>
        <p:spPr bwMode="auto">
          <a:xfrm>
            <a:off x="2279650" y="2420938"/>
            <a:ext cx="7416800" cy="287001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900" b="1" u="sng">
                <a:solidFill>
                  <a:srgbClr val="000000"/>
                </a:solidFill>
                <a:latin typeface="Comic Sans MS" panose="030F0702030302020204" pitchFamily="66" charset="0"/>
              </a:rPr>
              <a:t>SOME OF THE NINETEEN PROPOSITIONS</a:t>
            </a:r>
          </a:p>
          <a:p>
            <a:pPr>
              <a:spcBef>
                <a:spcPct val="50000"/>
              </a:spcBef>
              <a:buFontTx/>
              <a:buChar char="-"/>
            </a:pPr>
            <a:r>
              <a:rPr lang="en-GB" sz="1900" b="1">
                <a:solidFill>
                  <a:srgbClr val="000000"/>
                </a:solidFill>
                <a:latin typeface="Comic Sans MS" panose="030F0702030302020204" pitchFamily="66" charset="0"/>
              </a:rPr>
              <a:t>All affairs of state must be agree with Parliament.</a:t>
            </a:r>
          </a:p>
          <a:p>
            <a:pPr>
              <a:spcBef>
                <a:spcPct val="50000"/>
              </a:spcBef>
              <a:buFontTx/>
              <a:buChar char="-"/>
            </a:pPr>
            <a:r>
              <a:rPr lang="en-GB" sz="1900" b="1">
                <a:solidFill>
                  <a:srgbClr val="000000"/>
                </a:solidFill>
                <a:latin typeface="Comic Sans MS" panose="030F0702030302020204" pitchFamily="66" charset="0"/>
              </a:rPr>
              <a:t>All ministers must be approved by Parliament.</a:t>
            </a:r>
          </a:p>
          <a:p>
            <a:pPr>
              <a:spcBef>
                <a:spcPct val="50000"/>
              </a:spcBef>
              <a:buFontTx/>
              <a:buChar char="-"/>
            </a:pPr>
            <a:r>
              <a:rPr lang="en-GB" sz="1900" b="1">
                <a:solidFill>
                  <a:srgbClr val="000000"/>
                </a:solidFill>
                <a:latin typeface="Comic Sans MS" panose="030F0702030302020204" pitchFamily="66" charset="0"/>
              </a:rPr>
              <a:t>Parliament must control the education of the King’s children.</a:t>
            </a:r>
          </a:p>
          <a:p>
            <a:pPr>
              <a:spcBef>
                <a:spcPct val="50000"/>
              </a:spcBef>
              <a:buFontTx/>
              <a:buChar char="-"/>
            </a:pPr>
            <a:r>
              <a:rPr lang="en-GB" sz="1900" b="1">
                <a:solidFill>
                  <a:srgbClr val="000000"/>
                </a:solidFill>
                <a:latin typeface="Comic Sans MS" panose="030F0702030302020204" pitchFamily="66" charset="0"/>
              </a:rPr>
              <a:t>The Church must be reformed as Parliament wants.</a:t>
            </a:r>
          </a:p>
          <a:p>
            <a:pPr>
              <a:spcBef>
                <a:spcPct val="50000"/>
              </a:spcBef>
              <a:buFontTx/>
              <a:buChar char="-"/>
            </a:pPr>
            <a:r>
              <a:rPr lang="en-GB" sz="1900" b="1">
                <a:solidFill>
                  <a:srgbClr val="000000"/>
                </a:solidFill>
                <a:latin typeface="Comic Sans MS" panose="030F0702030302020204" pitchFamily="66" charset="0"/>
              </a:rPr>
              <a:t>Parliament is to control the army.</a:t>
            </a:r>
          </a:p>
        </p:txBody>
      </p:sp>
    </p:spTree>
    <p:extLst>
      <p:ext uri="{BB962C8B-B14F-4D97-AF65-F5344CB8AC3E}">
        <p14:creationId xmlns:p14="http://schemas.microsoft.com/office/powerpoint/2010/main" val="7229428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251"/>
                                        </p:tgtEl>
                                        <p:attrNameLst>
                                          <p:attrName>style.visibility</p:attrName>
                                        </p:attrNameLst>
                                      </p:cBhvr>
                                      <p:to>
                                        <p:strVal val="visible"/>
                                      </p:to>
                                    </p:set>
                                    <p:anim calcmode="lin" valueType="num">
                                      <p:cBhvr additive="base">
                                        <p:cTn id="7" dur="500" fill="hold"/>
                                        <p:tgtEl>
                                          <p:spTgt spid="53251"/>
                                        </p:tgtEl>
                                        <p:attrNameLst>
                                          <p:attrName>ppt_x</p:attrName>
                                        </p:attrNameLst>
                                      </p:cBhvr>
                                      <p:tavLst>
                                        <p:tav tm="0">
                                          <p:val>
                                            <p:strVal val="#ppt_x"/>
                                          </p:val>
                                        </p:tav>
                                        <p:tav tm="100000">
                                          <p:val>
                                            <p:strVal val="#ppt_x"/>
                                          </p:val>
                                        </p:tav>
                                      </p:tavLst>
                                    </p:anim>
                                    <p:anim calcmode="lin" valueType="num">
                                      <p:cBhvr additive="base">
                                        <p:cTn id="8" dur="500" fill="hold"/>
                                        <p:tgtEl>
                                          <p:spTgt spid="5325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3252"/>
                                        </p:tgtEl>
                                        <p:attrNameLst>
                                          <p:attrName>style.visibility</p:attrName>
                                        </p:attrNameLst>
                                      </p:cBhvr>
                                      <p:to>
                                        <p:strVal val="visible"/>
                                      </p:to>
                                    </p:set>
                                    <p:anim calcmode="lin" valueType="num">
                                      <p:cBhvr additive="base">
                                        <p:cTn id="13" dur="500" fill="hold"/>
                                        <p:tgtEl>
                                          <p:spTgt spid="53252"/>
                                        </p:tgtEl>
                                        <p:attrNameLst>
                                          <p:attrName>ppt_x</p:attrName>
                                        </p:attrNameLst>
                                      </p:cBhvr>
                                      <p:tavLst>
                                        <p:tav tm="0">
                                          <p:val>
                                            <p:strVal val="#ppt_x"/>
                                          </p:val>
                                        </p:tav>
                                        <p:tav tm="100000">
                                          <p:val>
                                            <p:strVal val="#ppt_x"/>
                                          </p:val>
                                        </p:tav>
                                      </p:tavLst>
                                    </p:anim>
                                    <p:anim calcmode="lin" valueType="num">
                                      <p:cBhvr additive="base">
                                        <p:cTn id="14" dur="500" fill="hold"/>
                                        <p:tgtEl>
                                          <p:spTgt spid="5325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3253"/>
                                        </p:tgtEl>
                                        <p:attrNameLst>
                                          <p:attrName>style.visibility</p:attrName>
                                        </p:attrNameLst>
                                      </p:cBhvr>
                                      <p:to>
                                        <p:strVal val="visible"/>
                                      </p:to>
                                    </p:set>
                                    <p:anim calcmode="lin" valueType="num">
                                      <p:cBhvr additive="base">
                                        <p:cTn id="19" dur="500" fill="hold"/>
                                        <p:tgtEl>
                                          <p:spTgt spid="53253"/>
                                        </p:tgtEl>
                                        <p:attrNameLst>
                                          <p:attrName>ppt_x</p:attrName>
                                        </p:attrNameLst>
                                      </p:cBhvr>
                                      <p:tavLst>
                                        <p:tav tm="0">
                                          <p:val>
                                            <p:strVal val="#ppt_x"/>
                                          </p:val>
                                        </p:tav>
                                        <p:tav tm="100000">
                                          <p:val>
                                            <p:strVal val="#ppt_x"/>
                                          </p:val>
                                        </p:tav>
                                      </p:tavLst>
                                    </p:anim>
                                    <p:anim calcmode="lin" valueType="num">
                                      <p:cBhvr additive="base">
                                        <p:cTn id="20" dur="500" fill="hold"/>
                                        <p:tgtEl>
                                          <p:spTgt spid="5325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53254"/>
                                        </p:tgtEl>
                                        <p:attrNameLst>
                                          <p:attrName>style.visibility</p:attrName>
                                        </p:attrNameLst>
                                      </p:cBhvr>
                                      <p:to>
                                        <p:strVal val="visible"/>
                                      </p:to>
                                    </p:set>
                                    <p:anim calcmode="lin" valueType="num">
                                      <p:cBhvr additive="base">
                                        <p:cTn id="25" dur="500" fill="hold"/>
                                        <p:tgtEl>
                                          <p:spTgt spid="53254"/>
                                        </p:tgtEl>
                                        <p:attrNameLst>
                                          <p:attrName>ppt_x</p:attrName>
                                        </p:attrNameLst>
                                      </p:cBhvr>
                                      <p:tavLst>
                                        <p:tav tm="0">
                                          <p:val>
                                            <p:strVal val="0-#ppt_w/2"/>
                                          </p:val>
                                        </p:tav>
                                        <p:tav tm="100000">
                                          <p:val>
                                            <p:strVal val="#ppt_x"/>
                                          </p:val>
                                        </p:tav>
                                      </p:tavLst>
                                    </p:anim>
                                    <p:anim calcmode="lin" valueType="num">
                                      <p:cBhvr additive="base">
                                        <p:cTn id="26" dur="500" fill="hold"/>
                                        <p:tgtEl>
                                          <p:spTgt spid="53254"/>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53257"/>
                                        </p:tgtEl>
                                        <p:attrNameLst>
                                          <p:attrName>style.visibility</p:attrName>
                                        </p:attrNameLst>
                                      </p:cBhvr>
                                      <p:to>
                                        <p:strVal val="visible"/>
                                      </p:to>
                                    </p:set>
                                    <p:anim calcmode="lin" valueType="num">
                                      <p:cBhvr additive="base">
                                        <p:cTn id="31" dur="500" fill="hold"/>
                                        <p:tgtEl>
                                          <p:spTgt spid="53257"/>
                                        </p:tgtEl>
                                        <p:attrNameLst>
                                          <p:attrName>ppt_x</p:attrName>
                                        </p:attrNameLst>
                                      </p:cBhvr>
                                      <p:tavLst>
                                        <p:tav tm="0">
                                          <p:val>
                                            <p:strVal val="0-#ppt_w/2"/>
                                          </p:val>
                                        </p:tav>
                                        <p:tav tm="100000">
                                          <p:val>
                                            <p:strVal val="#ppt_x"/>
                                          </p:val>
                                        </p:tav>
                                      </p:tavLst>
                                    </p:anim>
                                    <p:anim calcmode="lin" valueType="num">
                                      <p:cBhvr additive="base">
                                        <p:cTn id="32" dur="500" fill="hold"/>
                                        <p:tgtEl>
                                          <p:spTgt spid="532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p:bldP spid="53252" grpId="0"/>
      <p:bldP spid="5325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GB">
                <a:latin typeface="Comic Sans MS" panose="030F0702030302020204" pitchFamily="66" charset="0"/>
              </a:rPr>
              <a:t>Charles’ decision</a:t>
            </a:r>
          </a:p>
        </p:txBody>
      </p:sp>
      <p:sp>
        <p:nvSpPr>
          <p:cNvPr id="54275" name="Rectangle 3"/>
          <p:cNvSpPr>
            <a:spLocks noGrp="1" noChangeArrowheads="1"/>
          </p:cNvSpPr>
          <p:nvPr>
            <p:ph type="body" idx="1"/>
          </p:nvPr>
        </p:nvSpPr>
        <p:spPr/>
        <p:txBody>
          <a:bodyPr/>
          <a:lstStyle/>
          <a:p>
            <a:r>
              <a:rPr lang="en-GB" dirty="0">
                <a:latin typeface="Comic Sans MS" panose="030F0702030302020204" pitchFamily="66" charset="0"/>
              </a:rPr>
              <a:t>He chose ‘b’</a:t>
            </a:r>
          </a:p>
          <a:p>
            <a:r>
              <a:rPr lang="en-GB" dirty="0">
                <a:latin typeface="Comic Sans MS" panose="030F0702030302020204" pitchFamily="66" charset="0"/>
              </a:rPr>
              <a:t>He claimed the Nineteen Propositions would make him a ‘mere phantom of a king’.</a:t>
            </a:r>
          </a:p>
          <a:p>
            <a:r>
              <a:rPr lang="en-GB" dirty="0">
                <a:latin typeface="Comic Sans MS" panose="030F0702030302020204" pitchFamily="66" charset="0"/>
              </a:rPr>
              <a:t>It also split the MPs in Parliament.  Many felt they had gone too far and declared their support for the King.</a:t>
            </a:r>
          </a:p>
          <a:p>
            <a:r>
              <a:rPr lang="en-GB" dirty="0">
                <a:latin typeface="Comic Sans MS" panose="030F0702030302020204" pitchFamily="66" charset="0"/>
              </a:rPr>
              <a:t>Both sides started to organise armies.</a:t>
            </a:r>
          </a:p>
        </p:txBody>
      </p:sp>
    </p:spTree>
    <p:extLst>
      <p:ext uri="{BB962C8B-B14F-4D97-AF65-F5344CB8AC3E}">
        <p14:creationId xmlns:p14="http://schemas.microsoft.com/office/powerpoint/2010/main" val="679047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ChangeArrowheads="1"/>
          </p:cNvSpPr>
          <p:nvPr/>
        </p:nvSpPr>
        <p:spPr bwMode="auto">
          <a:xfrm>
            <a:off x="2063751" y="473583"/>
            <a:ext cx="264046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sz="3200" b="1">
                <a:latin typeface="Comic Sans MS" panose="030F0702030302020204" pitchFamily="66" charset="0"/>
              </a:rPr>
              <a:t>Decision 17:</a:t>
            </a:r>
          </a:p>
        </p:txBody>
      </p:sp>
      <p:sp>
        <p:nvSpPr>
          <p:cNvPr id="19461" name="Rectangle 5"/>
          <p:cNvSpPr>
            <a:spLocks noChangeArrowheads="1"/>
          </p:cNvSpPr>
          <p:nvPr/>
        </p:nvSpPr>
        <p:spPr bwMode="auto">
          <a:xfrm>
            <a:off x="2135188" y="1264078"/>
            <a:ext cx="799306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400" dirty="0">
                <a:latin typeface="Comic Sans MS" panose="030F0702030302020204" pitchFamily="66" charset="0"/>
              </a:rPr>
              <a:t>Parliament prepares its army for war against the King.  Will you . . .</a:t>
            </a:r>
            <a:r>
              <a:rPr lang="en-GB" dirty="0">
                <a:latin typeface="Comic Sans MS" panose="030F0702030302020204" pitchFamily="66" charset="0"/>
              </a:rPr>
              <a:t> </a:t>
            </a:r>
          </a:p>
        </p:txBody>
      </p:sp>
      <p:sp>
        <p:nvSpPr>
          <p:cNvPr id="19462" name="Rectangle 6"/>
          <p:cNvSpPr>
            <a:spLocks noChangeArrowheads="1"/>
          </p:cNvSpPr>
          <p:nvPr/>
        </p:nvSpPr>
        <p:spPr bwMode="auto">
          <a:xfrm>
            <a:off x="3000376" y="2558961"/>
            <a:ext cx="630396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400">
                <a:latin typeface="Comic Sans MS" panose="030F0702030302020204" pitchFamily="66" charset="0"/>
              </a:rPr>
              <a:t>a. Hold fire.  Talk to Parliament and attempt to prevent the outbreak of civil war in England.</a:t>
            </a:r>
            <a:r>
              <a:rPr lang="en-GB">
                <a:latin typeface="Comic Sans MS" panose="030F0702030302020204" pitchFamily="66" charset="0"/>
              </a:rPr>
              <a:t> </a:t>
            </a:r>
          </a:p>
        </p:txBody>
      </p:sp>
      <p:sp>
        <p:nvSpPr>
          <p:cNvPr id="19463" name="Rectangle 7"/>
          <p:cNvSpPr>
            <a:spLocks noChangeArrowheads="1"/>
          </p:cNvSpPr>
          <p:nvPr/>
        </p:nvSpPr>
        <p:spPr bwMode="auto">
          <a:xfrm>
            <a:off x="3071814" y="4288265"/>
            <a:ext cx="597693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400">
                <a:latin typeface="Comic Sans MS" panose="030F0702030302020204" pitchFamily="66" charset="0"/>
              </a:rPr>
              <a:t>b. Raise your standard and declare war on Parliament.</a:t>
            </a:r>
            <a:r>
              <a:rPr lang="en-GB">
                <a:latin typeface="Comic Sans MS" panose="030F0702030302020204" pitchFamily="66" charset="0"/>
              </a:rPr>
              <a:t> </a:t>
            </a:r>
          </a:p>
        </p:txBody>
      </p:sp>
      <p:grpSp>
        <p:nvGrpSpPr>
          <p:cNvPr id="19464" name="Group 8"/>
          <p:cNvGrpSpPr>
            <a:grpSpLocks/>
          </p:cNvGrpSpPr>
          <p:nvPr/>
        </p:nvGrpSpPr>
        <p:grpSpPr bwMode="auto">
          <a:xfrm>
            <a:off x="9048751" y="2580332"/>
            <a:ext cx="1008062" cy="863600"/>
            <a:chOff x="5012" y="1298"/>
            <a:chExt cx="635" cy="544"/>
          </a:xfrm>
        </p:grpSpPr>
        <p:sp>
          <p:nvSpPr>
            <p:cNvPr id="19465" name="AutoShape 9"/>
            <p:cNvSpPr>
              <a:spLocks noChangeArrowheads="1"/>
            </p:cNvSpPr>
            <p:nvPr/>
          </p:nvSpPr>
          <p:spPr bwMode="auto">
            <a:xfrm>
              <a:off x="5012" y="1298"/>
              <a:ext cx="635" cy="544"/>
            </a:xfrm>
            <a:prstGeom prst="star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Comic Sans MS" panose="030F0702030302020204" pitchFamily="66" charset="0"/>
              </a:endParaRPr>
            </a:p>
          </p:txBody>
        </p:sp>
        <p:sp>
          <p:nvSpPr>
            <p:cNvPr id="19466" name="Text Box 10"/>
            <p:cNvSpPr txBox="1">
              <a:spLocks noChangeArrowheads="1"/>
            </p:cNvSpPr>
            <p:nvPr/>
          </p:nvSpPr>
          <p:spPr bwMode="auto">
            <a:xfrm>
              <a:off x="5193" y="1480"/>
              <a:ext cx="2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a:solidFill>
                    <a:srgbClr val="000000"/>
                  </a:solidFill>
                  <a:latin typeface="Comic Sans MS" panose="030F0702030302020204" pitchFamily="66" charset="0"/>
                </a:rPr>
                <a:t>0</a:t>
              </a:r>
            </a:p>
          </p:txBody>
        </p:sp>
      </p:grpSp>
      <p:grpSp>
        <p:nvGrpSpPr>
          <p:cNvPr id="19467" name="Group 11"/>
          <p:cNvGrpSpPr>
            <a:grpSpLocks/>
          </p:cNvGrpSpPr>
          <p:nvPr/>
        </p:nvGrpSpPr>
        <p:grpSpPr bwMode="auto">
          <a:xfrm>
            <a:off x="8825972" y="4244547"/>
            <a:ext cx="1223963" cy="1006475"/>
            <a:chOff x="5012" y="1298"/>
            <a:chExt cx="635" cy="544"/>
          </a:xfrm>
        </p:grpSpPr>
        <p:sp>
          <p:nvSpPr>
            <p:cNvPr id="19468" name="AutoShape 12"/>
            <p:cNvSpPr>
              <a:spLocks noChangeArrowheads="1"/>
            </p:cNvSpPr>
            <p:nvPr/>
          </p:nvSpPr>
          <p:spPr bwMode="auto">
            <a:xfrm>
              <a:off x="5012" y="1298"/>
              <a:ext cx="635" cy="544"/>
            </a:xfrm>
            <a:prstGeom prst="star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Comic Sans MS" panose="030F0702030302020204" pitchFamily="66" charset="0"/>
              </a:endParaRPr>
            </a:p>
          </p:txBody>
        </p:sp>
        <p:sp>
          <p:nvSpPr>
            <p:cNvPr id="19469" name="Text Box 13"/>
            <p:cNvSpPr txBox="1">
              <a:spLocks noChangeArrowheads="1"/>
            </p:cNvSpPr>
            <p:nvPr/>
          </p:nvSpPr>
          <p:spPr bwMode="auto">
            <a:xfrm>
              <a:off x="5193" y="1480"/>
              <a:ext cx="27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a:solidFill>
                    <a:srgbClr val="000000"/>
                  </a:solidFill>
                  <a:latin typeface="Comic Sans MS" panose="030F0702030302020204" pitchFamily="66" charset="0"/>
                </a:rPr>
                <a:t>10</a:t>
              </a:r>
            </a:p>
          </p:txBody>
        </p:sp>
      </p:grpSp>
    </p:spTree>
    <p:extLst>
      <p:ext uri="{BB962C8B-B14F-4D97-AF65-F5344CB8AC3E}">
        <p14:creationId xmlns:p14="http://schemas.microsoft.com/office/powerpoint/2010/main" val="42475877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anim calcmode="lin" valueType="num">
                                      <p:cBhvr additive="base">
                                        <p:cTn id="7" dur="500" fill="hold"/>
                                        <p:tgtEl>
                                          <p:spTgt spid="19461"/>
                                        </p:tgtEl>
                                        <p:attrNameLst>
                                          <p:attrName>ppt_x</p:attrName>
                                        </p:attrNameLst>
                                      </p:cBhvr>
                                      <p:tavLst>
                                        <p:tav tm="0">
                                          <p:val>
                                            <p:strVal val="#ppt_x"/>
                                          </p:val>
                                        </p:tav>
                                        <p:tav tm="100000">
                                          <p:val>
                                            <p:strVal val="#ppt_x"/>
                                          </p:val>
                                        </p:tav>
                                      </p:tavLst>
                                    </p:anim>
                                    <p:anim calcmode="lin" valueType="num">
                                      <p:cBhvr additive="base">
                                        <p:cTn id="8" dur="500" fill="hold"/>
                                        <p:tgtEl>
                                          <p:spTgt spid="1946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62"/>
                                        </p:tgtEl>
                                        <p:attrNameLst>
                                          <p:attrName>style.visibility</p:attrName>
                                        </p:attrNameLst>
                                      </p:cBhvr>
                                      <p:to>
                                        <p:strVal val="visible"/>
                                      </p:to>
                                    </p:set>
                                    <p:anim calcmode="lin" valueType="num">
                                      <p:cBhvr additive="base">
                                        <p:cTn id="13" dur="500" fill="hold"/>
                                        <p:tgtEl>
                                          <p:spTgt spid="19462"/>
                                        </p:tgtEl>
                                        <p:attrNameLst>
                                          <p:attrName>ppt_x</p:attrName>
                                        </p:attrNameLst>
                                      </p:cBhvr>
                                      <p:tavLst>
                                        <p:tav tm="0">
                                          <p:val>
                                            <p:strVal val="#ppt_x"/>
                                          </p:val>
                                        </p:tav>
                                        <p:tav tm="100000">
                                          <p:val>
                                            <p:strVal val="#ppt_x"/>
                                          </p:val>
                                        </p:tav>
                                      </p:tavLst>
                                    </p:anim>
                                    <p:anim calcmode="lin" valueType="num">
                                      <p:cBhvr additive="base">
                                        <p:cTn id="14" dur="500" fill="hold"/>
                                        <p:tgtEl>
                                          <p:spTgt spid="1946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463"/>
                                        </p:tgtEl>
                                        <p:attrNameLst>
                                          <p:attrName>style.visibility</p:attrName>
                                        </p:attrNameLst>
                                      </p:cBhvr>
                                      <p:to>
                                        <p:strVal val="visible"/>
                                      </p:to>
                                    </p:set>
                                    <p:anim calcmode="lin" valueType="num">
                                      <p:cBhvr additive="base">
                                        <p:cTn id="19" dur="500" fill="hold"/>
                                        <p:tgtEl>
                                          <p:spTgt spid="19463"/>
                                        </p:tgtEl>
                                        <p:attrNameLst>
                                          <p:attrName>ppt_x</p:attrName>
                                        </p:attrNameLst>
                                      </p:cBhvr>
                                      <p:tavLst>
                                        <p:tav tm="0">
                                          <p:val>
                                            <p:strVal val="#ppt_x"/>
                                          </p:val>
                                        </p:tav>
                                        <p:tav tm="100000">
                                          <p:val>
                                            <p:strVal val="#ppt_x"/>
                                          </p:val>
                                        </p:tav>
                                      </p:tavLst>
                                    </p:anim>
                                    <p:anim calcmode="lin" valueType="num">
                                      <p:cBhvr additive="base">
                                        <p:cTn id="20" dur="500" fill="hold"/>
                                        <p:tgtEl>
                                          <p:spTgt spid="1946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9464"/>
                                        </p:tgtEl>
                                        <p:attrNameLst>
                                          <p:attrName>style.visibility</p:attrName>
                                        </p:attrNameLst>
                                      </p:cBhvr>
                                      <p:to>
                                        <p:strVal val="visible"/>
                                      </p:to>
                                    </p:set>
                                    <p:anim calcmode="lin" valueType="num">
                                      <p:cBhvr additive="base">
                                        <p:cTn id="25" dur="500" fill="hold"/>
                                        <p:tgtEl>
                                          <p:spTgt spid="19464"/>
                                        </p:tgtEl>
                                        <p:attrNameLst>
                                          <p:attrName>ppt_x</p:attrName>
                                        </p:attrNameLst>
                                      </p:cBhvr>
                                      <p:tavLst>
                                        <p:tav tm="0">
                                          <p:val>
                                            <p:strVal val="0-#ppt_w/2"/>
                                          </p:val>
                                        </p:tav>
                                        <p:tav tm="100000">
                                          <p:val>
                                            <p:strVal val="#ppt_x"/>
                                          </p:val>
                                        </p:tav>
                                      </p:tavLst>
                                    </p:anim>
                                    <p:anim calcmode="lin" valueType="num">
                                      <p:cBhvr additive="base">
                                        <p:cTn id="26" dur="500" fill="hold"/>
                                        <p:tgtEl>
                                          <p:spTgt spid="19464"/>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9467"/>
                                        </p:tgtEl>
                                        <p:attrNameLst>
                                          <p:attrName>style.visibility</p:attrName>
                                        </p:attrNameLst>
                                      </p:cBhvr>
                                      <p:to>
                                        <p:strVal val="visible"/>
                                      </p:to>
                                    </p:set>
                                    <p:anim calcmode="lin" valueType="num">
                                      <p:cBhvr additive="base">
                                        <p:cTn id="31" dur="500" fill="hold"/>
                                        <p:tgtEl>
                                          <p:spTgt spid="19467"/>
                                        </p:tgtEl>
                                        <p:attrNameLst>
                                          <p:attrName>ppt_x</p:attrName>
                                        </p:attrNameLst>
                                      </p:cBhvr>
                                      <p:tavLst>
                                        <p:tav tm="0">
                                          <p:val>
                                            <p:strVal val="0-#ppt_w/2"/>
                                          </p:val>
                                        </p:tav>
                                        <p:tav tm="100000">
                                          <p:val>
                                            <p:strVal val="#ppt_x"/>
                                          </p:val>
                                        </p:tav>
                                      </p:tavLst>
                                    </p:anim>
                                    <p:anim calcmode="lin" valueType="num">
                                      <p:cBhvr additive="base">
                                        <p:cTn id="32" dur="500" fill="hold"/>
                                        <p:tgtEl>
                                          <p:spTgt spid="194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P spid="19462" grpId="0"/>
      <p:bldP spid="1946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GB" dirty="0">
                <a:latin typeface="Comic Sans MS" panose="030F0702030302020204" pitchFamily="66" charset="0"/>
              </a:rPr>
              <a:t>Charles’ decision</a:t>
            </a:r>
          </a:p>
        </p:txBody>
      </p:sp>
      <p:sp>
        <p:nvSpPr>
          <p:cNvPr id="55299" name="Rectangle 3"/>
          <p:cNvSpPr>
            <a:spLocks noGrp="1" noChangeArrowheads="1"/>
          </p:cNvSpPr>
          <p:nvPr>
            <p:ph type="body" idx="1"/>
          </p:nvPr>
        </p:nvSpPr>
        <p:spPr/>
        <p:txBody>
          <a:bodyPr/>
          <a:lstStyle/>
          <a:p>
            <a:r>
              <a:rPr lang="en-GB" dirty="0">
                <a:latin typeface="Comic Sans MS" panose="030F0702030302020204" pitchFamily="66" charset="0"/>
              </a:rPr>
              <a:t>He chose ‘b’.</a:t>
            </a:r>
          </a:p>
          <a:p>
            <a:r>
              <a:rPr lang="en-GB" dirty="0">
                <a:latin typeface="Comic Sans MS" panose="030F0702030302020204" pitchFamily="66" charset="0"/>
              </a:rPr>
              <a:t>On August 22</a:t>
            </a:r>
            <a:r>
              <a:rPr lang="en-GB" baseline="30000" dirty="0">
                <a:latin typeface="Comic Sans MS" panose="030F0702030302020204" pitchFamily="66" charset="0"/>
              </a:rPr>
              <a:t>nd</a:t>
            </a:r>
            <a:r>
              <a:rPr lang="en-GB" dirty="0">
                <a:latin typeface="Comic Sans MS" panose="030F0702030302020204" pitchFamily="66" charset="0"/>
              </a:rPr>
              <a:t> 1642 he raised his standard at Nottingham.</a:t>
            </a:r>
          </a:p>
          <a:p>
            <a:r>
              <a:rPr lang="en-GB" dirty="0">
                <a:latin typeface="Comic Sans MS" panose="030F0702030302020204" pitchFamily="66" charset="0"/>
              </a:rPr>
              <a:t>The Civil War had begun.</a:t>
            </a:r>
          </a:p>
        </p:txBody>
      </p:sp>
    </p:spTree>
    <p:extLst>
      <p:ext uri="{BB962C8B-B14F-4D97-AF65-F5344CB8AC3E}">
        <p14:creationId xmlns:p14="http://schemas.microsoft.com/office/powerpoint/2010/main" val="1050515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ChangeArrowheads="1"/>
          </p:cNvSpPr>
          <p:nvPr/>
        </p:nvSpPr>
        <p:spPr bwMode="auto">
          <a:xfrm>
            <a:off x="1992314" y="268288"/>
            <a:ext cx="30241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3600" b="1" dirty="0">
                <a:latin typeface="Comic Sans MS" panose="030F0702030302020204" pitchFamily="66" charset="0"/>
              </a:rPr>
              <a:t>Your Aims:</a:t>
            </a:r>
          </a:p>
        </p:txBody>
      </p:sp>
      <p:sp>
        <p:nvSpPr>
          <p:cNvPr id="4101" name="Rectangle 5"/>
          <p:cNvSpPr>
            <a:spLocks noChangeArrowheads="1"/>
          </p:cNvSpPr>
          <p:nvPr/>
        </p:nvSpPr>
        <p:spPr bwMode="auto">
          <a:xfrm>
            <a:off x="2424114" y="1473667"/>
            <a:ext cx="6911975"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457200" algn="l"/>
              </a:tabLst>
              <a:defRPr>
                <a:solidFill>
                  <a:schemeClr val="tx1"/>
                </a:solidFill>
                <a:latin typeface="Arial" panose="020B0604020202020204" pitchFamily="34" charset="0"/>
              </a:defRPr>
            </a:lvl1pPr>
            <a:lvl2pPr>
              <a:tabLst>
                <a:tab pos="457200" algn="l"/>
              </a:tabLst>
              <a:defRPr>
                <a:solidFill>
                  <a:schemeClr val="tx1"/>
                </a:solidFill>
                <a:latin typeface="Arial" panose="020B0604020202020204" pitchFamily="34" charset="0"/>
              </a:defRPr>
            </a:lvl2pPr>
            <a:lvl3pPr>
              <a:tabLst>
                <a:tab pos="457200" algn="l"/>
              </a:tabLst>
              <a:defRPr>
                <a:solidFill>
                  <a:schemeClr val="tx1"/>
                </a:solidFill>
                <a:latin typeface="Arial" panose="020B0604020202020204" pitchFamily="34" charset="0"/>
              </a:defRPr>
            </a:lvl3pPr>
            <a:lvl4pPr>
              <a:tabLst>
                <a:tab pos="457200" algn="l"/>
              </a:tabLst>
              <a:defRPr>
                <a:solidFill>
                  <a:schemeClr val="tx1"/>
                </a:solidFill>
                <a:latin typeface="Arial" panose="020B0604020202020204" pitchFamily="34" charset="0"/>
              </a:defRPr>
            </a:lvl4pPr>
            <a:lvl5pPr>
              <a:tabLst>
                <a:tab pos="457200" algn="l"/>
              </a:tabLst>
              <a:defRPr>
                <a:solidFill>
                  <a:schemeClr val="tx1"/>
                </a:solidFill>
                <a:latin typeface="Arial" panose="020B0604020202020204" pitchFamily="34" charset="0"/>
              </a:defRPr>
            </a:lvl5pPr>
            <a:lvl6pPr fontAlgn="base">
              <a:spcBef>
                <a:spcPct val="0"/>
              </a:spcBef>
              <a:spcAft>
                <a:spcPct val="0"/>
              </a:spcAft>
              <a:tabLst>
                <a:tab pos="457200" algn="l"/>
              </a:tabLst>
              <a:defRPr>
                <a:solidFill>
                  <a:schemeClr val="tx1"/>
                </a:solidFill>
                <a:latin typeface="Arial" panose="020B0604020202020204" pitchFamily="34" charset="0"/>
              </a:defRPr>
            </a:lvl6pPr>
            <a:lvl7pPr fontAlgn="base">
              <a:spcBef>
                <a:spcPct val="0"/>
              </a:spcBef>
              <a:spcAft>
                <a:spcPct val="0"/>
              </a:spcAft>
              <a:tabLst>
                <a:tab pos="457200" algn="l"/>
              </a:tabLst>
              <a:defRPr>
                <a:solidFill>
                  <a:schemeClr val="tx1"/>
                </a:solidFill>
                <a:latin typeface="Arial" panose="020B0604020202020204" pitchFamily="34" charset="0"/>
              </a:defRPr>
            </a:lvl7pPr>
            <a:lvl8pPr fontAlgn="base">
              <a:spcBef>
                <a:spcPct val="0"/>
              </a:spcBef>
              <a:spcAft>
                <a:spcPct val="0"/>
              </a:spcAft>
              <a:tabLst>
                <a:tab pos="457200" algn="l"/>
              </a:tabLst>
              <a:defRPr>
                <a:solidFill>
                  <a:schemeClr val="tx1"/>
                </a:solidFill>
                <a:latin typeface="Arial" panose="020B0604020202020204" pitchFamily="34" charset="0"/>
              </a:defRPr>
            </a:lvl8pPr>
            <a:lvl9pPr fontAlgn="base">
              <a:spcBef>
                <a:spcPct val="0"/>
              </a:spcBef>
              <a:spcAft>
                <a:spcPct val="0"/>
              </a:spcAft>
              <a:tabLst>
                <a:tab pos="457200" algn="l"/>
              </a:tabLst>
              <a:defRPr>
                <a:solidFill>
                  <a:schemeClr val="tx1"/>
                </a:solidFill>
                <a:latin typeface="Arial" panose="020B0604020202020204" pitchFamily="34" charset="0"/>
              </a:defRPr>
            </a:lvl9pPr>
          </a:lstStyle>
          <a:p>
            <a:pPr>
              <a:buFont typeface="Times New Roman" panose="02020603050405020304" pitchFamily="18" charset="0"/>
              <a:buChar char="-"/>
            </a:pPr>
            <a:r>
              <a:rPr lang="en-GB" sz="2400" b="1" dirty="0">
                <a:latin typeface="Comic Sans MS" panose="030F0702030302020204" pitchFamily="66" charset="0"/>
              </a:rPr>
              <a:t> You will be faced with a number of Charles major decisions from his life.  You must choose what you would do for each one to be a more successful ruler and try and prevent the English Civil War.</a:t>
            </a:r>
          </a:p>
        </p:txBody>
      </p:sp>
    </p:spTree>
    <p:extLst>
      <p:ext uri="{BB962C8B-B14F-4D97-AF65-F5344CB8AC3E}">
        <p14:creationId xmlns:p14="http://schemas.microsoft.com/office/powerpoint/2010/main" val="719282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anim calcmode="lin" valueType="num">
                                      <p:cBhvr additive="base">
                                        <p:cTn id="7" dur="500" fill="hold"/>
                                        <p:tgtEl>
                                          <p:spTgt spid="4101"/>
                                        </p:tgtEl>
                                        <p:attrNameLst>
                                          <p:attrName>ppt_x</p:attrName>
                                        </p:attrNameLst>
                                      </p:cBhvr>
                                      <p:tavLst>
                                        <p:tav tm="0">
                                          <p:val>
                                            <p:strVal val="#ppt_x"/>
                                          </p:val>
                                        </p:tav>
                                        <p:tav tm="100000">
                                          <p:val>
                                            <p:strVal val="#ppt_x"/>
                                          </p:val>
                                        </p:tav>
                                      </p:tavLst>
                                    </p:anim>
                                    <p:anim calcmode="lin" valueType="num">
                                      <p:cBhvr additive="base">
                                        <p:cTn id="8" dur="500" fill="hold"/>
                                        <p:tgtEl>
                                          <p:spTgt spid="41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 Box 4"/>
          <p:cNvSpPr txBox="1">
            <a:spLocks noChangeArrowheads="1"/>
          </p:cNvSpPr>
          <p:nvPr/>
        </p:nvSpPr>
        <p:spPr bwMode="auto">
          <a:xfrm>
            <a:off x="1919289" y="765175"/>
            <a:ext cx="74898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3200">
                <a:latin typeface="Comic Sans MS" panose="030F0702030302020204" pitchFamily="66" charset="0"/>
              </a:rPr>
              <a:t>If you scored 125 or more . . . </a:t>
            </a:r>
          </a:p>
        </p:txBody>
      </p:sp>
      <p:sp>
        <p:nvSpPr>
          <p:cNvPr id="20485" name="Text Box 5"/>
          <p:cNvSpPr txBox="1">
            <a:spLocks noChangeArrowheads="1"/>
          </p:cNvSpPr>
          <p:nvPr/>
        </p:nvSpPr>
        <p:spPr bwMode="auto">
          <a:xfrm>
            <a:off x="2855914" y="2565400"/>
            <a:ext cx="6696075"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dirty="0">
                <a:latin typeface="Comic Sans MS" panose="030F0702030302020204" pitchFamily="66" charset="0"/>
              </a:rPr>
              <a:t>You are completely unsuited to kingship.  You are hasty, thoughtless and downright stupid!  It only needed you to make one or two different decisions and the English Civil War would never have happened!</a:t>
            </a:r>
          </a:p>
        </p:txBody>
      </p:sp>
    </p:spTree>
    <p:extLst>
      <p:ext uri="{BB962C8B-B14F-4D97-AF65-F5344CB8AC3E}">
        <p14:creationId xmlns:p14="http://schemas.microsoft.com/office/powerpoint/2010/main" val="11100858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5"/>
                                        </p:tgtEl>
                                        <p:attrNameLst>
                                          <p:attrName>style.visibility</p:attrName>
                                        </p:attrNameLst>
                                      </p:cBhvr>
                                      <p:to>
                                        <p:strVal val="visible"/>
                                      </p:to>
                                    </p:set>
                                    <p:animEffect transition="in" filter="fade">
                                      <p:cBhvr>
                                        <p:cTn id="7" dur="3000"/>
                                        <p:tgtEl>
                                          <p:spTgt spid="20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Box 4"/>
          <p:cNvSpPr txBox="1">
            <a:spLocks noChangeArrowheads="1"/>
          </p:cNvSpPr>
          <p:nvPr/>
        </p:nvSpPr>
        <p:spPr bwMode="auto">
          <a:xfrm>
            <a:off x="1919289" y="765175"/>
            <a:ext cx="748982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3200">
                <a:latin typeface="Comic Sans MS" panose="030F0702030302020204" pitchFamily="66" charset="0"/>
              </a:rPr>
              <a:t>If you scored  between 40 &amp; 125 . . . </a:t>
            </a:r>
          </a:p>
        </p:txBody>
      </p:sp>
      <p:sp>
        <p:nvSpPr>
          <p:cNvPr id="21509" name="Text Box 5"/>
          <p:cNvSpPr txBox="1">
            <a:spLocks noChangeArrowheads="1"/>
          </p:cNvSpPr>
          <p:nvPr/>
        </p:nvSpPr>
        <p:spPr bwMode="auto">
          <a:xfrm>
            <a:off x="2640014" y="2133600"/>
            <a:ext cx="7056437"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dirty="0">
                <a:latin typeface="Comic Sans MS" panose="030F0702030302020204" pitchFamily="66" charset="0"/>
              </a:rPr>
              <a:t>You haven’t done too badly.  Like Charles you clearly believe that you have been chosen by God and should be obeyed.  The people of England will probably tolerate you because they believe so strongly in the monarchy.  At least the chances of there being a Civil War are quite remote.</a:t>
            </a:r>
          </a:p>
        </p:txBody>
      </p:sp>
    </p:spTree>
    <p:extLst>
      <p:ext uri="{BB962C8B-B14F-4D97-AF65-F5344CB8AC3E}">
        <p14:creationId xmlns:p14="http://schemas.microsoft.com/office/powerpoint/2010/main" val="38666489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09"/>
                                        </p:tgtEl>
                                        <p:attrNameLst>
                                          <p:attrName>style.visibility</p:attrName>
                                        </p:attrNameLst>
                                      </p:cBhvr>
                                      <p:to>
                                        <p:strVal val="visible"/>
                                      </p:to>
                                    </p:set>
                                    <p:animEffect transition="in" filter="fade">
                                      <p:cBhvr>
                                        <p:cTn id="7" dur="3000"/>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4"/>
          <p:cNvSpPr txBox="1">
            <a:spLocks noChangeArrowheads="1"/>
          </p:cNvSpPr>
          <p:nvPr/>
        </p:nvSpPr>
        <p:spPr bwMode="auto">
          <a:xfrm>
            <a:off x="1919289" y="765175"/>
            <a:ext cx="74898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3200">
                <a:latin typeface="Comic Sans MS" panose="030F0702030302020204" pitchFamily="66" charset="0"/>
              </a:rPr>
              <a:t>If you scored less than 40 . . . </a:t>
            </a:r>
          </a:p>
        </p:txBody>
      </p:sp>
      <p:sp>
        <p:nvSpPr>
          <p:cNvPr id="24581" name="Text Box 5"/>
          <p:cNvSpPr txBox="1">
            <a:spLocks noChangeArrowheads="1"/>
          </p:cNvSpPr>
          <p:nvPr/>
        </p:nvSpPr>
        <p:spPr bwMode="auto">
          <a:xfrm>
            <a:off x="2855913" y="1989138"/>
            <a:ext cx="67691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dirty="0">
                <a:latin typeface="Comic Sans MS" panose="030F0702030302020204" pitchFamily="66" charset="0"/>
              </a:rPr>
              <a:t>If only you had been King instead of Charles.  None of this would have happened.  You clearly understand that an English monarch in the seventeenth century needs to have a good relationship with Parliament.  You probably would have had many more children so that the Stuart Kings and Queens would still be with us today!</a:t>
            </a:r>
          </a:p>
        </p:txBody>
      </p:sp>
    </p:spTree>
    <p:extLst>
      <p:ext uri="{BB962C8B-B14F-4D97-AF65-F5344CB8AC3E}">
        <p14:creationId xmlns:p14="http://schemas.microsoft.com/office/powerpoint/2010/main" val="1384190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81"/>
                                        </p:tgtEl>
                                        <p:attrNameLst>
                                          <p:attrName>style.visibility</p:attrName>
                                        </p:attrNameLst>
                                      </p:cBhvr>
                                      <p:to>
                                        <p:strVal val="visible"/>
                                      </p:to>
                                    </p:set>
                                    <p:animEffect transition="in" filter="fade">
                                      <p:cBhvr>
                                        <p:cTn id="7" dur="3000"/>
                                        <p:tgtEl>
                                          <p:spTgt spid="24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67920156"/>
              </p:ext>
            </p:extLst>
          </p:nvPr>
        </p:nvGraphicFramePr>
        <p:xfrm>
          <a:off x="1350470" y="178651"/>
          <a:ext cx="9988089" cy="3718560"/>
        </p:xfrm>
        <a:graphic>
          <a:graphicData uri="http://schemas.openxmlformats.org/drawingml/2006/table">
            <a:tbl>
              <a:tblPr firstRow="1" bandRow="1">
                <a:tableStyleId>{E8B1032C-EA38-4F05-BA0D-38AFFFC7BED3}</a:tableStyleId>
              </a:tblPr>
              <a:tblGrid>
                <a:gridCol w="3329363"/>
                <a:gridCol w="3329363"/>
                <a:gridCol w="3329363"/>
              </a:tblGrid>
              <a:tr h="370840">
                <a:tc gridSpan="3">
                  <a:txBody>
                    <a:bodyPr/>
                    <a:lstStyle/>
                    <a:p>
                      <a:pPr algn="ctr"/>
                      <a:r>
                        <a:rPr lang="en-GB" sz="2000" dirty="0" smtClean="0">
                          <a:latin typeface="Comic Sans MS" panose="030F0702030302020204" pitchFamily="66" charset="0"/>
                        </a:rPr>
                        <a:t>Learning</a:t>
                      </a:r>
                      <a:r>
                        <a:rPr lang="en-GB" sz="2000" baseline="0" dirty="0" smtClean="0">
                          <a:latin typeface="Comic Sans MS" panose="030F0702030302020204" pitchFamily="66" charset="0"/>
                        </a:rPr>
                        <a:t> objective: </a:t>
                      </a:r>
                      <a:r>
                        <a:rPr lang="en-GB" sz="2000" b="0" kern="1200" dirty="0" smtClean="0">
                          <a:solidFill>
                            <a:schemeClr val="tx1"/>
                          </a:solidFill>
                          <a:effectLst/>
                          <a:latin typeface="Comic Sans MS" panose="030F0702030302020204" pitchFamily="66" charset="0"/>
                          <a:ea typeface="+mn-ea"/>
                          <a:cs typeface="+mn-cs"/>
                        </a:rPr>
                        <a:t>To be able to </a:t>
                      </a:r>
                      <a:r>
                        <a:rPr lang="en-GB" sz="2000" b="0" kern="1200" dirty="0" smtClean="0">
                          <a:solidFill>
                            <a:schemeClr val="tx1"/>
                          </a:solidFill>
                          <a:effectLst/>
                          <a:latin typeface="Comic Sans MS" panose="030F0702030302020204" pitchFamily="66" charset="0"/>
                          <a:ea typeface="+mn-ea"/>
                          <a:cs typeface="+mn-cs"/>
                        </a:rPr>
                        <a:t>judge the issues Charles I had</a:t>
                      </a:r>
                      <a:endParaRPr lang="en-GB" sz="2000" b="0" dirty="0">
                        <a:latin typeface="Comic Sans MS" panose="030F0702030302020204" pitchFamily="66" charset="0"/>
                      </a:endParaRPr>
                    </a:p>
                  </a:txBody>
                  <a:tcPr/>
                </a:tc>
                <a:tc hMerge="1">
                  <a:txBody>
                    <a:bodyPr/>
                    <a:lstStyle/>
                    <a:p>
                      <a:endParaRPr lang="en-GB" dirty="0"/>
                    </a:p>
                  </a:txBody>
                  <a:tcPr/>
                </a:tc>
                <a:tc hMerge="1">
                  <a:txBody>
                    <a:bodyPr/>
                    <a:lstStyle/>
                    <a:p>
                      <a:endParaRPr lang="en-GB" dirty="0"/>
                    </a:p>
                  </a:txBody>
                  <a:tcPr/>
                </a:tc>
              </a:tr>
              <a:tr h="370840">
                <a:tc>
                  <a:txBody>
                    <a:bodyPr/>
                    <a:lstStyle/>
                    <a:p>
                      <a:r>
                        <a:rPr lang="en-GB" sz="2000" dirty="0" smtClean="0">
                          <a:latin typeface="Comic Sans MS" panose="030F0702030302020204" pitchFamily="66" charset="0"/>
                        </a:rPr>
                        <a:t>TRIANGLE</a:t>
                      </a:r>
                      <a:endParaRPr lang="en-GB" sz="2000" dirty="0">
                        <a:latin typeface="Comic Sans MS" panose="030F0702030302020204" pitchFamily="66" charset="0"/>
                      </a:endParaRPr>
                    </a:p>
                  </a:txBody>
                  <a:tcPr/>
                </a:tc>
                <a:tc>
                  <a:txBody>
                    <a:bodyPr/>
                    <a:lstStyle/>
                    <a:p>
                      <a:r>
                        <a:rPr lang="en-GB" sz="2000" dirty="0" smtClean="0">
                          <a:latin typeface="Comic Sans MS" panose="030F0702030302020204" pitchFamily="66" charset="0"/>
                        </a:rPr>
                        <a:t>SQUARE</a:t>
                      </a:r>
                      <a:endParaRPr lang="en-GB" sz="2000" dirty="0">
                        <a:latin typeface="Comic Sans MS" panose="030F0702030302020204" pitchFamily="66" charset="0"/>
                      </a:endParaRPr>
                    </a:p>
                  </a:txBody>
                  <a:tcPr/>
                </a:tc>
                <a:tc>
                  <a:txBody>
                    <a:bodyPr/>
                    <a:lstStyle/>
                    <a:p>
                      <a:r>
                        <a:rPr lang="en-GB" sz="2000" dirty="0" smtClean="0">
                          <a:latin typeface="Comic Sans MS" panose="030F0702030302020204" pitchFamily="66" charset="0"/>
                        </a:rPr>
                        <a:t>CIRCLE</a:t>
                      </a:r>
                      <a:endParaRPr lang="en-GB" sz="2000" dirty="0">
                        <a:latin typeface="Comic Sans MS" panose="030F0702030302020204" pitchFamily="66" charset="0"/>
                      </a:endParaRPr>
                    </a:p>
                  </a:txBody>
                  <a:tcPr/>
                </a:tc>
              </a:tr>
              <a:tr h="370840">
                <a:tc>
                  <a:txBody>
                    <a:bodyPr/>
                    <a:lstStyle/>
                    <a:p>
                      <a:pPr algn="l">
                        <a:spcAft>
                          <a:spcPts val="0"/>
                        </a:spcAft>
                      </a:pPr>
                      <a:r>
                        <a:rPr lang="en-GB" sz="2000" kern="1200" dirty="0" smtClean="0">
                          <a:solidFill>
                            <a:schemeClr val="tx1"/>
                          </a:solidFill>
                          <a:effectLst/>
                          <a:latin typeface="Comic Sans MS" panose="030F0702030302020204" pitchFamily="66" charset="0"/>
                          <a:ea typeface="+mn-ea"/>
                          <a:cs typeface="+mn-cs"/>
                        </a:rPr>
                        <a:t>Identify two </a:t>
                      </a:r>
                      <a:r>
                        <a:rPr lang="en-GB" sz="2000" kern="1200" dirty="0" smtClean="0">
                          <a:solidFill>
                            <a:schemeClr val="tx1"/>
                          </a:solidFill>
                          <a:effectLst/>
                          <a:latin typeface="Comic Sans MS" panose="030F0702030302020204" pitchFamily="66" charset="0"/>
                          <a:ea typeface="+mn-ea"/>
                          <a:cs typeface="+mn-cs"/>
                        </a:rPr>
                        <a:t>ways in which Charles I annoyed the people</a:t>
                      </a:r>
                      <a:endParaRPr lang="en-GB" sz="2000" kern="1200" dirty="0">
                        <a:solidFill>
                          <a:schemeClr val="tx1"/>
                        </a:solidFill>
                        <a:effectLst/>
                        <a:latin typeface="Comic Sans MS" panose="030F0702030302020204" pitchFamily="66" charset="0"/>
                        <a:ea typeface="+mn-ea"/>
                        <a:cs typeface="+mn-cs"/>
                      </a:endParaRPr>
                    </a:p>
                  </a:txBody>
                  <a:tcPr marL="114300" marR="114300" marT="0" marB="0"/>
                </a:tc>
                <a:tc>
                  <a:txBody>
                    <a:bodyPr/>
                    <a:lstStyle/>
                    <a:p>
                      <a:r>
                        <a:rPr lang="en-GB" sz="2000" kern="1200" dirty="0" smtClean="0">
                          <a:solidFill>
                            <a:schemeClr val="tx1"/>
                          </a:solidFill>
                          <a:effectLst/>
                          <a:latin typeface="Comic Sans MS" panose="030F0702030302020204" pitchFamily="66" charset="0"/>
                          <a:ea typeface="+mn-ea"/>
                          <a:cs typeface="+mn-cs"/>
                        </a:rPr>
                        <a:t>Explain </a:t>
                      </a:r>
                      <a:r>
                        <a:rPr lang="en-GB" sz="2000" kern="1200" dirty="0" smtClean="0">
                          <a:solidFill>
                            <a:schemeClr val="tx1"/>
                          </a:solidFill>
                          <a:effectLst/>
                          <a:latin typeface="Comic Sans MS" panose="030F0702030302020204" pitchFamily="66" charset="0"/>
                          <a:ea typeface="+mn-ea"/>
                          <a:cs typeface="+mn-cs"/>
                        </a:rPr>
                        <a:t>mistakes that Charles I made</a:t>
                      </a:r>
                      <a:endParaRPr lang="en-GB" sz="2000" dirty="0">
                        <a:latin typeface="Comic Sans MS" panose="030F0702030302020204" pitchFamily="66" charset="0"/>
                      </a:endParaRPr>
                    </a:p>
                  </a:txBody>
                  <a:tcPr/>
                </a:tc>
                <a:tc>
                  <a:txBody>
                    <a:bodyPr/>
                    <a:lstStyle/>
                    <a:p>
                      <a:r>
                        <a:rPr lang="en-GB" sz="2000" kern="1200" dirty="0" smtClean="0">
                          <a:solidFill>
                            <a:schemeClr val="tx1"/>
                          </a:solidFill>
                          <a:effectLst/>
                          <a:latin typeface="Comic Sans MS" panose="030F0702030302020204" pitchFamily="66" charset="0"/>
                          <a:ea typeface="+mn-ea"/>
                          <a:cs typeface="+mn-cs"/>
                        </a:rPr>
                        <a:t>Make</a:t>
                      </a:r>
                      <a:r>
                        <a:rPr lang="en-GB" sz="2000" kern="1200" baseline="0" dirty="0" smtClean="0">
                          <a:solidFill>
                            <a:schemeClr val="tx1"/>
                          </a:solidFill>
                          <a:effectLst/>
                          <a:latin typeface="Comic Sans MS" panose="030F0702030302020204" pitchFamily="66" charset="0"/>
                          <a:ea typeface="+mn-ea"/>
                          <a:cs typeface="+mn-cs"/>
                        </a:rPr>
                        <a:t> a supported judgement on the decisions that Charles I made and how this would have affected his rule</a:t>
                      </a:r>
                      <a:endParaRPr lang="en-GB" sz="2000" dirty="0">
                        <a:latin typeface="Comic Sans MS" panose="030F0702030302020204" pitchFamily="66" charset="0"/>
                      </a:endParaRPr>
                    </a:p>
                  </a:txBody>
                  <a:tcPr/>
                </a:tc>
              </a:tr>
              <a:tr h="370840">
                <a:tc>
                  <a:txBody>
                    <a:bodyPr/>
                    <a:lstStyle/>
                    <a:p>
                      <a:pPr algn="l">
                        <a:spcAft>
                          <a:spcPts val="0"/>
                        </a:spcAft>
                      </a:pPr>
                      <a:r>
                        <a:rPr lang="en-GB" sz="2000" kern="1200" dirty="0" smtClean="0">
                          <a:solidFill>
                            <a:schemeClr val="tx1"/>
                          </a:solidFill>
                          <a:effectLst/>
                          <a:latin typeface="Comic Sans MS" panose="030F0702030302020204" pitchFamily="66" charset="0"/>
                          <a:ea typeface="+mn-ea"/>
                          <a:cs typeface="+mn-cs"/>
                        </a:rPr>
                        <a:t>Write 5 sentences</a:t>
                      </a:r>
                      <a:r>
                        <a:rPr lang="en-GB" sz="2000" kern="1200" baseline="0" dirty="0" smtClean="0">
                          <a:solidFill>
                            <a:schemeClr val="tx1"/>
                          </a:solidFill>
                          <a:effectLst/>
                          <a:latin typeface="Comic Sans MS" panose="030F0702030302020204" pitchFamily="66" charset="0"/>
                          <a:ea typeface="+mn-ea"/>
                          <a:cs typeface="+mn-cs"/>
                        </a:rPr>
                        <a:t> to describe the problems that Charles I had</a:t>
                      </a:r>
                      <a:endParaRPr lang="en-GB" sz="2000" kern="1200" dirty="0">
                        <a:solidFill>
                          <a:schemeClr val="tx1"/>
                        </a:solidFill>
                        <a:effectLst/>
                        <a:latin typeface="Comic Sans MS" panose="030F0702030302020204" pitchFamily="66" charset="0"/>
                        <a:ea typeface="+mn-ea"/>
                        <a:cs typeface="+mn-cs"/>
                      </a:endParaRPr>
                    </a:p>
                  </a:txBody>
                  <a:tcPr marL="114300" marR="114300" marT="0" marB="0"/>
                </a:tc>
                <a:tc>
                  <a:txBody>
                    <a:bodyPr/>
                    <a:lstStyle/>
                    <a:p>
                      <a:r>
                        <a:rPr lang="en-GB" sz="2000" dirty="0" smtClean="0">
                          <a:latin typeface="Comic Sans MS" panose="030F0702030302020204" pitchFamily="66" charset="0"/>
                        </a:rPr>
                        <a:t>Explain two of the problems that Charles I had. Did</a:t>
                      </a:r>
                      <a:r>
                        <a:rPr lang="en-GB" sz="2000" baseline="0" dirty="0" smtClean="0">
                          <a:latin typeface="Comic Sans MS" panose="030F0702030302020204" pitchFamily="66" charset="0"/>
                        </a:rPr>
                        <a:t> he make the wrong or right decisions?</a:t>
                      </a:r>
                      <a:endParaRPr lang="en-GB" sz="2000" dirty="0">
                        <a:latin typeface="Comic Sans MS" panose="030F0702030302020204" pitchFamily="66" charset="0"/>
                      </a:endParaRPr>
                    </a:p>
                  </a:txBody>
                  <a:tcPr/>
                </a:tc>
                <a:tc>
                  <a:txBody>
                    <a:bodyPr/>
                    <a:lstStyle/>
                    <a:p>
                      <a:r>
                        <a:rPr lang="en-GB" sz="2000" dirty="0" smtClean="0">
                          <a:latin typeface="Comic Sans MS" panose="030F0702030302020204" pitchFamily="66" charset="0"/>
                        </a:rPr>
                        <a:t>How far do you agree</a:t>
                      </a:r>
                      <a:r>
                        <a:rPr lang="en-GB" sz="2000" baseline="0" dirty="0" smtClean="0">
                          <a:latin typeface="Comic Sans MS" panose="030F0702030302020204" pitchFamily="66" charset="0"/>
                        </a:rPr>
                        <a:t> that Charles I was a bad king? Explain your answer</a:t>
                      </a:r>
                      <a:endParaRPr lang="en-GB" sz="2000" dirty="0">
                        <a:latin typeface="Comic Sans MS" panose="030F0702030302020204" pitchFamily="66" charset="0"/>
                      </a:endParaRPr>
                    </a:p>
                  </a:txBody>
                  <a:tcPr/>
                </a:tc>
              </a:tr>
            </a:tbl>
          </a:graphicData>
        </a:graphic>
      </p:graphicFrame>
    </p:spTree>
    <p:extLst>
      <p:ext uri="{BB962C8B-B14F-4D97-AF65-F5344CB8AC3E}">
        <p14:creationId xmlns:p14="http://schemas.microsoft.com/office/powerpoint/2010/main" val="699989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ChangeArrowheads="1"/>
          </p:cNvSpPr>
          <p:nvPr/>
        </p:nvSpPr>
        <p:spPr bwMode="auto">
          <a:xfrm>
            <a:off x="1992314" y="265799"/>
            <a:ext cx="266451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sz="3600" b="1">
                <a:latin typeface="Comic Sans MS" panose="030F0702030302020204" pitchFamily="66" charset="0"/>
              </a:rPr>
              <a:t>Decision 1:</a:t>
            </a:r>
          </a:p>
        </p:txBody>
      </p:sp>
      <p:sp>
        <p:nvSpPr>
          <p:cNvPr id="5125" name="Rectangle 5"/>
          <p:cNvSpPr>
            <a:spLocks noChangeArrowheads="1"/>
          </p:cNvSpPr>
          <p:nvPr/>
        </p:nvSpPr>
        <p:spPr bwMode="auto">
          <a:xfrm>
            <a:off x="2208213" y="1046074"/>
            <a:ext cx="7848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400">
                <a:latin typeface="Comic Sans MS" panose="030F0702030302020204" pitchFamily="66" charset="0"/>
              </a:rPr>
              <a:t>It is 1625 and you have decided to get married.  A marriage could be a strong alliance for your country.  Will you . . . </a:t>
            </a:r>
          </a:p>
        </p:txBody>
      </p:sp>
      <p:sp>
        <p:nvSpPr>
          <p:cNvPr id="5126" name="Rectangle 6"/>
          <p:cNvSpPr>
            <a:spLocks noChangeArrowheads="1"/>
          </p:cNvSpPr>
          <p:nvPr/>
        </p:nvSpPr>
        <p:spPr bwMode="auto">
          <a:xfrm>
            <a:off x="2927350" y="2445694"/>
            <a:ext cx="698460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sz="2400">
                <a:latin typeface="Comic Sans MS" panose="030F0702030302020204" pitchFamily="66" charset="0"/>
              </a:rPr>
              <a:t>a. Marry a good, wholesome English Protestant.</a:t>
            </a:r>
            <a:r>
              <a:rPr lang="en-GB">
                <a:latin typeface="Comic Sans MS" panose="030F0702030302020204" pitchFamily="66" charset="0"/>
              </a:rPr>
              <a:t> </a:t>
            </a:r>
          </a:p>
        </p:txBody>
      </p:sp>
      <p:sp>
        <p:nvSpPr>
          <p:cNvPr id="5127" name="Rectangle 7"/>
          <p:cNvSpPr>
            <a:spLocks noChangeArrowheads="1"/>
          </p:cNvSpPr>
          <p:nvPr/>
        </p:nvSpPr>
        <p:spPr bwMode="auto">
          <a:xfrm>
            <a:off x="2927350" y="3064303"/>
            <a:ext cx="705643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400" dirty="0">
                <a:latin typeface="Comic Sans MS" panose="030F0702030302020204" pitchFamily="66" charset="0"/>
              </a:rPr>
              <a:t>b. Marry the pretty, young, French Roman Catholic princess, Henrietta Maria.</a:t>
            </a:r>
            <a:r>
              <a:rPr lang="en-GB" dirty="0">
                <a:latin typeface="Comic Sans MS" panose="030F0702030302020204" pitchFamily="66" charset="0"/>
              </a:rPr>
              <a:t> </a:t>
            </a:r>
          </a:p>
        </p:txBody>
      </p:sp>
      <p:sp>
        <p:nvSpPr>
          <p:cNvPr id="5128" name="Rectangle 8"/>
          <p:cNvSpPr>
            <a:spLocks noChangeArrowheads="1"/>
          </p:cNvSpPr>
          <p:nvPr/>
        </p:nvSpPr>
        <p:spPr bwMode="auto">
          <a:xfrm>
            <a:off x="2927350" y="3925285"/>
            <a:ext cx="684053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400">
                <a:latin typeface="Comic Sans MS" panose="030F0702030302020204" pitchFamily="66" charset="0"/>
              </a:rPr>
              <a:t>c. Take a trip to Spain and turn up unannounced in the chamber of the Infanta, the King of Spain’s eldest daughter and demand her hand.</a:t>
            </a:r>
            <a:endParaRPr lang="en-GB">
              <a:latin typeface="Comic Sans MS" panose="030F0702030302020204" pitchFamily="66" charset="0"/>
            </a:endParaRPr>
          </a:p>
        </p:txBody>
      </p:sp>
      <p:grpSp>
        <p:nvGrpSpPr>
          <p:cNvPr id="5133" name="Group 13"/>
          <p:cNvGrpSpPr>
            <a:grpSpLocks/>
          </p:cNvGrpSpPr>
          <p:nvPr/>
        </p:nvGrpSpPr>
        <p:grpSpPr bwMode="auto">
          <a:xfrm>
            <a:off x="9734551" y="2071688"/>
            <a:ext cx="1008063" cy="863600"/>
            <a:chOff x="5354" y="1305"/>
            <a:chExt cx="635" cy="544"/>
          </a:xfrm>
        </p:grpSpPr>
        <p:sp>
          <p:nvSpPr>
            <p:cNvPr id="5129" name="AutoShape 9"/>
            <p:cNvSpPr>
              <a:spLocks noChangeArrowheads="1"/>
            </p:cNvSpPr>
            <p:nvPr/>
          </p:nvSpPr>
          <p:spPr bwMode="auto">
            <a:xfrm>
              <a:off x="5354" y="1305"/>
              <a:ext cx="635" cy="544"/>
            </a:xfrm>
            <a:prstGeom prst="star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Comic Sans MS" panose="030F0702030302020204" pitchFamily="66" charset="0"/>
              </a:endParaRPr>
            </a:p>
          </p:txBody>
        </p:sp>
        <p:sp>
          <p:nvSpPr>
            <p:cNvPr id="5130" name="Text Box 10"/>
            <p:cNvSpPr txBox="1">
              <a:spLocks noChangeArrowheads="1"/>
            </p:cNvSpPr>
            <p:nvPr/>
          </p:nvSpPr>
          <p:spPr bwMode="auto">
            <a:xfrm>
              <a:off x="5573" y="1458"/>
              <a:ext cx="2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dirty="0">
                  <a:solidFill>
                    <a:srgbClr val="000000"/>
                  </a:solidFill>
                  <a:latin typeface="Comic Sans MS" panose="030F0702030302020204" pitchFamily="66" charset="0"/>
                </a:rPr>
                <a:t>0</a:t>
              </a:r>
            </a:p>
          </p:txBody>
        </p:sp>
      </p:grpSp>
      <p:grpSp>
        <p:nvGrpSpPr>
          <p:cNvPr id="5134" name="Group 14"/>
          <p:cNvGrpSpPr>
            <a:grpSpLocks/>
          </p:cNvGrpSpPr>
          <p:nvPr/>
        </p:nvGrpSpPr>
        <p:grpSpPr bwMode="auto">
          <a:xfrm>
            <a:off x="9151389" y="3092232"/>
            <a:ext cx="1008062" cy="863600"/>
            <a:chOff x="5012" y="1298"/>
            <a:chExt cx="635" cy="544"/>
          </a:xfrm>
        </p:grpSpPr>
        <p:sp>
          <p:nvSpPr>
            <p:cNvPr id="5135" name="AutoShape 15"/>
            <p:cNvSpPr>
              <a:spLocks noChangeArrowheads="1"/>
            </p:cNvSpPr>
            <p:nvPr/>
          </p:nvSpPr>
          <p:spPr bwMode="auto">
            <a:xfrm>
              <a:off x="5012" y="1298"/>
              <a:ext cx="635" cy="544"/>
            </a:xfrm>
            <a:prstGeom prst="star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Comic Sans MS" panose="030F0702030302020204" pitchFamily="66" charset="0"/>
              </a:endParaRPr>
            </a:p>
          </p:txBody>
        </p:sp>
        <p:sp>
          <p:nvSpPr>
            <p:cNvPr id="5136" name="Text Box 16"/>
            <p:cNvSpPr txBox="1">
              <a:spLocks noChangeArrowheads="1"/>
            </p:cNvSpPr>
            <p:nvPr/>
          </p:nvSpPr>
          <p:spPr bwMode="auto">
            <a:xfrm>
              <a:off x="5193" y="1480"/>
              <a:ext cx="2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a:solidFill>
                    <a:srgbClr val="000000"/>
                  </a:solidFill>
                  <a:latin typeface="Comic Sans MS" panose="030F0702030302020204" pitchFamily="66" charset="0"/>
                </a:rPr>
                <a:t>5</a:t>
              </a:r>
            </a:p>
          </p:txBody>
        </p:sp>
      </p:grpSp>
      <p:grpSp>
        <p:nvGrpSpPr>
          <p:cNvPr id="5137" name="Group 17"/>
          <p:cNvGrpSpPr>
            <a:grpSpLocks/>
          </p:cNvGrpSpPr>
          <p:nvPr/>
        </p:nvGrpSpPr>
        <p:grpSpPr bwMode="auto">
          <a:xfrm>
            <a:off x="9258544" y="4631345"/>
            <a:ext cx="1223963" cy="863600"/>
            <a:chOff x="5012" y="1298"/>
            <a:chExt cx="635" cy="544"/>
          </a:xfrm>
        </p:grpSpPr>
        <p:sp>
          <p:nvSpPr>
            <p:cNvPr id="5138" name="AutoShape 18"/>
            <p:cNvSpPr>
              <a:spLocks noChangeArrowheads="1"/>
            </p:cNvSpPr>
            <p:nvPr/>
          </p:nvSpPr>
          <p:spPr bwMode="auto">
            <a:xfrm>
              <a:off x="5012" y="1298"/>
              <a:ext cx="635" cy="544"/>
            </a:xfrm>
            <a:prstGeom prst="star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Comic Sans MS" panose="030F0702030302020204" pitchFamily="66" charset="0"/>
              </a:endParaRPr>
            </a:p>
          </p:txBody>
        </p:sp>
        <p:sp>
          <p:nvSpPr>
            <p:cNvPr id="5139" name="Text Box 19"/>
            <p:cNvSpPr txBox="1">
              <a:spLocks noChangeArrowheads="1"/>
            </p:cNvSpPr>
            <p:nvPr/>
          </p:nvSpPr>
          <p:spPr bwMode="auto">
            <a:xfrm>
              <a:off x="5193" y="1480"/>
              <a:ext cx="2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dirty="0">
                  <a:solidFill>
                    <a:srgbClr val="000000"/>
                  </a:solidFill>
                  <a:latin typeface="Comic Sans MS" panose="030F0702030302020204" pitchFamily="66" charset="0"/>
                </a:rPr>
                <a:t>10</a:t>
              </a:r>
            </a:p>
          </p:txBody>
        </p:sp>
      </p:grpSp>
    </p:spTree>
    <p:extLst>
      <p:ext uri="{BB962C8B-B14F-4D97-AF65-F5344CB8AC3E}">
        <p14:creationId xmlns:p14="http://schemas.microsoft.com/office/powerpoint/2010/main" val="42279768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5"/>
                                        </p:tgtEl>
                                        <p:attrNameLst>
                                          <p:attrName>style.visibility</p:attrName>
                                        </p:attrNameLst>
                                      </p:cBhvr>
                                      <p:to>
                                        <p:strVal val="visible"/>
                                      </p:to>
                                    </p:set>
                                    <p:anim calcmode="lin" valueType="num">
                                      <p:cBhvr additive="base">
                                        <p:cTn id="7" dur="500" fill="hold"/>
                                        <p:tgtEl>
                                          <p:spTgt spid="5125"/>
                                        </p:tgtEl>
                                        <p:attrNameLst>
                                          <p:attrName>ppt_x</p:attrName>
                                        </p:attrNameLst>
                                      </p:cBhvr>
                                      <p:tavLst>
                                        <p:tav tm="0">
                                          <p:val>
                                            <p:strVal val="#ppt_x"/>
                                          </p:val>
                                        </p:tav>
                                        <p:tav tm="100000">
                                          <p:val>
                                            <p:strVal val="#ppt_x"/>
                                          </p:val>
                                        </p:tav>
                                      </p:tavLst>
                                    </p:anim>
                                    <p:anim calcmode="lin" valueType="num">
                                      <p:cBhvr additive="base">
                                        <p:cTn id="8" dur="500" fill="hold"/>
                                        <p:tgtEl>
                                          <p:spTgt spid="512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6"/>
                                        </p:tgtEl>
                                        <p:attrNameLst>
                                          <p:attrName>style.visibility</p:attrName>
                                        </p:attrNameLst>
                                      </p:cBhvr>
                                      <p:to>
                                        <p:strVal val="visible"/>
                                      </p:to>
                                    </p:set>
                                    <p:anim calcmode="lin" valueType="num">
                                      <p:cBhvr additive="base">
                                        <p:cTn id="13" dur="500" fill="hold"/>
                                        <p:tgtEl>
                                          <p:spTgt spid="5126"/>
                                        </p:tgtEl>
                                        <p:attrNameLst>
                                          <p:attrName>ppt_x</p:attrName>
                                        </p:attrNameLst>
                                      </p:cBhvr>
                                      <p:tavLst>
                                        <p:tav tm="0">
                                          <p:val>
                                            <p:strVal val="#ppt_x"/>
                                          </p:val>
                                        </p:tav>
                                        <p:tav tm="100000">
                                          <p:val>
                                            <p:strVal val="#ppt_x"/>
                                          </p:val>
                                        </p:tav>
                                      </p:tavLst>
                                    </p:anim>
                                    <p:anim calcmode="lin" valueType="num">
                                      <p:cBhvr additive="base">
                                        <p:cTn id="14" dur="500" fill="hold"/>
                                        <p:tgtEl>
                                          <p:spTgt spid="512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7"/>
                                        </p:tgtEl>
                                        <p:attrNameLst>
                                          <p:attrName>style.visibility</p:attrName>
                                        </p:attrNameLst>
                                      </p:cBhvr>
                                      <p:to>
                                        <p:strVal val="visible"/>
                                      </p:to>
                                    </p:set>
                                    <p:anim calcmode="lin" valueType="num">
                                      <p:cBhvr additive="base">
                                        <p:cTn id="19" dur="500" fill="hold"/>
                                        <p:tgtEl>
                                          <p:spTgt spid="5127"/>
                                        </p:tgtEl>
                                        <p:attrNameLst>
                                          <p:attrName>ppt_x</p:attrName>
                                        </p:attrNameLst>
                                      </p:cBhvr>
                                      <p:tavLst>
                                        <p:tav tm="0">
                                          <p:val>
                                            <p:strVal val="#ppt_x"/>
                                          </p:val>
                                        </p:tav>
                                        <p:tav tm="100000">
                                          <p:val>
                                            <p:strVal val="#ppt_x"/>
                                          </p:val>
                                        </p:tav>
                                      </p:tavLst>
                                    </p:anim>
                                    <p:anim calcmode="lin" valueType="num">
                                      <p:cBhvr additive="base">
                                        <p:cTn id="20" dur="500" fill="hold"/>
                                        <p:tgtEl>
                                          <p:spTgt spid="512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28"/>
                                        </p:tgtEl>
                                        <p:attrNameLst>
                                          <p:attrName>style.visibility</p:attrName>
                                        </p:attrNameLst>
                                      </p:cBhvr>
                                      <p:to>
                                        <p:strVal val="visible"/>
                                      </p:to>
                                    </p:set>
                                    <p:anim calcmode="lin" valueType="num">
                                      <p:cBhvr additive="base">
                                        <p:cTn id="25" dur="500" fill="hold"/>
                                        <p:tgtEl>
                                          <p:spTgt spid="5128"/>
                                        </p:tgtEl>
                                        <p:attrNameLst>
                                          <p:attrName>ppt_x</p:attrName>
                                        </p:attrNameLst>
                                      </p:cBhvr>
                                      <p:tavLst>
                                        <p:tav tm="0">
                                          <p:val>
                                            <p:strVal val="#ppt_x"/>
                                          </p:val>
                                        </p:tav>
                                        <p:tav tm="100000">
                                          <p:val>
                                            <p:strVal val="#ppt_x"/>
                                          </p:val>
                                        </p:tav>
                                      </p:tavLst>
                                    </p:anim>
                                    <p:anim calcmode="lin" valueType="num">
                                      <p:cBhvr additive="base">
                                        <p:cTn id="26" dur="500" fill="hold"/>
                                        <p:tgtEl>
                                          <p:spTgt spid="5128"/>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5133"/>
                                        </p:tgtEl>
                                        <p:attrNameLst>
                                          <p:attrName>style.visibility</p:attrName>
                                        </p:attrNameLst>
                                      </p:cBhvr>
                                      <p:to>
                                        <p:strVal val="visible"/>
                                      </p:to>
                                    </p:set>
                                    <p:anim calcmode="lin" valueType="num">
                                      <p:cBhvr additive="base">
                                        <p:cTn id="31" dur="500" fill="hold"/>
                                        <p:tgtEl>
                                          <p:spTgt spid="5133"/>
                                        </p:tgtEl>
                                        <p:attrNameLst>
                                          <p:attrName>ppt_x</p:attrName>
                                        </p:attrNameLst>
                                      </p:cBhvr>
                                      <p:tavLst>
                                        <p:tav tm="0">
                                          <p:val>
                                            <p:strVal val="0-#ppt_w/2"/>
                                          </p:val>
                                        </p:tav>
                                        <p:tav tm="100000">
                                          <p:val>
                                            <p:strVal val="#ppt_x"/>
                                          </p:val>
                                        </p:tav>
                                      </p:tavLst>
                                    </p:anim>
                                    <p:anim calcmode="lin" valueType="num">
                                      <p:cBhvr additive="base">
                                        <p:cTn id="32" dur="500" fill="hold"/>
                                        <p:tgtEl>
                                          <p:spTgt spid="5133"/>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5134"/>
                                        </p:tgtEl>
                                        <p:attrNameLst>
                                          <p:attrName>style.visibility</p:attrName>
                                        </p:attrNameLst>
                                      </p:cBhvr>
                                      <p:to>
                                        <p:strVal val="visible"/>
                                      </p:to>
                                    </p:set>
                                    <p:anim calcmode="lin" valueType="num">
                                      <p:cBhvr additive="base">
                                        <p:cTn id="37" dur="500" fill="hold"/>
                                        <p:tgtEl>
                                          <p:spTgt spid="5134"/>
                                        </p:tgtEl>
                                        <p:attrNameLst>
                                          <p:attrName>ppt_x</p:attrName>
                                        </p:attrNameLst>
                                      </p:cBhvr>
                                      <p:tavLst>
                                        <p:tav tm="0">
                                          <p:val>
                                            <p:strVal val="0-#ppt_w/2"/>
                                          </p:val>
                                        </p:tav>
                                        <p:tav tm="100000">
                                          <p:val>
                                            <p:strVal val="#ppt_x"/>
                                          </p:val>
                                        </p:tav>
                                      </p:tavLst>
                                    </p:anim>
                                    <p:anim calcmode="lin" valueType="num">
                                      <p:cBhvr additive="base">
                                        <p:cTn id="38" dur="500" fill="hold"/>
                                        <p:tgtEl>
                                          <p:spTgt spid="5134"/>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5137"/>
                                        </p:tgtEl>
                                        <p:attrNameLst>
                                          <p:attrName>style.visibility</p:attrName>
                                        </p:attrNameLst>
                                      </p:cBhvr>
                                      <p:to>
                                        <p:strVal val="visible"/>
                                      </p:to>
                                    </p:set>
                                    <p:anim calcmode="lin" valueType="num">
                                      <p:cBhvr additive="base">
                                        <p:cTn id="43" dur="500" fill="hold"/>
                                        <p:tgtEl>
                                          <p:spTgt spid="5137"/>
                                        </p:tgtEl>
                                        <p:attrNameLst>
                                          <p:attrName>ppt_x</p:attrName>
                                        </p:attrNameLst>
                                      </p:cBhvr>
                                      <p:tavLst>
                                        <p:tav tm="0">
                                          <p:val>
                                            <p:strVal val="0-#ppt_w/2"/>
                                          </p:val>
                                        </p:tav>
                                        <p:tav tm="100000">
                                          <p:val>
                                            <p:strVal val="#ppt_x"/>
                                          </p:val>
                                        </p:tav>
                                      </p:tavLst>
                                    </p:anim>
                                    <p:anim calcmode="lin" valueType="num">
                                      <p:cBhvr additive="base">
                                        <p:cTn id="44" dur="500" fill="hold"/>
                                        <p:tgtEl>
                                          <p:spTgt spid="51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p:bldP spid="5126" grpId="0"/>
      <p:bldP spid="5127" grpId="0"/>
      <p:bldP spid="51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GB" dirty="0">
                <a:latin typeface="Comic Sans MS" panose="030F0702030302020204" pitchFamily="66" charset="0"/>
              </a:rPr>
              <a:t>Charles’ decision</a:t>
            </a:r>
          </a:p>
        </p:txBody>
      </p:sp>
      <p:sp>
        <p:nvSpPr>
          <p:cNvPr id="32771" name="Rectangle 3"/>
          <p:cNvSpPr>
            <a:spLocks noGrp="1" noChangeArrowheads="1"/>
          </p:cNvSpPr>
          <p:nvPr>
            <p:ph type="body" idx="1"/>
          </p:nvPr>
        </p:nvSpPr>
        <p:spPr/>
        <p:txBody>
          <a:bodyPr/>
          <a:lstStyle/>
          <a:p>
            <a:r>
              <a:rPr lang="en-GB" dirty="0">
                <a:latin typeface="Comic Sans MS" panose="030F0702030302020204" pitchFamily="66" charset="0"/>
              </a:rPr>
              <a:t>He tried ‘c’, but after that failed he chose ‘b’</a:t>
            </a:r>
          </a:p>
          <a:p>
            <a:r>
              <a:rPr lang="en-GB" dirty="0">
                <a:latin typeface="Comic Sans MS" panose="030F0702030302020204" pitchFamily="66" charset="0"/>
              </a:rPr>
              <a:t>He married Henrietta Maria.  </a:t>
            </a:r>
          </a:p>
          <a:p>
            <a:r>
              <a:rPr lang="en-GB" dirty="0">
                <a:latin typeface="Comic Sans MS" panose="030F0702030302020204" pitchFamily="66" charset="0"/>
              </a:rPr>
              <a:t>Are there any problems of marrying a French Catholic?</a:t>
            </a:r>
          </a:p>
        </p:txBody>
      </p:sp>
    </p:spTree>
    <p:extLst>
      <p:ext uri="{BB962C8B-B14F-4D97-AF65-F5344CB8AC3E}">
        <p14:creationId xmlns:p14="http://schemas.microsoft.com/office/powerpoint/2010/main" val="1924720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1992314" y="265799"/>
            <a:ext cx="266451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sz="3600" b="1">
                <a:latin typeface="Comic Sans MS" panose="030F0702030302020204" pitchFamily="66" charset="0"/>
              </a:rPr>
              <a:t>Decision 2:</a:t>
            </a:r>
          </a:p>
        </p:txBody>
      </p:sp>
      <p:sp>
        <p:nvSpPr>
          <p:cNvPr id="34819" name="Rectangle 3"/>
          <p:cNvSpPr>
            <a:spLocks noChangeArrowheads="1"/>
          </p:cNvSpPr>
          <p:nvPr/>
        </p:nvSpPr>
        <p:spPr bwMode="auto">
          <a:xfrm>
            <a:off x="2208213" y="1046075"/>
            <a:ext cx="7848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400">
                <a:latin typeface="Comic Sans MS" panose="030F0702030302020204" pitchFamily="66" charset="0"/>
              </a:rPr>
              <a:t>It is 1626.  Your main adviser Buckingham has wasted lots of money on a failed naval attack against Spain.  Parliament want him punished.  Will you . . . </a:t>
            </a:r>
          </a:p>
        </p:txBody>
      </p:sp>
      <p:sp>
        <p:nvSpPr>
          <p:cNvPr id="34820" name="Rectangle 4"/>
          <p:cNvSpPr>
            <a:spLocks noChangeArrowheads="1"/>
          </p:cNvSpPr>
          <p:nvPr/>
        </p:nvSpPr>
        <p:spPr bwMode="auto">
          <a:xfrm>
            <a:off x="2927350" y="2445694"/>
            <a:ext cx="50754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sz="2400">
                <a:latin typeface="Comic Sans MS" panose="030F0702030302020204" pitchFamily="66" charset="0"/>
              </a:rPr>
              <a:t>a. Take their advice and sack him.</a:t>
            </a:r>
            <a:r>
              <a:rPr lang="en-GB">
                <a:latin typeface="Comic Sans MS" panose="030F0702030302020204" pitchFamily="66" charset="0"/>
              </a:rPr>
              <a:t> </a:t>
            </a:r>
          </a:p>
        </p:txBody>
      </p:sp>
      <p:sp>
        <p:nvSpPr>
          <p:cNvPr id="34821" name="Rectangle 5"/>
          <p:cNvSpPr>
            <a:spLocks noChangeArrowheads="1"/>
          </p:cNvSpPr>
          <p:nvPr/>
        </p:nvSpPr>
        <p:spPr bwMode="auto">
          <a:xfrm>
            <a:off x="2927350" y="3064303"/>
            <a:ext cx="705643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400">
                <a:latin typeface="Comic Sans MS" panose="030F0702030302020204" pitchFamily="66" charset="0"/>
              </a:rPr>
              <a:t>b. Get mad! How dare they tell you what to do.  Have the MPs who want him punished arrested.</a:t>
            </a:r>
            <a:r>
              <a:rPr lang="en-GB">
                <a:latin typeface="Comic Sans MS" panose="030F0702030302020204" pitchFamily="66" charset="0"/>
              </a:rPr>
              <a:t> </a:t>
            </a:r>
          </a:p>
        </p:txBody>
      </p:sp>
      <p:sp>
        <p:nvSpPr>
          <p:cNvPr id="34822" name="Rectangle 6"/>
          <p:cNvSpPr>
            <a:spLocks noChangeArrowheads="1"/>
          </p:cNvSpPr>
          <p:nvPr/>
        </p:nvSpPr>
        <p:spPr bwMode="auto">
          <a:xfrm>
            <a:off x="2927350" y="4481513"/>
            <a:ext cx="6840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400">
                <a:latin typeface="Comic Sans MS" panose="030F0702030302020204" pitchFamily="66" charset="0"/>
              </a:rPr>
              <a:t>c. Ignore them and take no action.</a:t>
            </a:r>
            <a:endParaRPr lang="en-GB">
              <a:latin typeface="Comic Sans MS" panose="030F0702030302020204" pitchFamily="66" charset="0"/>
            </a:endParaRPr>
          </a:p>
        </p:txBody>
      </p:sp>
      <p:grpSp>
        <p:nvGrpSpPr>
          <p:cNvPr id="34823" name="Group 7"/>
          <p:cNvGrpSpPr>
            <a:grpSpLocks/>
          </p:cNvGrpSpPr>
          <p:nvPr/>
        </p:nvGrpSpPr>
        <p:grpSpPr bwMode="auto">
          <a:xfrm>
            <a:off x="7608888" y="2133600"/>
            <a:ext cx="1008062" cy="863600"/>
            <a:chOff x="5012" y="1298"/>
            <a:chExt cx="635" cy="544"/>
          </a:xfrm>
        </p:grpSpPr>
        <p:sp>
          <p:nvSpPr>
            <p:cNvPr id="34824" name="AutoShape 8"/>
            <p:cNvSpPr>
              <a:spLocks noChangeArrowheads="1"/>
            </p:cNvSpPr>
            <p:nvPr/>
          </p:nvSpPr>
          <p:spPr bwMode="auto">
            <a:xfrm>
              <a:off x="5012" y="1298"/>
              <a:ext cx="635" cy="544"/>
            </a:xfrm>
            <a:prstGeom prst="star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Comic Sans MS" panose="030F0702030302020204" pitchFamily="66" charset="0"/>
              </a:endParaRPr>
            </a:p>
          </p:txBody>
        </p:sp>
        <p:sp>
          <p:nvSpPr>
            <p:cNvPr id="34825" name="Text Box 9"/>
            <p:cNvSpPr txBox="1">
              <a:spLocks noChangeArrowheads="1"/>
            </p:cNvSpPr>
            <p:nvPr/>
          </p:nvSpPr>
          <p:spPr bwMode="auto">
            <a:xfrm>
              <a:off x="5193" y="1480"/>
              <a:ext cx="2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a:solidFill>
                    <a:srgbClr val="000000"/>
                  </a:solidFill>
                  <a:latin typeface="Comic Sans MS" panose="030F0702030302020204" pitchFamily="66" charset="0"/>
                </a:rPr>
                <a:t>0</a:t>
              </a:r>
            </a:p>
          </p:txBody>
        </p:sp>
      </p:grpSp>
      <p:grpSp>
        <p:nvGrpSpPr>
          <p:cNvPr id="34826" name="Group 10"/>
          <p:cNvGrpSpPr>
            <a:grpSpLocks/>
          </p:cNvGrpSpPr>
          <p:nvPr/>
        </p:nvGrpSpPr>
        <p:grpSpPr bwMode="auto">
          <a:xfrm>
            <a:off x="7877224" y="4122385"/>
            <a:ext cx="1008063" cy="863600"/>
            <a:chOff x="5012" y="1298"/>
            <a:chExt cx="635" cy="544"/>
          </a:xfrm>
        </p:grpSpPr>
        <p:sp>
          <p:nvSpPr>
            <p:cNvPr id="34827" name="AutoShape 11"/>
            <p:cNvSpPr>
              <a:spLocks noChangeArrowheads="1"/>
            </p:cNvSpPr>
            <p:nvPr/>
          </p:nvSpPr>
          <p:spPr bwMode="auto">
            <a:xfrm>
              <a:off x="5012" y="1298"/>
              <a:ext cx="635" cy="544"/>
            </a:xfrm>
            <a:prstGeom prst="star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Comic Sans MS" panose="030F0702030302020204" pitchFamily="66" charset="0"/>
              </a:endParaRPr>
            </a:p>
          </p:txBody>
        </p:sp>
        <p:sp>
          <p:nvSpPr>
            <p:cNvPr id="34828" name="Text Box 12"/>
            <p:cNvSpPr txBox="1">
              <a:spLocks noChangeArrowheads="1"/>
            </p:cNvSpPr>
            <p:nvPr/>
          </p:nvSpPr>
          <p:spPr bwMode="auto">
            <a:xfrm>
              <a:off x="5193" y="1480"/>
              <a:ext cx="2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a:solidFill>
                    <a:srgbClr val="000000"/>
                  </a:solidFill>
                  <a:latin typeface="Comic Sans MS" panose="030F0702030302020204" pitchFamily="66" charset="0"/>
                </a:rPr>
                <a:t>5</a:t>
              </a:r>
            </a:p>
          </p:txBody>
        </p:sp>
      </p:grpSp>
      <p:grpSp>
        <p:nvGrpSpPr>
          <p:cNvPr id="34829" name="Group 13"/>
          <p:cNvGrpSpPr>
            <a:grpSpLocks/>
          </p:cNvGrpSpPr>
          <p:nvPr/>
        </p:nvGrpSpPr>
        <p:grpSpPr bwMode="auto">
          <a:xfrm>
            <a:off x="9983788" y="2997200"/>
            <a:ext cx="1223963" cy="863600"/>
            <a:chOff x="5012" y="1298"/>
            <a:chExt cx="635" cy="544"/>
          </a:xfrm>
        </p:grpSpPr>
        <p:sp>
          <p:nvSpPr>
            <p:cNvPr id="34830" name="AutoShape 14"/>
            <p:cNvSpPr>
              <a:spLocks noChangeArrowheads="1"/>
            </p:cNvSpPr>
            <p:nvPr/>
          </p:nvSpPr>
          <p:spPr bwMode="auto">
            <a:xfrm>
              <a:off x="5012" y="1298"/>
              <a:ext cx="635" cy="544"/>
            </a:xfrm>
            <a:prstGeom prst="star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Comic Sans MS" panose="030F0702030302020204" pitchFamily="66" charset="0"/>
              </a:endParaRPr>
            </a:p>
          </p:txBody>
        </p:sp>
        <p:sp>
          <p:nvSpPr>
            <p:cNvPr id="34831" name="Text Box 15"/>
            <p:cNvSpPr txBox="1">
              <a:spLocks noChangeArrowheads="1"/>
            </p:cNvSpPr>
            <p:nvPr/>
          </p:nvSpPr>
          <p:spPr bwMode="auto">
            <a:xfrm>
              <a:off x="5193" y="1480"/>
              <a:ext cx="2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a:solidFill>
                    <a:srgbClr val="000000"/>
                  </a:solidFill>
                  <a:latin typeface="Comic Sans MS" panose="030F0702030302020204" pitchFamily="66" charset="0"/>
                </a:rPr>
                <a:t>10</a:t>
              </a:r>
            </a:p>
          </p:txBody>
        </p:sp>
      </p:grpSp>
    </p:spTree>
    <p:extLst>
      <p:ext uri="{BB962C8B-B14F-4D97-AF65-F5344CB8AC3E}">
        <p14:creationId xmlns:p14="http://schemas.microsoft.com/office/powerpoint/2010/main" val="33482886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19"/>
                                        </p:tgtEl>
                                        <p:attrNameLst>
                                          <p:attrName>style.visibility</p:attrName>
                                        </p:attrNameLst>
                                      </p:cBhvr>
                                      <p:to>
                                        <p:strVal val="visible"/>
                                      </p:to>
                                    </p:set>
                                    <p:anim calcmode="lin" valueType="num">
                                      <p:cBhvr additive="base">
                                        <p:cTn id="7" dur="500" fill="hold"/>
                                        <p:tgtEl>
                                          <p:spTgt spid="34819"/>
                                        </p:tgtEl>
                                        <p:attrNameLst>
                                          <p:attrName>ppt_x</p:attrName>
                                        </p:attrNameLst>
                                      </p:cBhvr>
                                      <p:tavLst>
                                        <p:tav tm="0">
                                          <p:val>
                                            <p:strVal val="#ppt_x"/>
                                          </p:val>
                                        </p:tav>
                                        <p:tav tm="100000">
                                          <p:val>
                                            <p:strVal val="#ppt_x"/>
                                          </p:val>
                                        </p:tav>
                                      </p:tavLst>
                                    </p:anim>
                                    <p:anim calcmode="lin" valueType="num">
                                      <p:cBhvr additive="base">
                                        <p:cTn id="8" dur="500" fill="hold"/>
                                        <p:tgtEl>
                                          <p:spTgt spid="3481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820"/>
                                        </p:tgtEl>
                                        <p:attrNameLst>
                                          <p:attrName>style.visibility</p:attrName>
                                        </p:attrNameLst>
                                      </p:cBhvr>
                                      <p:to>
                                        <p:strVal val="visible"/>
                                      </p:to>
                                    </p:set>
                                    <p:anim calcmode="lin" valueType="num">
                                      <p:cBhvr additive="base">
                                        <p:cTn id="13" dur="500" fill="hold"/>
                                        <p:tgtEl>
                                          <p:spTgt spid="34820"/>
                                        </p:tgtEl>
                                        <p:attrNameLst>
                                          <p:attrName>ppt_x</p:attrName>
                                        </p:attrNameLst>
                                      </p:cBhvr>
                                      <p:tavLst>
                                        <p:tav tm="0">
                                          <p:val>
                                            <p:strVal val="#ppt_x"/>
                                          </p:val>
                                        </p:tav>
                                        <p:tav tm="100000">
                                          <p:val>
                                            <p:strVal val="#ppt_x"/>
                                          </p:val>
                                        </p:tav>
                                      </p:tavLst>
                                    </p:anim>
                                    <p:anim calcmode="lin" valueType="num">
                                      <p:cBhvr additive="base">
                                        <p:cTn id="14" dur="500" fill="hold"/>
                                        <p:tgtEl>
                                          <p:spTgt spid="3482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4821"/>
                                        </p:tgtEl>
                                        <p:attrNameLst>
                                          <p:attrName>style.visibility</p:attrName>
                                        </p:attrNameLst>
                                      </p:cBhvr>
                                      <p:to>
                                        <p:strVal val="visible"/>
                                      </p:to>
                                    </p:set>
                                    <p:anim calcmode="lin" valueType="num">
                                      <p:cBhvr additive="base">
                                        <p:cTn id="19" dur="500" fill="hold"/>
                                        <p:tgtEl>
                                          <p:spTgt spid="34821"/>
                                        </p:tgtEl>
                                        <p:attrNameLst>
                                          <p:attrName>ppt_x</p:attrName>
                                        </p:attrNameLst>
                                      </p:cBhvr>
                                      <p:tavLst>
                                        <p:tav tm="0">
                                          <p:val>
                                            <p:strVal val="#ppt_x"/>
                                          </p:val>
                                        </p:tav>
                                        <p:tav tm="100000">
                                          <p:val>
                                            <p:strVal val="#ppt_x"/>
                                          </p:val>
                                        </p:tav>
                                      </p:tavLst>
                                    </p:anim>
                                    <p:anim calcmode="lin" valueType="num">
                                      <p:cBhvr additive="base">
                                        <p:cTn id="20" dur="500" fill="hold"/>
                                        <p:tgtEl>
                                          <p:spTgt spid="34821"/>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4822"/>
                                        </p:tgtEl>
                                        <p:attrNameLst>
                                          <p:attrName>style.visibility</p:attrName>
                                        </p:attrNameLst>
                                      </p:cBhvr>
                                      <p:to>
                                        <p:strVal val="visible"/>
                                      </p:to>
                                    </p:set>
                                    <p:anim calcmode="lin" valueType="num">
                                      <p:cBhvr additive="base">
                                        <p:cTn id="25" dur="500" fill="hold"/>
                                        <p:tgtEl>
                                          <p:spTgt spid="34822"/>
                                        </p:tgtEl>
                                        <p:attrNameLst>
                                          <p:attrName>ppt_x</p:attrName>
                                        </p:attrNameLst>
                                      </p:cBhvr>
                                      <p:tavLst>
                                        <p:tav tm="0">
                                          <p:val>
                                            <p:strVal val="#ppt_x"/>
                                          </p:val>
                                        </p:tav>
                                        <p:tav tm="100000">
                                          <p:val>
                                            <p:strVal val="#ppt_x"/>
                                          </p:val>
                                        </p:tav>
                                      </p:tavLst>
                                    </p:anim>
                                    <p:anim calcmode="lin" valueType="num">
                                      <p:cBhvr additive="base">
                                        <p:cTn id="26" dur="500" fill="hold"/>
                                        <p:tgtEl>
                                          <p:spTgt spid="34822"/>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34823"/>
                                        </p:tgtEl>
                                        <p:attrNameLst>
                                          <p:attrName>style.visibility</p:attrName>
                                        </p:attrNameLst>
                                      </p:cBhvr>
                                      <p:to>
                                        <p:strVal val="visible"/>
                                      </p:to>
                                    </p:set>
                                    <p:anim calcmode="lin" valueType="num">
                                      <p:cBhvr additive="base">
                                        <p:cTn id="31" dur="500" fill="hold"/>
                                        <p:tgtEl>
                                          <p:spTgt spid="34823"/>
                                        </p:tgtEl>
                                        <p:attrNameLst>
                                          <p:attrName>ppt_x</p:attrName>
                                        </p:attrNameLst>
                                      </p:cBhvr>
                                      <p:tavLst>
                                        <p:tav tm="0">
                                          <p:val>
                                            <p:strVal val="0-#ppt_w/2"/>
                                          </p:val>
                                        </p:tav>
                                        <p:tav tm="100000">
                                          <p:val>
                                            <p:strVal val="#ppt_x"/>
                                          </p:val>
                                        </p:tav>
                                      </p:tavLst>
                                    </p:anim>
                                    <p:anim calcmode="lin" valueType="num">
                                      <p:cBhvr additive="base">
                                        <p:cTn id="32" dur="500" fill="hold"/>
                                        <p:tgtEl>
                                          <p:spTgt spid="34823"/>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34826"/>
                                        </p:tgtEl>
                                        <p:attrNameLst>
                                          <p:attrName>style.visibility</p:attrName>
                                        </p:attrNameLst>
                                      </p:cBhvr>
                                      <p:to>
                                        <p:strVal val="visible"/>
                                      </p:to>
                                    </p:set>
                                    <p:anim calcmode="lin" valueType="num">
                                      <p:cBhvr additive="base">
                                        <p:cTn id="37" dur="500" fill="hold"/>
                                        <p:tgtEl>
                                          <p:spTgt spid="34826"/>
                                        </p:tgtEl>
                                        <p:attrNameLst>
                                          <p:attrName>ppt_x</p:attrName>
                                        </p:attrNameLst>
                                      </p:cBhvr>
                                      <p:tavLst>
                                        <p:tav tm="0">
                                          <p:val>
                                            <p:strVal val="0-#ppt_w/2"/>
                                          </p:val>
                                        </p:tav>
                                        <p:tav tm="100000">
                                          <p:val>
                                            <p:strVal val="#ppt_x"/>
                                          </p:val>
                                        </p:tav>
                                      </p:tavLst>
                                    </p:anim>
                                    <p:anim calcmode="lin" valueType="num">
                                      <p:cBhvr additive="base">
                                        <p:cTn id="38" dur="500" fill="hold"/>
                                        <p:tgtEl>
                                          <p:spTgt spid="34826"/>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34829"/>
                                        </p:tgtEl>
                                        <p:attrNameLst>
                                          <p:attrName>style.visibility</p:attrName>
                                        </p:attrNameLst>
                                      </p:cBhvr>
                                      <p:to>
                                        <p:strVal val="visible"/>
                                      </p:to>
                                    </p:set>
                                    <p:anim calcmode="lin" valueType="num">
                                      <p:cBhvr additive="base">
                                        <p:cTn id="43" dur="500" fill="hold"/>
                                        <p:tgtEl>
                                          <p:spTgt spid="34829"/>
                                        </p:tgtEl>
                                        <p:attrNameLst>
                                          <p:attrName>ppt_x</p:attrName>
                                        </p:attrNameLst>
                                      </p:cBhvr>
                                      <p:tavLst>
                                        <p:tav tm="0">
                                          <p:val>
                                            <p:strVal val="0-#ppt_w/2"/>
                                          </p:val>
                                        </p:tav>
                                        <p:tav tm="100000">
                                          <p:val>
                                            <p:strVal val="#ppt_x"/>
                                          </p:val>
                                        </p:tav>
                                      </p:tavLst>
                                    </p:anim>
                                    <p:anim calcmode="lin" valueType="num">
                                      <p:cBhvr additive="base">
                                        <p:cTn id="44" dur="500" fill="hold"/>
                                        <p:tgtEl>
                                          <p:spTgt spid="348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p:bldP spid="34820" grpId="0"/>
      <p:bldP spid="34821" grpId="0"/>
      <p:bldP spid="348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GB">
                <a:latin typeface="Comic Sans MS" panose="030F0702030302020204" pitchFamily="66" charset="0"/>
              </a:rPr>
              <a:t>Charles’ decision</a:t>
            </a:r>
          </a:p>
        </p:txBody>
      </p:sp>
      <p:sp>
        <p:nvSpPr>
          <p:cNvPr id="35843" name="Rectangle 3"/>
          <p:cNvSpPr>
            <a:spLocks noGrp="1" noChangeArrowheads="1"/>
          </p:cNvSpPr>
          <p:nvPr>
            <p:ph type="body" idx="1"/>
          </p:nvPr>
        </p:nvSpPr>
        <p:spPr/>
        <p:txBody>
          <a:bodyPr/>
          <a:lstStyle/>
          <a:p>
            <a:pPr>
              <a:lnSpc>
                <a:spcPct val="90000"/>
              </a:lnSpc>
            </a:pPr>
            <a:r>
              <a:rPr lang="en-GB" dirty="0">
                <a:latin typeface="Comic Sans MS" panose="030F0702030302020204" pitchFamily="66" charset="0"/>
              </a:rPr>
              <a:t>He chose ‘b’</a:t>
            </a:r>
          </a:p>
          <a:p>
            <a:pPr>
              <a:lnSpc>
                <a:spcPct val="90000"/>
              </a:lnSpc>
            </a:pPr>
            <a:r>
              <a:rPr lang="en-GB" dirty="0">
                <a:latin typeface="Comic Sans MS" panose="030F0702030302020204" pitchFamily="66" charset="0"/>
              </a:rPr>
              <a:t>Buckingham had been a good friend of his father and Charles was very loyal to him.  </a:t>
            </a:r>
          </a:p>
          <a:p>
            <a:pPr>
              <a:lnSpc>
                <a:spcPct val="90000"/>
              </a:lnSpc>
            </a:pPr>
            <a:r>
              <a:rPr lang="en-GB" dirty="0">
                <a:latin typeface="Comic Sans MS" panose="030F0702030302020204" pitchFamily="66" charset="0"/>
              </a:rPr>
              <a:t>Do you think Charles is right to anger Parliament?</a:t>
            </a:r>
          </a:p>
          <a:p>
            <a:pPr>
              <a:lnSpc>
                <a:spcPct val="90000"/>
              </a:lnSpc>
            </a:pPr>
            <a:r>
              <a:rPr lang="en-GB" dirty="0">
                <a:latin typeface="Comic Sans MS" panose="030F0702030302020204" pitchFamily="66" charset="0"/>
              </a:rPr>
              <a:t>In response Parliament refused to give Charles the right to collect taxes for life.  They said he must consult them every year before raising taxes.	</a:t>
            </a:r>
          </a:p>
        </p:txBody>
      </p:sp>
    </p:spTree>
    <p:extLst>
      <p:ext uri="{BB962C8B-B14F-4D97-AF65-F5344CB8AC3E}">
        <p14:creationId xmlns:p14="http://schemas.microsoft.com/office/powerpoint/2010/main" val="5845734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5843">
                                            <p:txEl>
                                              <p:pRg st="3" end="3"/>
                                            </p:txEl>
                                          </p:spTgt>
                                        </p:tgtEl>
                                        <p:attrNameLst>
                                          <p:attrName>style.visibility</p:attrName>
                                        </p:attrNameLst>
                                      </p:cBhvr>
                                      <p:to>
                                        <p:strVal val="visible"/>
                                      </p:to>
                                    </p:set>
                                    <p:animEffect transition="in" filter="fade">
                                      <p:cBhvr>
                                        <p:cTn id="7" dur="2000"/>
                                        <p:tgtEl>
                                          <p:spTgt spid="358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ChangeArrowheads="1"/>
          </p:cNvSpPr>
          <p:nvPr/>
        </p:nvSpPr>
        <p:spPr bwMode="auto">
          <a:xfrm>
            <a:off x="1847851" y="330886"/>
            <a:ext cx="266451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sz="3600" b="1">
                <a:latin typeface="Comic Sans MS" panose="030F0702030302020204" pitchFamily="66" charset="0"/>
              </a:rPr>
              <a:t>Decision 3:</a:t>
            </a:r>
          </a:p>
        </p:txBody>
      </p:sp>
      <p:sp>
        <p:nvSpPr>
          <p:cNvPr id="6149" name="Rectangle 5"/>
          <p:cNvSpPr>
            <a:spLocks noChangeArrowheads="1"/>
          </p:cNvSpPr>
          <p:nvPr/>
        </p:nvSpPr>
        <p:spPr bwMode="auto">
          <a:xfrm>
            <a:off x="1992314" y="1167797"/>
            <a:ext cx="799147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400" dirty="0">
                <a:latin typeface="Comic Sans MS" panose="030F0702030302020204" pitchFamily="66" charset="0"/>
              </a:rPr>
              <a:t>It is 1628.</a:t>
            </a:r>
          </a:p>
          <a:p>
            <a:r>
              <a:rPr lang="en-GB" sz="2400" dirty="0">
                <a:latin typeface="Comic Sans MS" panose="030F0702030302020204" pitchFamily="66" charset="0"/>
              </a:rPr>
              <a:t>You have run out of money and need to raise taxes.  Taxes can only be raised by consulting Parliament.  Will you . . . </a:t>
            </a:r>
          </a:p>
        </p:txBody>
      </p:sp>
      <p:sp>
        <p:nvSpPr>
          <p:cNvPr id="6150" name="Rectangle 6"/>
          <p:cNvSpPr>
            <a:spLocks noChangeArrowheads="1"/>
          </p:cNvSpPr>
          <p:nvPr/>
        </p:nvSpPr>
        <p:spPr bwMode="auto">
          <a:xfrm>
            <a:off x="2566988" y="2846299"/>
            <a:ext cx="669766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400">
                <a:latin typeface="Comic Sans MS" panose="030F0702030302020204" pitchFamily="66" charset="0"/>
              </a:rPr>
              <a:t>a. Call Parliament, listen to their advice and agree with them about how to raise more money. </a:t>
            </a:r>
          </a:p>
        </p:txBody>
      </p:sp>
      <p:sp>
        <p:nvSpPr>
          <p:cNvPr id="6151" name="Rectangle 7"/>
          <p:cNvSpPr>
            <a:spLocks noChangeArrowheads="1"/>
          </p:cNvSpPr>
          <p:nvPr/>
        </p:nvSpPr>
        <p:spPr bwMode="auto">
          <a:xfrm>
            <a:off x="2566989" y="4286162"/>
            <a:ext cx="693737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400">
                <a:latin typeface="Comic Sans MS" panose="030F0702030302020204" pitchFamily="66" charset="0"/>
              </a:rPr>
              <a:t>b. Raise a tax without consulting Parliament – you are the King after all and do not have to answer to anyone. </a:t>
            </a:r>
          </a:p>
        </p:txBody>
      </p:sp>
      <p:grpSp>
        <p:nvGrpSpPr>
          <p:cNvPr id="6152" name="Group 8"/>
          <p:cNvGrpSpPr>
            <a:grpSpLocks/>
          </p:cNvGrpSpPr>
          <p:nvPr/>
        </p:nvGrpSpPr>
        <p:grpSpPr bwMode="auto">
          <a:xfrm>
            <a:off x="9014096" y="2785534"/>
            <a:ext cx="1008063" cy="863600"/>
            <a:chOff x="5012" y="1298"/>
            <a:chExt cx="635" cy="544"/>
          </a:xfrm>
        </p:grpSpPr>
        <p:sp>
          <p:nvSpPr>
            <p:cNvPr id="6153" name="AutoShape 9"/>
            <p:cNvSpPr>
              <a:spLocks noChangeArrowheads="1"/>
            </p:cNvSpPr>
            <p:nvPr/>
          </p:nvSpPr>
          <p:spPr bwMode="auto">
            <a:xfrm>
              <a:off x="5012" y="1298"/>
              <a:ext cx="635" cy="544"/>
            </a:xfrm>
            <a:prstGeom prst="star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Comic Sans MS" panose="030F0702030302020204" pitchFamily="66" charset="0"/>
              </a:endParaRPr>
            </a:p>
          </p:txBody>
        </p:sp>
        <p:sp>
          <p:nvSpPr>
            <p:cNvPr id="6154" name="Text Box 10"/>
            <p:cNvSpPr txBox="1">
              <a:spLocks noChangeArrowheads="1"/>
            </p:cNvSpPr>
            <p:nvPr/>
          </p:nvSpPr>
          <p:spPr bwMode="auto">
            <a:xfrm>
              <a:off x="5193" y="1480"/>
              <a:ext cx="2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a:solidFill>
                    <a:srgbClr val="000000"/>
                  </a:solidFill>
                  <a:latin typeface="Comic Sans MS" panose="030F0702030302020204" pitchFamily="66" charset="0"/>
                </a:rPr>
                <a:t>0</a:t>
              </a:r>
            </a:p>
          </p:txBody>
        </p:sp>
      </p:grpSp>
      <p:grpSp>
        <p:nvGrpSpPr>
          <p:cNvPr id="6155" name="Group 11"/>
          <p:cNvGrpSpPr>
            <a:grpSpLocks/>
          </p:cNvGrpSpPr>
          <p:nvPr/>
        </p:nvGrpSpPr>
        <p:grpSpPr bwMode="auto">
          <a:xfrm>
            <a:off x="9298977" y="4346586"/>
            <a:ext cx="1296987" cy="962025"/>
            <a:chOff x="5012" y="1298"/>
            <a:chExt cx="635" cy="544"/>
          </a:xfrm>
        </p:grpSpPr>
        <p:sp>
          <p:nvSpPr>
            <p:cNvPr id="6156" name="AutoShape 12"/>
            <p:cNvSpPr>
              <a:spLocks noChangeArrowheads="1"/>
            </p:cNvSpPr>
            <p:nvPr/>
          </p:nvSpPr>
          <p:spPr bwMode="auto">
            <a:xfrm>
              <a:off x="5012" y="1298"/>
              <a:ext cx="635" cy="544"/>
            </a:xfrm>
            <a:prstGeom prst="star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Comic Sans MS" panose="030F0702030302020204" pitchFamily="66" charset="0"/>
              </a:endParaRPr>
            </a:p>
          </p:txBody>
        </p:sp>
        <p:sp>
          <p:nvSpPr>
            <p:cNvPr id="6157" name="Text Box 13"/>
            <p:cNvSpPr txBox="1">
              <a:spLocks noChangeArrowheads="1"/>
            </p:cNvSpPr>
            <p:nvPr/>
          </p:nvSpPr>
          <p:spPr bwMode="auto">
            <a:xfrm>
              <a:off x="5193" y="1480"/>
              <a:ext cx="272" cy="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a:solidFill>
                    <a:srgbClr val="000000"/>
                  </a:solidFill>
                  <a:latin typeface="Comic Sans MS" panose="030F0702030302020204" pitchFamily="66" charset="0"/>
                </a:rPr>
                <a:t>10</a:t>
              </a:r>
            </a:p>
          </p:txBody>
        </p:sp>
      </p:grpSp>
    </p:spTree>
    <p:extLst>
      <p:ext uri="{BB962C8B-B14F-4D97-AF65-F5344CB8AC3E}">
        <p14:creationId xmlns:p14="http://schemas.microsoft.com/office/powerpoint/2010/main" val="10107558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additive="base">
                                        <p:cTn id="7" dur="500" fill="hold"/>
                                        <p:tgtEl>
                                          <p:spTgt spid="6149"/>
                                        </p:tgtEl>
                                        <p:attrNameLst>
                                          <p:attrName>ppt_x</p:attrName>
                                        </p:attrNameLst>
                                      </p:cBhvr>
                                      <p:tavLst>
                                        <p:tav tm="0">
                                          <p:val>
                                            <p:strVal val="#ppt_x"/>
                                          </p:val>
                                        </p:tav>
                                        <p:tav tm="100000">
                                          <p:val>
                                            <p:strVal val="#ppt_x"/>
                                          </p:val>
                                        </p:tav>
                                      </p:tavLst>
                                    </p:anim>
                                    <p:anim calcmode="lin" valueType="num">
                                      <p:cBhvr additive="base">
                                        <p:cTn id="8" dur="500" fill="hold"/>
                                        <p:tgtEl>
                                          <p:spTgt spid="614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50"/>
                                        </p:tgtEl>
                                        <p:attrNameLst>
                                          <p:attrName>style.visibility</p:attrName>
                                        </p:attrNameLst>
                                      </p:cBhvr>
                                      <p:to>
                                        <p:strVal val="visible"/>
                                      </p:to>
                                    </p:set>
                                    <p:anim calcmode="lin" valueType="num">
                                      <p:cBhvr additive="base">
                                        <p:cTn id="13" dur="500" fill="hold"/>
                                        <p:tgtEl>
                                          <p:spTgt spid="6150"/>
                                        </p:tgtEl>
                                        <p:attrNameLst>
                                          <p:attrName>ppt_x</p:attrName>
                                        </p:attrNameLst>
                                      </p:cBhvr>
                                      <p:tavLst>
                                        <p:tav tm="0">
                                          <p:val>
                                            <p:strVal val="#ppt_x"/>
                                          </p:val>
                                        </p:tav>
                                        <p:tav tm="100000">
                                          <p:val>
                                            <p:strVal val="#ppt_x"/>
                                          </p:val>
                                        </p:tav>
                                      </p:tavLst>
                                    </p:anim>
                                    <p:anim calcmode="lin" valueType="num">
                                      <p:cBhvr additive="base">
                                        <p:cTn id="14" dur="500" fill="hold"/>
                                        <p:tgtEl>
                                          <p:spTgt spid="615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51"/>
                                        </p:tgtEl>
                                        <p:attrNameLst>
                                          <p:attrName>style.visibility</p:attrName>
                                        </p:attrNameLst>
                                      </p:cBhvr>
                                      <p:to>
                                        <p:strVal val="visible"/>
                                      </p:to>
                                    </p:set>
                                    <p:anim calcmode="lin" valueType="num">
                                      <p:cBhvr additive="base">
                                        <p:cTn id="19" dur="500" fill="hold"/>
                                        <p:tgtEl>
                                          <p:spTgt spid="6151"/>
                                        </p:tgtEl>
                                        <p:attrNameLst>
                                          <p:attrName>ppt_x</p:attrName>
                                        </p:attrNameLst>
                                      </p:cBhvr>
                                      <p:tavLst>
                                        <p:tav tm="0">
                                          <p:val>
                                            <p:strVal val="#ppt_x"/>
                                          </p:val>
                                        </p:tav>
                                        <p:tav tm="100000">
                                          <p:val>
                                            <p:strVal val="#ppt_x"/>
                                          </p:val>
                                        </p:tav>
                                      </p:tavLst>
                                    </p:anim>
                                    <p:anim calcmode="lin" valueType="num">
                                      <p:cBhvr additive="base">
                                        <p:cTn id="20" dur="500" fill="hold"/>
                                        <p:tgtEl>
                                          <p:spTgt spid="6151"/>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6152"/>
                                        </p:tgtEl>
                                        <p:attrNameLst>
                                          <p:attrName>style.visibility</p:attrName>
                                        </p:attrNameLst>
                                      </p:cBhvr>
                                      <p:to>
                                        <p:strVal val="visible"/>
                                      </p:to>
                                    </p:set>
                                    <p:anim calcmode="lin" valueType="num">
                                      <p:cBhvr additive="base">
                                        <p:cTn id="25" dur="500" fill="hold"/>
                                        <p:tgtEl>
                                          <p:spTgt spid="6152"/>
                                        </p:tgtEl>
                                        <p:attrNameLst>
                                          <p:attrName>ppt_x</p:attrName>
                                        </p:attrNameLst>
                                      </p:cBhvr>
                                      <p:tavLst>
                                        <p:tav tm="0">
                                          <p:val>
                                            <p:strVal val="0-#ppt_w/2"/>
                                          </p:val>
                                        </p:tav>
                                        <p:tav tm="100000">
                                          <p:val>
                                            <p:strVal val="#ppt_x"/>
                                          </p:val>
                                        </p:tav>
                                      </p:tavLst>
                                    </p:anim>
                                    <p:anim calcmode="lin" valueType="num">
                                      <p:cBhvr additive="base">
                                        <p:cTn id="26" dur="500" fill="hold"/>
                                        <p:tgtEl>
                                          <p:spTgt spid="6152"/>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6155"/>
                                        </p:tgtEl>
                                        <p:attrNameLst>
                                          <p:attrName>style.visibility</p:attrName>
                                        </p:attrNameLst>
                                      </p:cBhvr>
                                      <p:to>
                                        <p:strVal val="visible"/>
                                      </p:to>
                                    </p:set>
                                    <p:anim calcmode="lin" valueType="num">
                                      <p:cBhvr additive="base">
                                        <p:cTn id="31" dur="500" fill="hold"/>
                                        <p:tgtEl>
                                          <p:spTgt spid="6155"/>
                                        </p:tgtEl>
                                        <p:attrNameLst>
                                          <p:attrName>ppt_x</p:attrName>
                                        </p:attrNameLst>
                                      </p:cBhvr>
                                      <p:tavLst>
                                        <p:tav tm="0">
                                          <p:val>
                                            <p:strVal val="0-#ppt_w/2"/>
                                          </p:val>
                                        </p:tav>
                                        <p:tav tm="100000">
                                          <p:val>
                                            <p:strVal val="#ppt_x"/>
                                          </p:val>
                                        </p:tav>
                                      </p:tavLst>
                                    </p:anim>
                                    <p:anim calcmode="lin" valueType="num">
                                      <p:cBhvr additive="base">
                                        <p:cTn id="32" dur="500" fill="hold"/>
                                        <p:tgtEl>
                                          <p:spTgt spid="61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p:bldP spid="6150" grpId="0"/>
      <p:bldP spid="615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1087</TotalTime>
  <Words>2774</Words>
  <Application>Microsoft Office PowerPoint</Application>
  <PresentationFormat>Widescreen</PresentationFormat>
  <Paragraphs>251</Paragraphs>
  <Slides>43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Calibri</vt:lpstr>
      <vt:lpstr>Calibri Light</vt:lpstr>
      <vt:lpstr>Comic Sans MS</vt:lpstr>
      <vt:lpstr>Times New Roman</vt:lpstr>
      <vt:lpstr>Office Theme</vt:lpstr>
      <vt:lpstr>What did Charles do wrong?</vt:lpstr>
      <vt:lpstr>Would you have been a better King than Charles I?</vt:lpstr>
      <vt:lpstr>PowerPoint Presentation</vt:lpstr>
      <vt:lpstr>PowerPoint Presentation</vt:lpstr>
      <vt:lpstr>PowerPoint Presentation</vt:lpstr>
      <vt:lpstr>Charles’ decision</vt:lpstr>
      <vt:lpstr>PowerPoint Presentation</vt:lpstr>
      <vt:lpstr>Charles’ decision</vt:lpstr>
      <vt:lpstr>PowerPoint Presentation</vt:lpstr>
      <vt:lpstr>Charles’ decision</vt:lpstr>
      <vt:lpstr>PowerPoint Presentation</vt:lpstr>
      <vt:lpstr>Charles’ decision</vt:lpstr>
      <vt:lpstr>PowerPoint Presentation</vt:lpstr>
      <vt:lpstr>Charles’ decision</vt:lpstr>
      <vt:lpstr>PowerPoint Presentation</vt:lpstr>
      <vt:lpstr>Charles’ decision</vt:lpstr>
      <vt:lpstr>PowerPoint Presentation</vt:lpstr>
      <vt:lpstr>Charles’ decision</vt:lpstr>
      <vt:lpstr>PowerPoint Presentation</vt:lpstr>
      <vt:lpstr>Charles’ decision</vt:lpstr>
      <vt:lpstr>PowerPoint Presentation</vt:lpstr>
      <vt:lpstr>Charles’ decision</vt:lpstr>
      <vt:lpstr>PowerPoint Presentation</vt:lpstr>
      <vt:lpstr>Charles’ decision</vt:lpstr>
      <vt:lpstr>PowerPoint Presentation</vt:lpstr>
      <vt:lpstr>PowerPoint Presentation</vt:lpstr>
      <vt:lpstr>Charles’ decision</vt:lpstr>
      <vt:lpstr>PowerPoint Presentation</vt:lpstr>
      <vt:lpstr>Charles’ decision</vt:lpstr>
      <vt:lpstr>PowerPoint Presentation</vt:lpstr>
      <vt:lpstr>Charles’ decision</vt:lpstr>
      <vt:lpstr>PowerPoint Presentation</vt:lpstr>
      <vt:lpstr>Charles’ decision</vt:lpstr>
      <vt:lpstr>PowerPoint Presentation</vt:lpstr>
      <vt:lpstr>Charles’ decision</vt:lpstr>
      <vt:lpstr>PowerPoint Presentation</vt:lpstr>
      <vt:lpstr>Charles’ decision</vt:lpstr>
      <vt:lpstr>PowerPoint Presentation</vt:lpstr>
      <vt:lpstr>Charles’ decision</vt:lpstr>
      <vt:lpstr>PowerPoint Presentation</vt:lpstr>
      <vt:lpstr>PowerPoint Presentation</vt:lpstr>
      <vt:lpstr>PowerPoint Presentation</vt:lpstr>
      <vt:lpstr>PowerPoint Presentation</vt:lpstr>
    </vt:vector>
  </TitlesOfParts>
  <Company>Moulton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did Charles do wrong?</dc:title>
  <dc:creator>Sam Leith</dc:creator>
  <cp:lastModifiedBy>GP-LPT</cp:lastModifiedBy>
  <cp:revision>7</cp:revision>
  <dcterms:created xsi:type="dcterms:W3CDTF">2014-01-20T14:20:29Z</dcterms:created>
  <dcterms:modified xsi:type="dcterms:W3CDTF">2016-10-02T14:37:16Z</dcterms:modified>
</cp:coreProperties>
</file>