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66" r:id="rId2"/>
    <p:sldId id="258" r:id="rId3"/>
    <p:sldId id="263" r:id="rId4"/>
    <p:sldId id="305" r:id="rId5"/>
    <p:sldId id="306" r:id="rId6"/>
    <p:sldId id="307" r:id="rId7"/>
    <p:sldId id="308" r:id="rId8"/>
    <p:sldId id="309" r:id="rId9"/>
    <p:sldId id="272" r:id="rId10"/>
    <p:sldId id="310" r:id="rId11"/>
    <p:sldId id="311" r:id="rId12"/>
    <p:sldId id="312" r:id="rId13"/>
    <p:sldId id="313" r:id="rId14"/>
    <p:sldId id="314" r:id="rId15"/>
    <p:sldId id="315" r:id="rId16"/>
    <p:sldId id="264" r:id="rId17"/>
    <p:sldId id="316" r:id="rId18"/>
    <p:sldId id="297" r:id="rId19"/>
    <p:sldId id="284" r:id="rId20"/>
    <p:sldId id="280" r:id="rId21"/>
    <p:sldId id="281" r:id="rId22"/>
    <p:sldId id="296" r:id="rId23"/>
    <p:sldId id="294" r:id="rId24"/>
    <p:sldId id="270"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8"/>
    <p:restoredTop sz="94611"/>
  </p:normalViewPr>
  <p:slideViewPr>
    <p:cSldViewPr snapToGrid="0" snapToObjects="1">
      <p:cViewPr varScale="1">
        <p:scale>
          <a:sx n="109" d="100"/>
          <a:sy n="109" d="100"/>
        </p:scale>
        <p:origin x="1512"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A3B439-0E6D-964F-917F-A1E7B9E39CDF}" type="datetimeFigureOut">
              <a:rPr lang="en-US" smtClean="0"/>
              <a:t>6/5/18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A1B153-ED32-8F44-A660-053195D2C71A}" type="slidenum">
              <a:rPr lang="en-US" smtClean="0"/>
              <a:t>‹#›</a:t>
            </a:fld>
            <a:endParaRPr lang="en-US"/>
          </a:p>
        </p:txBody>
      </p:sp>
    </p:spTree>
    <p:extLst>
      <p:ext uri="{BB962C8B-B14F-4D97-AF65-F5344CB8AC3E}">
        <p14:creationId xmlns:p14="http://schemas.microsoft.com/office/powerpoint/2010/main" val="17717434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dirty="0">
              <a:latin typeface="Calibri" charset="0"/>
              <a:ea typeface="ＭＳ Ｐゴシック" charset="0"/>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E57C57FD-91C5-834E-8929-2333575F8656}" type="slidenum">
              <a:rPr lang="en-GB">
                <a:latin typeface="Arial" charset="0"/>
              </a:rPr>
              <a:pPr/>
              <a:t>2</a:t>
            </a:fld>
            <a:endParaRPr lang="en-GB">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85B22F4-2090-1C42-A141-322962ADCE34}" type="slidenum">
              <a:rPr lang="en-GB">
                <a:latin typeface="Arial" charset="0"/>
                <a:cs typeface="Arial" charset="0"/>
              </a:rPr>
              <a:pPr/>
              <a:t>3</a:t>
            </a:fld>
            <a:endParaRPr lang="en-GB">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40C5308-50BB-4A4B-82ED-C3A0B63ADEDE}" type="datetimeFigureOut">
              <a:rPr lang="en-US" smtClean="0"/>
              <a:t>6/5/18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D44D6-22AF-3042-BA16-CE188120DEC1}" type="slidenum">
              <a:rPr lang="en-US" smtClean="0"/>
              <a:t>‹#›</a:t>
            </a:fld>
            <a:endParaRPr lang="en-US"/>
          </a:p>
        </p:txBody>
      </p:sp>
    </p:spTree>
    <p:extLst>
      <p:ext uri="{BB962C8B-B14F-4D97-AF65-F5344CB8AC3E}">
        <p14:creationId xmlns:p14="http://schemas.microsoft.com/office/powerpoint/2010/main" val="3980000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40C5308-50BB-4A4B-82ED-C3A0B63ADEDE}" type="datetimeFigureOut">
              <a:rPr lang="en-US" smtClean="0"/>
              <a:t>6/5/18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D44D6-22AF-3042-BA16-CE188120DEC1}" type="slidenum">
              <a:rPr lang="en-US" smtClean="0"/>
              <a:t>‹#›</a:t>
            </a:fld>
            <a:endParaRPr lang="en-US"/>
          </a:p>
        </p:txBody>
      </p:sp>
    </p:spTree>
    <p:extLst>
      <p:ext uri="{BB962C8B-B14F-4D97-AF65-F5344CB8AC3E}">
        <p14:creationId xmlns:p14="http://schemas.microsoft.com/office/powerpoint/2010/main" val="1783162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40C5308-50BB-4A4B-82ED-C3A0B63ADEDE}" type="datetimeFigureOut">
              <a:rPr lang="en-US" smtClean="0"/>
              <a:t>6/5/18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D44D6-22AF-3042-BA16-CE188120DEC1}" type="slidenum">
              <a:rPr lang="en-US" smtClean="0"/>
              <a:t>‹#›</a:t>
            </a:fld>
            <a:endParaRPr lang="en-US"/>
          </a:p>
        </p:txBody>
      </p:sp>
    </p:spTree>
    <p:extLst>
      <p:ext uri="{BB962C8B-B14F-4D97-AF65-F5344CB8AC3E}">
        <p14:creationId xmlns:p14="http://schemas.microsoft.com/office/powerpoint/2010/main" val="2015187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40C5308-50BB-4A4B-82ED-C3A0B63ADEDE}" type="datetimeFigureOut">
              <a:rPr lang="en-US" smtClean="0"/>
              <a:t>6/5/18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D44D6-22AF-3042-BA16-CE188120DEC1}" type="slidenum">
              <a:rPr lang="en-US" smtClean="0"/>
              <a:t>‹#›</a:t>
            </a:fld>
            <a:endParaRPr lang="en-US"/>
          </a:p>
        </p:txBody>
      </p:sp>
    </p:spTree>
    <p:extLst>
      <p:ext uri="{BB962C8B-B14F-4D97-AF65-F5344CB8AC3E}">
        <p14:creationId xmlns:p14="http://schemas.microsoft.com/office/powerpoint/2010/main" val="2129679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40C5308-50BB-4A4B-82ED-C3A0B63ADEDE}" type="datetimeFigureOut">
              <a:rPr lang="en-US" smtClean="0"/>
              <a:t>6/5/18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D44D6-22AF-3042-BA16-CE188120DEC1}" type="slidenum">
              <a:rPr lang="en-US" smtClean="0"/>
              <a:t>‹#›</a:t>
            </a:fld>
            <a:endParaRPr lang="en-US"/>
          </a:p>
        </p:txBody>
      </p:sp>
    </p:spTree>
    <p:extLst>
      <p:ext uri="{BB962C8B-B14F-4D97-AF65-F5344CB8AC3E}">
        <p14:creationId xmlns:p14="http://schemas.microsoft.com/office/powerpoint/2010/main" val="3562659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40C5308-50BB-4A4B-82ED-C3A0B63ADEDE}" type="datetimeFigureOut">
              <a:rPr lang="en-US" smtClean="0"/>
              <a:t>6/5/18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8D44D6-22AF-3042-BA16-CE188120DEC1}" type="slidenum">
              <a:rPr lang="en-US" smtClean="0"/>
              <a:t>‹#›</a:t>
            </a:fld>
            <a:endParaRPr lang="en-US"/>
          </a:p>
        </p:txBody>
      </p:sp>
    </p:spTree>
    <p:extLst>
      <p:ext uri="{BB962C8B-B14F-4D97-AF65-F5344CB8AC3E}">
        <p14:creationId xmlns:p14="http://schemas.microsoft.com/office/powerpoint/2010/main" val="2585007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40C5308-50BB-4A4B-82ED-C3A0B63ADEDE}" type="datetimeFigureOut">
              <a:rPr lang="en-US" smtClean="0"/>
              <a:t>6/5/18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8D44D6-22AF-3042-BA16-CE188120DEC1}" type="slidenum">
              <a:rPr lang="en-US" smtClean="0"/>
              <a:t>‹#›</a:t>
            </a:fld>
            <a:endParaRPr lang="en-US"/>
          </a:p>
        </p:txBody>
      </p:sp>
    </p:spTree>
    <p:extLst>
      <p:ext uri="{BB962C8B-B14F-4D97-AF65-F5344CB8AC3E}">
        <p14:creationId xmlns:p14="http://schemas.microsoft.com/office/powerpoint/2010/main" val="885908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40C5308-50BB-4A4B-82ED-C3A0B63ADEDE}" type="datetimeFigureOut">
              <a:rPr lang="en-US" smtClean="0"/>
              <a:t>6/5/18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8D44D6-22AF-3042-BA16-CE188120DEC1}" type="slidenum">
              <a:rPr lang="en-US" smtClean="0"/>
              <a:t>‹#›</a:t>
            </a:fld>
            <a:endParaRPr lang="en-US"/>
          </a:p>
        </p:txBody>
      </p:sp>
    </p:spTree>
    <p:extLst>
      <p:ext uri="{BB962C8B-B14F-4D97-AF65-F5344CB8AC3E}">
        <p14:creationId xmlns:p14="http://schemas.microsoft.com/office/powerpoint/2010/main" val="2279996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0C5308-50BB-4A4B-82ED-C3A0B63ADEDE}" type="datetimeFigureOut">
              <a:rPr lang="en-US" smtClean="0"/>
              <a:t>6/5/18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8D44D6-22AF-3042-BA16-CE188120DEC1}" type="slidenum">
              <a:rPr lang="en-US" smtClean="0"/>
              <a:t>‹#›</a:t>
            </a:fld>
            <a:endParaRPr lang="en-US"/>
          </a:p>
        </p:txBody>
      </p:sp>
    </p:spTree>
    <p:extLst>
      <p:ext uri="{BB962C8B-B14F-4D97-AF65-F5344CB8AC3E}">
        <p14:creationId xmlns:p14="http://schemas.microsoft.com/office/powerpoint/2010/main" val="2144021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40C5308-50BB-4A4B-82ED-C3A0B63ADEDE}" type="datetimeFigureOut">
              <a:rPr lang="en-US" smtClean="0"/>
              <a:t>6/5/18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8D44D6-22AF-3042-BA16-CE188120DEC1}" type="slidenum">
              <a:rPr lang="en-US" smtClean="0"/>
              <a:t>‹#›</a:t>
            </a:fld>
            <a:endParaRPr lang="en-US"/>
          </a:p>
        </p:txBody>
      </p:sp>
    </p:spTree>
    <p:extLst>
      <p:ext uri="{BB962C8B-B14F-4D97-AF65-F5344CB8AC3E}">
        <p14:creationId xmlns:p14="http://schemas.microsoft.com/office/powerpoint/2010/main" val="666867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40C5308-50BB-4A4B-82ED-C3A0B63ADEDE}" type="datetimeFigureOut">
              <a:rPr lang="en-US" smtClean="0"/>
              <a:t>6/5/18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8D44D6-22AF-3042-BA16-CE188120DEC1}" type="slidenum">
              <a:rPr lang="en-US" smtClean="0"/>
              <a:t>‹#›</a:t>
            </a:fld>
            <a:endParaRPr lang="en-US"/>
          </a:p>
        </p:txBody>
      </p:sp>
    </p:spTree>
    <p:extLst>
      <p:ext uri="{BB962C8B-B14F-4D97-AF65-F5344CB8AC3E}">
        <p14:creationId xmlns:p14="http://schemas.microsoft.com/office/powerpoint/2010/main" val="3027275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0C5308-50BB-4A4B-82ED-C3A0B63ADEDE}" type="datetimeFigureOut">
              <a:rPr lang="en-US" smtClean="0"/>
              <a:t>6/5/18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D44D6-22AF-3042-BA16-CE188120DEC1}" type="slidenum">
              <a:rPr lang="en-US" smtClean="0"/>
              <a:t>‹#›</a:t>
            </a:fld>
            <a:endParaRPr lang="en-US"/>
          </a:p>
        </p:txBody>
      </p:sp>
    </p:spTree>
    <p:extLst>
      <p:ext uri="{BB962C8B-B14F-4D97-AF65-F5344CB8AC3E}">
        <p14:creationId xmlns:p14="http://schemas.microsoft.com/office/powerpoint/2010/main" val="1520721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wgsg.maps.arcgis.com/apps/MapTour/index.html?appid=8d81698048ee4fb785637835100f44ed"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JAHHu6tbtow" TargetMode="External"/><Relationship Id="rId2" Type="http://schemas.openxmlformats.org/officeDocument/2006/relationships/hyperlink" Target="https://www.youtube.com/watch?v=BE1RbFJTZdI"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Sv1zd23f-E0" TargetMode="External"/><Relationship Id="rId2" Type="http://schemas.openxmlformats.org/officeDocument/2006/relationships/hyperlink" Target="http://www.snwa.com/" TargetMode="Externa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hyperlink" Target="http://ngm.nationalgeographic.com/2008/02/drying-west/kunzig-text" TargetMode="External"/><Relationship Id="rId2" Type="http://schemas.openxmlformats.org/officeDocument/2006/relationships/hyperlink" Target="http://www.fastcoexist.com/3038388/can-americas-desert-cities-adapt-before-they-dry-out-and-die?partner=rss" TargetMode="External"/><Relationship Id="rId1" Type="http://schemas.openxmlformats.org/officeDocument/2006/relationships/slideLayout" Target="../slideLayouts/slideLayout2.xml"/><Relationship Id="rId4" Type="http://schemas.openxmlformats.org/officeDocument/2006/relationships/hyperlink" Target="colorado%20river%20management.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vimeo.com/63943253"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p:nvPr/>
        </p:nvPicPr>
        <p:blipFill>
          <a:blip r:embed="rId2">
            <a:extLst>
              <a:ext uri="{28A0092B-C50C-407E-A947-70E740481C1C}">
                <a14:useLocalDpi xmlns:a14="http://schemas.microsoft.com/office/drawing/2010/main" val="0"/>
              </a:ext>
            </a:extLst>
          </a:blip>
          <a:srcRect/>
          <a:stretch>
            <a:fillRect/>
          </a:stretch>
        </p:blipFill>
        <p:spPr bwMode="auto">
          <a:xfrm>
            <a:off x="1244493" y="850197"/>
            <a:ext cx="7424594" cy="5958176"/>
          </a:xfrm>
          <a:prstGeom prst="rect">
            <a:avLst/>
          </a:prstGeom>
          <a:noFill/>
          <a:ln>
            <a:noFill/>
          </a:ln>
        </p:spPr>
      </p:pic>
      <p:pic>
        <p:nvPicPr>
          <p:cNvPr id="4" name="Picture 3"/>
          <p:cNvPicPr>
            <a:picLocks noChangeAspect="1"/>
          </p:cNvPicPr>
          <p:nvPr/>
        </p:nvPicPr>
        <p:blipFill>
          <a:blip r:embed="rId3"/>
          <a:stretch>
            <a:fillRect/>
          </a:stretch>
        </p:blipFill>
        <p:spPr>
          <a:xfrm>
            <a:off x="5991942" y="6117223"/>
            <a:ext cx="634999" cy="634999"/>
          </a:xfrm>
          <a:prstGeom prst="rect">
            <a:avLst/>
          </a:prstGeom>
        </p:spPr>
      </p:pic>
      <p:sp>
        <p:nvSpPr>
          <p:cNvPr id="5" name="Rectangle 4"/>
          <p:cNvSpPr/>
          <p:nvPr/>
        </p:nvSpPr>
        <p:spPr>
          <a:xfrm>
            <a:off x="6192205" y="6285153"/>
            <a:ext cx="2850883" cy="523220"/>
          </a:xfrm>
          <a:prstGeom prst="rect">
            <a:avLst/>
          </a:prstGeom>
          <a:noFill/>
        </p:spPr>
        <p:txBody>
          <a:bodyPr wrap="square">
            <a:spAutoFit/>
          </a:bodyPr>
          <a:lstStyle/>
          <a:p>
            <a:pPr algn="ctr">
              <a:defRPr/>
            </a:pPr>
            <a:r>
              <a:rPr lang="en-GB" sz="2800" b="1"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latin typeface="Comic Sans MS"/>
                <a:cs typeface="Comic Sans MS"/>
              </a:rPr>
              <a:t>Bell starter</a:t>
            </a:r>
          </a:p>
        </p:txBody>
      </p:sp>
      <p:sp>
        <p:nvSpPr>
          <p:cNvPr id="6" name="Rectangle 5"/>
          <p:cNvSpPr/>
          <p:nvPr/>
        </p:nvSpPr>
        <p:spPr>
          <a:xfrm>
            <a:off x="0" y="0"/>
            <a:ext cx="1238441" cy="850198"/>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Bell MT"/>
                <a:cs typeface="Bell MT"/>
              </a:rPr>
              <a:t>Question grid</a:t>
            </a:r>
          </a:p>
          <a:p>
            <a:pPr algn="ctr"/>
            <a:r>
              <a:rPr lang="en-US" sz="1600" dirty="0">
                <a:latin typeface="Bell MT"/>
                <a:cs typeface="Bell MT"/>
              </a:rPr>
              <a:t>?</a:t>
            </a:r>
          </a:p>
        </p:txBody>
      </p:sp>
      <p:sp>
        <p:nvSpPr>
          <p:cNvPr id="16" name="Rectangle 15"/>
          <p:cNvSpPr/>
          <p:nvPr/>
        </p:nvSpPr>
        <p:spPr>
          <a:xfrm>
            <a:off x="1238441" y="0"/>
            <a:ext cx="1238441" cy="850198"/>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Bell MT"/>
                <a:cs typeface="Bell MT"/>
              </a:rPr>
              <a:t>Is?</a:t>
            </a:r>
          </a:p>
          <a:p>
            <a:pPr algn="ctr"/>
            <a:r>
              <a:rPr lang="en-US" sz="1600" dirty="0">
                <a:latin typeface="Bell MT"/>
                <a:cs typeface="Bell MT"/>
              </a:rPr>
              <a:t>Present </a:t>
            </a:r>
          </a:p>
        </p:txBody>
      </p:sp>
      <p:sp>
        <p:nvSpPr>
          <p:cNvPr id="17" name="Rectangle 16"/>
          <p:cNvSpPr/>
          <p:nvPr/>
        </p:nvSpPr>
        <p:spPr>
          <a:xfrm>
            <a:off x="2476882" y="0"/>
            <a:ext cx="1238441" cy="850198"/>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Bell MT"/>
                <a:cs typeface="Bell MT"/>
              </a:rPr>
              <a:t>Did?</a:t>
            </a:r>
          </a:p>
          <a:p>
            <a:pPr algn="ctr"/>
            <a:r>
              <a:rPr lang="en-US" sz="1600" dirty="0">
                <a:latin typeface="Bell MT"/>
                <a:cs typeface="Bell MT"/>
              </a:rPr>
              <a:t>Past</a:t>
            </a:r>
          </a:p>
        </p:txBody>
      </p:sp>
      <p:sp>
        <p:nvSpPr>
          <p:cNvPr id="18" name="Rectangle 17"/>
          <p:cNvSpPr/>
          <p:nvPr/>
        </p:nvSpPr>
        <p:spPr>
          <a:xfrm>
            <a:off x="3715323" y="0"/>
            <a:ext cx="1238441" cy="850198"/>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Bell MT"/>
                <a:cs typeface="Bell MT"/>
              </a:rPr>
              <a:t>Can?</a:t>
            </a:r>
          </a:p>
          <a:p>
            <a:pPr algn="ctr"/>
            <a:r>
              <a:rPr lang="en-US" sz="1600" dirty="0">
                <a:latin typeface="Bell MT"/>
                <a:cs typeface="Bell MT"/>
              </a:rPr>
              <a:t>Possibility</a:t>
            </a:r>
          </a:p>
        </p:txBody>
      </p:sp>
      <p:sp>
        <p:nvSpPr>
          <p:cNvPr id="19" name="Rectangle 18"/>
          <p:cNvSpPr/>
          <p:nvPr/>
        </p:nvSpPr>
        <p:spPr>
          <a:xfrm>
            <a:off x="4953764" y="0"/>
            <a:ext cx="1238441" cy="850198"/>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Bell MT"/>
                <a:cs typeface="Bell MT"/>
              </a:rPr>
              <a:t>Would/could?</a:t>
            </a:r>
          </a:p>
          <a:p>
            <a:pPr algn="ctr"/>
            <a:r>
              <a:rPr lang="en-US" sz="1600" dirty="0">
                <a:latin typeface="Bell MT"/>
                <a:cs typeface="Bell MT"/>
              </a:rPr>
              <a:t>Probability</a:t>
            </a:r>
          </a:p>
        </p:txBody>
      </p:sp>
      <p:sp>
        <p:nvSpPr>
          <p:cNvPr id="20" name="Rectangle 19"/>
          <p:cNvSpPr/>
          <p:nvPr/>
        </p:nvSpPr>
        <p:spPr>
          <a:xfrm>
            <a:off x="6192205" y="0"/>
            <a:ext cx="1238441" cy="850198"/>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Bell MT"/>
                <a:cs typeface="Bell MT"/>
              </a:rPr>
              <a:t>Will?</a:t>
            </a:r>
          </a:p>
          <a:p>
            <a:pPr algn="ctr"/>
            <a:r>
              <a:rPr lang="en-US" sz="1600" dirty="0">
                <a:latin typeface="Bell MT"/>
                <a:cs typeface="Bell MT"/>
              </a:rPr>
              <a:t>Prediction </a:t>
            </a:r>
          </a:p>
        </p:txBody>
      </p:sp>
      <p:sp>
        <p:nvSpPr>
          <p:cNvPr id="22" name="Rectangle 21"/>
          <p:cNvSpPr/>
          <p:nvPr/>
        </p:nvSpPr>
        <p:spPr>
          <a:xfrm>
            <a:off x="7430646" y="0"/>
            <a:ext cx="1238441" cy="850198"/>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Bell MT"/>
                <a:cs typeface="Bell MT"/>
              </a:rPr>
              <a:t>Might? </a:t>
            </a:r>
          </a:p>
          <a:p>
            <a:pPr algn="ctr"/>
            <a:r>
              <a:rPr lang="en-US" sz="1600" dirty="0">
                <a:latin typeface="Bell MT"/>
                <a:cs typeface="Bell MT"/>
              </a:rPr>
              <a:t>Imagination</a:t>
            </a:r>
          </a:p>
        </p:txBody>
      </p:sp>
      <p:sp>
        <p:nvSpPr>
          <p:cNvPr id="23" name="Rectangle 22"/>
          <p:cNvSpPr/>
          <p:nvPr/>
        </p:nvSpPr>
        <p:spPr>
          <a:xfrm>
            <a:off x="0" y="850198"/>
            <a:ext cx="1238441" cy="850198"/>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Bell MT"/>
                <a:cs typeface="Bell MT"/>
              </a:rPr>
              <a:t>What?</a:t>
            </a:r>
          </a:p>
          <a:p>
            <a:pPr algn="ctr"/>
            <a:r>
              <a:rPr lang="en-US" sz="1600" dirty="0">
                <a:latin typeface="Bell MT"/>
                <a:cs typeface="Bell MT"/>
              </a:rPr>
              <a:t>Event</a:t>
            </a:r>
          </a:p>
        </p:txBody>
      </p:sp>
      <p:sp>
        <p:nvSpPr>
          <p:cNvPr id="24" name="Rectangle 23"/>
          <p:cNvSpPr/>
          <p:nvPr/>
        </p:nvSpPr>
        <p:spPr>
          <a:xfrm>
            <a:off x="0" y="1700396"/>
            <a:ext cx="1238441" cy="850198"/>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Bell MT"/>
                <a:cs typeface="Bell MT"/>
              </a:rPr>
              <a:t>Where?</a:t>
            </a:r>
          </a:p>
          <a:p>
            <a:pPr algn="ctr"/>
            <a:r>
              <a:rPr lang="en-US" sz="1600" dirty="0">
                <a:latin typeface="Bell MT"/>
                <a:cs typeface="Bell MT"/>
              </a:rPr>
              <a:t>Place</a:t>
            </a:r>
          </a:p>
        </p:txBody>
      </p:sp>
      <p:sp>
        <p:nvSpPr>
          <p:cNvPr id="25" name="Rectangle 24"/>
          <p:cNvSpPr/>
          <p:nvPr/>
        </p:nvSpPr>
        <p:spPr>
          <a:xfrm>
            <a:off x="0" y="2550594"/>
            <a:ext cx="1238441" cy="850198"/>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Bell MT"/>
                <a:cs typeface="Bell MT"/>
              </a:rPr>
              <a:t>When?</a:t>
            </a:r>
          </a:p>
          <a:p>
            <a:pPr algn="ctr"/>
            <a:r>
              <a:rPr lang="en-US" sz="1600" dirty="0">
                <a:latin typeface="Bell MT"/>
                <a:cs typeface="Bell MT"/>
              </a:rPr>
              <a:t>Time</a:t>
            </a:r>
          </a:p>
        </p:txBody>
      </p:sp>
      <p:sp>
        <p:nvSpPr>
          <p:cNvPr id="26" name="Rectangle 25"/>
          <p:cNvSpPr/>
          <p:nvPr/>
        </p:nvSpPr>
        <p:spPr>
          <a:xfrm>
            <a:off x="0" y="3400793"/>
            <a:ext cx="1238441" cy="850198"/>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Bell MT"/>
                <a:cs typeface="Bell MT"/>
              </a:rPr>
              <a:t>Which?</a:t>
            </a:r>
          </a:p>
          <a:p>
            <a:pPr algn="ctr"/>
            <a:r>
              <a:rPr lang="en-US" sz="1600" dirty="0">
                <a:latin typeface="Bell MT"/>
                <a:cs typeface="Bell MT"/>
              </a:rPr>
              <a:t>Choice</a:t>
            </a:r>
          </a:p>
        </p:txBody>
      </p:sp>
      <p:sp>
        <p:nvSpPr>
          <p:cNvPr id="27" name="Rectangle 26"/>
          <p:cNvSpPr/>
          <p:nvPr/>
        </p:nvSpPr>
        <p:spPr>
          <a:xfrm>
            <a:off x="0" y="4250991"/>
            <a:ext cx="1238441" cy="850198"/>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Bell MT"/>
                <a:cs typeface="Bell MT"/>
              </a:rPr>
              <a:t>Who?</a:t>
            </a:r>
          </a:p>
          <a:p>
            <a:pPr algn="ctr"/>
            <a:r>
              <a:rPr lang="en-US" sz="1600" dirty="0">
                <a:latin typeface="Bell MT"/>
                <a:cs typeface="Bell MT"/>
              </a:rPr>
              <a:t>Person</a:t>
            </a:r>
          </a:p>
        </p:txBody>
      </p:sp>
      <p:sp>
        <p:nvSpPr>
          <p:cNvPr id="28" name="Rectangle 27"/>
          <p:cNvSpPr/>
          <p:nvPr/>
        </p:nvSpPr>
        <p:spPr>
          <a:xfrm>
            <a:off x="0" y="5101189"/>
            <a:ext cx="1238441" cy="850198"/>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Bell MT"/>
                <a:cs typeface="Bell MT"/>
              </a:rPr>
              <a:t>Why?</a:t>
            </a:r>
          </a:p>
          <a:p>
            <a:pPr algn="ctr"/>
            <a:r>
              <a:rPr lang="en-US" sz="1600" dirty="0">
                <a:latin typeface="Bell MT"/>
                <a:cs typeface="Bell MT"/>
              </a:rPr>
              <a:t>Reason</a:t>
            </a:r>
          </a:p>
        </p:txBody>
      </p:sp>
      <p:sp>
        <p:nvSpPr>
          <p:cNvPr id="29" name="Rectangle 28"/>
          <p:cNvSpPr/>
          <p:nvPr/>
        </p:nvSpPr>
        <p:spPr>
          <a:xfrm>
            <a:off x="0" y="5951387"/>
            <a:ext cx="1238441" cy="850198"/>
          </a:xfrm>
          <a:prstGeom prst="rect">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Bell MT"/>
                <a:cs typeface="Bell MT"/>
              </a:rPr>
              <a:t>How?</a:t>
            </a:r>
          </a:p>
          <a:p>
            <a:pPr algn="ctr"/>
            <a:r>
              <a:rPr lang="en-US" sz="1600" dirty="0">
                <a:latin typeface="Bell MT"/>
                <a:cs typeface="Bell MT"/>
              </a:rPr>
              <a:t>Meaning</a:t>
            </a:r>
          </a:p>
        </p:txBody>
      </p:sp>
      <p:sp>
        <p:nvSpPr>
          <p:cNvPr id="30" name="Right Arrow 29"/>
          <p:cNvSpPr/>
          <p:nvPr/>
        </p:nvSpPr>
        <p:spPr>
          <a:xfrm>
            <a:off x="2298461" y="850198"/>
            <a:ext cx="5132185" cy="514317"/>
          </a:xfrm>
          <a:prstGeom prst="rightArrow">
            <a:avLst/>
          </a:prstGeom>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Bell MT"/>
                <a:cs typeface="Bell MT"/>
              </a:rPr>
              <a:t>Deeper thinking</a:t>
            </a:r>
          </a:p>
        </p:txBody>
      </p:sp>
      <p:sp>
        <p:nvSpPr>
          <p:cNvPr id="31" name="Right Arrow 30"/>
          <p:cNvSpPr/>
          <p:nvPr/>
        </p:nvSpPr>
        <p:spPr>
          <a:xfrm rot="5400000">
            <a:off x="-986531" y="3578982"/>
            <a:ext cx="5132185" cy="514317"/>
          </a:xfrm>
          <a:prstGeom prst="rightArrow">
            <a:avLst/>
          </a:prstGeom>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Bell MT"/>
                <a:cs typeface="Bell MT"/>
              </a:rPr>
              <a:t>Deeper thinking</a:t>
            </a:r>
          </a:p>
        </p:txBody>
      </p:sp>
    </p:spTree>
    <p:extLst>
      <p:ext uri="{BB962C8B-B14F-4D97-AF65-F5344CB8AC3E}">
        <p14:creationId xmlns:p14="http://schemas.microsoft.com/office/powerpoint/2010/main" val="4264870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Colorado river basin:</a:t>
            </a:r>
            <a:br>
              <a:rPr lang="en-US" dirty="0"/>
            </a:br>
            <a:r>
              <a:rPr lang="en-US" dirty="0"/>
              <a:t>Geographical location</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219200" y="1447800"/>
            <a:ext cx="5943600" cy="4823791"/>
          </a:xfrm>
          <a:prstGeom prst="rect">
            <a:avLst/>
          </a:prstGeom>
          <a:noFill/>
          <a:ln w="9525">
            <a:noFill/>
            <a:miter lim="800000"/>
            <a:headEnd/>
            <a:tailEnd/>
          </a:ln>
        </p:spPr>
      </p:pic>
      <p:sp>
        <p:nvSpPr>
          <p:cNvPr id="5" name="6-Point Star 4"/>
          <p:cNvSpPr/>
          <p:nvPr/>
        </p:nvSpPr>
        <p:spPr>
          <a:xfrm>
            <a:off x="5715000" y="3810000"/>
            <a:ext cx="3124200" cy="2819400"/>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248400" y="4572000"/>
            <a:ext cx="2362200" cy="1200329"/>
          </a:xfrm>
          <a:prstGeom prst="rect">
            <a:avLst/>
          </a:prstGeom>
          <a:noFill/>
        </p:spPr>
        <p:txBody>
          <a:bodyPr wrap="square" rtlCol="0">
            <a:spAutoFit/>
          </a:bodyPr>
          <a:lstStyle/>
          <a:p>
            <a:r>
              <a:rPr lang="en-US" sz="2400" dirty="0"/>
              <a:t>Name the states who share the River basin</a:t>
            </a:r>
          </a:p>
        </p:txBody>
      </p:sp>
    </p:spTree>
    <p:extLst>
      <p:ext uri="{BB962C8B-B14F-4D97-AF65-F5344CB8AC3E}">
        <p14:creationId xmlns:p14="http://schemas.microsoft.com/office/powerpoint/2010/main" val="1373957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rgbClr val="00B0F0"/>
                </a:solidFill>
              </a:rPr>
              <a:t>Locational context</a:t>
            </a:r>
          </a:p>
        </p:txBody>
      </p:sp>
      <p:sp>
        <p:nvSpPr>
          <p:cNvPr id="3" name="Content Placeholder 2"/>
          <p:cNvSpPr>
            <a:spLocks noGrp="1"/>
          </p:cNvSpPr>
          <p:nvPr>
            <p:ph idx="1"/>
          </p:nvPr>
        </p:nvSpPr>
        <p:spPr/>
        <p:txBody>
          <a:bodyPr/>
          <a:lstStyle/>
          <a:p>
            <a:endParaRPr lang="en-US"/>
          </a:p>
        </p:txBody>
      </p:sp>
      <p:pic>
        <p:nvPicPr>
          <p:cNvPr id="45058" name="Picture 2"/>
          <p:cNvPicPr>
            <a:picLocks noChangeAspect="1" noChangeArrowheads="1"/>
          </p:cNvPicPr>
          <p:nvPr/>
        </p:nvPicPr>
        <p:blipFill>
          <a:blip r:embed="rId2" cstate="print"/>
          <a:srcRect/>
          <a:stretch>
            <a:fillRect/>
          </a:stretch>
        </p:blipFill>
        <p:spPr bwMode="auto">
          <a:xfrm>
            <a:off x="0" y="1371600"/>
            <a:ext cx="4648477" cy="54864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4791075" y="838200"/>
            <a:ext cx="4352925" cy="5810250"/>
          </a:xfrm>
          <a:prstGeom prst="rect">
            <a:avLst/>
          </a:prstGeom>
          <a:noFill/>
          <a:ln w="9525">
            <a:noFill/>
            <a:miter lim="800000"/>
            <a:headEnd/>
            <a:tailEnd/>
          </a:ln>
        </p:spPr>
      </p:pic>
    </p:spTree>
    <p:extLst>
      <p:ext uri="{BB962C8B-B14F-4D97-AF65-F5344CB8AC3E}">
        <p14:creationId xmlns:p14="http://schemas.microsoft.com/office/powerpoint/2010/main" val="1226682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B0F0"/>
                </a:solidFill>
              </a:rPr>
              <a:t>Task: </a:t>
            </a:r>
            <a:r>
              <a:rPr lang="en-US" dirty="0">
                <a:solidFill>
                  <a:srgbClr val="00B0F0"/>
                </a:solidFill>
              </a:rPr>
              <a:t>Describe the locational context of the Mojave Desert (4)</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4598" y="1417638"/>
            <a:ext cx="6634803" cy="5247787"/>
          </a:xfrm>
        </p:spPr>
      </p:pic>
    </p:spTree>
    <p:extLst>
      <p:ext uri="{BB962C8B-B14F-4D97-AF65-F5344CB8AC3E}">
        <p14:creationId xmlns:p14="http://schemas.microsoft.com/office/powerpoint/2010/main" val="1194493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417"/>
            <a:ext cx="9144000" cy="769441"/>
          </a:xfrm>
          <a:prstGeom prst="rect">
            <a:avLst/>
          </a:prstGeom>
          <a:noFill/>
        </p:spPr>
        <p:txBody>
          <a:bodyPr wrap="square" rtlCol="0">
            <a:spAutoFit/>
          </a:bodyPr>
          <a:lstStyle/>
          <a:p>
            <a:pPr algn="ctr"/>
            <a:r>
              <a:rPr lang="en-US" sz="4400" dirty="0">
                <a:latin typeface="KBDunkTank"/>
                <a:cs typeface="KBDunkTank"/>
              </a:rPr>
              <a:t>IDEAL analysis </a:t>
            </a:r>
          </a:p>
        </p:txBody>
      </p:sp>
      <p:sp>
        <p:nvSpPr>
          <p:cNvPr id="5" name="TextBox 4"/>
          <p:cNvSpPr txBox="1"/>
          <p:nvPr/>
        </p:nvSpPr>
        <p:spPr>
          <a:xfrm>
            <a:off x="154517" y="525385"/>
            <a:ext cx="673100" cy="1200329"/>
          </a:xfrm>
          <a:prstGeom prst="rect">
            <a:avLst/>
          </a:prstGeom>
          <a:noFill/>
        </p:spPr>
        <p:txBody>
          <a:bodyPr wrap="square" rtlCol="0">
            <a:spAutoFit/>
          </a:bodyPr>
          <a:lstStyle/>
          <a:p>
            <a:r>
              <a:rPr lang="en-US" sz="7200" dirty="0">
                <a:solidFill>
                  <a:srgbClr val="FF0000"/>
                </a:solidFill>
                <a:latin typeface="KBDunkTank"/>
                <a:cs typeface="KBDunkTank"/>
              </a:rPr>
              <a:t>I</a:t>
            </a:r>
          </a:p>
        </p:txBody>
      </p:sp>
      <p:sp>
        <p:nvSpPr>
          <p:cNvPr id="6" name="TextBox 5"/>
          <p:cNvSpPr txBox="1"/>
          <p:nvPr/>
        </p:nvSpPr>
        <p:spPr>
          <a:xfrm>
            <a:off x="154517" y="1728596"/>
            <a:ext cx="673100" cy="1200329"/>
          </a:xfrm>
          <a:prstGeom prst="rect">
            <a:avLst/>
          </a:prstGeom>
          <a:noFill/>
        </p:spPr>
        <p:txBody>
          <a:bodyPr wrap="square" rtlCol="0">
            <a:spAutoFit/>
          </a:bodyPr>
          <a:lstStyle/>
          <a:p>
            <a:r>
              <a:rPr lang="en-US" sz="7200" dirty="0">
                <a:solidFill>
                  <a:srgbClr val="FF6600"/>
                </a:solidFill>
                <a:latin typeface="KBDunkTank"/>
                <a:cs typeface="KBDunkTank"/>
              </a:rPr>
              <a:t>D</a:t>
            </a:r>
          </a:p>
        </p:txBody>
      </p:sp>
      <p:sp>
        <p:nvSpPr>
          <p:cNvPr id="7" name="TextBox 6"/>
          <p:cNvSpPr txBox="1"/>
          <p:nvPr/>
        </p:nvSpPr>
        <p:spPr>
          <a:xfrm>
            <a:off x="209551" y="3000969"/>
            <a:ext cx="673100" cy="1200329"/>
          </a:xfrm>
          <a:prstGeom prst="rect">
            <a:avLst/>
          </a:prstGeom>
          <a:noFill/>
        </p:spPr>
        <p:txBody>
          <a:bodyPr wrap="square" rtlCol="0">
            <a:spAutoFit/>
          </a:bodyPr>
          <a:lstStyle/>
          <a:p>
            <a:r>
              <a:rPr lang="en-US" sz="7200" dirty="0">
                <a:solidFill>
                  <a:srgbClr val="008000"/>
                </a:solidFill>
                <a:latin typeface="KBDunkTank"/>
                <a:cs typeface="KBDunkTank"/>
              </a:rPr>
              <a:t>E</a:t>
            </a:r>
          </a:p>
        </p:txBody>
      </p:sp>
      <p:sp>
        <p:nvSpPr>
          <p:cNvPr id="8" name="TextBox 7"/>
          <p:cNvSpPr txBox="1"/>
          <p:nvPr/>
        </p:nvSpPr>
        <p:spPr>
          <a:xfrm>
            <a:off x="211668" y="4310573"/>
            <a:ext cx="673100" cy="1200329"/>
          </a:xfrm>
          <a:prstGeom prst="rect">
            <a:avLst/>
          </a:prstGeom>
          <a:noFill/>
        </p:spPr>
        <p:txBody>
          <a:bodyPr wrap="square" rtlCol="0">
            <a:spAutoFit/>
          </a:bodyPr>
          <a:lstStyle/>
          <a:p>
            <a:r>
              <a:rPr lang="en-US" sz="7200" dirty="0">
                <a:solidFill>
                  <a:schemeClr val="tx2">
                    <a:lumMod val="60000"/>
                    <a:lumOff val="40000"/>
                  </a:schemeClr>
                </a:solidFill>
                <a:latin typeface="KBDunkTank"/>
                <a:cs typeface="KBDunkTank"/>
              </a:rPr>
              <a:t>A</a:t>
            </a:r>
          </a:p>
        </p:txBody>
      </p:sp>
      <p:sp>
        <p:nvSpPr>
          <p:cNvPr id="9" name="TextBox 8"/>
          <p:cNvSpPr txBox="1"/>
          <p:nvPr/>
        </p:nvSpPr>
        <p:spPr>
          <a:xfrm>
            <a:off x="211668" y="5557125"/>
            <a:ext cx="673100" cy="1200329"/>
          </a:xfrm>
          <a:prstGeom prst="rect">
            <a:avLst/>
          </a:prstGeom>
          <a:noFill/>
        </p:spPr>
        <p:txBody>
          <a:bodyPr wrap="square" rtlCol="0">
            <a:spAutoFit/>
          </a:bodyPr>
          <a:lstStyle/>
          <a:p>
            <a:r>
              <a:rPr lang="en-US" sz="7200" dirty="0">
                <a:solidFill>
                  <a:schemeClr val="accent4">
                    <a:lumMod val="75000"/>
                  </a:schemeClr>
                </a:solidFill>
                <a:latin typeface="KBDunkTank"/>
                <a:cs typeface="KBDunkTank"/>
              </a:rPr>
              <a:t>L</a:t>
            </a:r>
          </a:p>
        </p:txBody>
      </p:sp>
      <p:sp>
        <p:nvSpPr>
          <p:cNvPr id="10" name="TextBox 9"/>
          <p:cNvSpPr txBox="1"/>
          <p:nvPr/>
        </p:nvSpPr>
        <p:spPr>
          <a:xfrm>
            <a:off x="1026583" y="893917"/>
            <a:ext cx="2582334" cy="584776"/>
          </a:xfrm>
          <a:prstGeom prst="rect">
            <a:avLst/>
          </a:prstGeom>
          <a:noFill/>
        </p:spPr>
        <p:txBody>
          <a:bodyPr wrap="square" rtlCol="0">
            <a:spAutoFit/>
          </a:bodyPr>
          <a:lstStyle/>
          <a:p>
            <a:pPr algn="just"/>
            <a:r>
              <a:rPr lang="en-US" sz="1600" dirty="0">
                <a:solidFill>
                  <a:srgbClr val="FF0000"/>
                </a:solidFill>
                <a:latin typeface="KBChubby"/>
                <a:cs typeface="KBChubby"/>
              </a:rPr>
              <a:t>Identify</a:t>
            </a:r>
            <a:r>
              <a:rPr lang="en-US" sz="1600" dirty="0">
                <a:latin typeface="KBChubby"/>
                <a:cs typeface="KBChubby"/>
              </a:rPr>
              <a:t> what can you see? </a:t>
            </a:r>
          </a:p>
        </p:txBody>
      </p:sp>
      <p:sp>
        <p:nvSpPr>
          <p:cNvPr id="11" name="TextBox 10"/>
          <p:cNvSpPr txBox="1"/>
          <p:nvPr/>
        </p:nvSpPr>
        <p:spPr>
          <a:xfrm>
            <a:off x="1026583" y="2157566"/>
            <a:ext cx="2582334" cy="584776"/>
          </a:xfrm>
          <a:prstGeom prst="rect">
            <a:avLst/>
          </a:prstGeom>
          <a:noFill/>
        </p:spPr>
        <p:txBody>
          <a:bodyPr wrap="square" rtlCol="0">
            <a:spAutoFit/>
          </a:bodyPr>
          <a:lstStyle/>
          <a:p>
            <a:pPr algn="just"/>
            <a:r>
              <a:rPr lang="en-US" sz="1600" dirty="0">
                <a:solidFill>
                  <a:srgbClr val="FF6600"/>
                </a:solidFill>
                <a:latin typeface="KBChubby"/>
                <a:cs typeface="KBChubby"/>
              </a:rPr>
              <a:t>Describe</a:t>
            </a:r>
            <a:r>
              <a:rPr lang="en-US" sz="1600" dirty="0">
                <a:solidFill>
                  <a:srgbClr val="FF0000"/>
                </a:solidFill>
                <a:latin typeface="KBChubby"/>
                <a:cs typeface="KBChubby"/>
              </a:rPr>
              <a:t> </a:t>
            </a:r>
            <a:r>
              <a:rPr lang="en-US" sz="1600" dirty="0">
                <a:latin typeface="KBChubby"/>
                <a:cs typeface="KBChubby"/>
              </a:rPr>
              <a:t>why is this required in a desert?</a:t>
            </a:r>
          </a:p>
        </p:txBody>
      </p:sp>
      <p:sp>
        <p:nvSpPr>
          <p:cNvPr id="12" name="TextBox 11"/>
          <p:cNvSpPr txBox="1"/>
          <p:nvPr/>
        </p:nvSpPr>
        <p:spPr>
          <a:xfrm>
            <a:off x="1026583" y="3294217"/>
            <a:ext cx="2582334" cy="830997"/>
          </a:xfrm>
          <a:prstGeom prst="rect">
            <a:avLst/>
          </a:prstGeom>
          <a:noFill/>
        </p:spPr>
        <p:txBody>
          <a:bodyPr wrap="square" rtlCol="0">
            <a:spAutoFit/>
          </a:bodyPr>
          <a:lstStyle/>
          <a:p>
            <a:pPr algn="just"/>
            <a:r>
              <a:rPr lang="en-US" sz="1600" dirty="0">
                <a:solidFill>
                  <a:srgbClr val="008000"/>
                </a:solidFill>
                <a:latin typeface="KBchubby"/>
                <a:cs typeface="KBchubby"/>
              </a:rPr>
              <a:t>Explain</a:t>
            </a:r>
            <a:r>
              <a:rPr lang="en-US" sz="1600" dirty="0">
                <a:latin typeface="KBchubby"/>
                <a:cs typeface="KBchubby"/>
              </a:rPr>
              <a:t>- what are the advantages and disadvantages?</a:t>
            </a:r>
          </a:p>
        </p:txBody>
      </p:sp>
      <p:sp>
        <p:nvSpPr>
          <p:cNvPr id="13" name="TextBox 12"/>
          <p:cNvSpPr txBox="1"/>
          <p:nvPr/>
        </p:nvSpPr>
        <p:spPr>
          <a:xfrm>
            <a:off x="1026583" y="4422708"/>
            <a:ext cx="2582334" cy="1077218"/>
          </a:xfrm>
          <a:prstGeom prst="rect">
            <a:avLst/>
          </a:prstGeom>
          <a:noFill/>
        </p:spPr>
        <p:txBody>
          <a:bodyPr wrap="square" rtlCol="0">
            <a:spAutoFit/>
          </a:bodyPr>
          <a:lstStyle/>
          <a:p>
            <a:pPr algn="just"/>
            <a:r>
              <a:rPr lang="en-US" sz="1600" dirty="0">
                <a:solidFill>
                  <a:schemeClr val="tx2">
                    <a:lumMod val="60000"/>
                    <a:lumOff val="40000"/>
                  </a:schemeClr>
                </a:solidFill>
                <a:latin typeface="KBChubby"/>
                <a:cs typeface="KBChubby"/>
              </a:rPr>
              <a:t>Apply</a:t>
            </a:r>
            <a:r>
              <a:rPr lang="en-US" sz="1600" dirty="0">
                <a:solidFill>
                  <a:srgbClr val="000000"/>
                </a:solidFill>
                <a:latin typeface="KBChubby"/>
                <a:cs typeface="KBChubby"/>
              </a:rPr>
              <a:t>- how did this create economic opportunities for the USA?</a:t>
            </a:r>
          </a:p>
        </p:txBody>
      </p:sp>
      <p:sp>
        <p:nvSpPr>
          <p:cNvPr id="14" name="TextBox 13"/>
          <p:cNvSpPr txBox="1"/>
          <p:nvPr/>
        </p:nvSpPr>
        <p:spPr>
          <a:xfrm>
            <a:off x="1178983" y="5680236"/>
            <a:ext cx="2556934" cy="1077218"/>
          </a:xfrm>
          <a:prstGeom prst="rect">
            <a:avLst/>
          </a:prstGeom>
          <a:noFill/>
        </p:spPr>
        <p:txBody>
          <a:bodyPr wrap="square" rtlCol="0">
            <a:spAutoFit/>
          </a:bodyPr>
          <a:lstStyle/>
          <a:p>
            <a:pPr algn="just"/>
            <a:r>
              <a:rPr lang="en-US" sz="1600" dirty="0">
                <a:solidFill>
                  <a:schemeClr val="accent4">
                    <a:lumMod val="75000"/>
                  </a:schemeClr>
                </a:solidFill>
                <a:latin typeface="KBchubby"/>
                <a:cs typeface="KBchubby"/>
              </a:rPr>
              <a:t>Link</a:t>
            </a:r>
            <a:r>
              <a:rPr lang="en-US" sz="1600" dirty="0">
                <a:solidFill>
                  <a:srgbClr val="008000"/>
                </a:solidFill>
                <a:latin typeface="KBchubby"/>
                <a:cs typeface="KBchubby"/>
              </a:rPr>
              <a:t>- </a:t>
            </a:r>
            <a:r>
              <a:rPr lang="en-US" sz="1600" dirty="0">
                <a:latin typeface="KBchubby"/>
                <a:cs typeface="KBchubby"/>
              </a:rPr>
              <a:t>how is this development affecting the water crisis in the Western Desert?</a:t>
            </a:r>
          </a:p>
        </p:txBody>
      </p:sp>
      <p:pic>
        <p:nvPicPr>
          <p:cNvPr id="15" name="Picture 14"/>
          <p:cNvPicPr>
            <a:picLocks noChangeAspect="1"/>
          </p:cNvPicPr>
          <p:nvPr/>
        </p:nvPicPr>
        <p:blipFill>
          <a:blip r:embed="rId2"/>
          <a:stretch>
            <a:fillRect/>
          </a:stretch>
        </p:blipFill>
        <p:spPr>
          <a:xfrm>
            <a:off x="3831165" y="787858"/>
            <a:ext cx="5037667" cy="2838251"/>
          </a:xfrm>
          <a:prstGeom prst="rect">
            <a:avLst/>
          </a:prstGeom>
        </p:spPr>
      </p:pic>
      <p:sp>
        <p:nvSpPr>
          <p:cNvPr id="16" name="Rounded Rectangle 15"/>
          <p:cNvSpPr/>
          <p:nvPr/>
        </p:nvSpPr>
        <p:spPr>
          <a:xfrm>
            <a:off x="3831165" y="3735568"/>
            <a:ext cx="5101167" cy="465730"/>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Bell MT"/>
                <a:cs typeface="Bell MT"/>
              </a:rPr>
              <a:t>Complete the IDEAL analysis on your sheet. </a:t>
            </a:r>
          </a:p>
        </p:txBody>
      </p:sp>
      <p:pic>
        <p:nvPicPr>
          <p:cNvPr id="17" name="Picture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1165" y="4217319"/>
            <a:ext cx="583973" cy="58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29"/>
          <p:cNvSpPr txBox="1">
            <a:spLocks noChangeArrowheads="1"/>
          </p:cNvSpPr>
          <p:nvPr/>
        </p:nvSpPr>
        <p:spPr bwMode="auto">
          <a:xfrm>
            <a:off x="4415138" y="4416537"/>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Literacy</a:t>
            </a:r>
          </a:p>
        </p:txBody>
      </p:sp>
      <p:sp>
        <p:nvSpPr>
          <p:cNvPr id="19" name="TextBox 18"/>
          <p:cNvSpPr txBox="1"/>
          <p:nvPr/>
        </p:nvSpPr>
        <p:spPr>
          <a:xfrm>
            <a:off x="3831165" y="4835466"/>
            <a:ext cx="2118060" cy="1938992"/>
          </a:xfrm>
          <a:prstGeom prst="rect">
            <a:avLst/>
          </a:prstGeom>
          <a:noFill/>
          <a:ln>
            <a:solidFill>
              <a:schemeClr val="tx1"/>
            </a:solidFill>
          </a:ln>
        </p:spPr>
        <p:txBody>
          <a:bodyPr wrap="square">
            <a:spAutoFit/>
          </a:bodyPr>
          <a:lstStyle/>
          <a:p>
            <a:pPr>
              <a:defRPr/>
            </a:pPr>
            <a:r>
              <a:rPr lang="en-US" sz="1200" dirty="0">
                <a:latin typeface="Bell MT"/>
                <a:cs typeface="Bell MT"/>
              </a:rPr>
              <a:t>Can you use these key terms:</a:t>
            </a:r>
          </a:p>
          <a:p>
            <a:pPr>
              <a:defRPr/>
            </a:pPr>
            <a:endParaRPr lang="en-US" sz="1200" dirty="0">
              <a:latin typeface="Bell MT"/>
              <a:cs typeface="Bell MT"/>
            </a:endParaRPr>
          </a:p>
          <a:p>
            <a:pPr>
              <a:defRPr/>
            </a:pPr>
            <a:r>
              <a:rPr lang="en-US" sz="1200" dirty="0">
                <a:latin typeface="Bell MT"/>
                <a:cs typeface="Bell MT"/>
              </a:rPr>
              <a:t>Sandbanks</a:t>
            </a:r>
          </a:p>
          <a:p>
            <a:pPr>
              <a:defRPr/>
            </a:pPr>
            <a:r>
              <a:rPr lang="en-US" sz="1200" dirty="0">
                <a:latin typeface="Bell MT"/>
                <a:cs typeface="Bell MT"/>
              </a:rPr>
              <a:t>Irrigation</a:t>
            </a:r>
          </a:p>
          <a:p>
            <a:pPr>
              <a:defRPr/>
            </a:pPr>
            <a:r>
              <a:rPr lang="en-US" sz="1200" dirty="0">
                <a:latin typeface="Bell MT"/>
                <a:cs typeface="Bell MT"/>
              </a:rPr>
              <a:t>Tourism </a:t>
            </a:r>
          </a:p>
          <a:p>
            <a:pPr>
              <a:defRPr/>
            </a:pPr>
            <a:r>
              <a:rPr lang="en-US" sz="1200" dirty="0">
                <a:latin typeface="Bell MT"/>
                <a:cs typeface="Bell MT"/>
              </a:rPr>
              <a:t>Agriculture</a:t>
            </a:r>
          </a:p>
          <a:p>
            <a:pPr>
              <a:defRPr/>
            </a:pPr>
            <a:r>
              <a:rPr lang="en-US" sz="1200" dirty="0">
                <a:latin typeface="Bell MT"/>
                <a:cs typeface="Bell MT"/>
              </a:rPr>
              <a:t>Water transfer</a:t>
            </a:r>
          </a:p>
          <a:p>
            <a:pPr>
              <a:defRPr/>
            </a:pPr>
            <a:r>
              <a:rPr lang="en-US" sz="1200" dirty="0">
                <a:latin typeface="Bell MT"/>
                <a:cs typeface="Bell MT"/>
              </a:rPr>
              <a:t>Meltwater</a:t>
            </a:r>
          </a:p>
          <a:p>
            <a:pPr>
              <a:defRPr/>
            </a:pPr>
            <a:r>
              <a:rPr lang="en-US" sz="1200" dirty="0">
                <a:latin typeface="Bell MT"/>
                <a:cs typeface="Bell MT"/>
              </a:rPr>
              <a:t>Hydroelectric power </a:t>
            </a:r>
          </a:p>
          <a:p>
            <a:pPr>
              <a:defRPr/>
            </a:pPr>
            <a:r>
              <a:rPr lang="en-US" sz="1200" dirty="0">
                <a:latin typeface="Bell MT"/>
                <a:cs typeface="Bell MT"/>
              </a:rPr>
              <a:t>Flow rate</a:t>
            </a:r>
          </a:p>
        </p:txBody>
      </p:sp>
      <p:pic>
        <p:nvPicPr>
          <p:cNvPr id="20" name="Picture 19"/>
          <p:cNvPicPr>
            <a:picLocks noChangeAspect="1"/>
          </p:cNvPicPr>
          <p:nvPr/>
        </p:nvPicPr>
        <p:blipFill rotWithShape="1">
          <a:blip r:embed="rId4"/>
          <a:srcRect l="22982" t="21679" r="21354" b="26105"/>
          <a:stretch/>
        </p:blipFill>
        <p:spPr>
          <a:xfrm>
            <a:off x="6529935" y="4193331"/>
            <a:ext cx="606320" cy="568754"/>
          </a:xfrm>
          <a:prstGeom prst="rect">
            <a:avLst/>
          </a:prstGeom>
        </p:spPr>
      </p:pic>
      <p:sp>
        <p:nvSpPr>
          <p:cNvPr id="21" name="TextBox 29"/>
          <p:cNvSpPr txBox="1">
            <a:spLocks noChangeArrowheads="1"/>
          </p:cNvSpPr>
          <p:nvPr/>
        </p:nvSpPr>
        <p:spPr bwMode="auto">
          <a:xfrm>
            <a:off x="6970307" y="4431961"/>
            <a:ext cx="1474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Challenge</a:t>
            </a:r>
          </a:p>
        </p:txBody>
      </p:sp>
      <p:sp>
        <p:nvSpPr>
          <p:cNvPr id="22" name="TextBox 21"/>
          <p:cNvSpPr txBox="1"/>
          <p:nvPr/>
        </p:nvSpPr>
        <p:spPr>
          <a:xfrm>
            <a:off x="6576488" y="4835466"/>
            <a:ext cx="1904105" cy="1938992"/>
          </a:xfrm>
          <a:prstGeom prst="rect">
            <a:avLst/>
          </a:prstGeom>
          <a:noFill/>
          <a:ln>
            <a:solidFill>
              <a:schemeClr val="tx1"/>
            </a:solidFill>
          </a:ln>
        </p:spPr>
        <p:txBody>
          <a:bodyPr wrap="square">
            <a:spAutoFit/>
          </a:bodyPr>
          <a:lstStyle/>
          <a:p>
            <a:pPr algn="just">
              <a:defRPr/>
            </a:pPr>
            <a:r>
              <a:rPr lang="en-US" sz="1200" dirty="0">
                <a:latin typeface="Bell MT"/>
                <a:cs typeface="Bell MT"/>
              </a:rPr>
              <a:t>Can you  now answer the following question using the IDEAL analysis to help you:</a:t>
            </a:r>
          </a:p>
          <a:p>
            <a:pPr algn="just">
              <a:defRPr/>
            </a:pPr>
            <a:endParaRPr lang="en-US" sz="1200" dirty="0">
              <a:latin typeface="Bell MT"/>
              <a:cs typeface="Bell MT"/>
            </a:endParaRPr>
          </a:p>
          <a:p>
            <a:pPr algn="just">
              <a:defRPr/>
            </a:pPr>
            <a:r>
              <a:rPr lang="en-US" sz="1200" b="1" dirty="0">
                <a:latin typeface="Bell MT"/>
                <a:cs typeface="Bell MT"/>
              </a:rPr>
              <a:t>To what extent was the Colorado dam successful in brining about economic opportunities in the Western Desert? </a:t>
            </a:r>
          </a:p>
        </p:txBody>
      </p:sp>
    </p:spTree>
    <p:extLst>
      <p:ext uri="{BB962C8B-B14F-4D97-AF65-F5344CB8AC3E}">
        <p14:creationId xmlns:p14="http://schemas.microsoft.com/office/powerpoint/2010/main" val="4286168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36934" cy="6858000"/>
          </a:xfrm>
          <a:prstGeom prst="rect">
            <a:avLst/>
          </a:prstGeom>
        </p:spPr>
      </p:pic>
    </p:spTree>
    <p:extLst>
      <p:ext uri="{BB962C8B-B14F-4D97-AF65-F5344CB8AC3E}">
        <p14:creationId xmlns:p14="http://schemas.microsoft.com/office/powerpoint/2010/main" val="2714198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36934" cy="6858000"/>
          </a:xfrm>
          <a:prstGeom prst="rect">
            <a:avLst/>
          </a:prstGeom>
        </p:spPr>
      </p:pic>
      <p:sp>
        <p:nvSpPr>
          <p:cNvPr id="2" name="TextBox 1"/>
          <p:cNvSpPr txBox="1"/>
          <p:nvPr/>
        </p:nvSpPr>
        <p:spPr>
          <a:xfrm>
            <a:off x="3713018" y="674255"/>
            <a:ext cx="5338618" cy="6186309"/>
          </a:xfrm>
          <a:prstGeom prst="rect">
            <a:avLst/>
          </a:prstGeom>
          <a:solidFill>
            <a:schemeClr val="bg1"/>
          </a:solidFill>
          <a:ln>
            <a:solidFill>
              <a:schemeClr val="tx1"/>
            </a:solidFill>
          </a:ln>
        </p:spPr>
        <p:txBody>
          <a:bodyPr wrap="square" rtlCol="0">
            <a:spAutoFit/>
          </a:bodyPr>
          <a:lstStyle/>
          <a:p>
            <a:r>
              <a:rPr lang="en-GB" dirty="0">
                <a:solidFill>
                  <a:srgbClr val="FF0000"/>
                </a:solidFill>
                <a:latin typeface="Bell Gothic Std Black" pitchFamily="34" charset="0"/>
              </a:rPr>
              <a:t>Identify</a:t>
            </a:r>
          </a:p>
          <a:p>
            <a:r>
              <a:rPr lang="en-GB" dirty="0">
                <a:latin typeface="Bell Gothic Std Black" pitchFamily="34" charset="0"/>
              </a:rPr>
              <a:t>__________________________________________________________________________________________</a:t>
            </a:r>
          </a:p>
          <a:p>
            <a:endParaRPr lang="en-GB" dirty="0">
              <a:latin typeface="Bell Gothic Std Black" pitchFamily="34" charset="0"/>
            </a:endParaRPr>
          </a:p>
          <a:p>
            <a:r>
              <a:rPr lang="en-GB" dirty="0">
                <a:solidFill>
                  <a:schemeClr val="accent6">
                    <a:lumMod val="75000"/>
                  </a:schemeClr>
                </a:solidFill>
                <a:latin typeface="Bell Gothic Std Black" pitchFamily="34" charset="0"/>
              </a:rPr>
              <a:t>Describe</a:t>
            </a:r>
          </a:p>
          <a:p>
            <a:r>
              <a:rPr lang="en-GB" dirty="0">
                <a:latin typeface="Bell Gothic Std Black" pitchFamily="34" charset="0"/>
              </a:rPr>
              <a:t>__________________________________________________________________________________________</a:t>
            </a:r>
          </a:p>
          <a:p>
            <a:endParaRPr lang="en-GB" dirty="0">
              <a:latin typeface="Bell Gothic Std Black" pitchFamily="34" charset="0"/>
            </a:endParaRPr>
          </a:p>
          <a:p>
            <a:r>
              <a:rPr lang="en-GB" dirty="0">
                <a:solidFill>
                  <a:srgbClr val="00B050"/>
                </a:solidFill>
                <a:latin typeface="Bell Gothic Std Black" pitchFamily="34" charset="0"/>
              </a:rPr>
              <a:t>Explain</a:t>
            </a:r>
          </a:p>
          <a:p>
            <a:r>
              <a:rPr lang="en-GB" dirty="0">
                <a:latin typeface="Bell Gothic Std Black" pitchFamily="34" charset="0"/>
              </a:rPr>
              <a:t>_______________________________________________________________________________________________________________________________________</a:t>
            </a:r>
          </a:p>
          <a:p>
            <a:endParaRPr lang="en-GB" dirty="0">
              <a:latin typeface="Bell Gothic Std Black" pitchFamily="34" charset="0"/>
            </a:endParaRPr>
          </a:p>
          <a:p>
            <a:r>
              <a:rPr lang="en-GB" dirty="0">
                <a:solidFill>
                  <a:schemeClr val="tx2">
                    <a:lumMod val="60000"/>
                    <a:lumOff val="40000"/>
                  </a:schemeClr>
                </a:solidFill>
                <a:latin typeface="Bell Gothic Std Black" pitchFamily="34" charset="0"/>
              </a:rPr>
              <a:t>Apply</a:t>
            </a:r>
          </a:p>
          <a:p>
            <a:r>
              <a:rPr lang="en-GB" dirty="0">
                <a:latin typeface="Bell Gothic Std Black" pitchFamily="34" charset="0"/>
              </a:rPr>
              <a:t>_______________________________________________________________________________________________________________________________________</a:t>
            </a:r>
          </a:p>
          <a:p>
            <a:endParaRPr lang="en-GB" dirty="0">
              <a:latin typeface="Bell Gothic Std Black" pitchFamily="34" charset="0"/>
            </a:endParaRPr>
          </a:p>
          <a:p>
            <a:r>
              <a:rPr lang="en-GB" dirty="0">
                <a:solidFill>
                  <a:schemeClr val="accent4">
                    <a:lumMod val="75000"/>
                  </a:schemeClr>
                </a:solidFill>
                <a:latin typeface="Bell Gothic Std Black" pitchFamily="34" charset="0"/>
              </a:rPr>
              <a:t>Link</a:t>
            </a:r>
          </a:p>
          <a:p>
            <a:r>
              <a:rPr lang="en-GB" dirty="0">
                <a:latin typeface="Bell Gothic Std Black" pitchFamily="34" charset="0"/>
              </a:rPr>
              <a:t>_______________________________________________________________________________________________________________________________________</a:t>
            </a:r>
          </a:p>
        </p:txBody>
      </p:sp>
    </p:spTree>
    <p:extLst>
      <p:ext uri="{BB962C8B-B14F-4D97-AF65-F5344CB8AC3E}">
        <p14:creationId xmlns:p14="http://schemas.microsoft.com/office/powerpoint/2010/main" val="870997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28335" y="0"/>
            <a:ext cx="6815665" cy="461665"/>
          </a:xfrm>
          <a:prstGeom prst="rect">
            <a:avLst/>
          </a:prstGeom>
          <a:noFill/>
        </p:spPr>
        <p:txBody>
          <a:bodyPr wrap="square">
            <a:spAutoFit/>
          </a:bodyPr>
          <a:lstStyle/>
          <a:p>
            <a:pPr algn="ctr">
              <a:defRPr/>
            </a:pPr>
            <a:r>
              <a:rPr lang="en-GB" sz="24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What is the Western Deserts water crisis?</a:t>
            </a:r>
          </a:p>
        </p:txBody>
      </p:sp>
      <p:sp>
        <p:nvSpPr>
          <p:cNvPr id="2" name="Rectangle 1"/>
          <p:cNvSpPr/>
          <p:nvPr/>
        </p:nvSpPr>
        <p:spPr>
          <a:xfrm>
            <a:off x="698501" y="4804833"/>
            <a:ext cx="2032000" cy="1883834"/>
          </a:xfrm>
          <a:prstGeom prst="rect">
            <a:avLst/>
          </a:prstGeom>
          <a:solidFill>
            <a:srgbClr val="B6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486151" y="4804833"/>
            <a:ext cx="2032000" cy="1883834"/>
          </a:xfrm>
          <a:prstGeom prst="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407151" y="4804833"/>
            <a:ext cx="2032000" cy="1883834"/>
          </a:xfrm>
          <a:prstGeom prst="rect">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98501" y="4804833"/>
            <a:ext cx="2032000" cy="1569660"/>
          </a:xfrm>
          <a:prstGeom prst="rect">
            <a:avLst/>
          </a:prstGeom>
          <a:noFill/>
        </p:spPr>
        <p:txBody>
          <a:bodyPr wrap="square" rtlCol="0">
            <a:spAutoFit/>
          </a:bodyPr>
          <a:lstStyle/>
          <a:p>
            <a:pPr algn="ctr"/>
            <a:r>
              <a:rPr lang="en-US" sz="1600" b="1" dirty="0">
                <a:latin typeface="Bell MT"/>
                <a:cs typeface="Bell MT"/>
              </a:rPr>
              <a:t>Levels 1-3</a:t>
            </a:r>
          </a:p>
          <a:p>
            <a:pPr algn="ctr"/>
            <a:r>
              <a:rPr lang="en-US" sz="1600" dirty="0">
                <a:latin typeface="Bell MT"/>
                <a:cs typeface="Bell MT"/>
              </a:rPr>
              <a:t>You are able to describe the Western Desert water crisis and the solution to the problem. </a:t>
            </a:r>
          </a:p>
        </p:txBody>
      </p:sp>
      <p:sp>
        <p:nvSpPr>
          <p:cNvPr id="9" name="TextBox 8"/>
          <p:cNvSpPr txBox="1"/>
          <p:nvPr/>
        </p:nvSpPr>
        <p:spPr>
          <a:xfrm>
            <a:off x="3486151" y="4809066"/>
            <a:ext cx="2032000" cy="1815882"/>
          </a:xfrm>
          <a:prstGeom prst="rect">
            <a:avLst/>
          </a:prstGeom>
          <a:noFill/>
        </p:spPr>
        <p:txBody>
          <a:bodyPr wrap="square" rtlCol="0">
            <a:spAutoFit/>
          </a:bodyPr>
          <a:lstStyle/>
          <a:p>
            <a:pPr algn="ctr"/>
            <a:r>
              <a:rPr lang="en-US" sz="1600" b="1" dirty="0">
                <a:latin typeface="Bell MT"/>
                <a:cs typeface="Bell MT"/>
              </a:rPr>
              <a:t>Levels 4-6</a:t>
            </a:r>
          </a:p>
          <a:p>
            <a:pPr algn="ctr"/>
            <a:r>
              <a:rPr lang="en-US" sz="1600" dirty="0">
                <a:latin typeface="Bell MT"/>
                <a:cs typeface="Bell MT"/>
              </a:rPr>
              <a:t>You are able to explain the Western Desert water crisis and the solution to the problem, using clear facts. </a:t>
            </a:r>
          </a:p>
        </p:txBody>
      </p:sp>
      <p:sp>
        <p:nvSpPr>
          <p:cNvPr id="10" name="TextBox 9"/>
          <p:cNvSpPr txBox="1"/>
          <p:nvPr/>
        </p:nvSpPr>
        <p:spPr>
          <a:xfrm>
            <a:off x="6407151" y="4804833"/>
            <a:ext cx="2032000" cy="1815882"/>
          </a:xfrm>
          <a:prstGeom prst="rect">
            <a:avLst/>
          </a:prstGeom>
          <a:noFill/>
        </p:spPr>
        <p:txBody>
          <a:bodyPr wrap="square" rtlCol="0">
            <a:spAutoFit/>
          </a:bodyPr>
          <a:lstStyle/>
          <a:p>
            <a:pPr algn="ctr"/>
            <a:r>
              <a:rPr lang="en-US" sz="1600" b="1" dirty="0">
                <a:latin typeface="Bell MT"/>
                <a:cs typeface="Bell MT"/>
              </a:rPr>
              <a:t>Levels 7-9</a:t>
            </a:r>
          </a:p>
          <a:p>
            <a:pPr algn="ctr"/>
            <a:r>
              <a:rPr lang="en-US" sz="1600" dirty="0">
                <a:latin typeface="Bell MT"/>
                <a:cs typeface="Bell MT"/>
              </a:rPr>
              <a:t>You are able to evaluate the solution to the Western Deserts water crisis problem using clear facts. </a:t>
            </a:r>
          </a:p>
        </p:txBody>
      </p:sp>
      <p:pic>
        <p:nvPicPr>
          <p:cNvPr id="17" name="Picture 16"/>
          <p:cNvPicPr/>
          <p:nvPr/>
        </p:nvPicPr>
        <p:blipFill>
          <a:blip r:embed="rId2">
            <a:extLst>
              <a:ext uri="{28A0092B-C50C-407E-A947-70E740481C1C}">
                <a14:useLocalDpi xmlns:a14="http://schemas.microsoft.com/office/drawing/2010/main" val="0"/>
              </a:ext>
            </a:extLst>
          </a:blip>
          <a:srcRect/>
          <a:stretch>
            <a:fillRect/>
          </a:stretch>
        </p:blipFill>
        <p:spPr bwMode="auto">
          <a:xfrm>
            <a:off x="114301" y="102657"/>
            <a:ext cx="2214033" cy="1970617"/>
          </a:xfrm>
          <a:prstGeom prst="rect">
            <a:avLst/>
          </a:prstGeom>
          <a:noFill/>
          <a:ln>
            <a:noFill/>
          </a:ln>
          <a:extLst>
            <a:ext uri="{FAA26D3D-D897-4be2-8F04-BA451C77F1D7}">
              <ma14:placeholderFlag xmlns:ma14="http://schemas.microsoft.com/office/mac/drawingml/2011/main" xmlns=""/>
            </a:ext>
          </a:extLst>
        </p:spPr>
      </p:pic>
      <p:pic>
        <p:nvPicPr>
          <p:cNvPr id="18" name="Picture 17"/>
          <p:cNvPicPr/>
          <p:nvPr/>
        </p:nvPicPr>
        <p:blipFill>
          <a:blip r:embed="rId3">
            <a:extLst>
              <a:ext uri="{28A0092B-C50C-407E-A947-70E740481C1C}">
                <a14:useLocalDpi xmlns:a14="http://schemas.microsoft.com/office/drawing/2010/main" val="0"/>
              </a:ext>
            </a:extLst>
          </a:blip>
          <a:srcRect/>
          <a:stretch>
            <a:fillRect/>
          </a:stretch>
        </p:blipFill>
        <p:spPr bwMode="auto">
          <a:xfrm>
            <a:off x="1492247" y="186266"/>
            <a:ext cx="740835" cy="742578"/>
          </a:xfrm>
          <a:prstGeom prst="rect">
            <a:avLst/>
          </a:prstGeom>
          <a:noFill/>
          <a:ln>
            <a:noFill/>
          </a:ln>
          <a:extLst>
            <a:ext uri="{FAA26D3D-D897-4be2-8F04-BA451C77F1D7}">
              <ma14:placeholderFlag xmlns:ma14="http://schemas.microsoft.com/office/mac/drawingml/2011/main" xmlns=""/>
            </a:ext>
          </a:extLst>
        </p:spPr>
      </p:pic>
      <p:sp>
        <p:nvSpPr>
          <p:cNvPr id="19" name="Text Box 5"/>
          <p:cNvSpPr txBox="1"/>
          <p:nvPr/>
        </p:nvSpPr>
        <p:spPr>
          <a:xfrm>
            <a:off x="114302" y="241187"/>
            <a:ext cx="2118780" cy="687657"/>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1" vert="horz" wrap="square" lIns="91440" tIns="45720" rIns="91440" bIns="45720" numCol="1" spcCol="0" rtlCol="0" fromWordArt="0" anchor="t" anchorCtr="0" forceAA="0" compatLnSpc="1">
            <a:prstTxWarp prst="textArchUp">
              <a:avLst/>
            </a:prstTxWarp>
            <a:noAutofit/>
          </a:bodyPr>
          <a:lstStyle/>
          <a:p>
            <a:pPr>
              <a:spcAft>
                <a:spcPts val="0"/>
              </a:spcAft>
            </a:pPr>
            <a:r>
              <a:rPr lang="en-GB" sz="2400" dirty="0">
                <a:effectLst/>
                <a:latin typeface="Apple Chancery"/>
                <a:ea typeface="ＭＳ 明朝"/>
                <a:cs typeface="Apple Chancery"/>
              </a:rPr>
              <a:t>Map from memory</a:t>
            </a:r>
          </a:p>
        </p:txBody>
      </p:sp>
      <p:sp>
        <p:nvSpPr>
          <p:cNvPr id="23" name="Rounded Rectangle 22"/>
          <p:cNvSpPr/>
          <p:nvPr/>
        </p:nvSpPr>
        <p:spPr>
          <a:xfrm>
            <a:off x="114302" y="2413000"/>
            <a:ext cx="2616200" cy="2201964"/>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Bell MT"/>
                <a:cs typeface="Bell MT"/>
              </a:rPr>
              <a:t>Western Desert cities have prospered as a result of the huge water transfer schemes. However population growth is going to prevent this from continuing.</a:t>
            </a:r>
          </a:p>
        </p:txBody>
      </p:sp>
      <p:pic>
        <p:nvPicPr>
          <p:cNvPr id="20" name="Picture 19"/>
          <p:cNvPicPr/>
          <p:nvPr/>
        </p:nvPicPr>
        <p:blipFill>
          <a:blip r:embed="rId4">
            <a:extLst>
              <a:ext uri="{28A0092B-C50C-407E-A947-70E740481C1C}">
                <a14:useLocalDpi xmlns:a14="http://schemas.microsoft.com/office/drawing/2010/main" val="0"/>
              </a:ext>
            </a:extLst>
          </a:blip>
          <a:srcRect/>
          <a:stretch>
            <a:fillRect/>
          </a:stretch>
        </p:blipFill>
        <p:spPr bwMode="auto">
          <a:xfrm>
            <a:off x="2967768" y="461665"/>
            <a:ext cx="5795887" cy="3584998"/>
          </a:xfrm>
          <a:prstGeom prst="rect">
            <a:avLst/>
          </a:prstGeom>
          <a:noFill/>
          <a:ln>
            <a:noFill/>
          </a:ln>
        </p:spPr>
      </p:pic>
      <p:cxnSp>
        <p:nvCxnSpPr>
          <p:cNvPr id="25" name="Straight Arrow Connector 24"/>
          <p:cNvCxnSpPr/>
          <p:nvPr/>
        </p:nvCxnSpPr>
        <p:spPr>
          <a:xfrm flipV="1">
            <a:off x="2328335" y="1144310"/>
            <a:ext cx="3354839" cy="12686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rotWithShape="1">
          <a:blip r:embed="rId5"/>
          <a:srcRect l="2189" t="6614" r="3791" b="6786"/>
          <a:stretch/>
        </p:blipFill>
        <p:spPr>
          <a:xfrm>
            <a:off x="5358139" y="2413001"/>
            <a:ext cx="3692568" cy="2201963"/>
          </a:xfrm>
          <a:prstGeom prst="rect">
            <a:avLst/>
          </a:prstGeom>
        </p:spPr>
      </p:pic>
    </p:spTree>
    <p:extLst>
      <p:ext uri="{BB962C8B-B14F-4D97-AF65-F5344CB8AC3E}">
        <p14:creationId xmlns:p14="http://schemas.microsoft.com/office/powerpoint/2010/main" val="3050908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56ABAA-6AF6-024C-AF68-0F95448CC7FE}"/>
              </a:ext>
            </a:extLst>
          </p:cNvPr>
          <p:cNvPicPr>
            <a:picLocks noGrp="1" noChangeAspect="1"/>
          </p:cNvPicPr>
          <p:nvPr>
            <p:ph idx="4294967295"/>
          </p:nvPr>
        </p:nvPicPr>
        <p:blipFill>
          <a:blip r:embed="rId2"/>
          <a:stretch>
            <a:fillRect/>
          </a:stretch>
        </p:blipFill>
        <p:spPr>
          <a:xfrm>
            <a:off x="187568" y="310662"/>
            <a:ext cx="8868693" cy="6230815"/>
          </a:xfrm>
        </p:spPr>
      </p:pic>
    </p:spTree>
    <p:extLst>
      <p:ext uri="{BB962C8B-B14F-4D97-AF65-F5344CB8AC3E}">
        <p14:creationId xmlns:p14="http://schemas.microsoft.com/office/powerpoint/2010/main" val="3614585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4C013-F09E-164D-933A-7C81C28868CE}"/>
              </a:ext>
            </a:extLst>
          </p:cNvPr>
          <p:cNvSpPr>
            <a:spLocks noGrp="1"/>
          </p:cNvSpPr>
          <p:nvPr>
            <p:ph type="title"/>
          </p:nvPr>
        </p:nvSpPr>
        <p:spPr/>
        <p:txBody>
          <a:bodyPr>
            <a:normAutofit fontScale="90000"/>
          </a:bodyPr>
          <a:lstStyle/>
          <a:p>
            <a:r>
              <a:rPr lang="en-US" dirty="0"/>
              <a:t>Take a journey down the Colorado River</a:t>
            </a:r>
          </a:p>
        </p:txBody>
      </p:sp>
      <p:sp>
        <p:nvSpPr>
          <p:cNvPr id="3" name="Content Placeholder 2">
            <a:extLst>
              <a:ext uri="{FF2B5EF4-FFF2-40B4-BE49-F238E27FC236}">
                <a16:creationId xmlns:a16="http://schemas.microsoft.com/office/drawing/2014/main" id="{2B137745-24BE-3E47-89FF-E0899FECE52C}"/>
              </a:ext>
            </a:extLst>
          </p:cNvPr>
          <p:cNvSpPr>
            <a:spLocks noGrp="1"/>
          </p:cNvSpPr>
          <p:nvPr>
            <p:ph idx="1"/>
          </p:nvPr>
        </p:nvSpPr>
        <p:spPr/>
        <p:txBody>
          <a:bodyPr/>
          <a:lstStyle/>
          <a:p>
            <a:r>
              <a:rPr lang="en-US" dirty="0">
                <a:hlinkClick r:id="rId2"/>
              </a:rPr>
              <a:t>http://</a:t>
            </a:r>
            <a:r>
              <a:rPr lang="en-US" dirty="0" err="1">
                <a:hlinkClick r:id="rId2"/>
              </a:rPr>
              <a:t>wgsg.maps.arcgis.com</a:t>
            </a:r>
            <a:r>
              <a:rPr lang="en-US" dirty="0">
                <a:hlinkClick r:id="rId2"/>
              </a:rPr>
              <a:t>/apps/</a:t>
            </a:r>
            <a:r>
              <a:rPr lang="en-US" dirty="0" err="1">
                <a:hlinkClick r:id="rId2"/>
              </a:rPr>
              <a:t>MapTour</a:t>
            </a:r>
            <a:r>
              <a:rPr lang="en-US" dirty="0">
                <a:hlinkClick r:id="rId2"/>
              </a:rPr>
              <a:t>/</a:t>
            </a:r>
            <a:r>
              <a:rPr lang="en-US" dirty="0" err="1">
                <a:hlinkClick r:id="rId2"/>
              </a:rPr>
              <a:t>index.html?appid</a:t>
            </a:r>
            <a:r>
              <a:rPr lang="en-US" dirty="0">
                <a:hlinkClick r:id="rId2"/>
              </a:rPr>
              <a:t>=8d81698048ee4fb785637835100f44ed</a:t>
            </a:r>
            <a:endParaRPr lang="en-US" dirty="0"/>
          </a:p>
        </p:txBody>
      </p:sp>
      <p:sp>
        <p:nvSpPr>
          <p:cNvPr id="4" name="TextBox 3">
            <a:extLst>
              <a:ext uri="{FF2B5EF4-FFF2-40B4-BE49-F238E27FC236}">
                <a16:creationId xmlns:a16="http://schemas.microsoft.com/office/drawing/2014/main" id="{C2CD416B-F0EC-5643-A9A8-093D1A36A9FC}"/>
              </a:ext>
            </a:extLst>
          </p:cNvPr>
          <p:cNvSpPr txBox="1"/>
          <p:nvPr/>
        </p:nvSpPr>
        <p:spPr>
          <a:xfrm>
            <a:off x="574429" y="3317631"/>
            <a:ext cx="8253047" cy="2031325"/>
          </a:xfrm>
          <a:prstGeom prst="rect">
            <a:avLst/>
          </a:prstGeom>
          <a:noFill/>
        </p:spPr>
        <p:txBody>
          <a:bodyPr wrap="square" rtlCol="0">
            <a:spAutoFit/>
          </a:bodyPr>
          <a:lstStyle/>
          <a:p>
            <a:r>
              <a:rPr lang="en-US" dirty="0"/>
              <a:t>Takes a  journey down the Colorado River from source to mouth and explore the key places connected to the current American southwest water crisis.</a:t>
            </a:r>
          </a:p>
          <a:p>
            <a:endParaRPr lang="en-US" dirty="0"/>
          </a:p>
          <a:p>
            <a:pPr marL="342900" indent="-342900">
              <a:buAutoNum type="arabicPeriod"/>
            </a:pPr>
            <a:r>
              <a:rPr lang="en-US" dirty="0"/>
              <a:t>Which areas are under threat from the water crisis?</a:t>
            </a:r>
          </a:p>
          <a:p>
            <a:pPr marL="342900" indent="-342900">
              <a:buAutoNum type="arabicPeriod"/>
            </a:pPr>
            <a:r>
              <a:rPr lang="en-US" dirty="0"/>
              <a:t>Which areas are causing the crisis? </a:t>
            </a:r>
          </a:p>
          <a:p>
            <a:endParaRPr lang="en-US" b="1" dirty="0"/>
          </a:p>
          <a:p>
            <a:endParaRPr lang="en-US" b="1" dirty="0"/>
          </a:p>
        </p:txBody>
      </p:sp>
    </p:spTree>
    <p:extLst>
      <p:ext uri="{BB962C8B-B14F-4D97-AF65-F5344CB8AC3E}">
        <p14:creationId xmlns:p14="http://schemas.microsoft.com/office/powerpoint/2010/main" val="253014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Case study detail:</a:t>
            </a:r>
          </a:p>
        </p:txBody>
      </p:sp>
      <p:sp>
        <p:nvSpPr>
          <p:cNvPr id="3" name="Content Placeholder 2"/>
          <p:cNvSpPr>
            <a:spLocks noGrp="1"/>
          </p:cNvSpPr>
          <p:nvPr>
            <p:ph idx="1"/>
          </p:nvPr>
        </p:nvSpPr>
        <p:spPr/>
        <p:txBody>
          <a:bodyPr>
            <a:normAutofit fontScale="62500" lnSpcReduction="20000"/>
          </a:bodyPr>
          <a:lstStyle/>
          <a:p>
            <a:pPr>
              <a:buNone/>
            </a:pPr>
            <a:r>
              <a:rPr lang="en-US" sz="4600" dirty="0"/>
              <a:t>Watch the following video and make notes on… </a:t>
            </a:r>
          </a:p>
          <a:p>
            <a:r>
              <a:rPr lang="en-US" sz="4600" dirty="0"/>
              <a:t>Why is the management needed?</a:t>
            </a:r>
          </a:p>
          <a:p>
            <a:r>
              <a:rPr lang="en-US" sz="4600" dirty="0"/>
              <a:t>What has been done to manage the river</a:t>
            </a:r>
          </a:p>
          <a:p>
            <a:r>
              <a:rPr lang="en-US" sz="4600" dirty="0"/>
              <a:t>What conflicts have occurred? Why are there these conflicts?</a:t>
            </a:r>
          </a:p>
          <a:p>
            <a:r>
              <a:rPr lang="en-US" sz="4600" dirty="0"/>
              <a:t>Case study detail</a:t>
            </a:r>
          </a:p>
          <a:p>
            <a:endParaRPr lang="en-US" dirty="0"/>
          </a:p>
          <a:p>
            <a:pPr>
              <a:buNone/>
            </a:pPr>
            <a:endParaRPr lang="en-US" dirty="0"/>
          </a:p>
          <a:p>
            <a:pPr>
              <a:buNone/>
            </a:pPr>
            <a:endParaRPr lang="en-US" dirty="0"/>
          </a:p>
          <a:p>
            <a:endParaRPr lang="en-US" dirty="0"/>
          </a:p>
          <a:p>
            <a:r>
              <a:rPr lang="en-US" dirty="0">
                <a:hlinkClick r:id="rId2"/>
              </a:rPr>
              <a:t>https://www.youtube.com/watch?v=BE1RbFJTZdI</a:t>
            </a:r>
            <a:endParaRPr lang="en-US" dirty="0"/>
          </a:p>
          <a:p>
            <a:r>
              <a:rPr lang="en-US" dirty="0">
                <a:hlinkClick r:id="rId3"/>
              </a:rPr>
              <a:t>https://www.youtube.com/watch?v=JAHHu6tbtow</a:t>
            </a:r>
            <a:endParaRPr lang="en-US" dirty="0"/>
          </a:p>
        </p:txBody>
      </p:sp>
    </p:spTree>
    <p:extLst>
      <p:ext uri="{BB962C8B-B14F-4D97-AF65-F5344CB8AC3E}">
        <p14:creationId xmlns:p14="http://schemas.microsoft.com/office/powerpoint/2010/main" val="2065064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Date Placeholder 3"/>
          <p:cNvSpPr>
            <a:spLocks noGrp="1"/>
          </p:cNvSpPr>
          <p:nvPr>
            <p:ph type="dt" sz="quarter" idx="10"/>
          </p:nvPr>
        </p:nvSpPr>
        <p:spPr>
          <a:xfrm>
            <a:off x="4623048" y="165446"/>
            <a:ext cx="452095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fld id="{F4438D1E-697E-024E-B46F-A63C218FD06C}" type="datetime2">
              <a:rPr lang="en-GB" sz="2400" b="1" u="sng">
                <a:latin typeface="Comic Sans MS" charset="0"/>
              </a:rPr>
              <a:pPr/>
              <a:t>Tuesday, 5 June 2018</a:t>
            </a:fld>
            <a:endParaRPr lang="en-GB" sz="2400" b="1" u="sng" dirty="0">
              <a:latin typeface="Comic Sans MS" charset="0"/>
            </a:endParaRPr>
          </a:p>
        </p:txBody>
      </p:sp>
      <p:sp>
        <p:nvSpPr>
          <p:cNvPr id="13" name="Rectangle 12"/>
          <p:cNvSpPr/>
          <p:nvPr/>
        </p:nvSpPr>
        <p:spPr>
          <a:xfrm>
            <a:off x="0" y="690377"/>
            <a:ext cx="9144000" cy="523220"/>
          </a:xfrm>
          <a:prstGeom prst="rect">
            <a:avLst/>
          </a:prstGeom>
          <a:noFill/>
        </p:spPr>
        <p:txBody>
          <a:bodyPr wrap="square">
            <a:spAutoFit/>
          </a:bodyPr>
          <a:lstStyle/>
          <a:p>
            <a:pPr algn="ctr">
              <a:defRPr/>
            </a:pPr>
            <a:r>
              <a:rPr lang="en-GB" sz="2800" b="1" u="sng"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Does the Western Desert have a sustainable future?</a:t>
            </a:r>
          </a:p>
        </p:txBody>
      </p:sp>
      <p:sp>
        <p:nvSpPr>
          <p:cNvPr id="7" name="Rounded Rectangle 6"/>
          <p:cNvSpPr/>
          <p:nvPr/>
        </p:nvSpPr>
        <p:spPr>
          <a:xfrm>
            <a:off x="4356100" y="4797425"/>
            <a:ext cx="4787900" cy="1885950"/>
          </a:xfrm>
          <a:prstGeom prst="roundRect">
            <a:avLst/>
          </a:prstGeom>
          <a:solidFill>
            <a:srgbClr val="0066FF"/>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just">
              <a:defRPr/>
            </a:pPr>
            <a:r>
              <a:rPr lang="en-GB" sz="1400" dirty="0">
                <a:latin typeface="Comic Sans MS" charset="0"/>
                <a:cs typeface="Comic Sans MS" charset="0"/>
              </a:rPr>
              <a:t>Lesson objectives;</a:t>
            </a:r>
          </a:p>
          <a:p>
            <a:pPr algn="just">
              <a:defRPr/>
            </a:pPr>
            <a:endParaRPr lang="en-GB" sz="1400" dirty="0">
              <a:latin typeface="Comic Sans MS" charset="0"/>
              <a:cs typeface="Comic Sans MS" charset="0"/>
            </a:endParaRPr>
          </a:p>
          <a:p>
            <a:pPr marL="285750" indent="-285750" algn="just">
              <a:buFont typeface="Courier New"/>
              <a:buChar char="o"/>
              <a:defRPr/>
            </a:pPr>
            <a:r>
              <a:rPr lang="en-GB" sz="1400" dirty="0">
                <a:latin typeface="Comic Sans MS" charset="0"/>
                <a:cs typeface="Comic Sans MS" charset="0"/>
              </a:rPr>
              <a:t>To develop a greater knowledge of the water crisis in the Western Desert. </a:t>
            </a:r>
          </a:p>
          <a:p>
            <a:pPr marL="285750" indent="-285750" algn="just">
              <a:buFont typeface="Courier New"/>
              <a:buChar char="o"/>
              <a:defRPr/>
            </a:pPr>
            <a:r>
              <a:rPr lang="en-GB" sz="1400" dirty="0">
                <a:latin typeface="Comic Sans MS" charset="0"/>
                <a:cs typeface="Comic Sans MS" charset="0"/>
              </a:rPr>
              <a:t>To assess how the water issues are being managed </a:t>
            </a:r>
          </a:p>
        </p:txBody>
      </p:sp>
      <p:pic>
        <p:nvPicPr>
          <p:cNvPr id="15" name="Picture 5" descr="lasvegas"/>
          <p:cNvPicPr>
            <a:picLocks noChangeAspect="1" noChangeArrowheads="1"/>
          </p:cNvPicPr>
          <p:nvPr/>
        </p:nvPicPr>
        <p:blipFill>
          <a:blip r:embed="rId3" cstate="print"/>
          <a:srcRect/>
          <a:stretch>
            <a:fillRect/>
          </a:stretch>
        </p:blipFill>
        <p:spPr bwMode="auto">
          <a:xfrm>
            <a:off x="908960" y="4692650"/>
            <a:ext cx="3040062" cy="2095500"/>
          </a:xfrm>
          <a:prstGeom prst="rect">
            <a:avLst/>
          </a:prstGeom>
          <a:noFill/>
          <a:ln w="9525">
            <a:noFill/>
            <a:miter lim="800000"/>
            <a:headEnd/>
            <a:tailEnd/>
          </a:ln>
        </p:spPr>
      </p:pic>
      <p:pic>
        <p:nvPicPr>
          <p:cNvPr id="16" name="Picture 15"/>
          <p:cNvPicPr/>
          <p:nvPr/>
        </p:nvPicPr>
        <p:blipFill rotWithShape="1">
          <a:blip r:embed="rId4">
            <a:extLst>
              <a:ext uri="{28A0092B-C50C-407E-A947-70E740481C1C}">
                <a14:useLocalDpi xmlns:a14="http://schemas.microsoft.com/office/drawing/2010/main" val="0"/>
              </a:ext>
            </a:extLst>
          </a:blip>
          <a:srcRect b="11024"/>
          <a:stretch/>
        </p:blipFill>
        <p:spPr bwMode="auto">
          <a:xfrm>
            <a:off x="234934" y="1301628"/>
            <a:ext cx="4388114" cy="3244307"/>
          </a:xfrm>
          <a:prstGeom prst="rect">
            <a:avLst/>
          </a:prstGeom>
          <a:noFill/>
          <a:ln>
            <a:noFill/>
          </a:ln>
        </p:spPr>
      </p:pic>
      <p:pic>
        <p:nvPicPr>
          <p:cNvPr id="17" name="Picture 16"/>
          <p:cNvPicPr>
            <a:picLocks noChangeAspect="1"/>
          </p:cNvPicPr>
          <p:nvPr/>
        </p:nvPicPr>
        <p:blipFill>
          <a:blip r:embed="rId5"/>
          <a:stretch>
            <a:fillRect/>
          </a:stretch>
        </p:blipFill>
        <p:spPr>
          <a:xfrm>
            <a:off x="4946838" y="1851845"/>
            <a:ext cx="4015851" cy="2262554"/>
          </a:xfrm>
          <a:prstGeom prst="rect">
            <a:avLst/>
          </a:prstGeom>
        </p:spPr>
      </p:pic>
    </p:spTree>
    <p:extLst>
      <p:ext uri="{BB962C8B-B14F-4D97-AF65-F5344CB8AC3E}">
        <p14:creationId xmlns:p14="http://schemas.microsoft.com/office/powerpoint/2010/main" val="3699671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Solutions? </a:t>
            </a:r>
          </a:p>
        </p:txBody>
      </p:sp>
      <p:pic>
        <p:nvPicPr>
          <p:cNvPr id="9218" name="Picture 2"/>
          <p:cNvPicPr>
            <a:picLocks noGrp="1" noChangeAspect="1" noChangeArrowheads="1"/>
          </p:cNvPicPr>
          <p:nvPr>
            <p:ph idx="1"/>
          </p:nvPr>
        </p:nvPicPr>
        <p:blipFill>
          <a:blip r:embed="rId2" cstate="print"/>
          <a:srcRect/>
          <a:stretch>
            <a:fillRect/>
          </a:stretch>
        </p:blipFill>
        <p:spPr bwMode="auto">
          <a:xfrm>
            <a:off x="2584939" y="1417638"/>
            <a:ext cx="3345079" cy="5256553"/>
          </a:xfrm>
          <a:prstGeom prst="rect">
            <a:avLst/>
          </a:prstGeom>
          <a:noFill/>
          <a:ln w="9525">
            <a:noFill/>
            <a:miter lim="800000"/>
            <a:headEnd/>
            <a:tailEnd/>
          </a:ln>
        </p:spPr>
      </p:pic>
    </p:spTree>
    <p:extLst>
      <p:ext uri="{BB962C8B-B14F-4D97-AF65-F5344CB8AC3E}">
        <p14:creationId xmlns:p14="http://schemas.microsoft.com/office/powerpoint/2010/main" val="1904915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Glen Canyon and Lake Powell</a:t>
            </a:r>
          </a:p>
        </p:txBody>
      </p:sp>
      <p:sp>
        <p:nvSpPr>
          <p:cNvPr id="3" name="Content Placeholder 2"/>
          <p:cNvSpPr>
            <a:spLocks noGrp="1"/>
          </p:cNvSpPr>
          <p:nvPr>
            <p:ph idx="1"/>
          </p:nvPr>
        </p:nvSpPr>
        <p:spPr/>
        <p:txBody>
          <a:bodyPr/>
          <a:lstStyle/>
          <a:p>
            <a:endParaRPr lang="en-US"/>
          </a:p>
        </p:txBody>
      </p:sp>
      <p:sp>
        <p:nvSpPr>
          <p:cNvPr id="1026" name="AutoShape 2" descr="data:image/jpg;base64,/9j/4AAQSkZJRgABAQAAAQABAAD/2wCEAAkGBhMSERUUExQWFBUVGBcYGBYYFxgdGhgYGBYXFxcaFBgaHCYgGBwjGRcVHy8gIycpLCwsGh4xNTAqNSYrLCkBCQoKDgwOGg8PGiwkHyQsLCwsLCwsLCwsLCwsLCwsLCwsLCwsLCwsLCwsLCwsLCwsLCwpLCwsLCwsLCksLCwsLP/AABEIAMIBAwMBIgACEQEDEQH/xAAcAAABBQEBAQAAAAAAAAAAAAAEAAIDBQYBBwj/xAA/EAABAgQEAwUGBAUDBAMAAAABAhEAAyExBBJBUQVhcSKBkaGxBhMywdHwB0JS4SNicpLxFDNzFYKys5Oiwv/EABkBAAMBAQEAAAAAAAAAAAAAAAECAwAEBf/EACURAAICAgICAgMAAwAAAAAAAAABAhEhMQMSQVETMgQiYTNxgf/aAAwDAQACEQMRAD8A1ZGgMRJLGI/eHTXr8oISpo5TooakOavypEi5IsfnDxNb7+kdccw8Cw0DFOn2YatRAuG1EGy5IuS0RGSmpd+UGzURJVQb7U+vSFQm1/HyiFCM3I6PYirVraHSVZdKs1R9e6DYOo8j75Q5KDUgP0q0MmzDppoW7oaMSXACUjxfu841g6snTLehFOlXfyhswmrHMBeop4wLJxifynOFDMCG0YNudYiTxEqLhyl2ZtXb/PzgmVlgiUSKH0iJKlA1r4QBPx6gBlCi5bQF8pPyaIpvGJgTQZg7As5ZqWZy3SDQC1mJBs4O8DqmKSalTVqDA44sXLA2GlBuPDfeEjiIJ7ThNakMzerja0ZWBxTCcOEV1fQmutRtDZKMqiKZTYlgB1b1hylgjsHN0J/ceJiGXPKtRTe476jeDYnQIm4ZYLlIUNClYI7600iJc42GVKqtVnbfRTUhyy47Ts/+IeAKN9+cGxejOywG1zWdLt1eGlIUWfMbsbxxE+/LxOlQYkXiAbgMdxTwt5Q9oVqS/oyU6aEAjYjloQxEPmhN0uORr4UESLxWargvWv1/aGGUDrl61H30hn7syf8ACIDnDVJ5w2ZLIOhG4+sMCzq421H1gWx6TExjiwdRC98Khx98oSy33TuhuwricE1oS1PrCWs7P0iMK/xDqYjgd95HOkNKoYYopiOI8qP2IUNznnHIf5GJ0LvCSDlbY3N6l2G37Qp4yqsW2F36m0PVM2HhaIkkn1BIoe+PJPSHy11CSKkPd2OgLX9IkTQOqvT5xGkAFzQkV5+HSHKlggtTSvnSAFIhVPUouO0PSrX2iaUsAO1T49KRBgcOmXLZ81SbWr4Us/KOnEF2YgN4wbD1OYlQS5apqbgDmdCeUcmk6kU57X52iQJfepq5qee9I7OUxUGuQBz1r+qt30IgWMAzZKgxSerGo2ILdaH1iyYBLlhqXqSRSK5M4kFnqBp1vzrWCMFJzEAvt05+ENWLFvIPhJKUJSD+UMOpvXSo9YZIPusyC7VOvV+Y7tI7jnZSLFgGFg5Ft4ImgrTLXqUsRzKR+8EAGuQMr3yqBI3aooX0P20MxuGFm589WruxiaYgpoqoLa/yhHyhiJ2btaEQyYrK33RzOh31Bp4UjkyarKdA4r1BZxprUUiwYZvL6eTRHjUUozFyTs+x8+4Q1gAOHqWldFMNQxBbw3PnFtJzJsQz1Cm+fNoqzKNmenlBnDznQUsc3QuHFKHm0aXsERTkLznKKgOKhnVXTWioinTDkGZ0i2nZUkgi3KCpCFDOCCGI1s1r8w8R4rC+8oqilF0kfCVitBoaO2zxkwtDUrWlTjKx6jrrqfTnDJ+LWxIfMD8zccwHeO4cqAyEV07iHbn+0Nnzwhd2ChmAIOhqD4+Yg+QeB8rHgsSwUNj8vu8T5yQdTyN25awMpAKwADYHxN711EOllSgc10u9/l0ggOS+LZQ2lrb917awSOIIVYsRoeUVE8lKgSHTQgkC9Xdxp84B4nLDTCPyqBB6gGjf1eUUUUybdZNCtQNwFD09Yb/pzXIoj+U/D+0ZjCY+YGdSj16En0g3D8aUMoUAo/qqKHfp8oZ8bQO6ZcDFBJCVMkmwOve/pE00/wArvtWA5eMSsEKAUNeWuoD+cTHDBgZaspFNxS1HhKGsgnz8t0nu+3hsrG9rKQSWBcaPZ4etUyoWgECxB+sMThGJUEl22LMDod+TmKJryK16Cuzv5fvCimmYsg2V3Ax2KfGyfdG6CCKWfnaOFD1d/D1iKak7nxhAqZqNR6R5rVHanY6ci1qfdN4hnuz36Q9urxGhVGasKOhipgoqpZ6M4cX66xLh52fME0ymu333wHxKQVIARQvoxobnYltIKl4OjBRIAGoPOtI3g3kJSgVdiRtvXmecDTKG7m9+sToIJYnQbPEsxGXKXoSKgafZHhACCKlOgKcVLet4kWChDgfCCRp90guUoEEBVbuGLNXoYqeK8UQJRIVmVShYMFOO8ijs8FW8Cyko5ZPiiPe0Iyt2tatrv9TEM9X8MuqqsgTu+btMOgiuwvGUOnMpyo7Fq6Eig0ERcVxcuWtPjTYn6tDJO6Fc1VhiZoIIUVFn1cgVa5rSB+Hq7HT7PhAP/WEGYSHZq8vt6R2VxVCTdhXQtoKOLRSmS7x9lm5Om3pDJoJYaHyipwntBLM0AEpBpmUQBTW+27RZjFoV8KkrqapIIGzl9a6aGA00OsoJl4FLntF21A00v9vC/wBKJas6SRYkioGxKc1UsX3gfBzhMBeYFKD/AJWA5X7uUH+5cAghIufhP/2eFbY6SIcRPSZjpJUojtkFISAw3+KrWe14RlAtVTpUlQY6h2tyJ84ImLyliks4dTUYvetNNGvEhkpNXALZXDWe1xYwLM0gebjFJDsC+ocsWAs1oGnL96xJcpeg6G93Bby5QRMmGgUBavM/4ERYtDJBFTZgPMdO+CjMgw8hTgqykpoWo27Vd+RggyQHU5YvStQdqRFg81c7EHQpsO8v4wcJo2YeUG2CkVasI/aBJJAalDXQ2NoB4lwxSklgO0a9wDP4RoZdDqxqR9YdOl02GhvzqBpDqbTsRxTwYaZw+YkvlLJTRwWcwVgpLoBYZiDXX6NaNSSWsO6x6PAk7CpFQBfbWK/M3sn8aRl5KjnIZgGD8/mG9Ydj8QQMwJTXT0fagi7HCs2bT+WxPQwBj+CzFiiCMtwTdtjYxSPImxHB0DS+PT0pHad7uAa3YgitG5wfw3jktbhR92s3H5SfrTWM3i8LMSapVTke+sSYPDUB1r8jFZRi0TTkmbH3qYUVMvEsPhP33xyOemWtGykryshT7BRJL9SbmC5ZAoQ48xEE2YlQZu+I5c4p+Jymtdtn17457UsMenHKJky6kDqIjNL/AB/d4kO4sbRJjEMNDYVt3NE5RotCdlemqmagP0c+ZEWCABFeMM68yVFJI7SbgtQGljo4vtCRj0hWRTpUPymjjdBND1B+kLLI8aSDsUtIruW6PR4YJoAsVDrW2sDz8xVYs24EIZjoOrsYyWAN26J8PiCT2mZiBd7AHppaMDxjGAlk0ervYHQjfmI30mYAdi7V1Ni3NjRo804p/urGyiO4U9Ivwq2c/PpDEJXurxMFo4KtaSqjBrkk15QMqbR/vuhi+OzUDsltGYH1i9SejmwTngpe4s+tor8akJHxA1Zn8S20QYniUxfxLJ209IDK4eMZeWDBJ7yDMHjly1OkkO2bmAQWPKkV4XWHGYW+cO1ZROjcYX2ilTWZGVRLVYON1EBj5G0aCWpOUitmY0vZnOseXSlRt+BcWOJllKwRkYZwpnLuOybmjn945JwrKOiMr2XisUpQGUWAdxZu+ukdTiCQ9OYFLfflA8taioi4cOWGlXGtmrEpX2jQNoT019YDSEtj/eJowYtu/Sup1rvHcJxRPvFS1DLUZSfzOHLNEOUmjgHbT0HzhmKwYWAFEAmqVA1SoGnIGlrGG6Ji/I/JbEJI/UNogKA3wjnb7HfAEjELLhfZINweyv5pPIwZJnEix6u/j3xPox+6HEt3d9Ikz0ZhWIjM8dollAawv+x9kJTXcREtPKDJyW/liDKTqPvlGMChAEQ4ySVChDix+Rg1Ugm1ehhokaH76wbFK8INte7p89IZNwSFioq8HzZHJ9oi91DJmKw8DQasvxhRYKSd4UP3l7FpFtJAVZjzD/4h8uYBqX2Ih/uU3AYerXiPFJaWVCmg7/2eOdFWwOTh1kugsHNAWGtxBJ4gpL+8RV/iox6hqdR5Q/DoIQz1YEN01jk3E5gQU2NXauxEO5exFB1gZKxyHaz7+MSLMtdPiGxFPAiKedMYl0LHg1vSODFI1UUuwruekaosKc0XSkMgkAJAc3sIGl4kqIyALTQFTinNrnSBsNMK0koVmZgWvbUX8YJw8wi1G00tqBeNWKsF5toKVKylyNKddPD5R5vxJQXNWpIoTT0fvvHoI4kF5kKSpCilTOHBDOShQoehIPLWMjN4ZJNp6QS57SFjUvYEUaK8Eabsn+RK0qM3MmEXtAuJmOOn+I0g4As/DMkrfQTAPJTQzE+yU4iksn+llf8AiTHcnGjkyZYmGmDZ/C50ui5UxPMoUPUQEoNCpj0JUyOpMRJS5EElO2kB4HjkkljSNB7M8VElZCg6VgJbnoR4kRSSiACfv7+kdSfGIyVqiywek/6chzlZ6d5Nw1/2gjDodJfrWo5buGij9mOMKWlWdZKkEN8NQQQSxqT9Y0xmZkgsBsQ8czbWB68lbLxBJMtbPpzHKEcIqw1owN9hapeJOLYYKIahAd/PvrEGHxWdBBYkUNWBh4yJSRIhCjeoIFaENe4LwwTTLNXKSdqh94klzCH7Jc1d3evM3h8mYS+ZJy7EX+sGTBGtE8g6iouO/wDeHf6lQsGZ+y1D0LUMckTQkMABXakSYlYLfLSISlbyXjGlaZCvEuSTQGwP3eOCYNYZlBJAeukPEjc0Ab9/OMMPStN8zffOGTJoJqp4rMdxRKHSlya9rKdtNzAsvF0fNmJtpQtZuZA3gpMDLlU1J1HU/KEJSSagdaxVBVs2ZFXcN1AAao3EXkjGggVtQtq229B5waoGwUyW273hROqeklykE7v+0KCagnE4gG3K37RDjZ4UJaQ93L30/eHFABgVX+5WmgvWlhTvgRWQTeCwVO08YHmTXJ8ocz6ecOSO+JtNFU0yMKji5IUGICuoeJyl3tDFJO/nADRWp4KEKeWAkliUuWLF2YVFWtFjmABzOOQ9I6kEGHLQpnF+75wWwJWOEtKwU6h1AvbTzSpuhjJ4zhbTFpqyXAJFGs7vz840mElH372SuVatFPXlt9mKH2ummTMSxLKSC5u4oelhbeL/AI7/AGr2R/Ij+t+gc4UJuoBg3ru0BT8RKQPiJI2/x84rJnEidXisxGLePRjA85yLtPtMUfAqcG2Wr0C44r2xKmzjO360oVyftExnlLgObiGVGnBbQ0J+Ga1PHsMssrDyX/4sv/rIidMrCzKJkg8kTlA+CgvzaMjh5geCWY+n31iDpF4qzQLwOFFSMRL/APjWKcxlf/MRo4dh1EEYln0XKWnzTmEA4biq0hj2xzv4603ccoK93KmpJSclKilN6eIcUrZMLsfKCE8Jf4J0hWv+5l8lhMbLgs+aEgqKc1MxzJII6gkPq8edLAJYGjAF9taP18Y0/skPfKRJJQnKTdWQn4i1mWdG6ROccDKTNarFEliQxoD2ed3taBRg01IIoW1YG5qCR4QzjvsrMkklLya0VLDpZywaw0uBFfwDAzUZkzZwKA5SplKOlVEW13uNDE+mAfI7potJWDLuMpBNWLs77xLOw4QM3mDTvo0DypycxCgWDuoEs1nqLRWTPaWQlSklSxl/SHHkQH8ucCmPaL1clSe0GIN/u3+I4mb+pNGuK/uIyGN9slk/w0sndXxnwLDpWJ8DNOKU+ZRQkdqWVFySXH06A2hXH2On6NGg5i6WenQjT7+xOtKk/Ggh9bjxF4FlqINWATyFSwdttqbRZYfGKSwIcah9Sz0PMk3haQ1sosbg6Hs5hc/qDbRQYvBAkKTQ07TEMNCpJpG04kQhj8KV2uwP6SRbkYpZfZN6dK8qinjBi2jSVlTg+IZzkmABQvVs3QGx15wSJ2WjnNcE6/41G0DcTwaVEnLlYkhvyWAoNNXFoLw8tEwBJIzDbrcHpeHwJkMTiwAHVlOwcgdDrHYCXLmJLJAYUDv8oUag2acSz19Yr+KTshSoJcJUSbuUkEKo7OHB/wC2D50wk/f3/mIJoe9vusImaXocjEBQBSXBHkYehUU6sGuWSZJpU5Dbm36X7x0h8vjNhMSUHUEehFCOcK42UUqLgTY6pYgOXjEGxiQTRv5iFoZ5DMOjMTo0SzUMA4o7PXnAUuaxo+0RqmzJZ7GUgOFpVUKtlPr4xqt7BfVaDpstJIUz5BTQ3DsR1eKz244SmZhfeE5TLcpNW07LNrpzHWDsHxZExQln+GsVykgpU1KKv3F4jxk/3suZImlJQpihSVINC2ZL1AUD2gToeUU44uMkyfLJTg0eQrgVRi04phBLmrQDmCSwUQxIuCRoW0ismisezFnkDSqAcT8UFRBPQ8GWgoZhl9pt4uBNfwEUdosZM2gI++UcvIjp4nQZkq8PTMo0RpXmrpY9YfLLsYidOGSSal3tpBCjT6b8oashhv8Ad4jVPYMPHbX1hrErBtOBe3s6VKTLzKUj4cpGZunaC97K7oMne0qVZiiWhRYZJomTTR7TEqYlgS3NrxhZWMBLrSFk/mT2VeAGU+DxJOxwlK7ClNq6cpBFwoVBY8zAavCEawbLiiVmSZkosWckOLhiWAN2ZrOekebzJygp3Lk1cu/Uxt/Z/jyiQFqzJAYB7A6trzYiw1YiPjHszLmlWVWRVDVNCGeig7vuw6RoS64YsovaMtKmg1EXvs6n+KOYPo8Uk/hUzDqGdNFWUKpVzSfleLfgk8Jmpq1C1Hq1A0LyRxgrxyvZrxMLM4dk+Lh76VMEe8OYE6KuL1rU63AiCVNDJLPmswJdhWwoHfyghUmpamo8/wBo5ToCcPxBC05JjkHfutz+kZfjJmYdZ7JmSmBCxsf1NY6PrF6Jfz5F3/aDEFE5CSguwcEEVHdGTo1WY2RxSXMKcqquAUENR9LvfSHHAKU5Adv7qavV/McxpYY32dkTTUZT+pNO/Y9/jFTiuFYnDMpJM2WNR8QHMVfvcchFE14EpkjzRQTVgbOaQoHT7RoaoD6vnB7wHEKDUgfqbpSW6GGKiVYyX+G39J07vSGLS0Q0VuyBSGpDSjk8EFIhJaMG6BRhk/pA6RIiSAXaJwzx3GSAmWtzUy1KtUNy3gNDJjEy+XnHSgVOovzAHyEZXD8SXcLcRa8G4uVTMq2qCH6g/doaqA84O46QxJZwbd+nWK5SstUqKa6Fhyfvi9XgvfSZsofGUn3arFMwdpBBejkFPRRjA8D9spkhRUsGYQk5bByf1/qFqco6eNWjknJLZqJ82RPYT8OhVP8AcQckyidSKKJLX3itnexuEmDNKxKpf8k9HMj/AHEU0MRp47hjh0KKgJpVZ1OEgF84+G5SxjQzEe4kJINZoBqkOkJdO5epUXiytaItJlDxj8P5k1OfDoScoLplsoKLuGKFKYtSoTGOxnA58o/xJMxH9SFDzaPR+G4dpSpoSGzly7MySA7Fx2lE90Xvs4uaqU5nTGZa7hVAQlIGcGhAUYZckooVwTPBpsuHSCwYx7jwmecUZnvJcpaQUpGeSlRFFKU5DOcoiHh3CpOJQpYwWGOVZSkBITmAQ5zMCLkFhq0aU/aDGNHkQlKCS9NIs+DcJmzpcxSE5kyg6i4oBWPUeF8Dws5U5JwcoCUQlzcqZZVRgGATS0Xvs7g0T5IX7pEsLBBS6lAozFCQoGhDA8ok3gqnnB4YmWXAFTtrF1w/2Kxk49mSpKT+aZ2Et/3VPcDHsXsnK95JC8kuU5WwlpCeyFlKX3+ExoE4VCa95JhbY12ea+zfsJh8NNSqdMRMnJrWiJexy3JeylMOVjGB9rcajE4yYZSQEDsJygDM3ZCjzNO5hpGj9rfxDQlE0SWM2fMzqWwdCEdmUgbHKkKP9RG8UBWvFS0qVLQnEEBQWnsldCSFC2ZmOZ/2enHLEu3gi9mOHlSlBQIDFiNwpmO2vhGm4TOce6U+YPlfrUeNufWmO4fiFypwclCge0/eajrWLZWMUtZmIYs2Zq5T4/Do/OJyux0lRolJSxSsAoUauHCTu2xo/jFRjOCGQv3spOYJvLqWcM6TqNf2MW+HxYny84v+ceT/AF8daS4aaxCf7eY1Qee3htAsBHgpYCQpBDKSCfQ2vURMZ6gCGJDkAv5jWJESUCoo5tp38/V36EmSkijdG84g8MusoB/6yUlqd4doUnHgqBDBQL9ksf3HKEsMWKQ5+H6V8Yrf9aEqqoBlB3IDBiSxPJjSCZFkpQfV7nm/prD5eIbV4qJ3tbISoAAqGqmt0Bqfu8WEmeiaxQykmx589jyMavaA/wCD18OkKLmWlzukHzhQ4oVsYUHBrZeKAIY1gchr1Bo50Ox+sSyRf9oeeevgYRZQ7wyIJji0ULXhqgUWqnUaj6iJ/epKPSMEGwYdXf8AT6vE/G8YmUE50lpjgMSKAO4rSrVEQSp5SQdLH6xP7c8JVjUImSGUiShRILgks7BrEDq8GG7YJv8AXBRT5mHCU51LBWAWWgTCxcDtABRDg1eHcN4ciVnyTPe51PmZst+ykEkhoyWOxylzkE5gEhCAKWTv1LnvjSeziZqXBST23PQ1pzr6RaVJEoxbNBw9RStKgKggjuPpHj3F5WWdMFKLWKclkN5R9BezfB3PvFixLDcgmvQUjwHj+KTMxM5aQyVzJigNgpZI9YfgTbbI/kUkkVpVE8/GrVlJWolIABzFwBYCtuUDkRwx1Ucdl5K9q56cN7lJT8WYqIdSmBYGtu0fKL/B/iQuThUykS3UxzFSiwJYdgf3eIjCPDlLpAcRlNm79nvbtEjDzVFLzSWSlhRwxVnazaPFr7K+30jD4YlbqVmUyAO0HAPaJLMSAHjy/NRof7yjQrhYy5Gei8H/ABCTLkYqaW95MUSlFXzTMwJZ2KUp9YsuGfiXKw2BCUhS5hQoJYUQzhGdzuXoI8oCqNEqptGjOFh+RnpPAPxLOHwyUoQFrq+egTsBlqquY31is9oPxFxc+WpCpmRKgQUoGUEEMQT8RpzjHJxFIimznjKGRXyMgxE4AiliI1UrFgJRMTYMe7W3ImMbPFY0HDpoVhwNgU9/2RBlEpCRq+NcETikBcstMA7KtCNlfdIymDnrkTe0kpUKKSdUm45gxY4Hj8yRhwpKUrGbLV+zSnLQ+cWHs3jhiVLE8IUonMnMBQMAQkEUFNI5lcY50dO3ggk4ky1+9llPu2NCS9vzUYjls8XUmcJiAT2SpmrR/wCU/IwJxT2YQO1LUlD3QaoV1q4fvigOMmyTlWlhYahhVgbKpvUCAqlozTWzaJnEllCtAoDU7s1D96xFPxsyUsWUmg8dO+K3A8cSWYv/ACkhxR2Qdf6TB2MyTEqJTmlkMSlypBDVKbtzFtaQrVhWAnieKylKj2UGhXogn9adjQPpGan8OC5mWYtRU5Dm3IsB0tvyrolTgZbllylAAl3YGldxz5wMjhxIyqOYo+Bb1Ug2B3Is/TcwqdD7wU+F4HLUopWnKoaZiyuh2OhEW/DOCplqUUZkU+Fyx7y7iIpsrIklQzofW436V2g3g+NDEhX/AGqI5VB8fK0BttBSos5U4gBn8vrHIanEDQK8PpChaGssEu0OfSGpjpVBE2zodoFny8rqTa5TtuU/MQWkMIYYG1Ybp0CqW4g7guPUkFr6vqOcV8zD1dJAJ0+gh2CVmKmLEUI2I37q97wtlKsJm+xOGxJKpbyVp/KDmSe46dCGiy4NwI4Zwupu6Rcd9YD4NxFKV56kEENod/256xqZqwUuCCCzX7qRROyco0VvHeNe54dPmh0nKvK9DmWogN/c8fOk1VY9U/FnHTfdS0p/2SS/NYs/dbvjydRjr4Mqzh/I+1HHhQ14RMdBzHYUNeE8Ew5468MjrxjDwY7miN468YxNmhpVDHjjxjEeIVFnwRf8JewPyH0MVExVahxtGpws1KkuhsrW2pbzMCRWBouAYGUcLlU0wLLl3odBZw37xHL9mhKmZ5QzbIJqC90nVqc+sV/sviMk1ctwyg4flt3HyjVZ44JJptHZF+TNe1fEZqAlC0BJWDdmanm47oqeDcQCXQsZkKbMDXera+u0bniPG0SyZi8PJKQgOcvaUqtEn8ocJ0o8Yri+I98v3mRKVEBwgEAUagfkIeKXWjOTbyHYn2czduQqtwgm/wDxr16HxhmG4wqWppuaXMDMttqdsfmHMVivwnE1yi6TpUGx/cbxsiiXi5SVlIU90m3NjdJd6j0MK3WxqA5WJCqjKgr2Yypj7ijGmjGH4PHLlOlaTlFgS/8AarWh60MBYj2fXJBVIOZBqZawC3fY9/jBPCseJiSnUfFLV8Sf6dSn0gYasGsFzJmy5iWBenwn6/OOSsAlJsRoefQiK+Zw5JrLUx+zEyFTACHq4bo9XBuWhOvodSfkJXiJj0SG5hz6Qoh/1yxeXXvjkbqHsamXIDRCUu0TZw2/3Yw1RaFecBTrI1SvARJLlOXMQ2hkmaYzNFeSXFpFwLXgKfJftJLL1/mbcD/MFTkhW9qt6xHKUVEdgga3pCFURS0PUMSDVjTui1weMWPt9LNtWBJmHZ8rByHpdq/ffEMpS3OxJ/asBbC9GP8AxTnLEyWnNmlKBUgsRqAoKfUFh4R5+TG8/E5JaQdP4obQHMk06/KMCTHo8H0PK5/8jsTwnhpMJ4uc514Txx448Ew5468MeE8YA94Twx468Yw94Twx468YxHPFIP8AZ7FsooNjUfMeHpAaojkHItKjUA1gMpFmomyjmBQe0m3MPGlwHFiUpzpUCRtyF/HSIeAcJExCFUJUSW5fUN5mNhwXhBSoOggC1CRVuscfLJN4O2CaWTG+3OEUqTJKXCVKWeRYI8b+cZvBTiOyq++8en/iOQrDIUwGReX+4KcNf8qfCPLxKUv4ASdAA/pBgv1NLZ3GygKjqI13sck/6dTgNm7JJ0Zi1N/SKGVw8qUhE0KQFGjjRq9I0clGRkIohLg9aX8YSWcD3WSzJIqRfXQjuiux/DJcwhSTkmCyhQ/fK0WEuaGZ20vvsYGxBZVawmhbsDBWKLDKH502V1ToenlaJxjSkdoONNXh/vKXp4jvEBYtKkh01G2nhB2YNTjkkX82hQBLwiVjMCGMKNX9BZsffBIJPZCXJ6AOaCAZWMUplhspqlv0lm74LnIzJUndJHiGis4P2pKNOyPRiOVQYk9F4/YucoyvAU7NmTl+H829vIPCCTb8vrEuIpQB/vSELDxOAFSADTxg6ShIAHlAcvDOBm0e49ILzgBgO/67wUxZJEeIQyqal+gG/MvHQLUcPCzBuvrv4xEibUctbVc+UMlQjdmQ/FSkiR/NNmH+1CB/+48zMenfjAGlYIakT1HvVLHoI8vUY7uDEEef+RnkZwmOPHITxc5xzxx4a8J4wBzwnhsJ4xh7wnhrwnjGHPHXhjx14xhzw1YhPHFKaME9D/D3jKfdhKryyDUjRgU+Tx6aviUpCHK0pAD9pQDJZw/Jvvf584DjimYUgtnBHkb/AHoI1HBpqkzAkF37JJ8j6jvjmnx5cjv452ki14/jVY8hWHKciCoBJJCiT+YghgCAG7+grsFjJuFR2gphQoVYVNUm1SRaJjKlZ3A9yvXLRJ6jTyg9JWQUqZaedXHN4g5YrwVSzY2fNk4kBwUkG4oUvShazDXlEK/eSlZkqzpDAkgFwKMptRZ47J4cE/BQGhSbVu20SmQtKjQKQa0PaF6EG+kKnQWrDpGNlqDg5aOQaNvDsQMwBBBpcajlGfnpyqAqGqDrzgiXxdVXqkQ9EiwQtqRxc1jb75RGielYcFidI4VaG/rAoxxWFQS7Qo6Jo2hQQ2ak/GfvWK/2eP8ADP8AyTf/AGLhQok9F4/b/hZgWhyviV3woUTKskJv97R3WFCikCMxqDXx9EwLMU0xLaqHoYUKFLeTL/jMe1g/+A/+ceaGOQo9Hj+qPI5vuxscjsKKkTkKFCjGFCMKFGAKOwoUEwoUKFGMKGzLQoUYK2Mw57af6h6xqlrKVggkEGhFCLWhQoDOiJd+0Q/jjmK87X8TBfDjccx8oUKPNkehAIReJ0Go+9oUKEM9AWPSMxp9sYrp4v8AekKFFURY3BGqP6vrFviE9mFChmL4BVGFChRjH//Z"/>
          <p:cNvSpPr>
            <a:spLocks noChangeAspect="1" noChangeArrowheads="1"/>
          </p:cNvSpPr>
          <p:nvPr/>
        </p:nvSpPr>
        <p:spPr bwMode="auto">
          <a:xfrm>
            <a:off x="74613" y="-639763"/>
            <a:ext cx="1771650" cy="13335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8" name="Picture 4" descr="http://upload.wikimedia.org/wikipedia/commons/c/ca/Glen_Canyon_Dam_Lake_Powell,_Arizona.JPG"/>
          <p:cNvPicPr>
            <a:picLocks noChangeAspect="1" noChangeArrowheads="1"/>
          </p:cNvPicPr>
          <p:nvPr/>
        </p:nvPicPr>
        <p:blipFill>
          <a:blip r:embed="rId2" cstate="print"/>
          <a:srcRect/>
          <a:stretch>
            <a:fillRect/>
          </a:stretch>
        </p:blipFill>
        <p:spPr bwMode="auto">
          <a:xfrm>
            <a:off x="152400" y="1600200"/>
            <a:ext cx="4978400" cy="3733800"/>
          </a:xfrm>
          <a:prstGeom prst="rect">
            <a:avLst/>
          </a:prstGeom>
          <a:noFill/>
        </p:spPr>
      </p:pic>
      <p:pic>
        <p:nvPicPr>
          <p:cNvPr id="1029" name="Picture 5"/>
          <p:cNvPicPr>
            <a:picLocks noChangeAspect="1" noChangeArrowheads="1"/>
          </p:cNvPicPr>
          <p:nvPr/>
        </p:nvPicPr>
        <p:blipFill>
          <a:blip r:embed="rId3" cstate="print"/>
          <a:srcRect/>
          <a:stretch>
            <a:fillRect/>
          </a:stretch>
        </p:blipFill>
        <p:spPr bwMode="auto">
          <a:xfrm>
            <a:off x="4419600" y="3276600"/>
            <a:ext cx="4343400" cy="3257550"/>
          </a:xfrm>
          <a:prstGeom prst="rect">
            <a:avLst/>
          </a:prstGeom>
          <a:noFill/>
          <a:ln w="9525">
            <a:noFill/>
            <a:miter lim="800000"/>
            <a:headEnd/>
            <a:tailEnd/>
          </a:ln>
        </p:spPr>
      </p:pic>
    </p:spTree>
    <p:extLst>
      <p:ext uri="{BB962C8B-B14F-4D97-AF65-F5344CB8AC3E}">
        <p14:creationId xmlns:p14="http://schemas.microsoft.com/office/powerpoint/2010/main" val="1226397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5608"/>
          </a:xfrm>
        </p:spPr>
        <p:txBody>
          <a:bodyPr/>
          <a:lstStyle/>
          <a:p>
            <a:r>
              <a:rPr lang="en-US" dirty="0">
                <a:solidFill>
                  <a:srgbClr val="0070C0"/>
                </a:solidFill>
              </a:rPr>
              <a:t>Xeriscaping </a:t>
            </a:r>
          </a:p>
        </p:txBody>
      </p:sp>
      <p:sp>
        <p:nvSpPr>
          <p:cNvPr id="3" name="Content Placeholder 2"/>
          <p:cNvSpPr>
            <a:spLocks noGrp="1"/>
          </p:cNvSpPr>
          <p:nvPr>
            <p:ph idx="1"/>
          </p:nvPr>
        </p:nvSpPr>
        <p:spPr>
          <a:xfrm>
            <a:off x="246185" y="1189892"/>
            <a:ext cx="4325815" cy="4988169"/>
          </a:xfrm>
        </p:spPr>
        <p:txBody>
          <a:bodyPr>
            <a:normAutofit fontScale="62500" lnSpcReduction="20000"/>
          </a:bodyPr>
          <a:lstStyle/>
          <a:p>
            <a:pPr marL="0" indent="0">
              <a:buNone/>
            </a:pPr>
            <a:r>
              <a:rPr lang="en-US" dirty="0">
                <a:solidFill>
                  <a:srgbClr val="00B0F0"/>
                </a:solidFill>
              </a:rPr>
              <a:t>Xeriscaping: </a:t>
            </a:r>
            <a:r>
              <a:rPr lang="en-US" dirty="0"/>
              <a:t>a type of landscaping in which everything is designed to help reduce or eliminate the need for supplemental water from irrigation or other watering methods.</a:t>
            </a:r>
          </a:p>
          <a:p>
            <a:pPr marL="0" indent="0">
              <a:buNone/>
            </a:pPr>
            <a:r>
              <a:rPr lang="en-US" dirty="0"/>
              <a:t>It’s popular in Las Vegas because of a number of reasons:</a:t>
            </a:r>
          </a:p>
          <a:p>
            <a:r>
              <a:rPr lang="en-US" dirty="0"/>
              <a:t>Weather is both hot and dry</a:t>
            </a:r>
          </a:p>
          <a:p>
            <a:r>
              <a:rPr lang="en-US" dirty="0"/>
              <a:t>The </a:t>
            </a:r>
            <a:r>
              <a:rPr lang="en-US" dirty="0">
                <a:hlinkClick r:id="rId2"/>
              </a:rPr>
              <a:t>Southern Nevada Water Authority</a:t>
            </a:r>
            <a:r>
              <a:rPr lang="en-US" dirty="0"/>
              <a:t> places watering restrictions on homeowners</a:t>
            </a:r>
          </a:p>
          <a:p>
            <a:r>
              <a:rPr lang="en-US" dirty="0"/>
              <a:t>Excessive watering can be expensive</a:t>
            </a:r>
          </a:p>
          <a:p>
            <a:r>
              <a:rPr lang="en-US" dirty="0"/>
              <a:t>Las Vegas is in a drought and people want to do their part in conserving water</a:t>
            </a:r>
          </a:p>
          <a:p>
            <a:endParaRPr lang="en-US" dirty="0"/>
          </a:p>
          <a:p>
            <a:r>
              <a:rPr lang="en-GB" dirty="0">
                <a:hlinkClick r:id="rId3"/>
              </a:rPr>
              <a:t>Video</a:t>
            </a:r>
            <a:r>
              <a:rPr lang="en-GB" dirty="0"/>
              <a:t>: How people are trying to live more sustainably in Las Vegas </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189892"/>
            <a:ext cx="4352192" cy="271934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4008882"/>
            <a:ext cx="4352192" cy="2650392"/>
          </a:xfrm>
          <a:prstGeom prst="rect">
            <a:avLst/>
          </a:prstGeom>
        </p:spPr>
      </p:pic>
    </p:spTree>
    <p:extLst>
      <p:ext uri="{BB962C8B-B14F-4D97-AF65-F5344CB8AC3E}">
        <p14:creationId xmlns:p14="http://schemas.microsoft.com/office/powerpoint/2010/main" val="293909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accent1">
              <a:lumMod val="20000"/>
              <a:lumOff val="80000"/>
            </a:schemeClr>
          </a:solidFill>
        </p:spPr>
        <p:txBody>
          <a:bodyPr rtlCol="0">
            <a:normAutofit/>
          </a:bodyPr>
          <a:lstStyle/>
          <a:p>
            <a:pPr eaLnBrk="1" hangingPunct="1">
              <a:buFont typeface="Arial" pitchFamily="34" charset="0"/>
              <a:buChar char="•"/>
              <a:defRPr/>
            </a:pPr>
            <a:r>
              <a:rPr lang="en-GB" dirty="0">
                <a:hlinkClick r:id="rId2"/>
              </a:rPr>
              <a:t>News resource1: </a:t>
            </a:r>
            <a:r>
              <a:rPr lang="en-US" b="1" dirty="0"/>
              <a:t>Can America's Desert Cities Adapt Before They Dry Out And Die?</a:t>
            </a:r>
          </a:p>
          <a:p>
            <a:pPr eaLnBrk="1" hangingPunct="1">
              <a:buFont typeface="Arial" pitchFamily="34" charset="0"/>
              <a:buChar char="•"/>
              <a:defRPr/>
            </a:pPr>
            <a:r>
              <a:rPr lang="en-US" b="1" dirty="0">
                <a:hlinkClick r:id="rId3"/>
              </a:rPr>
              <a:t>News resource 2: </a:t>
            </a:r>
            <a:r>
              <a:rPr lang="en-US" b="1" dirty="0"/>
              <a:t>National geographic: The Drying of the West ‘</a:t>
            </a:r>
          </a:p>
          <a:p>
            <a:pPr eaLnBrk="1" hangingPunct="1">
              <a:buFont typeface="Arial" pitchFamily="34" charset="0"/>
              <a:buChar char="•"/>
              <a:defRPr/>
            </a:pPr>
            <a:r>
              <a:rPr lang="en-US" b="1" dirty="0">
                <a:hlinkClick r:id="rId4" action="ppaction://hlinkfile"/>
              </a:rPr>
              <a:t>Geofile: </a:t>
            </a:r>
            <a:r>
              <a:rPr lang="en-US" b="1" dirty="0"/>
              <a:t>Managing the Colorado river basin </a:t>
            </a:r>
          </a:p>
          <a:p>
            <a:pPr eaLnBrk="1" fontAlgn="auto" hangingPunct="1">
              <a:spcAft>
                <a:spcPts val="0"/>
              </a:spcAft>
              <a:buFont typeface="Arial" pitchFamily="34" charset="0"/>
              <a:buChar char="•"/>
              <a:defRPr/>
            </a:pPr>
            <a:endParaRPr lang="en-GB" dirty="0"/>
          </a:p>
        </p:txBody>
      </p:sp>
      <p:sp>
        <p:nvSpPr>
          <p:cNvPr id="21507" name="Title 3"/>
          <p:cNvSpPr>
            <a:spLocks noGrp="1"/>
          </p:cNvSpPr>
          <p:nvPr>
            <p:ph type="title"/>
          </p:nvPr>
        </p:nvSpPr>
        <p:spPr/>
        <p:txBody>
          <a:bodyPr/>
          <a:lstStyle/>
          <a:p>
            <a:pPr eaLnBrk="1" hangingPunct="1"/>
            <a:r>
              <a:rPr lang="en-US" altLang="x-none"/>
              <a:t>Research:</a:t>
            </a:r>
          </a:p>
        </p:txBody>
      </p:sp>
    </p:spTree>
    <p:extLst>
      <p:ext uri="{BB962C8B-B14F-4D97-AF65-F5344CB8AC3E}">
        <p14:creationId xmlns:p14="http://schemas.microsoft.com/office/powerpoint/2010/main" val="56489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815166" cy="523220"/>
          </a:xfrm>
          <a:prstGeom prst="rect">
            <a:avLst/>
          </a:prstGeom>
          <a:noFill/>
        </p:spPr>
        <p:txBody>
          <a:bodyPr wrap="square">
            <a:spAutoFit/>
          </a:bodyPr>
          <a:lstStyle/>
          <a:p>
            <a:pPr algn="ctr">
              <a:defRPr/>
            </a:pPr>
            <a:r>
              <a:rPr lang="en-GB" sz="28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Exam question</a:t>
            </a:r>
          </a:p>
        </p:txBody>
      </p:sp>
      <p:sp>
        <p:nvSpPr>
          <p:cNvPr id="3" name="TextBox 2"/>
          <p:cNvSpPr txBox="1"/>
          <p:nvPr/>
        </p:nvSpPr>
        <p:spPr>
          <a:xfrm>
            <a:off x="2787745" y="-7724"/>
            <a:ext cx="6063533" cy="609398"/>
          </a:xfrm>
          <a:prstGeom prst="rect">
            <a:avLst/>
          </a:prstGeom>
          <a:noFill/>
        </p:spPr>
        <p:txBody>
          <a:bodyPr wrap="square" rtlCol="0">
            <a:spAutoFit/>
          </a:bodyPr>
          <a:lstStyle/>
          <a:p>
            <a:pPr algn="ctr">
              <a:lnSpc>
                <a:spcPct val="120000"/>
              </a:lnSpc>
            </a:pPr>
            <a:r>
              <a:rPr lang="en-US" sz="1400" dirty="0">
                <a:latin typeface="Bell MT"/>
                <a:cs typeface="Bell MT"/>
              </a:rPr>
              <a:t>For a hot desert environment you have studied, to what extent has the water been managed in a sustainable way?  (7 marks)</a:t>
            </a:r>
          </a:p>
        </p:txBody>
      </p:sp>
      <p:grpSp>
        <p:nvGrpSpPr>
          <p:cNvPr id="6" name="Group 5"/>
          <p:cNvGrpSpPr/>
          <p:nvPr/>
        </p:nvGrpSpPr>
        <p:grpSpPr>
          <a:xfrm>
            <a:off x="1899515" y="1107052"/>
            <a:ext cx="7449350" cy="5273262"/>
            <a:chOff x="2554802" y="2569540"/>
            <a:chExt cx="5772659" cy="3799416"/>
          </a:xfrm>
        </p:grpSpPr>
        <p:pic>
          <p:nvPicPr>
            <p:cNvPr id="11" name="Shape 224" descr="DescriptionHand.svg"/>
            <p:cNvPicPr preferRelativeResize="0"/>
            <p:nvPr/>
          </p:nvPicPr>
          <p:blipFill>
            <a:blip r:embed="rId2">
              <a:alphaModFix/>
            </a:blip>
            <a:stretch>
              <a:fillRect/>
            </a:stretch>
          </p:blipFill>
          <p:spPr>
            <a:xfrm>
              <a:off x="5284043" y="2569540"/>
              <a:ext cx="3043418" cy="3799416"/>
            </a:xfrm>
            <a:prstGeom prst="rect">
              <a:avLst/>
            </a:prstGeom>
            <a:noFill/>
            <a:ln>
              <a:noFill/>
            </a:ln>
          </p:spPr>
        </p:pic>
        <p:pic>
          <p:nvPicPr>
            <p:cNvPr id="12" name="Shape 225" descr="DescriptionHand.svg"/>
            <p:cNvPicPr preferRelativeResize="0"/>
            <p:nvPr/>
          </p:nvPicPr>
          <p:blipFill>
            <a:blip r:embed="rId2">
              <a:alphaModFix/>
            </a:blip>
            <a:stretch>
              <a:fillRect/>
            </a:stretch>
          </p:blipFill>
          <p:spPr>
            <a:xfrm flipH="1">
              <a:off x="2554802" y="2767624"/>
              <a:ext cx="2926599" cy="3538746"/>
            </a:xfrm>
            <a:prstGeom prst="rect">
              <a:avLst/>
            </a:prstGeom>
            <a:noFill/>
            <a:ln>
              <a:noFill/>
            </a:ln>
          </p:spPr>
        </p:pic>
        <p:sp>
          <p:nvSpPr>
            <p:cNvPr id="13" name="TextBox 12"/>
            <p:cNvSpPr txBox="1"/>
            <p:nvPr/>
          </p:nvSpPr>
          <p:spPr>
            <a:xfrm rot="13900863">
              <a:off x="2019516" y="3988502"/>
              <a:ext cx="1661583" cy="307777"/>
            </a:xfrm>
            <a:prstGeom prst="rect">
              <a:avLst/>
            </a:prstGeom>
            <a:noFill/>
          </p:spPr>
          <p:txBody>
            <a:bodyPr wrap="square" rtlCol="0">
              <a:spAutoFit/>
            </a:bodyPr>
            <a:lstStyle/>
            <a:p>
              <a:r>
                <a:rPr lang="en-US" sz="1400" dirty="0">
                  <a:solidFill>
                    <a:srgbClr val="C20000"/>
                  </a:solidFill>
                  <a:latin typeface="Bell MT"/>
                  <a:cs typeface="Bell MT"/>
                </a:rPr>
                <a:t>Point </a:t>
              </a:r>
            </a:p>
          </p:txBody>
        </p:sp>
        <p:sp>
          <p:nvSpPr>
            <p:cNvPr id="14" name="TextBox 13"/>
            <p:cNvSpPr txBox="1"/>
            <p:nvPr/>
          </p:nvSpPr>
          <p:spPr>
            <a:xfrm rot="15466207">
              <a:off x="2572829" y="3569400"/>
              <a:ext cx="1661583" cy="307777"/>
            </a:xfrm>
            <a:prstGeom prst="rect">
              <a:avLst/>
            </a:prstGeom>
            <a:noFill/>
          </p:spPr>
          <p:txBody>
            <a:bodyPr wrap="square" rtlCol="0">
              <a:spAutoFit/>
            </a:bodyPr>
            <a:lstStyle/>
            <a:p>
              <a:r>
                <a:rPr lang="en-US" sz="1400" dirty="0">
                  <a:solidFill>
                    <a:srgbClr val="FF6600"/>
                  </a:solidFill>
                  <a:latin typeface="Bell MT"/>
                  <a:cs typeface="Bell MT"/>
                </a:rPr>
                <a:t>Example </a:t>
              </a:r>
            </a:p>
          </p:txBody>
        </p:sp>
        <p:sp>
          <p:nvSpPr>
            <p:cNvPr id="15" name="TextBox 14"/>
            <p:cNvSpPr txBox="1"/>
            <p:nvPr/>
          </p:nvSpPr>
          <p:spPr>
            <a:xfrm rot="15982488">
              <a:off x="3029166" y="3320041"/>
              <a:ext cx="1661583" cy="307777"/>
            </a:xfrm>
            <a:prstGeom prst="rect">
              <a:avLst/>
            </a:prstGeom>
            <a:noFill/>
          </p:spPr>
          <p:txBody>
            <a:bodyPr wrap="square" rtlCol="0">
              <a:spAutoFit/>
            </a:bodyPr>
            <a:lstStyle/>
            <a:p>
              <a:r>
                <a:rPr lang="en-US" sz="1400" dirty="0">
                  <a:solidFill>
                    <a:srgbClr val="2B822D"/>
                  </a:solidFill>
                  <a:latin typeface="Bell MT"/>
                  <a:cs typeface="Bell MT"/>
                </a:rPr>
                <a:t>Because </a:t>
              </a:r>
            </a:p>
          </p:txBody>
        </p:sp>
        <p:sp>
          <p:nvSpPr>
            <p:cNvPr id="16" name="TextBox 15"/>
            <p:cNvSpPr txBox="1"/>
            <p:nvPr/>
          </p:nvSpPr>
          <p:spPr>
            <a:xfrm rot="16822807">
              <a:off x="3610420" y="3532740"/>
              <a:ext cx="1661583" cy="307777"/>
            </a:xfrm>
            <a:prstGeom prst="rect">
              <a:avLst/>
            </a:prstGeom>
            <a:noFill/>
          </p:spPr>
          <p:txBody>
            <a:bodyPr wrap="square" rtlCol="0">
              <a:spAutoFit/>
            </a:bodyPr>
            <a:lstStyle/>
            <a:p>
              <a:r>
                <a:rPr lang="en-US" sz="1400" dirty="0">
                  <a:solidFill>
                    <a:schemeClr val="accent4">
                      <a:lumMod val="75000"/>
                    </a:schemeClr>
                  </a:solidFill>
                  <a:latin typeface="Bell MT"/>
                  <a:cs typeface="Bell MT"/>
                </a:rPr>
                <a:t>This means </a:t>
              </a:r>
            </a:p>
          </p:txBody>
        </p:sp>
        <p:sp>
          <p:nvSpPr>
            <p:cNvPr id="17" name="TextBox 16"/>
            <p:cNvSpPr txBox="1"/>
            <p:nvPr/>
          </p:nvSpPr>
          <p:spPr>
            <a:xfrm rot="18413778">
              <a:off x="4375717" y="4267902"/>
              <a:ext cx="1661583" cy="307777"/>
            </a:xfrm>
            <a:prstGeom prst="rect">
              <a:avLst/>
            </a:prstGeom>
            <a:noFill/>
          </p:spPr>
          <p:txBody>
            <a:bodyPr wrap="square" rtlCol="0">
              <a:spAutoFit/>
            </a:bodyPr>
            <a:lstStyle/>
            <a:p>
              <a:r>
                <a:rPr lang="en-US" sz="1400" dirty="0">
                  <a:latin typeface="Bell MT"/>
                  <a:cs typeface="Bell MT"/>
                </a:rPr>
                <a:t>Link </a:t>
              </a:r>
            </a:p>
          </p:txBody>
        </p:sp>
        <p:sp>
          <p:nvSpPr>
            <p:cNvPr id="18" name="TextBox 17"/>
            <p:cNvSpPr txBox="1"/>
            <p:nvPr/>
          </p:nvSpPr>
          <p:spPr>
            <a:xfrm rot="13900863">
              <a:off x="4728143" y="4300519"/>
              <a:ext cx="1661583" cy="307777"/>
            </a:xfrm>
            <a:prstGeom prst="rect">
              <a:avLst/>
            </a:prstGeom>
            <a:noFill/>
          </p:spPr>
          <p:txBody>
            <a:bodyPr wrap="square" rtlCol="0">
              <a:spAutoFit/>
            </a:bodyPr>
            <a:lstStyle/>
            <a:p>
              <a:r>
                <a:rPr lang="en-US" sz="1400" dirty="0">
                  <a:solidFill>
                    <a:srgbClr val="C20000"/>
                  </a:solidFill>
                  <a:latin typeface="Bell MT"/>
                  <a:cs typeface="Bell MT"/>
                </a:rPr>
                <a:t>Point </a:t>
              </a:r>
            </a:p>
          </p:txBody>
        </p:sp>
        <p:sp>
          <p:nvSpPr>
            <p:cNvPr id="19" name="TextBox 18"/>
            <p:cNvSpPr txBox="1"/>
            <p:nvPr/>
          </p:nvSpPr>
          <p:spPr>
            <a:xfrm rot="15466207">
              <a:off x="5543847" y="3455983"/>
              <a:ext cx="1661583" cy="307777"/>
            </a:xfrm>
            <a:prstGeom prst="rect">
              <a:avLst/>
            </a:prstGeom>
            <a:noFill/>
          </p:spPr>
          <p:txBody>
            <a:bodyPr wrap="square" rtlCol="0">
              <a:spAutoFit/>
            </a:bodyPr>
            <a:lstStyle/>
            <a:p>
              <a:r>
                <a:rPr lang="en-US" sz="1400" dirty="0">
                  <a:solidFill>
                    <a:srgbClr val="FF6600"/>
                  </a:solidFill>
                  <a:latin typeface="Bell MT"/>
                  <a:cs typeface="Bell MT"/>
                </a:rPr>
                <a:t>Example </a:t>
              </a:r>
            </a:p>
          </p:txBody>
        </p:sp>
        <p:sp>
          <p:nvSpPr>
            <p:cNvPr id="20" name="TextBox 19"/>
            <p:cNvSpPr txBox="1"/>
            <p:nvPr/>
          </p:nvSpPr>
          <p:spPr>
            <a:xfrm rot="16562652">
              <a:off x="6110746" y="3292897"/>
              <a:ext cx="1661583" cy="307777"/>
            </a:xfrm>
            <a:prstGeom prst="rect">
              <a:avLst/>
            </a:prstGeom>
            <a:noFill/>
          </p:spPr>
          <p:txBody>
            <a:bodyPr wrap="square" rtlCol="0">
              <a:spAutoFit/>
            </a:bodyPr>
            <a:lstStyle/>
            <a:p>
              <a:r>
                <a:rPr lang="en-US" sz="1400" dirty="0">
                  <a:solidFill>
                    <a:srgbClr val="2B822D"/>
                  </a:solidFill>
                  <a:latin typeface="Bell MT"/>
                  <a:cs typeface="Bell MT"/>
                </a:rPr>
                <a:t>Because </a:t>
              </a:r>
            </a:p>
          </p:txBody>
        </p:sp>
        <p:sp>
          <p:nvSpPr>
            <p:cNvPr id="21" name="TextBox 20"/>
            <p:cNvSpPr txBox="1"/>
            <p:nvPr/>
          </p:nvSpPr>
          <p:spPr>
            <a:xfrm rot="16822807">
              <a:off x="6570855" y="3553286"/>
              <a:ext cx="1661583" cy="307777"/>
            </a:xfrm>
            <a:prstGeom prst="rect">
              <a:avLst/>
            </a:prstGeom>
            <a:noFill/>
          </p:spPr>
          <p:txBody>
            <a:bodyPr wrap="square" rtlCol="0">
              <a:spAutoFit/>
            </a:bodyPr>
            <a:lstStyle/>
            <a:p>
              <a:r>
                <a:rPr lang="en-US" sz="1400" dirty="0">
                  <a:solidFill>
                    <a:schemeClr val="accent4">
                      <a:lumMod val="75000"/>
                    </a:schemeClr>
                  </a:solidFill>
                  <a:latin typeface="Bell MT"/>
                  <a:cs typeface="Bell MT"/>
                </a:rPr>
                <a:t>This means </a:t>
              </a:r>
            </a:p>
          </p:txBody>
        </p:sp>
        <p:sp>
          <p:nvSpPr>
            <p:cNvPr id="22" name="TextBox 21"/>
            <p:cNvSpPr txBox="1"/>
            <p:nvPr/>
          </p:nvSpPr>
          <p:spPr>
            <a:xfrm rot="18413778">
              <a:off x="7292201" y="3796659"/>
              <a:ext cx="1661583" cy="307777"/>
            </a:xfrm>
            <a:prstGeom prst="rect">
              <a:avLst/>
            </a:prstGeom>
            <a:noFill/>
          </p:spPr>
          <p:txBody>
            <a:bodyPr wrap="square" rtlCol="0">
              <a:spAutoFit/>
            </a:bodyPr>
            <a:lstStyle/>
            <a:p>
              <a:r>
                <a:rPr lang="en-US" sz="1400" dirty="0">
                  <a:latin typeface="Bell MT"/>
                  <a:cs typeface="Bell MT"/>
                </a:rPr>
                <a:t>Link </a:t>
              </a:r>
            </a:p>
          </p:txBody>
        </p:sp>
      </p:grpSp>
      <p:sp>
        <p:nvSpPr>
          <p:cNvPr id="25" name="Shape 227"/>
          <p:cNvSpPr/>
          <p:nvPr/>
        </p:nvSpPr>
        <p:spPr>
          <a:xfrm>
            <a:off x="2367143" y="6205955"/>
            <a:ext cx="2723404" cy="548026"/>
          </a:xfrm>
          <a:prstGeom prst="rect">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US" sz="1400" dirty="0">
                <a:latin typeface="Bell MT"/>
                <a:cs typeface="Bell MT"/>
              </a:rPr>
              <a:t>How is water being managed in the Mojave Desert in a sustainable way</a:t>
            </a:r>
            <a:r>
              <a:rPr lang="en" sz="1400" dirty="0">
                <a:latin typeface="Bell MT"/>
                <a:cs typeface="Bell MT"/>
              </a:rPr>
              <a:t>?</a:t>
            </a:r>
          </a:p>
        </p:txBody>
      </p:sp>
      <p:sp>
        <p:nvSpPr>
          <p:cNvPr id="26" name="Shape 228"/>
          <p:cNvSpPr/>
          <p:nvPr/>
        </p:nvSpPr>
        <p:spPr>
          <a:xfrm>
            <a:off x="6390499" y="6234947"/>
            <a:ext cx="2601688" cy="611763"/>
          </a:xfrm>
          <a:prstGeom prst="rect">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GB" sz="1400" dirty="0">
                <a:solidFill>
                  <a:schemeClr val="dk1"/>
                </a:solidFill>
                <a:latin typeface="Bell MT"/>
                <a:cs typeface="Bell MT"/>
              </a:rPr>
              <a:t>What are the challenges </a:t>
            </a:r>
            <a:r>
              <a:rPr lang="en-GB" sz="1400">
                <a:solidFill>
                  <a:schemeClr val="dk1"/>
                </a:solidFill>
                <a:latin typeface="Bell MT"/>
                <a:cs typeface="Bell MT"/>
              </a:rPr>
              <a:t>of the water management in the Mojave Desert?</a:t>
            </a:r>
            <a:endParaRPr lang="en" sz="1400" dirty="0">
              <a:solidFill>
                <a:schemeClr val="dk1"/>
              </a:solidFill>
              <a:latin typeface="Bell MT"/>
              <a:cs typeface="Bell MT"/>
            </a:endParaRPr>
          </a:p>
        </p:txBody>
      </p:sp>
      <p:grpSp>
        <p:nvGrpSpPr>
          <p:cNvPr id="32" name="Group 31"/>
          <p:cNvGrpSpPr/>
          <p:nvPr/>
        </p:nvGrpSpPr>
        <p:grpSpPr>
          <a:xfrm>
            <a:off x="6029588" y="821952"/>
            <a:ext cx="2608499" cy="638099"/>
            <a:chOff x="4247450" y="719325"/>
            <a:chExt cx="2608499" cy="638099"/>
          </a:xfrm>
        </p:grpSpPr>
        <p:sp>
          <p:nvSpPr>
            <p:cNvPr id="29" name="Shape 232"/>
            <p:cNvSpPr/>
            <p:nvPr/>
          </p:nvSpPr>
          <p:spPr>
            <a:xfrm>
              <a:off x="4247450" y="719325"/>
              <a:ext cx="2608499" cy="326999"/>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1600" dirty="0">
                  <a:latin typeface="Bell MT"/>
                  <a:cs typeface="Bell MT"/>
                </a:rPr>
                <a:t>Step 3: On the other hand...</a:t>
              </a:r>
            </a:p>
          </p:txBody>
        </p:sp>
        <p:sp>
          <p:nvSpPr>
            <p:cNvPr id="30" name="Shape 305"/>
            <p:cNvSpPr/>
            <p:nvPr/>
          </p:nvSpPr>
          <p:spPr>
            <a:xfrm>
              <a:off x="4247450" y="1030424"/>
              <a:ext cx="2608499" cy="327000"/>
            </a:xfrm>
            <a:prstGeom prst="rect">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GB" sz="1200" dirty="0">
                  <a:latin typeface="Bell MT"/>
                  <a:cs typeface="Bell MT"/>
                </a:rPr>
                <a:t>Problems of the management :</a:t>
              </a:r>
              <a:endParaRPr lang="en" sz="1200" dirty="0">
                <a:latin typeface="Bell MT"/>
                <a:cs typeface="Bell MT"/>
              </a:endParaRPr>
            </a:p>
          </p:txBody>
        </p:sp>
      </p:grpSp>
      <p:grpSp>
        <p:nvGrpSpPr>
          <p:cNvPr id="33" name="Group 32"/>
          <p:cNvGrpSpPr/>
          <p:nvPr/>
        </p:nvGrpSpPr>
        <p:grpSpPr>
          <a:xfrm>
            <a:off x="2710003" y="821952"/>
            <a:ext cx="2356199" cy="638099"/>
            <a:chOff x="1828800" y="719325"/>
            <a:chExt cx="2356199" cy="638099"/>
          </a:xfrm>
        </p:grpSpPr>
        <p:sp>
          <p:nvSpPr>
            <p:cNvPr id="28" name="Shape 231"/>
            <p:cNvSpPr/>
            <p:nvPr/>
          </p:nvSpPr>
          <p:spPr>
            <a:xfrm>
              <a:off x="1828800" y="719325"/>
              <a:ext cx="2356199" cy="326999"/>
            </a:xfrm>
            <a:prstGeom prst="rect">
              <a:avLst/>
            </a:prstGeom>
            <a:solidFill>
              <a:srgbClr val="D9EAD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sz="1600" dirty="0">
                  <a:latin typeface="Bell MT"/>
                  <a:cs typeface="Bell MT"/>
                </a:rPr>
                <a:t>Step 2: On one hand...</a:t>
              </a:r>
            </a:p>
          </p:txBody>
        </p:sp>
        <p:sp>
          <p:nvSpPr>
            <p:cNvPr id="31" name="Shape 311"/>
            <p:cNvSpPr/>
            <p:nvPr/>
          </p:nvSpPr>
          <p:spPr>
            <a:xfrm>
              <a:off x="1828800" y="1030424"/>
              <a:ext cx="2356199" cy="327000"/>
            </a:xfrm>
            <a:prstGeom prst="rect">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GB" sz="1200" dirty="0">
                  <a:latin typeface="Bell MT"/>
                  <a:cs typeface="Bell MT"/>
                </a:rPr>
                <a:t>Sustainability of the management </a:t>
              </a:r>
              <a:endParaRPr lang="en" sz="1200" dirty="0">
                <a:latin typeface="Bell MT"/>
                <a:cs typeface="Bell MT"/>
              </a:endParaRPr>
            </a:p>
          </p:txBody>
        </p:sp>
      </p:grpSp>
      <p:grpSp>
        <p:nvGrpSpPr>
          <p:cNvPr id="27" name="Group 26"/>
          <p:cNvGrpSpPr/>
          <p:nvPr/>
        </p:nvGrpSpPr>
        <p:grpSpPr>
          <a:xfrm>
            <a:off x="-253998" y="523221"/>
            <a:ext cx="3196165" cy="2267416"/>
            <a:chOff x="-253998" y="688601"/>
            <a:chExt cx="3270249" cy="2102035"/>
          </a:xfrm>
        </p:grpSpPr>
        <p:sp>
          <p:nvSpPr>
            <p:cNvPr id="9" name="TextBox 8"/>
            <p:cNvSpPr txBox="1"/>
            <p:nvPr/>
          </p:nvSpPr>
          <p:spPr>
            <a:xfrm>
              <a:off x="518584" y="1646948"/>
              <a:ext cx="1767417" cy="646331"/>
            </a:xfrm>
            <a:prstGeom prst="rect">
              <a:avLst/>
            </a:prstGeom>
            <a:noFill/>
          </p:spPr>
          <p:txBody>
            <a:bodyPr wrap="square" rtlCol="0">
              <a:spAutoFit/>
            </a:bodyPr>
            <a:lstStyle/>
            <a:p>
              <a:r>
                <a:rPr lang="en-US" dirty="0" err="1">
                  <a:latin typeface="Bell MT"/>
                  <a:cs typeface="Bell MT"/>
                </a:rPr>
                <a:t>nderline</a:t>
              </a:r>
              <a:r>
                <a:rPr lang="en-US" dirty="0">
                  <a:latin typeface="Bell MT"/>
                  <a:cs typeface="Bell MT"/>
                </a:rPr>
                <a:t> the key words</a:t>
              </a:r>
            </a:p>
          </p:txBody>
        </p:sp>
        <p:sp>
          <p:nvSpPr>
            <p:cNvPr id="4" name="Rectangle 3"/>
            <p:cNvSpPr/>
            <p:nvPr/>
          </p:nvSpPr>
          <p:spPr>
            <a:xfrm>
              <a:off x="-253998" y="688601"/>
              <a:ext cx="1181099" cy="646331"/>
            </a:xfrm>
            <a:prstGeom prst="rect">
              <a:avLst/>
            </a:prstGeom>
            <a:noFill/>
          </p:spPr>
          <p:txBody>
            <a:bodyPr wrap="square">
              <a:spAutoFit/>
            </a:bodyPr>
            <a:lstStyle/>
            <a:p>
              <a:pPr algn="ctr">
                <a:defRPr/>
              </a:pPr>
              <a:r>
                <a:rPr lang="en-GB" sz="3600" b="1" dirty="0">
                  <a:ln w="12700">
                    <a:solidFill>
                      <a:srgbClr val="000000"/>
                    </a:solidFill>
                    <a:prstDash val="solid"/>
                  </a:ln>
                  <a:solidFill>
                    <a:srgbClr val="FF0000"/>
                  </a:solidFill>
                  <a:effectLst>
                    <a:outerShdw blurRad="41275" dist="20320" dir="1800000" algn="tl" rotWithShape="0">
                      <a:srgbClr val="000000">
                        <a:alpha val="40000"/>
                      </a:srgbClr>
                    </a:outerShdw>
                  </a:effectLst>
                  <a:latin typeface="Comic Sans MS"/>
                  <a:cs typeface="Comic Sans MS"/>
                </a:rPr>
                <a:t>B</a:t>
              </a:r>
            </a:p>
          </p:txBody>
        </p:sp>
        <p:sp>
          <p:nvSpPr>
            <p:cNvPr id="5" name="TextBox 4"/>
            <p:cNvSpPr txBox="1"/>
            <p:nvPr/>
          </p:nvSpPr>
          <p:spPr>
            <a:xfrm>
              <a:off x="518584" y="842014"/>
              <a:ext cx="1767417" cy="646331"/>
            </a:xfrm>
            <a:prstGeom prst="rect">
              <a:avLst/>
            </a:prstGeom>
            <a:noFill/>
          </p:spPr>
          <p:txBody>
            <a:bodyPr wrap="square" rtlCol="0">
              <a:spAutoFit/>
            </a:bodyPr>
            <a:lstStyle/>
            <a:p>
              <a:r>
                <a:rPr lang="en-US" dirty="0">
                  <a:latin typeface="Bell MT"/>
                  <a:cs typeface="Bell MT"/>
                </a:rPr>
                <a:t>ox the command word (s)</a:t>
              </a:r>
            </a:p>
          </p:txBody>
        </p:sp>
        <p:sp>
          <p:nvSpPr>
            <p:cNvPr id="7" name="Rectangle 6"/>
            <p:cNvSpPr/>
            <p:nvPr/>
          </p:nvSpPr>
          <p:spPr>
            <a:xfrm>
              <a:off x="-253998" y="1487332"/>
              <a:ext cx="1181099" cy="646331"/>
            </a:xfrm>
            <a:prstGeom prst="rect">
              <a:avLst/>
            </a:prstGeom>
            <a:noFill/>
          </p:spPr>
          <p:txBody>
            <a:bodyPr wrap="square">
              <a:spAutoFit/>
            </a:bodyPr>
            <a:lstStyle/>
            <a:p>
              <a:pPr algn="ctr">
                <a:defRPr/>
              </a:pPr>
              <a:r>
                <a:rPr lang="en-GB" sz="3600" b="1" dirty="0">
                  <a:ln w="12700">
                    <a:solidFill>
                      <a:srgbClr val="000000"/>
                    </a:solidFill>
                    <a:prstDash val="solid"/>
                  </a:ln>
                  <a:solidFill>
                    <a:srgbClr val="FF6600"/>
                  </a:solidFill>
                  <a:effectLst>
                    <a:outerShdw blurRad="41275" dist="20320" dir="1800000" algn="tl" rotWithShape="0">
                      <a:srgbClr val="000000">
                        <a:alpha val="40000"/>
                      </a:srgbClr>
                    </a:outerShdw>
                  </a:effectLst>
                  <a:latin typeface="Comic Sans MS"/>
                  <a:cs typeface="Comic Sans MS"/>
                </a:rPr>
                <a:t>U</a:t>
              </a:r>
            </a:p>
          </p:txBody>
        </p:sp>
        <p:sp>
          <p:nvSpPr>
            <p:cNvPr id="8" name="Rectangle 7"/>
            <p:cNvSpPr/>
            <p:nvPr/>
          </p:nvSpPr>
          <p:spPr>
            <a:xfrm>
              <a:off x="-253998" y="2144305"/>
              <a:ext cx="1181099" cy="646331"/>
            </a:xfrm>
            <a:prstGeom prst="rect">
              <a:avLst/>
            </a:prstGeom>
            <a:noFill/>
          </p:spPr>
          <p:txBody>
            <a:bodyPr wrap="square">
              <a:spAutoFit/>
            </a:bodyPr>
            <a:lstStyle/>
            <a:p>
              <a:pPr algn="ctr">
                <a:defRPr/>
              </a:pPr>
              <a:r>
                <a:rPr lang="en-GB" sz="3600" b="1" dirty="0">
                  <a:ln w="12700">
                    <a:solidFill>
                      <a:srgbClr val="000000"/>
                    </a:solidFill>
                    <a:prstDash val="solid"/>
                  </a:ln>
                  <a:solidFill>
                    <a:srgbClr val="008000"/>
                  </a:solidFill>
                  <a:effectLst>
                    <a:outerShdw blurRad="41275" dist="20320" dir="1800000" algn="tl" rotWithShape="0">
                      <a:srgbClr val="000000">
                        <a:alpha val="40000"/>
                      </a:srgbClr>
                    </a:outerShdw>
                  </a:effectLst>
                  <a:latin typeface="Comic Sans MS"/>
                  <a:cs typeface="Comic Sans MS"/>
                </a:rPr>
                <a:t>M</a:t>
              </a:r>
            </a:p>
          </p:txBody>
        </p:sp>
        <p:sp>
          <p:nvSpPr>
            <p:cNvPr id="10" name="TextBox 9"/>
            <p:cNvSpPr txBox="1"/>
            <p:nvPr/>
          </p:nvSpPr>
          <p:spPr>
            <a:xfrm>
              <a:off x="518584" y="2365104"/>
              <a:ext cx="2243668" cy="369332"/>
            </a:xfrm>
            <a:prstGeom prst="rect">
              <a:avLst/>
            </a:prstGeom>
            <a:noFill/>
          </p:spPr>
          <p:txBody>
            <a:bodyPr wrap="square" rtlCol="0">
              <a:spAutoFit/>
            </a:bodyPr>
            <a:lstStyle/>
            <a:p>
              <a:r>
                <a:rPr lang="en-US" dirty="0">
                  <a:latin typeface="Bell MT"/>
                  <a:cs typeface="Bell MT"/>
                </a:rPr>
                <a:t>arks- How many?</a:t>
              </a:r>
            </a:p>
          </p:txBody>
        </p:sp>
        <p:cxnSp>
          <p:nvCxnSpPr>
            <p:cNvPr id="35" name="Straight Arrow Connector 34"/>
            <p:cNvCxnSpPr/>
            <p:nvPr/>
          </p:nvCxnSpPr>
          <p:spPr>
            <a:xfrm flipV="1">
              <a:off x="2336098" y="688602"/>
              <a:ext cx="680153" cy="3851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6" name="Right Brace 35"/>
            <p:cNvSpPr/>
            <p:nvPr/>
          </p:nvSpPr>
          <p:spPr>
            <a:xfrm>
              <a:off x="2051805" y="688601"/>
              <a:ext cx="568586" cy="210203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7" name="Group 36"/>
          <p:cNvGrpSpPr/>
          <p:nvPr/>
        </p:nvGrpSpPr>
        <p:grpSpPr>
          <a:xfrm>
            <a:off x="167972" y="2922174"/>
            <a:ext cx="1883833" cy="1141826"/>
            <a:chOff x="1512353" y="5093301"/>
            <a:chExt cx="2370667" cy="1631549"/>
          </a:xfrm>
        </p:grpSpPr>
        <p:sp>
          <p:nvSpPr>
            <p:cNvPr id="38" name="Rounded Rectangle 37"/>
            <p:cNvSpPr/>
            <p:nvPr/>
          </p:nvSpPr>
          <p:spPr>
            <a:xfrm>
              <a:off x="1512353" y="5095017"/>
              <a:ext cx="2370667" cy="1629833"/>
            </a:xfrm>
            <a:prstGeom prst="roundRect">
              <a:avLst/>
            </a:prstGeom>
            <a:solidFill>
              <a:srgbClr val="BD060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9" name="TextBox 38"/>
            <p:cNvSpPr txBox="1"/>
            <p:nvPr/>
          </p:nvSpPr>
          <p:spPr>
            <a:xfrm>
              <a:off x="1512353" y="5093301"/>
              <a:ext cx="2351049" cy="1451276"/>
            </a:xfrm>
            <a:prstGeom prst="rect">
              <a:avLst/>
            </a:prstGeom>
            <a:noFill/>
          </p:spPr>
          <p:txBody>
            <a:bodyPr wrap="square" rtlCol="0">
              <a:spAutoFit/>
            </a:bodyPr>
            <a:lstStyle/>
            <a:p>
              <a:pPr algn="ctr"/>
              <a:r>
                <a:rPr lang="en-US" sz="1200" b="1" dirty="0">
                  <a:solidFill>
                    <a:schemeClr val="bg1"/>
                  </a:solidFill>
                  <a:latin typeface="Bell MT"/>
                  <a:cs typeface="Bell MT"/>
                </a:rPr>
                <a:t>Levels1 (Basic) Below 4</a:t>
              </a:r>
            </a:p>
            <a:p>
              <a:pPr algn="ctr"/>
              <a:r>
                <a:rPr lang="en-US" sz="1200" dirty="0">
                  <a:solidFill>
                    <a:schemeClr val="bg1"/>
                  </a:solidFill>
                  <a:latin typeface="Bell MT"/>
                  <a:cs typeface="Bell MT"/>
                </a:rPr>
                <a:t>You describe the main ways in which water is being managed in the Mojave Desert</a:t>
              </a:r>
            </a:p>
          </p:txBody>
        </p:sp>
      </p:grpSp>
      <p:grpSp>
        <p:nvGrpSpPr>
          <p:cNvPr id="40" name="Group 39"/>
          <p:cNvGrpSpPr/>
          <p:nvPr/>
        </p:nvGrpSpPr>
        <p:grpSpPr>
          <a:xfrm>
            <a:off x="164202" y="4194933"/>
            <a:ext cx="1887604" cy="1211270"/>
            <a:chOff x="3369733" y="5080000"/>
            <a:chExt cx="2370667" cy="1662559"/>
          </a:xfrm>
        </p:grpSpPr>
        <p:sp>
          <p:nvSpPr>
            <p:cNvPr id="41" name="Rounded Rectangle 40"/>
            <p:cNvSpPr/>
            <p:nvPr/>
          </p:nvSpPr>
          <p:spPr>
            <a:xfrm>
              <a:off x="3369733" y="5080000"/>
              <a:ext cx="2370667" cy="1629833"/>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2" name="TextBox 41"/>
            <p:cNvSpPr txBox="1"/>
            <p:nvPr/>
          </p:nvSpPr>
          <p:spPr>
            <a:xfrm>
              <a:off x="3369733" y="5095017"/>
              <a:ext cx="2370667" cy="1647542"/>
            </a:xfrm>
            <a:prstGeom prst="rect">
              <a:avLst/>
            </a:prstGeom>
            <a:noFill/>
          </p:spPr>
          <p:txBody>
            <a:bodyPr wrap="square" rtlCol="0">
              <a:spAutoFit/>
            </a:bodyPr>
            <a:lstStyle/>
            <a:p>
              <a:pPr algn="ctr"/>
              <a:r>
                <a:rPr lang="en-US" sz="1200" b="1" dirty="0">
                  <a:solidFill>
                    <a:schemeClr val="bg1"/>
                  </a:solidFill>
                  <a:latin typeface="Bell MT"/>
                  <a:cs typeface="Bell MT"/>
                </a:rPr>
                <a:t>Level 2 (Clear) 5-6</a:t>
              </a:r>
            </a:p>
            <a:p>
              <a:pPr algn="ctr"/>
              <a:r>
                <a:rPr lang="en-US" sz="1200" dirty="0">
                  <a:solidFill>
                    <a:schemeClr val="bg1"/>
                  </a:solidFill>
                  <a:latin typeface="Bell MT"/>
                  <a:cs typeface="Bell MT"/>
                </a:rPr>
                <a:t>You explain the opportunities and challenges of water management in the Mojave Desert</a:t>
              </a:r>
            </a:p>
          </p:txBody>
        </p:sp>
      </p:grpSp>
      <p:grpSp>
        <p:nvGrpSpPr>
          <p:cNvPr id="43" name="Group 42"/>
          <p:cNvGrpSpPr/>
          <p:nvPr/>
        </p:nvGrpSpPr>
        <p:grpSpPr>
          <a:xfrm>
            <a:off x="145762" y="5500609"/>
            <a:ext cx="1890454" cy="1384995"/>
            <a:chOff x="6544733" y="5080000"/>
            <a:chExt cx="2370667" cy="1800990"/>
          </a:xfrm>
        </p:grpSpPr>
        <p:sp>
          <p:nvSpPr>
            <p:cNvPr id="44" name="Rounded Rectangle 43"/>
            <p:cNvSpPr/>
            <p:nvPr/>
          </p:nvSpPr>
          <p:spPr>
            <a:xfrm>
              <a:off x="6544733" y="5080000"/>
              <a:ext cx="2370667" cy="1629833"/>
            </a:xfrm>
            <a:prstGeom prst="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5" name="TextBox 44"/>
            <p:cNvSpPr txBox="1"/>
            <p:nvPr/>
          </p:nvSpPr>
          <p:spPr>
            <a:xfrm>
              <a:off x="6544734" y="5080000"/>
              <a:ext cx="2370666" cy="1800990"/>
            </a:xfrm>
            <a:prstGeom prst="rect">
              <a:avLst/>
            </a:prstGeom>
            <a:noFill/>
          </p:spPr>
          <p:txBody>
            <a:bodyPr wrap="square" rtlCol="0">
              <a:spAutoFit/>
            </a:bodyPr>
            <a:lstStyle/>
            <a:p>
              <a:pPr algn="ctr"/>
              <a:r>
                <a:rPr lang="en-US" sz="1200" b="1" dirty="0">
                  <a:solidFill>
                    <a:schemeClr val="bg1"/>
                  </a:solidFill>
                  <a:latin typeface="Bell MT"/>
                  <a:cs typeface="Bell MT"/>
                </a:rPr>
                <a:t>Level 3 (Detailed</a:t>
              </a:r>
              <a:r>
                <a:rPr lang="en-US" sz="1200" b="1">
                  <a:solidFill>
                    <a:schemeClr val="bg1"/>
                  </a:solidFill>
                  <a:latin typeface="Bell MT"/>
                  <a:cs typeface="Bell MT"/>
                </a:rPr>
                <a:t>) 7</a:t>
              </a:r>
              <a:endParaRPr lang="en-US" sz="1200" b="1" dirty="0">
                <a:solidFill>
                  <a:schemeClr val="bg1"/>
                </a:solidFill>
                <a:latin typeface="Bell MT"/>
                <a:cs typeface="Bell MT"/>
              </a:endParaRPr>
            </a:p>
            <a:p>
              <a:pPr algn="ctr"/>
              <a:r>
                <a:rPr lang="en-US" sz="1200" dirty="0">
                  <a:solidFill>
                    <a:schemeClr val="bg1"/>
                  </a:solidFill>
                  <a:latin typeface="Bell MT"/>
                  <a:cs typeface="Bell MT"/>
                </a:rPr>
                <a:t>You fully evaluate the opportunities and challenges of water management in the Mojave Desert-with case study detail</a:t>
              </a:r>
            </a:p>
          </p:txBody>
        </p:sp>
      </p:grpSp>
      <p:pic>
        <p:nvPicPr>
          <p:cNvPr id="46" name="Picture 45"/>
          <p:cNvPicPr>
            <a:picLocks noChangeAspect="1"/>
          </p:cNvPicPr>
          <p:nvPr/>
        </p:nvPicPr>
        <p:blipFill rotWithShape="1">
          <a:blip r:embed="rId3"/>
          <a:srcRect l="22982" t="21679" r="21354" b="26105"/>
          <a:stretch/>
        </p:blipFill>
        <p:spPr>
          <a:xfrm>
            <a:off x="4625830" y="1910288"/>
            <a:ext cx="606320" cy="568754"/>
          </a:xfrm>
          <a:prstGeom prst="rect">
            <a:avLst/>
          </a:prstGeom>
        </p:spPr>
      </p:pic>
      <p:sp>
        <p:nvSpPr>
          <p:cNvPr id="47" name="TextBox 29"/>
          <p:cNvSpPr txBox="1">
            <a:spLocks noChangeArrowheads="1"/>
          </p:cNvSpPr>
          <p:nvPr/>
        </p:nvSpPr>
        <p:spPr bwMode="auto">
          <a:xfrm>
            <a:off x="5066202" y="2154431"/>
            <a:ext cx="1474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Challenge</a:t>
            </a:r>
          </a:p>
        </p:txBody>
      </p:sp>
      <p:sp>
        <p:nvSpPr>
          <p:cNvPr id="48" name="TextBox 47"/>
          <p:cNvSpPr txBox="1"/>
          <p:nvPr/>
        </p:nvSpPr>
        <p:spPr>
          <a:xfrm>
            <a:off x="4672383" y="2523763"/>
            <a:ext cx="1904105" cy="646331"/>
          </a:xfrm>
          <a:prstGeom prst="rect">
            <a:avLst/>
          </a:prstGeom>
          <a:noFill/>
          <a:ln>
            <a:solidFill>
              <a:schemeClr val="tx1"/>
            </a:solidFill>
          </a:ln>
        </p:spPr>
        <p:txBody>
          <a:bodyPr wrap="square">
            <a:spAutoFit/>
          </a:bodyPr>
          <a:lstStyle/>
          <a:p>
            <a:pPr algn="just">
              <a:defRPr/>
            </a:pPr>
            <a:r>
              <a:rPr lang="en-US" sz="1200" dirty="0">
                <a:latin typeface="Bell MT"/>
                <a:cs typeface="Bell MT"/>
              </a:rPr>
              <a:t>Can you explain what conclusion you would reach?</a:t>
            </a:r>
          </a:p>
        </p:txBody>
      </p:sp>
      <p:pic>
        <p:nvPicPr>
          <p:cNvPr id="49"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4883" y="4719176"/>
            <a:ext cx="622299"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29"/>
          <p:cNvSpPr txBox="1">
            <a:spLocks noChangeArrowheads="1"/>
          </p:cNvSpPr>
          <p:nvPr/>
        </p:nvSpPr>
        <p:spPr bwMode="auto">
          <a:xfrm>
            <a:off x="5232150" y="5013027"/>
            <a:ext cx="1474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Apple Chancery" charset="0"/>
                <a:cs typeface="Apple Chancery" charset="0"/>
              </a:rPr>
              <a:t>Literacy</a:t>
            </a:r>
          </a:p>
        </p:txBody>
      </p:sp>
      <p:sp>
        <p:nvSpPr>
          <p:cNvPr id="51" name="TextBox 50"/>
          <p:cNvSpPr txBox="1"/>
          <p:nvPr/>
        </p:nvSpPr>
        <p:spPr>
          <a:xfrm>
            <a:off x="4470339" y="5382359"/>
            <a:ext cx="2235923" cy="830997"/>
          </a:xfrm>
          <a:prstGeom prst="rect">
            <a:avLst/>
          </a:prstGeom>
          <a:noFill/>
          <a:ln>
            <a:solidFill>
              <a:schemeClr val="tx1"/>
            </a:solidFill>
          </a:ln>
        </p:spPr>
        <p:txBody>
          <a:bodyPr wrap="square">
            <a:spAutoFit/>
          </a:bodyPr>
          <a:lstStyle/>
          <a:p>
            <a:pPr>
              <a:defRPr/>
            </a:pPr>
            <a:r>
              <a:rPr lang="en-US" sz="1200" dirty="0">
                <a:latin typeface="Bell MT"/>
                <a:cs typeface="Bell MT"/>
              </a:rPr>
              <a:t>Can you use these key terms:</a:t>
            </a:r>
          </a:p>
          <a:p>
            <a:pPr marL="171450" indent="-171450">
              <a:buFont typeface="Arial"/>
              <a:buChar char="•"/>
              <a:defRPr/>
            </a:pPr>
            <a:r>
              <a:rPr lang="en-US" sz="1200" dirty="0">
                <a:latin typeface="Bell MT"/>
                <a:cs typeface="Bell MT"/>
              </a:rPr>
              <a:t>Whereas</a:t>
            </a:r>
          </a:p>
          <a:p>
            <a:pPr marL="171450" indent="-171450">
              <a:buFont typeface="Arial"/>
              <a:buChar char="•"/>
              <a:defRPr/>
            </a:pPr>
            <a:r>
              <a:rPr lang="en-US" sz="1200" dirty="0">
                <a:latin typeface="Bell MT"/>
                <a:cs typeface="Bell MT"/>
              </a:rPr>
              <a:t>However</a:t>
            </a:r>
          </a:p>
          <a:p>
            <a:pPr marL="171450" indent="-171450">
              <a:buFont typeface="Arial"/>
              <a:buChar char="•"/>
              <a:defRPr/>
            </a:pPr>
            <a:r>
              <a:rPr lang="en-US" sz="1200" dirty="0">
                <a:latin typeface="Bell MT"/>
                <a:cs typeface="Bell MT"/>
              </a:rPr>
              <a:t>On the other hand</a:t>
            </a:r>
          </a:p>
        </p:txBody>
      </p:sp>
    </p:spTree>
    <p:extLst>
      <p:ext uri="{BB962C8B-B14F-4D97-AF65-F5344CB8AC3E}">
        <p14:creationId xmlns:p14="http://schemas.microsoft.com/office/powerpoint/2010/main" val="245342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a:cxnSpLocks noChangeShapeType="1"/>
          </p:cNvCxnSpPr>
          <p:nvPr/>
        </p:nvCxnSpPr>
        <p:spPr bwMode="auto">
          <a:xfrm flipV="1">
            <a:off x="0" y="2205038"/>
            <a:ext cx="9144000" cy="71437"/>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13317" name="Group 28"/>
          <p:cNvGrpSpPr>
            <a:grpSpLocks/>
          </p:cNvGrpSpPr>
          <p:nvPr/>
        </p:nvGrpSpPr>
        <p:grpSpPr bwMode="auto">
          <a:xfrm>
            <a:off x="7653338" y="0"/>
            <a:ext cx="1511300" cy="2160588"/>
            <a:chOff x="3203848" y="2852936"/>
            <a:chExt cx="2207005" cy="4005064"/>
          </a:xfrm>
        </p:grpSpPr>
        <p:pic>
          <p:nvPicPr>
            <p:cNvPr id="1333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852936"/>
              <a:ext cx="2207005" cy="400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2" name="TextBox 8"/>
            <p:cNvSpPr txBox="1">
              <a:spLocks noChangeArrowheads="1"/>
            </p:cNvSpPr>
            <p:nvPr/>
          </p:nvSpPr>
          <p:spPr bwMode="auto">
            <a:xfrm>
              <a:off x="4172419" y="4270690"/>
              <a:ext cx="1080120" cy="46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B90000"/>
                  </a:solidFill>
                  <a:latin typeface="Arial" charset="0"/>
                </a:rPr>
                <a:t>No</a:t>
              </a:r>
            </a:p>
          </p:txBody>
        </p:sp>
        <p:sp>
          <p:nvSpPr>
            <p:cNvPr id="13333" name="TextBox 9"/>
            <p:cNvSpPr txBox="1">
              <a:spLocks noChangeArrowheads="1"/>
            </p:cNvSpPr>
            <p:nvPr/>
          </p:nvSpPr>
          <p:spPr bwMode="auto">
            <a:xfrm>
              <a:off x="3587674" y="2974302"/>
              <a:ext cx="1080120" cy="46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007434"/>
                  </a:solidFill>
                  <a:latin typeface="Arial" charset="0"/>
                </a:rPr>
                <a:t>Yes</a:t>
              </a:r>
            </a:p>
          </p:txBody>
        </p:sp>
        <p:sp>
          <p:nvSpPr>
            <p:cNvPr id="13334" name="TextBox 10"/>
            <p:cNvSpPr txBox="1">
              <a:spLocks noChangeArrowheads="1"/>
            </p:cNvSpPr>
            <p:nvPr/>
          </p:nvSpPr>
          <p:spPr bwMode="auto">
            <a:xfrm>
              <a:off x="3971501" y="3338398"/>
              <a:ext cx="1080120" cy="46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200" b="1">
                  <a:solidFill>
                    <a:srgbClr val="FF6600"/>
                  </a:solidFill>
                  <a:latin typeface="Arial" charset="0"/>
                </a:rPr>
                <a:t>Maybe</a:t>
              </a:r>
            </a:p>
          </p:txBody>
        </p:sp>
      </p:grpSp>
      <p:pic>
        <p:nvPicPr>
          <p:cNvPr id="13319"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96188" y="1700213"/>
            <a:ext cx="569912"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7343800" y="2276872"/>
            <a:ext cx="1440160" cy="461665"/>
          </a:xfrm>
          <a:prstGeom prst="rect">
            <a:avLst/>
          </a:prstGeom>
          <a:noFill/>
        </p:spPr>
        <p:txBody>
          <a:bodyPr>
            <a:spAutoFit/>
          </a:bodyPr>
          <a:lstStyle/>
          <a:p>
            <a:pPr algn="ctr">
              <a:defRPr/>
            </a:pPr>
            <a:r>
              <a:rPr lang="en-GB" sz="2400" b="1" dirty="0">
                <a:ln w="12700">
                  <a:solidFill>
                    <a:srgbClr val="000000"/>
                  </a:solidFill>
                  <a:prstDash val="solid"/>
                </a:ln>
                <a:solidFill>
                  <a:srgbClr val="B80000"/>
                </a:solidFill>
                <a:effectLst>
                  <a:outerShdw blurRad="41275" dist="20320" dir="1800000" algn="tl" rotWithShape="0">
                    <a:srgbClr val="000000">
                      <a:alpha val="40000"/>
                    </a:srgbClr>
                  </a:outerShdw>
                </a:effectLst>
                <a:latin typeface="Comic Sans MS"/>
                <a:cs typeface="Comic Sans MS"/>
              </a:rPr>
              <a:t>No!</a:t>
            </a:r>
          </a:p>
        </p:txBody>
      </p:sp>
      <p:pic>
        <p:nvPicPr>
          <p:cNvPr id="13321"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1773238"/>
            <a:ext cx="5699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3203848" y="2348880"/>
            <a:ext cx="2160240" cy="461665"/>
          </a:xfrm>
          <a:prstGeom prst="rect">
            <a:avLst/>
          </a:prstGeom>
          <a:noFill/>
        </p:spPr>
        <p:txBody>
          <a:bodyPr>
            <a:spAutoFit/>
          </a:bodyPr>
          <a:lstStyle/>
          <a:p>
            <a:pPr algn="ctr">
              <a:defRPr/>
            </a:pPr>
            <a:r>
              <a:rPr lang="en-GB" sz="2400" b="1" dirty="0">
                <a:ln w="12700">
                  <a:solidFill>
                    <a:srgbClr val="000000"/>
                  </a:solidFill>
                  <a:prstDash val="solid"/>
                </a:ln>
                <a:solidFill>
                  <a:srgbClr val="FF6600"/>
                </a:solidFill>
                <a:effectLst>
                  <a:outerShdw blurRad="41275" dist="20320" dir="1800000" algn="tl" rotWithShape="0">
                    <a:srgbClr val="000000">
                      <a:alpha val="40000"/>
                    </a:srgbClr>
                  </a:outerShdw>
                </a:effectLst>
                <a:latin typeface="Comic Sans MS"/>
                <a:cs typeface="Comic Sans MS"/>
              </a:rPr>
              <a:t>Maybe?</a:t>
            </a:r>
          </a:p>
        </p:txBody>
      </p:sp>
      <p:pic>
        <p:nvPicPr>
          <p:cNvPr id="13323" name="Picture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773238"/>
            <a:ext cx="56832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827584" y="2276872"/>
            <a:ext cx="864096" cy="461665"/>
          </a:xfrm>
          <a:prstGeom prst="rect">
            <a:avLst/>
          </a:prstGeom>
          <a:noFill/>
        </p:spPr>
        <p:txBody>
          <a:bodyPr>
            <a:spAutoFit/>
          </a:bodyPr>
          <a:lstStyle/>
          <a:p>
            <a:pPr algn="ctr">
              <a:defRPr/>
            </a:pPr>
            <a:r>
              <a:rPr lang="en-GB" sz="2400" b="1" dirty="0">
                <a:ln w="12700">
                  <a:solidFill>
                    <a:srgbClr val="000000"/>
                  </a:solidFill>
                  <a:prstDash val="solid"/>
                </a:ln>
                <a:solidFill>
                  <a:srgbClr val="007434"/>
                </a:solidFill>
                <a:effectLst>
                  <a:outerShdw blurRad="41275" dist="20320" dir="1800000" algn="tl" rotWithShape="0">
                    <a:srgbClr val="000000">
                      <a:alpha val="40000"/>
                    </a:srgbClr>
                  </a:outerShdw>
                </a:effectLst>
                <a:latin typeface="Comic Sans MS"/>
                <a:cs typeface="Comic Sans MS"/>
              </a:rPr>
              <a:t>Yes!</a:t>
            </a:r>
          </a:p>
        </p:txBody>
      </p:sp>
      <p:sp>
        <p:nvSpPr>
          <p:cNvPr id="25" name="Rounded Rectangle 24"/>
          <p:cNvSpPr>
            <a:spLocks noChangeArrowheads="1"/>
          </p:cNvSpPr>
          <p:nvPr/>
        </p:nvSpPr>
        <p:spPr bwMode="auto">
          <a:xfrm>
            <a:off x="179388" y="2852738"/>
            <a:ext cx="1871662" cy="2160587"/>
          </a:xfrm>
          <a:prstGeom prst="roundRect">
            <a:avLst>
              <a:gd name="adj" fmla="val 16667"/>
            </a:avLst>
          </a:prstGeom>
          <a:solidFill>
            <a:srgbClr val="007434"/>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marL="285750" indent="-285750" algn="ctr">
              <a:buFont typeface="Wingdings" charset="2"/>
              <a:buChar char="ü"/>
              <a:defRPr/>
            </a:pPr>
            <a:r>
              <a:rPr lang="en-US" sz="1400" dirty="0">
                <a:solidFill>
                  <a:schemeClr val="lt1"/>
                </a:solidFill>
                <a:latin typeface="Bell MT"/>
                <a:ea typeface="+mn-ea"/>
                <a:cs typeface="Bell MT"/>
              </a:rPr>
              <a:t>Why is it the best way?</a:t>
            </a:r>
          </a:p>
          <a:p>
            <a:pPr marL="285750" indent="-285750" algn="ctr">
              <a:buFont typeface="Wingdings" charset="2"/>
              <a:buChar char="ü"/>
              <a:defRPr/>
            </a:pPr>
            <a:r>
              <a:rPr lang="en-US" sz="1400" dirty="0">
                <a:solidFill>
                  <a:schemeClr val="lt1"/>
                </a:solidFill>
                <a:latin typeface="Bell MT"/>
                <a:ea typeface="+mn-ea"/>
                <a:cs typeface="Bell MT"/>
              </a:rPr>
              <a:t>What are the most influential reasons?</a:t>
            </a:r>
          </a:p>
          <a:p>
            <a:pPr marL="285750" indent="-285750" algn="ctr">
              <a:buFont typeface="Wingdings" charset="2"/>
              <a:buChar char="ü"/>
              <a:defRPr/>
            </a:pPr>
            <a:r>
              <a:rPr lang="en-US" sz="1400" dirty="0">
                <a:solidFill>
                  <a:schemeClr val="lt1"/>
                </a:solidFill>
                <a:latin typeface="Bell MT"/>
                <a:ea typeface="+mn-ea"/>
                <a:cs typeface="Bell MT"/>
              </a:rPr>
              <a:t>What should we worry most about?</a:t>
            </a:r>
          </a:p>
        </p:txBody>
      </p:sp>
      <p:sp>
        <p:nvSpPr>
          <p:cNvPr id="26" name="Rounded Rectangle 25"/>
          <p:cNvSpPr>
            <a:spLocks noChangeArrowheads="1"/>
          </p:cNvSpPr>
          <p:nvPr/>
        </p:nvSpPr>
        <p:spPr bwMode="auto">
          <a:xfrm>
            <a:off x="6948488" y="2924175"/>
            <a:ext cx="1871662" cy="2160588"/>
          </a:xfrm>
          <a:prstGeom prst="roundRect">
            <a:avLst>
              <a:gd name="adj" fmla="val 16667"/>
            </a:avLst>
          </a:prstGeom>
          <a:solidFill>
            <a:srgbClr val="B900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marL="285750" indent="-285750" algn="ctr">
              <a:buFont typeface="Wingdings" charset="2"/>
              <a:buChar char="ü"/>
              <a:defRPr/>
            </a:pPr>
            <a:r>
              <a:rPr lang="en-US" sz="1400" dirty="0">
                <a:solidFill>
                  <a:schemeClr val="lt1"/>
                </a:solidFill>
                <a:latin typeface="Bell MT"/>
                <a:ea typeface="+mn-ea"/>
                <a:cs typeface="Bell MT"/>
              </a:rPr>
              <a:t>Why not?</a:t>
            </a:r>
          </a:p>
          <a:p>
            <a:pPr marL="285750" indent="-285750" algn="ctr">
              <a:buFont typeface="Wingdings" charset="2"/>
              <a:buChar char="ü"/>
              <a:defRPr/>
            </a:pPr>
            <a:r>
              <a:rPr lang="en-US" sz="1400" dirty="0">
                <a:solidFill>
                  <a:schemeClr val="lt1"/>
                </a:solidFill>
                <a:latin typeface="Bell MT"/>
                <a:ea typeface="+mn-ea"/>
                <a:cs typeface="Bell MT"/>
              </a:rPr>
              <a:t>What is a better way?</a:t>
            </a:r>
          </a:p>
          <a:p>
            <a:pPr marL="285750" indent="-285750" algn="ctr">
              <a:buFont typeface="Wingdings" charset="2"/>
              <a:buChar char="ü"/>
              <a:defRPr/>
            </a:pPr>
            <a:r>
              <a:rPr lang="en-US" sz="1400" dirty="0">
                <a:solidFill>
                  <a:schemeClr val="lt1"/>
                </a:solidFill>
                <a:latin typeface="Bell MT"/>
                <a:ea typeface="+mn-ea"/>
                <a:cs typeface="Bell MT"/>
              </a:rPr>
              <a:t>Which negatives particularly outweigh the positives? </a:t>
            </a:r>
          </a:p>
        </p:txBody>
      </p:sp>
      <p:sp>
        <p:nvSpPr>
          <p:cNvPr id="27" name="Rounded Rectangle 26"/>
          <p:cNvSpPr>
            <a:spLocks noChangeArrowheads="1"/>
          </p:cNvSpPr>
          <p:nvPr/>
        </p:nvSpPr>
        <p:spPr bwMode="auto">
          <a:xfrm>
            <a:off x="3348038" y="2924175"/>
            <a:ext cx="1871662" cy="2160588"/>
          </a:xfrm>
          <a:prstGeom prst="roundRect">
            <a:avLst>
              <a:gd name="adj" fmla="val 16667"/>
            </a:avLst>
          </a:prstGeom>
          <a:solidFill>
            <a:srgbClr val="FF66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marL="285750" indent="-285750" algn="ctr">
              <a:buFont typeface="Wingdings" charset="2"/>
              <a:buChar char="ü"/>
              <a:defRPr/>
            </a:pPr>
            <a:r>
              <a:rPr lang="en-US" sz="1400" dirty="0">
                <a:solidFill>
                  <a:schemeClr val="lt1"/>
                </a:solidFill>
                <a:latin typeface="Bell MT"/>
                <a:ea typeface="+mn-ea"/>
                <a:cs typeface="Bell MT"/>
              </a:rPr>
              <a:t>What is making you unsure?</a:t>
            </a:r>
          </a:p>
          <a:p>
            <a:pPr marL="285750" indent="-285750" algn="ctr">
              <a:buFont typeface="Wingdings" charset="2"/>
              <a:buChar char="ü"/>
              <a:defRPr/>
            </a:pPr>
            <a:r>
              <a:rPr lang="en-US" sz="1400" dirty="0">
                <a:solidFill>
                  <a:schemeClr val="lt1"/>
                </a:solidFill>
                <a:latin typeface="Bell MT"/>
                <a:ea typeface="+mn-ea"/>
                <a:cs typeface="Bell MT"/>
              </a:rPr>
              <a:t>What would it take for you to make a decision?</a:t>
            </a:r>
          </a:p>
          <a:p>
            <a:pPr marL="285750" indent="-285750" algn="ctr">
              <a:buFont typeface="Wingdings" charset="2"/>
              <a:buChar char="ü"/>
              <a:defRPr/>
            </a:pPr>
            <a:r>
              <a:rPr lang="en-US" sz="1400" dirty="0">
                <a:solidFill>
                  <a:schemeClr val="lt1"/>
                </a:solidFill>
                <a:latin typeface="Bell MT"/>
                <a:cs typeface="Bell MT"/>
              </a:rPr>
              <a:t>What are both sides of the argument?</a:t>
            </a:r>
            <a:endParaRPr lang="en-US" sz="1400" dirty="0">
              <a:solidFill>
                <a:schemeClr val="lt1"/>
              </a:solidFill>
              <a:latin typeface="Bell MT"/>
              <a:ea typeface="+mn-ea"/>
              <a:cs typeface="Bell MT"/>
            </a:endParaRPr>
          </a:p>
        </p:txBody>
      </p:sp>
      <p:sp>
        <p:nvSpPr>
          <p:cNvPr id="13328" name="Rectangle 29"/>
          <p:cNvSpPr>
            <a:spLocks noChangeArrowheads="1"/>
          </p:cNvSpPr>
          <p:nvPr/>
        </p:nvSpPr>
        <p:spPr bwMode="auto">
          <a:xfrm>
            <a:off x="2916238" y="5445125"/>
            <a:ext cx="4965700" cy="1015663"/>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342900" indent="-342900">
              <a:buFontTx/>
              <a:buAutoNum type="arabicPeriod"/>
            </a:pPr>
            <a:r>
              <a:rPr lang="en-GB" sz="1200" dirty="0">
                <a:latin typeface="Bell MT" charset="0"/>
              </a:rPr>
              <a:t>What are the advantages of creating golf courses?</a:t>
            </a:r>
          </a:p>
          <a:p>
            <a:pPr marL="342900" indent="-342900">
              <a:buFontTx/>
              <a:buAutoNum type="arabicPeriod"/>
            </a:pPr>
            <a:r>
              <a:rPr lang="en-GB" sz="1200" dirty="0">
                <a:latin typeface="Bell MT" charset="0"/>
              </a:rPr>
              <a:t>What are the disadvantages of building golf courses?</a:t>
            </a:r>
          </a:p>
          <a:p>
            <a:pPr marL="342900" indent="-342900">
              <a:buFontTx/>
              <a:buAutoNum type="arabicPeriod"/>
            </a:pPr>
            <a:r>
              <a:rPr lang="en-GB" sz="1200" dirty="0">
                <a:latin typeface="Bell MT" charset="0"/>
              </a:rPr>
              <a:t>What are the conditions like in cities such as Las Vegas and Phoenix?</a:t>
            </a:r>
          </a:p>
          <a:p>
            <a:pPr marL="342900" indent="-342900">
              <a:buFontTx/>
              <a:buAutoNum type="arabicPeriod"/>
            </a:pPr>
            <a:r>
              <a:rPr lang="en-GB" sz="1200" dirty="0">
                <a:latin typeface="Bell MT" charset="0"/>
              </a:rPr>
              <a:t>What examples can you use to illustrate the advantages and disadvantages?</a:t>
            </a:r>
          </a:p>
        </p:txBody>
      </p:sp>
      <p:pic>
        <p:nvPicPr>
          <p:cNvPr id="13329"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5373688"/>
            <a:ext cx="9810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107504" y="6381328"/>
            <a:ext cx="2736304" cy="369332"/>
          </a:xfrm>
          <a:prstGeom prst="rect">
            <a:avLst/>
          </a:prstGeom>
          <a:noFill/>
        </p:spPr>
        <p:txBody>
          <a:bodyPr>
            <a:spAutoFit/>
          </a:bodyPr>
          <a:lstStyle/>
          <a:p>
            <a:pPr algn="ctr">
              <a:defRPr/>
            </a:pPr>
            <a:r>
              <a:rPr lang="en-GB" b="1" dirty="0">
                <a:ln w="12700">
                  <a:solidFill>
                    <a:srgbClr val="000000"/>
                  </a:solidFill>
                  <a:prstDash val="solid"/>
                </a:ln>
                <a:solidFill>
                  <a:srgbClr val="FFFF00"/>
                </a:solidFill>
                <a:effectLst>
                  <a:outerShdw blurRad="41275" dist="20320" dir="1800000" algn="tl" rotWithShape="0">
                    <a:srgbClr val="000000">
                      <a:alpha val="40000"/>
                    </a:srgbClr>
                  </a:outerShdw>
                </a:effectLst>
                <a:latin typeface="Comic Sans MS"/>
                <a:cs typeface="Comic Sans MS"/>
              </a:rPr>
              <a:t>How can you decide?</a:t>
            </a:r>
          </a:p>
        </p:txBody>
      </p:sp>
      <p:sp>
        <p:nvSpPr>
          <p:cNvPr id="23" name="Rectangle 22"/>
          <p:cNvSpPr/>
          <p:nvPr/>
        </p:nvSpPr>
        <p:spPr>
          <a:xfrm>
            <a:off x="263909" y="808543"/>
            <a:ext cx="7463657" cy="830997"/>
          </a:xfrm>
          <a:prstGeom prst="rect">
            <a:avLst/>
          </a:prstGeom>
          <a:noFill/>
        </p:spPr>
        <p:txBody>
          <a:bodyPr wrap="square">
            <a:spAutoFit/>
          </a:bodyPr>
          <a:lstStyle/>
          <a:p>
            <a:pPr algn="ctr">
              <a:defRPr/>
            </a:pPr>
            <a:r>
              <a:rPr lang="en-GB" sz="2400" b="1" dirty="0">
                <a:ln w="12700">
                  <a:solidFill>
                    <a:srgbClr val="000000"/>
                  </a:solidFill>
                  <a:prstDash val="solid"/>
                </a:ln>
                <a:solidFill>
                  <a:schemeClr val="tx2">
                    <a:lumMod val="60000"/>
                    <a:lumOff val="40000"/>
                  </a:schemeClr>
                </a:solidFill>
                <a:effectLst>
                  <a:outerShdw blurRad="41275" dist="20320" dir="1800000" algn="tl" rotWithShape="0">
                    <a:srgbClr val="000000">
                      <a:alpha val="40000"/>
                    </a:srgbClr>
                  </a:outerShdw>
                </a:effectLst>
                <a:latin typeface="Comic Sans MS"/>
                <a:cs typeface="Comic Sans MS"/>
              </a:rPr>
              <a:t>“New golf courses should be allowed permitted near cities such as Las Vegas and Phoenix”</a:t>
            </a:r>
          </a:p>
        </p:txBody>
      </p:sp>
      <p:sp>
        <p:nvSpPr>
          <p:cNvPr id="24" name="Rectangle 23"/>
          <p:cNvSpPr/>
          <p:nvPr/>
        </p:nvSpPr>
        <p:spPr>
          <a:xfrm>
            <a:off x="0" y="36387"/>
            <a:ext cx="1957917" cy="523220"/>
          </a:xfrm>
          <a:prstGeom prst="rect">
            <a:avLst/>
          </a:prstGeom>
          <a:noFill/>
        </p:spPr>
        <p:txBody>
          <a:bodyPr wrap="square">
            <a:spAutoFit/>
          </a:bodyPr>
          <a:lstStyle/>
          <a:p>
            <a:pPr algn="ctr">
              <a:defRPr/>
            </a:pPr>
            <a:r>
              <a:rPr lang="en-GB" sz="2800" b="1"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Starter</a:t>
            </a:r>
          </a:p>
        </p:txBody>
      </p:sp>
      <p:sp>
        <p:nvSpPr>
          <p:cNvPr id="28" name="Rounded Rectangle 27"/>
          <p:cNvSpPr/>
          <p:nvPr/>
        </p:nvSpPr>
        <p:spPr>
          <a:xfrm>
            <a:off x="1957917" y="65473"/>
            <a:ext cx="5638271" cy="523220"/>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Bell MT"/>
                <a:cs typeface="Bell MT"/>
              </a:rPr>
              <a:t>Decide where you stand on the decision line in relation to the statement. Be prepared to justify!</a:t>
            </a:r>
          </a:p>
        </p:txBody>
      </p:sp>
    </p:spTree>
    <p:extLst>
      <p:ext uri="{BB962C8B-B14F-4D97-AF65-F5344CB8AC3E}">
        <p14:creationId xmlns:p14="http://schemas.microsoft.com/office/powerpoint/2010/main" val="2446585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062EF-64BF-C744-98A6-9FCF5FF86BC4}"/>
              </a:ext>
            </a:extLst>
          </p:cNvPr>
          <p:cNvSpPr>
            <a:spLocks noGrp="1"/>
          </p:cNvSpPr>
          <p:nvPr>
            <p:ph type="title"/>
          </p:nvPr>
        </p:nvSpPr>
        <p:spPr/>
        <p:txBody>
          <a:bodyPr>
            <a:normAutofit fontScale="90000"/>
          </a:bodyPr>
          <a:lstStyle/>
          <a:p>
            <a:r>
              <a:rPr lang="en-US" dirty="0"/>
              <a:t>Why would this area have a water crisis? </a:t>
            </a:r>
          </a:p>
        </p:txBody>
      </p:sp>
      <p:pic>
        <p:nvPicPr>
          <p:cNvPr id="5" name="Content Placeholder 4">
            <a:extLst>
              <a:ext uri="{FF2B5EF4-FFF2-40B4-BE49-F238E27FC236}">
                <a16:creationId xmlns:a16="http://schemas.microsoft.com/office/drawing/2014/main" id="{4425139D-4E06-5D44-945F-5FEDCFD18FA6}"/>
              </a:ext>
            </a:extLst>
          </p:cNvPr>
          <p:cNvPicPr>
            <a:picLocks noGrp="1" noChangeAspect="1"/>
          </p:cNvPicPr>
          <p:nvPr>
            <p:ph idx="1"/>
          </p:nvPr>
        </p:nvPicPr>
        <p:blipFill>
          <a:blip r:embed="rId2"/>
          <a:stretch>
            <a:fillRect/>
          </a:stretch>
        </p:blipFill>
        <p:spPr>
          <a:xfrm>
            <a:off x="832339" y="1785265"/>
            <a:ext cx="7264888" cy="4538771"/>
          </a:xfrm>
        </p:spPr>
      </p:pic>
    </p:spTree>
    <p:extLst>
      <p:ext uri="{BB962C8B-B14F-4D97-AF65-F5344CB8AC3E}">
        <p14:creationId xmlns:p14="http://schemas.microsoft.com/office/powerpoint/2010/main" val="2857563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1671-03EE-B94B-81A6-E9A3D5C4E87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15B0A6A-7C1B-1944-A7B6-2BBB54417A04}"/>
              </a:ext>
            </a:extLst>
          </p:cNvPr>
          <p:cNvSpPr>
            <a:spLocks noGrp="1"/>
          </p:cNvSpPr>
          <p:nvPr>
            <p:ph idx="1"/>
          </p:nvPr>
        </p:nvSpPr>
        <p:spPr/>
        <p:txBody>
          <a:bodyPr>
            <a:normAutofit fontScale="92500" lnSpcReduction="20000"/>
          </a:bodyPr>
          <a:lstStyle/>
          <a:p>
            <a:r>
              <a:rPr lang="en-US" dirty="0"/>
              <a:t>The American southwest is an important economic and environmental region located in an extremely arid climate zone. The main water resource is the Colorado River which flows from the Rockies down to the Pacific Ocean in the Gulf of California. The region is currently in the grip of the worst drought in living memory which could threaten the viability of famous cities like Las Vegas. With the population of the Colorado Basin set to almost double to 77 million by 2060 and a drier climate predicted, does the Southwest have a sustainable future?</a:t>
            </a:r>
          </a:p>
        </p:txBody>
      </p:sp>
      <p:sp>
        <p:nvSpPr>
          <p:cNvPr id="4" name="Rectangle 3">
            <a:extLst>
              <a:ext uri="{FF2B5EF4-FFF2-40B4-BE49-F238E27FC236}">
                <a16:creationId xmlns:a16="http://schemas.microsoft.com/office/drawing/2014/main" id="{9A1C7D04-E459-6643-8A30-F1BC9EE64636}"/>
              </a:ext>
            </a:extLst>
          </p:cNvPr>
          <p:cNvSpPr/>
          <p:nvPr/>
        </p:nvSpPr>
        <p:spPr>
          <a:xfrm>
            <a:off x="0" y="690377"/>
            <a:ext cx="9144000" cy="523220"/>
          </a:xfrm>
          <a:prstGeom prst="rect">
            <a:avLst/>
          </a:prstGeom>
          <a:noFill/>
        </p:spPr>
        <p:txBody>
          <a:bodyPr wrap="square">
            <a:spAutoFit/>
          </a:bodyPr>
          <a:lstStyle/>
          <a:p>
            <a:pPr algn="ctr">
              <a:defRPr/>
            </a:pPr>
            <a:r>
              <a:rPr lang="en-GB" sz="2800" b="1" u="sng" dirty="0">
                <a:ln w="12700">
                  <a:solidFill>
                    <a:srgbClr val="000000"/>
                  </a:solidFill>
                  <a:prstDash val="solid"/>
                </a:ln>
                <a:solidFill>
                  <a:srgbClr val="3366FF"/>
                </a:solidFill>
                <a:effectLst>
                  <a:outerShdw blurRad="41275" dist="20320" dir="1800000" algn="tl" rotWithShape="0">
                    <a:srgbClr val="000000">
                      <a:alpha val="40000"/>
                    </a:srgbClr>
                  </a:outerShdw>
                </a:effectLst>
                <a:latin typeface="Comic Sans MS"/>
                <a:cs typeface="Comic Sans MS"/>
              </a:rPr>
              <a:t>Does the Western Desert have a sustainable future?</a:t>
            </a:r>
          </a:p>
        </p:txBody>
      </p:sp>
    </p:spTree>
    <p:extLst>
      <p:ext uri="{BB962C8B-B14F-4D97-AF65-F5344CB8AC3E}">
        <p14:creationId xmlns:p14="http://schemas.microsoft.com/office/powerpoint/2010/main" val="1856331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rtlCol="0">
            <a:normAutofit fontScale="90000"/>
          </a:bodyPr>
          <a:lstStyle/>
          <a:p>
            <a:pPr eaLnBrk="1" fontAlgn="auto" hangingPunct="1">
              <a:spcAft>
                <a:spcPts val="0"/>
              </a:spcAft>
              <a:defRPr/>
            </a:pPr>
            <a:r>
              <a:rPr lang="en-GB" dirty="0"/>
              <a:t>c) Describe and explain the growth of Las Vegas</a:t>
            </a:r>
          </a:p>
        </p:txBody>
      </p:sp>
      <p:pic>
        <p:nvPicPr>
          <p:cNvPr id="7171" name="Picture 2" descr="http://sellstatedeluxe.com/wp-content/uploads/2013/09/las-vegas-population-grow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2259013"/>
            <a:ext cx="787082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312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Las Vegas Urban Growth Sequ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75" y="1128713"/>
            <a:ext cx="3963988" cy="48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5800" y="1649413"/>
            <a:ext cx="2938463" cy="3830637"/>
          </a:xfrm>
          <a:prstGeom prst="rect">
            <a:avLst/>
          </a:prstGeom>
          <a:solidFill>
            <a:schemeClr val="accent1">
              <a:lumMod val="20000"/>
              <a:lumOff val="80000"/>
            </a:schemeClr>
          </a:solidFill>
        </p:spPr>
        <p:txBody>
          <a:bodyPr>
            <a:spAutoFit/>
          </a:bodyPr>
          <a:lstStyle/>
          <a:p>
            <a:pPr fontAlgn="auto">
              <a:spcBef>
                <a:spcPts val="0"/>
              </a:spcBef>
              <a:spcAft>
                <a:spcPts val="0"/>
              </a:spcAft>
              <a:defRPr/>
            </a:pPr>
            <a:r>
              <a:rPr lang="en-GB" sz="4050" dirty="0">
                <a:latin typeface="+mn-lt"/>
                <a:ea typeface="+mn-ea"/>
                <a:cs typeface="+mn-cs"/>
              </a:rPr>
              <a:t>The geographical growth of Las Vegas – an increasing area</a:t>
            </a:r>
          </a:p>
        </p:txBody>
      </p:sp>
    </p:spTree>
    <p:extLst>
      <p:ext uri="{BB962C8B-B14F-4D97-AF65-F5344CB8AC3E}">
        <p14:creationId xmlns:p14="http://schemas.microsoft.com/office/powerpoint/2010/main" val="2935346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9413" y="330200"/>
            <a:ext cx="5969000" cy="739775"/>
          </a:xfrm>
          <a:solidFill>
            <a:schemeClr val="accent5">
              <a:lumMod val="40000"/>
              <a:lumOff val="60000"/>
            </a:schemeClr>
          </a:solidFill>
        </p:spPr>
        <p:txBody>
          <a:bodyPr rtlCol="0">
            <a:normAutofit fontScale="90000"/>
          </a:bodyPr>
          <a:lstStyle/>
          <a:p>
            <a:pPr algn="ctr" eaLnBrk="1" fontAlgn="auto" hangingPunct="1">
              <a:spcAft>
                <a:spcPts val="0"/>
              </a:spcAft>
              <a:defRPr/>
            </a:pPr>
            <a:r>
              <a:rPr lang="en-GB" dirty="0"/>
              <a:t>Climate graph – Las Vegas</a:t>
            </a:r>
          </a:p>
        </p:txBody>
      </p:sp>
      <p:pic>
        <p:nvPicPr>
          <p:cNvPr id="1638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8875" y="1238250"/>
            <a:ext cx="6459538"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rot="16200000">
            <a:off x="1704975" y="2752726"/>
            <a:ext cx="1125537" cy="296862"/>
          </a:xfrm>
          <a:prstGeom prst="rect">
            <a:avLst/>
          </a:prstGeom>
          <a:solidFill>
            <a:srgbClr val="FF0000"/>
          </a:solidFill>
        </p:spPr>
        <p:txBody>
          <a:bodyPr lIns="68580" tIns="34290" rIns="68580" bIns="34290" anchor="ctr">
            <a:norm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lnSpc>
                <a:spcPct val="90000"/>
              </a:lnSpc>
            </a:pPr>
            <a:r>
              <a:rPr lang="en-GB" altLang="x-none" sz="1200" b="1">
                <a:latin typeface="Calibri Light" charset="0"/>
              </a:rPr>
              <a:t>Temperature ⁰C</a:t>
            </a:r>
          </a:p>
        </p:txBody>
      </p:sp>
      <p:sp>
        <p:nvSpPr>
          <p:cNvPr id="10" name="Title 1"/>
          <p:cNvSpPr txBox="1">
            <a:spLocks/>
          </p:cNvSpPr>
          <p:nvPr/>
        </p:nvSpPr>
        <p:spPr>
          <a:xfrm rot="16200000">
            <a:off x="7319169" y="2751932"/>
            <a:ext cx="1125537" cy="298450"/>
          </a:xfrm>
          <a:prstGeom prst="rect">
            <a:avLst/>
          </a:prstGeom>
          <a:solidFill>
            <a:schemeClr val="accent5">
              <a:lumMod val="40000"/>
              <a:lumOff val="60000"/>
            </a:schemeClr>
          </a:solidFill>
        </p:spPr>
        <p:txBody>
          <a:bodyPr lIns="68580" tIns="34290" rIns="68580" bIns="3429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GB" sz="1350" b="1" dirty="0"/>
              <a:t>Precipitation (mm)</a:t>
            </a:r>
          </a:p>
        </p:txBody>
      </p:sp>
      <p:graphicFrame>
        <p:nvGraphicFramePr>
          <p:cNvPr id="3" name="Table 2"/>
          <p:cNvGraphicFramePr>
            <a:graphicFrameLocks noGrp="1"/>
          </p:cNvGraphicFramePr>
          <p:nvPr/>
        </p:nvGraphicFramePr>
        <p:xfrm>
          <a:off x="255344" y="5395668"/>
          <a:ext cx="5132387" cy="1309689"/>
        </p:xfrm>
        <a:graphic>
          <a:graphicData uri="http://schemas.openxmlformats.org/drawingml/2006/table">
            <a:tbl>
              <a:tblPr/>
              <a:tblGrid>
                <a:gridCol w="3124200">
                  <a:extLst>
                    <a:ext uri="{9D8B030D-6E8A-4147-A177-3AD203B41FA5}">
                      <a16:colId xmlns:a16="http://schemas.microsoft.com/office/drawing/2014/main" val="20000"/>
                    </a:ext>
                  </a:extLst>
                </a:gridCol>
                <a:gridCol w="2008187">
                  <a:extLst>
                    <a:ext uri="{9D8B030D-6E8A-4147-A177-3AD203B41FA5}">
                      <a16:colId xmlns:a16="http://schemas.microsoft.com/office/drawing/2014/main" val="20001"/>
                    </a:ext>
                  </a:extLst>
                </a:gridCol>
              </a:tblGrid>
              <a:tr h="436563">
                <a:tc>
                  <a:txBody>
                    <a:bodyPr/>
                    <a:lstStyle>
                      <a:lvl1pPr eaLnBrk="0" hangingPunct="0">
                        <a:lnSpc>
                          <a:spcPct val="90000"/>
                        </a:lnSpc>
                        <a:spcBef>
                          <a:spcPts val="1000"/>
                        </a:spcBef>
                        <a:buFont typeface="Arial" charset="0"/>
                        <a:defRPr sz="2400">
                          <a:solidFill>
                            <a:schemeClr val="tx1"/>
                          </a:solidFill>
                          <a:latin typeface="Calibri" charset="0"/>
                        </a:defRPr>
                      </a:lvl1pPr>
                      <a:lvl2pPr marL="742950" indent="-285750" eaLnBrk="0" hangingPunct="0">
                        <a:lnSpc>
                          <a:spcPct val="90000"/>
                        </a:lnSpc>
                        <a:spcBef>
                          <a:spcPts val="500"/>
                        </a:spcBef>
                        <a:buFont typeface="Arial" charset="0"/>
                        <a:defRPr sz="2000">
                          <a:solidFill>
                            <a:schemeClr val="tx1"/>
                          </a:solidFill>
                          <a:latin typeface="Calibri" charset="0"/>
                        </a:defRPr>
                      </a:lvl2pPr>
                      <a:lvl3pPr marL="1143000" indent="-228600" eaLnBrk="0" hangingPunct="0">
                        <a:lnSpc>
                          <a:spcPct val="90000"/>
                        </a:lnSpc>
                        <a:spcBef>
                          <a:spcPts val="500"/>
                        </a:spcBef>
                        <a:buFont typeface="Arial" charset="0"/>
                        <a:defRPr>
                          <a:solidFill>
                            <a:schemeClr val="tx1"/>
                          </a:solidFill>
                          <a:latin typeface="Calibri" charset="0"/>
                        </a:defRPr>
                      </a:lvl3pPr>
                      <a:lvl4pPr marL="1600200" indent="-228600" eaLnBrk="0" hangingPunct="0">
                        <a:lnSpc>
                          <a:spcPct val="90000"/>
                        </a:lnSpc>
                        <a:spcBef>
                          <a:spcPts val="500"/>
                        </a:spcBef>
                        <a:buFont typeface="Arial" charset="0"/>
                        <a:defRPr sz="1600">
                          <a:solidFill>
                            <a:schemeClr val="tx1"/>
                          </a:solidFill>
                          <a:latin typeface="Calibri" charset="0"/>
                        </a:defRPr>
                      </a:lvl4pPr>
                      <a:lvl5pPr marL="2057400" indent="-228600" eaLnBrk="0" hangingPunct="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800" b="1" i="0" u="none" strike="noStrike" cap="none" normalizeH="0" baseline="0" dirty="0">
                          <a:ln>
                            <a:noFill/>
                          </a:ln>
                          <a:solidFill>
                            <a:srgbClr val="FFFFFF"/>
                          </a:solidFill>
                          <a:effectLst/>
                          <a:latin typeface="Calibri" charset="0"/>
                          <a:ea typeface="Arial" charset="0"/>
                          <a:cs typeface="Arial" charset="0"/>
                        </a:rPr>
                        <a:t>Annual climate data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lnSpc>
                          <a:spcPct val="90000"/>
                        </a:lnSpc>
                        <a:spcBef>
                          <a:spcPts val="1000"/>
                        </a:spcBef>
                        <a:buFont typeface="Arial" charset="0"/>
                        <a:defRPr sz="2400">
                          <a:solidFill>
                            <a:schemeClr val="tx1"/>
                          </a:solidFill>
                          <a:latin typeface="Calibri" charset="0"/>
                        </a:defRPr>
                      </a:lvl1pPr>
                      <a:lvl2pPr marL="742950" indent="-285750" eaLnBrk="0" hangingPunct="0">
                        <a:lnSpc>
                          <a:spcPct val="90000"/>
                        </a:lnSpc>
                        <a:spcBef>
                          <a:spcPts val="500"/>
                        </a:spcBef>
                        <a:buFont typeface="Arial" charset="0"/>
                        <a:defRPr sz="2000">
                          <a:solidFill>
                            <a:schemeClr val="tx1"/>
                          </a:solidFill>
                          <a:latin typeface="Calibri" charset="0"/>
                        </a:defRPr>
                      </a:lvl2pPr>
                      <a:lvl3pPr marL="1143000" indent="-228600" eaLnBrk="0" hangingPunct="0">
                        <a:lnSpc>
                          <a:spcPct val="90000"/>
                        </a:lnSpc>
                        <a:spcBef>
                          <a:spcPts val="500"/>
                        </a:spcBef>
                        <a:buFont typeface="Arial" charset="0"/>
                        <a:defRPr>
                          <a:solidFill>
                            <a:schemeClr val="tx1"/>
                          </a:solidFill>
                          <a:latin typeface="Calibri" charset="0"/>
                        </a:defRPr>
                      </a:lvl3pPr>
                      <a:lvl4pPr marL="1600200" indent="-228600" eaLnBrk="0" hangingPunct="0">
                        <a:lnSpc>
                          <a:spcPct val="90000"/>
                        </a:lnSpc>
                        <a:spcBef>
                          <a:spcPts val="500"/>
                        </a:spcBef>
                        <a:buFont typeface="Arial" charset="0"/>
                        <a:defRPr sz="1600">
                          <a:solidFill>
                            <a:schemeClr val="tx1"/>
                          </a:solidFill>
                          <a:latin typeface="Calibri" charset="0"/>
                        </a:defRPr>
                      </a:lvl4pPr>
                      <a:lvl5pPr marL="2057400" indent="-228600" eaLnBrk="0" hangingPunct="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800" b="1" i="0" u="none" strike="noStrike" cap="none" normalizeH="0" baseline="0">
                          <a:ln>
                            <a:noFill/>
                          </a:ln>
                          <a:solidFill>
                            <a:srgbClr val="FFFFFF"/>
                          </a:solidFill>
                          <a:effectLst/>
                          <a:latin typeface="Calibri" charset="0"/>
                          <a:ea typeface="Arial" charset="0"/>
                          <a:cs typeface="Arial" charset="0"/>
                        </a:rPr>
                        <a:t>Value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36563">
                <a:tc>
                  <a:txBody>
                    <a:bodyPr/>
                    <a:lstStyle>
                      <a:lvl1pPr eaLnBrk="0" hangingPunct="0">
                        <a:lnSpc>
                          <a:spcPct val="90000"/>
                        </a:lnSpc>
                        <a:spcBef>
                          <a:spcPts val="1000"/>
                        </a:spcBef>
                        <a:buFont typeface="Arial" charset="0"/>
                        <a:defRPr sz="2400">
                          <a:solidFill>
                            <a:schemeClr val="tx1"/>
                          </a:solidFill>
                          <a:latin typeface="Calibri" charset="0"/>
                        </a:defRPr>
                      </a:lvl1pPr>
                      <a:lvl2pPr marL="742950" indent="-285750" eaLnBrk="0" hangingPunct="0">
                        <a:lnSpc>
                          <a:spcPct val="90000"/>
                        </a:lnSpc>
                        <a:spcBef>
                          <a:spcPts val="500"/>
                        </a:spcBef>
                        <a:buFont typeface="Arial" charset="0"/>
                        <a:defRPr sz="2000">
                          <a:solidFill>
                            <a:schemeClr val="tx1"/>
                          </a:solidFill>
                          <a:latin typeface="Calibri" charset="0"/>
                        </a:defRPr>
                      </a:lvl2pPr>
                      <a:lvl3pPr marL="1143000" indent="-228600" eaLnBrk="0" hangingPunct="0">
                        <a:lnSpc>
                          <a:spcPct val="90000"/>
                        </a:lnSpc>
                        <a:spcBef>
                          <a:spcPts val="500"/>
                        </a:spcBef>
                        <a:buFont typeface="Arial" charset="0"/>
                        <a:defRPr>
                          <a:solidFill>
                            <a:schemeClr val="tx1"/>
                          </a:solidFill>
                          <a:latin typeface="Calibri" charset="0"/>
                        </a:defRPr>
                      </a:lvl3pPr>
                      <a:lvl4pPr marL="1600200" indent="-228600" eaLnBrk="0" hangingPunct="0">
                        <a:lnSpc>
                          <a:spcPct val="90000"/>
                        </a:lnSpc>
                        <a:spcBef>
                          <a:spcPts val="500"/>
                        </a:spcBef>
                        <a:buFont typeface="Arial" charset="0"/>
                        <a:defRPr sz="1600">
                          <a:solidFill>
                            <a:schemeClr val="tx1"/>
                          </a:solidFill>
                          <a:latin typeface="Calibri" charset="0"/>
                        </a:defRPr>
                      </a:lvl4pPr>
                      <a:lvl5pPr marL="2057400" indent="-228600" eaLnBrk="0" hangingPunct="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800" b="0" i="0" u="none" strike="noStrike" cap="none" normalizeH="0" baseline="0">
                          <a:ln>
                            <a:noFill/>
                          </a:ln>
                          <a:solidFill>
                            <a:srgbClr val="000000"/>
                          </a:solidFill>
                          <a:effectLst/>
                          <a:latin typeface="Calibri" charset="0"/>
                          <a:ea typeface="Arial" charset="0"/>
                          <a:cs typeface="Arial" charset="0"/>
                        </a:rPr>
                        <a:t>Total annual precipitation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eaLnBrk="0" hangingPunct="0">
                        <a:lnSpc>
                          <a:spcPct val="90000"/>
                        </a:lnSpc>
                        <a:spcBef>
                          <a:spcPts val="1000"/>
                        </a:spcBef>
                        <a:buFont typeface="Arial" charset="0"/>
                        <a:defRPr sz="2400">
                          <a:solidFill>
                            <a:schemeClr val="tx1"/>
                          </a:solidFill>
                          <a:latin typeface="Calibri" charset="0"/>
                        </a:defRPr>
                      </a:lvl1pPr>
                      <a:lvl2pPr marL="742950" indent="-285750" eaLnBrk="0" hangingPunct="0">
                        <a:lnSpc>
                          <a:spcPct val="90000"/>
                        </a:lnSpc>
                        <a:spcBef>
                          <a:spcPts val="500"/>
                        </a:spcBef>
                        <a:buFont typeface="Arial" charset="0"/>
                        <a:defRPr sz="2000">
                          <a:solidFill>
                            <a:schemeClr val="tx1"/>
                          </a:solidFill>
                          <a:latin typeface="Calibri" charset="0"/>
                        </a:defRPr>
                      </a:lvl2pPr>
                      <a:lvl3pPr marL="1143000" indent="-228600" eaLnBrk="0" hangingPunct="0">
                        <a:lnSpc>
                          <a:spcPct val="90000"/>
                        </a:lnSpc>
                        <a:spcBef>
                          <a:spcPts val="500"/>
                        </a:spcBef>
                        <a:buFont typeface="Arial" charset="0"/>
                        <a:defRPr>
                          <a:solidFill>
                            <a:schemeClr val="tx1"/>
                          </a:solidFill>
                          <a:latin typeface="Calibri" charset="0"/>
                        </a:defRPr>
                      </a:lvl3pPr>
                      <a:lvl4pPr marL="1600200" indent="-228600" eaLnBrk="0" hangingPunct="0">
                        <a:lnSpc>
                          <a:spcPct val="90000"/>
                        </a:lnSpc>
                        <a:spcBef>
                          <a:spcPts val="500"/>
                        </a:spcBef>
                        <a:buFont typeface="Arial" charset="0"/>
                        <a:defRPr sz="1600">
                          <a:solidFill>
                            <a:schemeClr val="tx1"/>
                          </a:solidFill>
                          <a:latin typeface="Calibri" charset="0"/>
                        </a:defRPr>
                      </a:lvl4pPr>
                      <a:lvl5pPr marL="2057400" indent="-228600" eaLnBrk="0" hangingPunct="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800" b="0" i="0" u="none" strike="noStrike" cap="none" normalizeH="0" baseline="0">
                          <a:ln>
                            <a:noFill/>
                          </a:ln>
                          <a:solidFill>
                            <a:srgbClr val="000000"/>
                          </a:solidFill>
                          <a:effectLst/>
                          <a:latin typeface="Calibri" charset="0"/>
                          <a:ea typeface="Arial" charset="0"/>
                          <a:cs typeface="Arial" charset="0"/>
                        </a:rPr>
                        <a:t>108 mm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1"/>
                  </a:ext>
                </a:extLst>
              </a:tr>
              <a:tr h="436563">
                <a:tc>
                  <a:txBody>
                    <a:bodyPr/>
                    <a:lstStyle>
                      <a:lvl1pPr eaLnBrk="0" hangingPunct="0">
                        <a:lnSpc>
                          <a:spcPct val="90000"/>
                        </a:lnSpc>
                        <a:spcBef>
                          <a:spcPts val="1000"/>
                        </a:spcBef>
                        <a:buFont typeface="Arial" charset="0"/>
                        <a:defRPr sz="2400">
                          <a:solidFill>
                            <a:schemeClr val="tx1"/>
                          </a:solidFill>
                          <a:latin typeface="Calibri" charset="0"/>
                        </a:defRPr>
                      </a:lvl1pPr>
                      <a:lvl2pPr marL="742950" indent="-285750" eaLnBrk="0" hangingPunct="0">
                        <a:lnSpc>
                          <a:spcPct val="90000"/>
                        </a:lnSpc>
                        <a:spcBef>
                          <a:spcPts val="500"/>
                        </a:spcBef>
                        <a:buFont typeface="Arial" charset="0"/>
                        <a:defRPr sz="2000">
                          <a:solidFill>
                            <a:schemeClr val="tx1"/>
                          </a:solidFill>
                          <a:latin typeface="Calibri" charset="0"/>
                        </a:defRPr>
                      </a:lvl2pPr>
                      <a:lvl3pPr marL="1143000" indent="-228600" eaLnBrk="0" hangingPunct="0">
                        <a:lnSpc>
                          <a:spcPct val="90000"/>
                        </a:lnSpc>
                        <a:spcBef>
                          <a:spcPts val="500"/>
                        </a:spcBef>
                        <a:buFont typeface="Arial" charset="0"/>
                        <a:defRPr>
                          <a:solidFill>
                            <a:schemeClr val="tx1"/>
                          </a:solidFill>
                          <a:latin typeface="Calibri" charset="0"/>
                        </a:defRPr>
                      </a:lvl3pPr>
                      <a:lvl4pPr marL="1600200" indent="-228600" eaLnBrk="0" hangingPunct="0">
                        <a:lnSpc>
                          <a:spcPct val="90000"/>
                        </a:lnSpc>
                        <a:spcBef>
                          <a:spcPts val="500"/>
                        </a:spcBef>
                        <a:buFont typeface="Arial" charset="0"/>
                        <a:defRPr sz="1600">
                          <a:solidFill>
                            <a:schemeClr val="tx1"/>
                          </a:solidFill>
                          <a:latin typeface="Calibri" charset="0"/>
                        </a:defRPr>
                      </a:lvl4pPr>
                      <a:lvl5pPr marL="2057400" indent="-228600" eaLnBrk="0" hangingPunct="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800" b="0" i="0" u="none" strike="noStrike" cap="none" normalizeH="0" baseline="0">
                          <a:ln>
                            <a:noFill/>
                          </a:ln>
                          <a:solidFill>
                            <a:srgbClr val="000000"/>
                          </a:solidFill>
                          <a:effectLst/>
                          <a:latin typeface="Calibri" charset="0"/>
                          <a:ea typeface="Arial" charset="0"/>
                          <a:cs typeface="Arial" charset="0"/>
                        </a:rPr>
                        <a:t>Annual average Temperature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lnSpc>
                          <a:spcPct val="90000"/>
                        </a:lnSpc>
                        <a:spcBef>
                          <a:spcPts val="1000"/>
                        </a:spcBef>
                        <a:buFont typeface="Arial" charset="0"/>
                        <a:defRPr sz="2400">
                          <a:solidFill>
                            <a:schemeClr val="tx1"/>
                          </a:solidFill>
                          <a:latin typeface="Calibri" charset="0"/>
                        </a:defRPr>
                      </a:lvl1pPr>
                      <a:lvl2pPr marL="742950" indent="-285750" eaLnBrk="0" hangingPunct="0">
                        <a:lnSpc>
                          <a:spcPct val="90000"/>
                        </a:lnSpc>
                        <a:spcBef>
                          <a:spcPts val="500"/>
                        </a:spcBef>
                        <a:buFont typeface="Arial" charset="0"/>
                        <a:defRPr sz="2000">
                          <a:solidFill>
                            <a:schemeClr val="tx1"/>
                          </a:solidFill>
                          <a:latin typeface="Calibri" charset="0"/>
                        </a:defRPr>
                      </a:lvl2pPr>
                      <a:lvl3pPr marL="1143000" indent="-228600" eaLnBrk="0" hangingPunct="0">
                        <a:lnSpc>
                          <a:spcPct val="90000"/>
                        </a:lnSpc>
                        <a:spcBef>
                          <a:spcPts val="500"/>
                        </a:spcBef>
                        <a:buFont typeface="Arial" charset="0"/>
                        <a:defRPr>
                          <a:solidFill>
                            <a:schemeClr val="tx1"/>
                          </a:solidFill>
                          <a:latin typeface="Calibri" charset="0"/>
                        </a:defRPr>
                      </a:lvl3pPr>
                      <a:lvl4pPr marL="1600200" indent="-228600" eaLnBrk="0" hangingPunct="0">
                        <a:lnSpc>
                          <a:spcPct val="90000"/>
                        </a:lnSpc>
                        <a:spcBef>
                          <a:spcPts val="500"/>
                        </a:spcBef>
                        <a:buFont typeface="Arial" charset="0"/>
                        <a:defRPr sz="1600">
                          <a:solidFill>
                            <a:schemeClr val="tx1"/>
                          </a:solidFill>
                          <a:latin typeface="Calibri" charset="0"/>
                        </a:defRPr>
                      </a:lvl4pPr>
                      <a:lvl5pPr marL="2057400" indent="-228600" eaLnBrk="0" hangingPunct="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x-none" sz="1800" b="0" i="0" u="none" strike="noStrike" cap="none" normalizeH="0" baseline="0" dirty="0">
                          <a:ln>
                            <a:noFill/>
                          </a:ln>
                          <a:solidFill>
                            <a:srgbClr val="000000"/>
                          </a:solidFill>
                          <a:effectLst/>
                          <a:latin typeface="Calibri" charset="0"/>
                          <a:ea typeface="Arial" charset="0"/>
                          <a:cs typeface="Arial" charset="0"/>
                        </a:rPr>
                        <a:t>19.5 ⁰C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2"/>
                  </a:ext>
                </a:extLst>
              </a:tr>
            </a:tbl>
          </a:graphicData>
        </a:graphic>
      </p:graphicFrame>
      <p:sp>
        <p:nvSpPr>
          <p:cNvPr id="4" name="TextBox 3">
            <a:extLst>
              <a:ext uri="{FF2B5EF4-FFF2-40B4-BE49-F238E27FC236}">
                <a16:creationId xmlns:a16="http://schemas.microsoft.com/office/drawing/2014/main" id="{C07F5A04-86F6-0842-909E-14D16CBA5802}"/>
              </a:ext>
            </a:extLst>
          </p:cNvPr>
          <p:cNvSpPr txBox="1"/>
          <p:nvPr/>
        </p:nvSpPr>
        <p:spPr>
          <a:xfrm>
            <a:off x="5908431" y="5266530"/>
            <a:ext cx="2438400" cy="923330"/>
          </a:xfrm>
          <a:prstGeom prst="rect">
            <a:avLst/>
          </a:prstGeom>
          <a:noFill/>
        </p:spPr>
        <p:txBody>
          <a:bodyPr wrap="square" rtlCol="0">
            <a:spAutoFit/>
          </a:bodyPr>
          <a:lstStyle/>
          <a:p>
            <a:r>
              <a:rPr lang="en-US" dirty="0"/>
              <a:t>Describe the climate of Vegas using the data shown </a:t>
            </a:r>
          </a:p>
        </p:txBody>
      </p:sp>
    </p:spTree>
    <p:extLst>
      <p:ext uri="{BB962C8B-B14F-4D97-AF65-F5344CB8AC3E}">
        <p14:creationId xmlns:p14="http://schemas.microsoft.com/office/powerpoint/2010/main" val="3620951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B0F0"/>
                </a:solidFill>
              </a:rPr>
              <a:t>Case study river: The Colorado River</a:t>
            </a:r>
          </a:p>
        </p:txBody>
      </p:sp>
      <p:sp>
        <p:nvSpPr>
          <p:cNvPr id="7" name="Content Placeholder 6"/>
          <p:cNvSpPr>
            <a:spLocks noGrp="1"/>
          </p:cNvSpPr>
          <p:nvPr>
            <p:ph idx="1"/>
          </p:nvPr>
        </p:nvSpPr>
        <p:spPr/>
        <p:txBody>
          <a:bodyPr/>
          <a:lstStyle/>
          <a:p>
            <a:r>
              <a:rPr lang="en-US" dirty="0">
                <a:hlinkClick r:id="rId2"/>
              </a:rPr>
              <a:t>https://vimeo.com/63943253</a:t>
            </a:r>
            <a:endParaRPr lang="en-US" dirty="0"/>
          </a:p>
        </p:txBody>
      </p:sp>
      <p:pic>
        <p:nvPicPr>
          <p:cNvPr id="46083" name="Picture 3"/>
          <p:cNvPicPr>
            <a:picLocks noChangeAspect="1" noChangeArrowheads="1"/>
          </p:cNvPicPr>
          <p:nvPr/>
        </p:nvPicPr>
        <p:blipFill>
          <a:blip r:embed="rId3" cstate="print"/>
          <a:srcRect/>
          <a:stretch>
            <a:fillRect/>
          </a:stretch>
        </p:blipFill>
        <p:spPr bwMode="auto">
          <a:xfrm>
            <a:off x="685800" y="2590800"/>
            <a:ext cx="4281898" cy="3124200"/>
          </a:xfrm>
          <a:prstGeom prst="rect">
            <a:avLst/>
          </a:prstGeom>
          <a:noFill/>
          <a:ln w="9525">
            <a:noFill/>
            <a:miter lim="800000"/>
            <a:headEnd/>
            <a:tailEnd/>
          </a:ln>
        </p:spPr>
      </p:pic>
      <p:sp>
        <p:nvSpPr>
          <p:cNvPr id="10" name="Cloud Callout 9"/>
          <p:cNvSpPr/>
          <p:nvPr/>
        </p:nvSpPr>
        <p:spPr>
          <a:xfrm>
            <a:off x="5334000" y="2057400"/>
            <a:ext cx="3429000" cy="358140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791200" y="2743200"/>
            <a:ext cx="2514600" cy="1938992"/>
          </a:xfrm>
          <a:prstGeom prst="rect">
            <a:avLst/>
          </a:prstGeom>
          <a:noFill/>
        </p:spPr>
        <p:txBody>
          <a:bodyPr wrap="square" rtlCol="0">
            <a:spAutoFit/>
          </a:bodyPr>
          <a:lstStyle/>
          <a:p>
            <a:r>
              <a:rPr lang="en-US" sz="2400" dirty="0"/>
              <a:t>Why is this river causing conflicts? </a:t>
            </a:r>
          </a:p>
          <a:p>
            <a:r>
              <a:rPr lang="en-US" sz="2400" dirty="0"/>
              <a:t>Who may these conflicts be between? </a:t>
            </a:r>
          </a:p>
        </p:txBody>
      </p:sp>
    </p:spTree>
    <p:extLst>
      <p:ext uri="{BB962C8B-B14F-4D97-AF65-F5344CB8AC3E}">
        <p14:creationId xmlns:p14="http://schemas.microsoft.com/office/powerpoint/2010/main" val="10968676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4536</TotalTime>
  <Words>1122</Words>
  <Application>Microsoft Macintosh PowerPoint</Application>
  <PresentationFormat>On-screen Show (4:3)</PresentationFormat>
  <Paragraphs>205</Paragraphs>
  <Slides>24</Slides>
  <Notes>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ＭＳ 明朝</vt:lpstr>
      <vt:lpstr>ＭＳ Ｐゴシック</vt:lpstr>
      <vt:lpstr>Apple Chancery</vt:lpstr>
      <vt:lpstr>Arial</vt:lpstr>
      <vt:lpstr>Bell Gothic Std Black</vt:lpstr>
      <vt:lpstr>Bell MT</vt:lpstr>
      <vt:lpstr>Calibri</vt:lpstr>
      <vt:lpstr>Calibri Light</vt:lpstr>
      <vt:lpstr>Comic Sans MS</vt:lpstr>
      <vt:lpstr>Courier New</vt:lpstr>
      <vt:lpstr>KBChubby</vt:lpstr>
      <vt:lpstr>KBChubby</vt:lpstr>
      <vt:lpstr>KBDunkTank</vt:lpstr>
      <vt:lpstr>Wingdings</vt:lpstr>
      <vt:lpstr>Office Theme</vt:lpstr>
      <vt:lpstr>PowerPoint Presentation</vt:lpstr>
      <vt:lpstr>PowerPoint Presentation</vt:lpstr>
      <vt:lpstr>PowerPoint Presentation</vt:lpstr>
      <vt:lpstr>Why would this area have a water crisis? </vt:lpstr>
      <vt:lpstr>PowerPoint Presentation</vt:lpstr>
      <vt:lpstr>c) Describe and explain the growth of Las Vegas</vt:lpstr>
      <vt:lpstr>PowerPoint Presentation</vt:lpstr>
      <vt:lpstr>Climate graph – Las Vegas</vt:lpstr>
      <vt:lpstr>Case study river: The Colorado River</vt:lpstr>
      <vt:lpstr>Colorado river basin: Geographical location</vt:lpstr>
      <vt:lpstr>Locational context</vt:lpstr>
      <vt:lpstr>Task: Describe the locational context of the Mojave Desert (4)</vt:lpstr>
      <vt:lpstr>PowerPoint Presentation</vt:lpstr>
      <vt:lpstr>PowerPoint Presentation</vt:lpstr>
      <vt:lpstr>PowerPoint Presentation</vt:lpstr>
      <vt:lpstr>PowerPoint Presentation</vt:lpstr>
      <vt:lpstr>PowerPoint Presentation</vt:lpstr>
      <vt:lpstr>Take a journey down the Colorado River</vt:lpstr>
      <vt:lpstr>Case study detail:</vt:lpstr>
      <vt:lpstr>Solutions? </vt:lpstr>
      <vt:lpstr>Glen Canyon and Lake Powell</vt:lpstr>
      <vt:lpstr>Xeriscaping </vt:lpstr>
      <vt:lpstr>Research:</vt:lpstr>
      <vt:lpstr>PowerPoint Presentation</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 Louise Connarty</dc:creator>
  <cp:lastModifiedBy>Anna Bennett</cp:lastModifiedBy>
  <cp:revision>53</cp:revision>
  <dcterms:created xsi:type="dcterms:W3CDTF">2017-01-06T20:57:03Z</dcterms:created>
  <dcterms:modified xsi:type="dcterms:W3CDTF">2018-06-06T02:25:59Z</dcterms:modified>
</cp:coreProperties>
</file>