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76" r:id="rId4"/>
    <p:sldId id="261" r:id="rId5"/>
    <p:sldId id="262" r:id="rId6"/>
    <p:sldId id="263" r:id="rId7"/>
    <p:sldId id="265" r:id="rId8"/>
    <p:sldId id="266" r:id="rId9"/>
    <p:sldId id="267" r:id="rId10"/>
    <p:sldId id="272" r:id="rId11"/>
    <p:sldId id="273" r:id="rId12"/>
    <p:sldId id="268" r:id="rId13"/>
    <p:sldId id="277"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5" d="100"/>
          <a:sy n="115" d="100"/>
        </p:scale>
        <p:origin x="22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738403-1207-4D33-A059-0C806781DC30}" type="datetimeFigureOut">
              <a:rPr lang="en-US" smtClean="0"/>
              <a:t>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30936-F9DD-40F7-AACD-85CA1E47787E}" type="slidenum">
              <a:rPr lang="en-US" smtClean="0"/>
              <a:t>‹#›</a:t>
            </a:fld>
            <a:endParaRPr lang="en-US"/>
          </a:p>
        </p:txBody>
      </p:sp>
    </p:spTree>
    <p:extLst>
      <p:ext uri="{BB962C8B-B14F-4D97-AF65-F5344CB8AC3E}">
        <p14:creationId xmlns:p14="http://schemas.microsoft.com/office/powerpoint/2010/main" val="144731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738403-1207-4D33-A059-0C806781DC30}" type="datetimeFigureOut">
              <a:rPr lang="en-US" smtClean="0"/>
              <a:t>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30936-F9DD-40F7-AACD-85CA1E47787E}" type="slidenum">
              <a:rPr lang="en-US" smtClean="0"/>
              <a:t>‹#›</a:t>
            </a:fld>
            <a:endParaRPr lang="en-US"/>
          </a:p>
        </p:txBody>
      </p:sp>
    </p:spTree>
    <p:extLst>
      <p:ext uri="{BB962C8B-B14F-4D97-AF65-F5344CB8AC3E}">
        <p14:creationId xmlns:p14="http://schemas.microsoft.com/office/powerpoint/2010/main" val="245568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738403-1207-4D33-A059-0C806781DC30}" type="datetimeFigureOut">
              <a:rPr lang="en-US" smtClean="0"/>
              <a:t>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30936-F9DD-40F7-AACD-85CA1E47787E}" type="slidenum">
              <a:rPr lang="en-US" smtClean="0"/>
              <a:t>‹#›</a:t>
            </a:fld>
            <a:endParaRPr lang="en-US"/>
          </a:p>
        </p:txBody>
      </p:sp>
    </p:spTree>
    <p:extLst>
      <p:ext uri="{BB962C8B-B14F-4D97-AF65-F5344CB8AC3E}">
        <p14:creationId xmlns:p14="http://schemas.microsoft.com/office/powerpoint/2010/main" val="135378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738403-1207-4D33-A059-0C806781DC30}" type="datetimeFigureOut">
              <a:rPr lang="en-US" smtClean="0"/>
              <a:t>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30936-F9DD-40F7-AACD-85CA1E47787E}" type="slidenum">
              <a:rPr lang="en-US" smtClean="0"/>
              <a:t>‹#›</a:t>
            </a:fld>
            <a:endParaRPr lang="en-US"/>
          </a:p>
        </p:txBody>
      </p:sp>
    </p:spTree>
    <p:extLst>
      <p:ext uri="{BB962C8B-B14F-4D97-AF65-F5344CB8AC3E}">
        <p14:creationId xmlns:p14="http://schemas.microsoft.com/office/powerpoint/2010/main" val="356949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738403-1207-4D33-A059-0C806781DC30}" type="datetimeFigureOut">
              <a:rPr lang="en-US" smtClean="0"/>
              <a:t>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30936-F9DD-40F7-AACD-85CA1E47787E}" type="slidenum">
              <a:rPr lang="en-US" smtClean="0"/>
              <a:t>‹#›</a:t>
            </a:fld>
            <a:endParaRPr lang="en-US"/>
          </a:p>
        </p:txBody>
      </p:sp>
    </p:spTree>
    <p:extLst>
      <p:ext uri="{BB962C8B-B14F-4D97-AF65-F5344CB8AC3E}">
        <p14:creationId xmlns:p14="http://schemas.microsoft.com/office/powerpoint/2010/main" val="104971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738403-1207-4D33-A059-0C806781DC30}" type="datetimeFigureOut">
              <a:rPr lang="en-US" smtClean="0"/>
              <a:t>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30936-F9DD-40F7-AACD-85CA1E47787E}" type="slidenum">
              <a:rPr lang="en-US" smtClean="0"/>
              <a:t>‹#›</a:t>
            </a:fld>
            <a:endParaRPr lang="en-US"/>
          </a:p>
        </p:txBody>
      </p:sp>
    </p:spTree>
    <p:extLst>
      <p:ext uri="{BB962C8B-B14F-4D97-AF65-F5344CB8AC3E}">
        <p14:creationId xmlns:p14="http://schemas.microsoft.com/office/powerpoint/2010/main" val="392938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738403-1207-4D33-A059-0C806781DC30}" type="datetimeFigureOut">
              <a:rPr lang="en-US" smtClean="0"/>
              <a:t>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30936-F9DD-40F7-AACD-85CA1E47787E}" type="slidenum">
              <a:rPr lang="en-US" smtClean="0"/>
              <a:t>‹#›</a:t>
            </a:fld>
            <a:endParaRPr lang="en-US"/>
          </a:p>
        </p:txBody>
      </p:sp>
    </p:spTree>
    <p:extLst>
      <p:ext uri="{BB962C8B-B14F-4D97-AF65-F5344CB8AC3E}">
        <p14:creationId xmlns:p14="http://schemas.microsoft.com/office/powerpoint/2010/main" val="296367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738403-1207-4D33-A059-0C806781DC30}" type="datetimeFigureOut">
              <a:rPr lang="en-US" smtClean="0"/>
              <a:t>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30936-F9DD-40F7-AACD-85CA1E47787E}" type="slidenum">
              <a:rPr lang="en-US" smtClean="0"/>
              <a:t>‹#›</a:t>
            </a:fld>
            <a:endParaRPr lang="en-US"/>
          </a:p>
        </p:txBody>
      </p:sp>
    </p:spTree>
    <p:extLst>
      <p:ext uri="{BB962C8B-B14F-4D97-AF65-F5344CB8AC3E}">
        <p14:creationId xmlns:p14="http://schemas.microsoft.com/office/powerpoint/2010/main" val="316410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38403-1207-4D33-A059-0C806781DC30}" type="datetimeFigureOut">
              <a:rPr lang="en-US" smtClean="0"/>
              <a:t>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30936-F9DD-40F7-AACD-85CA1E47787E}" type="slidenum">
              <a:rPr lang="en-US" smtClean="0"/>
              <a:t>‹#›</a:t>
            </a:fld>
            <a:endParaRPr lang="en-US"/>
          </a:p>
        </p:txBody>
      </p:sp>
    </p:spTree>
    <p:extLst>
      <p:ext uri="{BB962C8B-B14F-4D97-AF65-F5344CB8AC3E}">
        <p14:creationId xmlns:p14="http://schemas.microsoft.com/office/powerpoint/2010/main" val="109343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738403-1207-4D33-A059-0C806781DC30}" type="datetimeFigureOut">
              <a:rPr lang="en-US" smtClean="0"/>
              <a:t>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30936-F9DD-40F7-AACD-85CA1E47787E}" type="slidenum">
              <a:rPr lang="en-US" smtClean="0"/>
              <a:t>‹#›</a:t>
            </a:fld>
            <a:endParaRPr lang="en-US"/>
          </a:p>
        </p:txBody>
      </p:sp>
    </p:spTree>
    <p:extLst>
      <p:ext uri="{BB962C8B-B14F-4D97-AF65-F5344CB8AC3E}">
        <p14:creationId xmlns:p14="http://schemas.microsoft.com/office/powerpoint/2010/main" val="13409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738403-1207-4D33-A059-0C806781DC30}" type="datetimeFigureOut">
              <a:rPr lang="en-US" smtClean="0"/>
              <a:t>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30936-F9DD-40F7-AACD-85CA1E47787E}" type="slidenum">
              <a:rPr lang="en-US" smtClean="0"/>
              <a:t>‹#›</a:t>
            </a:fld>
            <a:endParaRPr lang="en-US"/>
          </a:p>
        </p:txBody>
      </p:sp>
    </p:spTree>
    <p:extLst>
      <p:ext uri="{BB962C8B-B14F-4D97-AF65-F5344CB8AC3E}">
        <p14:creationId xmlns:p14="http://schemas.microsoft.com/office/powerpoint/2010/main" val="6387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38403-1207-4D33-A059-0C806781DC30}" type="datetimeFigureOut">
              <a:rPr lang="en-US" smtClean="0"/>
              <a:t>1/4/20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30936-F9DD-40F7-AACD-85CA1E47787E}" type="slidenum">
              <a:rPr lang="en-US" smtClean="0"/>
              <a:t>‹#›</a:t>
            </a:fld>
            <a:endParaRPr lang="en-US"/>
          </a:p>
        </p:txBody>
      </p:sp>
    </p:spTree>
    <p:extLst>
      <p:ext uri="{BB962C8B-B14F-4D97-AF65-F5344CB8AC3E}">
        <p14:creationId xmlns:p14="http://schemas.microsoft.com/office/powerpoint/2010/main" val="2533515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imeforgeography.co.uk/videos_list/coasts/Describe-the-characteristics-of-destructive-waves/"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timeforgeography.co.uk/videos_list/coasts/Describe-the-characteristics-of-constructive-wav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file:///C:\Users\Daniel\Documents\School%20-%20Teaching%20Resources\Key%20Stage%204%20-%20GCSE\GCSE%20Coasts\L1%20-%20Waves\Beat%20the%20teacher%20-%20wave%20types.gif"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time_continue=2&amp;v=7nS_aR8XX_U&amp;feature=emb_logo"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timeforgeography.co.uk/videos_list/coasts/types-waves/" TargetMode="External"/><Relationship Id="rId2" Type="http://schemas.openxmlformats.org/officeDocument/2006/relationships/hyperlink" Target="https://www.youtube.com/watch?v=dv_Sis0Hnt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youtube.com/watch?v=tN42EWWTP3w" TargetMode="External"/><Relationship Id="rId1" Type="http://schemas.openxmlformats.org/officeDocument/2006/relationships/slideLayout" Target="../slideLayouts/slideLayout2.xml"/><Relationship Id="rId4" Type="http://schemas.openxmlformats.org/officeDocument/2006/relationships/hyperlink" Target="http://www.thegeographeronline.net/coast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curriculumbits.com/prodimages/details/geography/geo0003.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local_durdle"/>
          <p:cNvPicPr>
            <a:picLocks noChangeAspect="1" noChangeArrowheads="1"/>
          </p:cNvPicPr>
          <p:nvPr/>
        </p:nvPicPr>
        <p:blipFill>
          <a:blip r:embed="rId2" cstate="print"/>
          <a:srcRect/>
          <a:stretch>
            <a:fillRect/>
          </a:stretch>
        </p:blipFill>
        <p:spPr bwMode="auto">
          <a:xfrm>
            <a:off x="7086600" y="2286000"/>
            <a:ext cx="3384550" cy="2254250"/>
          </a:xfrm>
          <a:prstGeom prst="rect">
            <a:avLst/>
          </a:prstGeom>
          <a:noFill/>
        </p:spPr>
      </p:pic>
      <p:pic>
        <p:nvPicPr>
          <p:cNvPr id="20489" name="Picture 9" descr="granite_cliff"/>
          <p:cNvPicPr>
            <a:picLocks noChangeAspect="1" noChangeArrowheads="1"/>
          </p:cNvPicPr>
          <p:nvPr/>
        </p:nvPicPr>
        <p:blipFill>
          <a:blip r:embed="rId3" cstate="print"/>
          <a:srcRect/>
          <a:stretch>
            <a:fillRect/>
          </a:stretch>
        </p:blipFill>
        <p:spPr bwMode="auto">
          <a:xfrm>
            <a:off x="1752600" y="2743200"/>
            <a:ext cx="2252662" cy="3384550"/>
          </a:xfrm>
          <a:prstGeom prst="rect">
            <a:avLst/>
          </a:prstGeom>
          <a:noFill/>
        </p:spPr>
      </p:pic>
      <p:sp>
        <p:nvSpPr>
          <p:cNvPr id="8" name="TextBox 7"/>
          <p:cNvSpPr txBox="1"/>
          <p:nvPr/>
        </p:nvSpPr>
        <p:spPr>
          <a:xfrm>
            <a:off x="4114800" y="2514600"/>
            <a:ext cx="2819400" cy="1938992"/>
          </a:xfrm>
          <a:prstGeom prst="rect">
            <a:avLst/>
          </a:prstGeom>
          <a:noFill/>
        </p:spPr>
        <p:txBody>
          <a:bodyPr wrap="square" rtlCol="0">
            <a:spAutoFit/>
          </a:bodyPr>
          <a:lstStyle/>
          <a:p>
            <a:pPr algn="ctr"/>
            <a:r>
              <a:rPr lang="en-US" sz="4000" b="1" dirty="0">
                <a:latin typeface="dearJoe 5 CASUAL PRO" panose="02000000000000000000" pitchFamily="2" charset="0"/>
              </a:rPr>
              <a:t>An introduction to coasts</a:t>
            </a:r>
          </a:p>
        </p:txBody>
      </p:sp>
      <p:pic>
        <p:nvPicPr>
          <p:cNvPr id="1026" name="Picture 2" descr="http://www.best-beaches.com/images/galveston/galveston-photos.jpg"/>
          <p:cNvPicPr>
            <a:picLocks noChangeAspect="1" noChangeArrowheads="1"/>
          </p:cNvPicPr>
          <p:nvPr/>
        </p:nvPicPr>
        <p:blipFill>
          <a:blip r:embed="rId4" cstate="print"/>
          <a:srcRect/>
          <a:stretch>
            <a:fillRect/>
          </a:stretch>
        </p:blipFill>
        <p:spPr bwMode="auto">
          <a:xfrm>
            <a:off x="7239000" y="4648201"/>
            <a:ext cx="3289828" cy="2073251"/>
          </a:xfrm>
          <a:prstGeom prst="rect">
            <a:avLst/>
          </a:prstGeom>
          <a:noFill/>
        </p:spPr>
      </p:pic>
      <p:pic>
        <p:nvPicPr>
          <p:cNvPr id="10" name="Picture 15" descr="langkawi-beach"/>
          <p:cNvPicPr>
            <a:picLocks noChangeAspect="1" noChangeArrowheads="1"/>
          </p:cNvPicPr>
          <p:nvPr/>
        </p:nvPicPr>
        <p:blipFill>
          <a:blip r:embed="rId5" cstate="print"/>
          <a:srcRect/>
          <a:stretch>
            <a:fillRect/>
          </a:stretch>
        </p:blipFill>
        <p:spPr bwMode="auto">
          <a:xfrm>
            <a:off x="7696200" y="228600"/>
            <a:ext cx="2621294" cy="1752600"/>
          </a:xfrm>
          <a:prstGeom prst="rect">
            <a:avLst/>
          </a:prstGeom>
          <a:noFill/>
        </p:spPr>
      </p:pic>
      <p:pic>
        <p:nvPicPr>
          <p:cNvPr id="1028" name="Picture 4" descr="http://www.travelodestination.com/wp-content/uploads/2010/11/Galveston-Island.jpg"/>
          <p:cNvPicPr>
            <a:picLocks noChangeAspect="1" noChangeArrowheads="1"/>
          </p:cNvPicPr>
          <p:nvPr/>
        </p:nvPicPr>
        <p:blipFill>
          <a:blip r:embed="rId6" cstate="print"/>
          <a:srcRect/>
          <a:stretch>
            <a:fillRect/>
          </a:stretch>
        </p:blipFill>
        <p:spPr bwMode="auto">
          <a:xfrm>
            <a:off x="4038600" y="4572001"/>
            <a:ext cx="3048000" cy="2025227"/>
          </a:xfrm>
          <a:prstGeom prst="rect">
            <a:avLst/>
          </a:prstGeom>
          <a:noFill/>
        </p:spPr>
      </p:pic>
      <p:pic>
        <p:nvPicPr>
          <p:cNvPr id="1030" name="Picture 6" descr="http://www.riskmanagementmonitor.com/wp-content/uploads/2011/05/storm-surge.jpg"/>
          <p:cNvPicPr>
            <a:picLocks noChangeAspect="1" noChangeArrowheads="1"/>
          </p:cNvPicPr>
          <p:nvPr/>
        </p:nvPicPr>
        <p:blipFill>
          <a:blip r:embed="rId7" cstate="print"/>
          <a:srcRect/>
          <a:stretch>
            <a:fillRect/>
          </a:stretch>
        </p:blipFill>
        <p:spPr bwMode="auto">
          <a:xfrm>
            <a:off x="4572000" y="152400"/>
            <a:ext cx="2984500" cy="1981708"/>
          </a:xfrm>
          <a:prstGeom prst="rect">
            <a:avLst/>
          </a:prstGeom>
          <a:noFill/>
        </p:spPr>
      </p:pic>
      <p:pic>
        <p:nvPicPr>
          <p:cNvPr id="1032" name="Picture 8" descr="http://media-2.web.britannica.com/eb-media/50/96050-004-BCF58831.jpg"/>
          <p:cNvPicPr>
            <a:picLocks noChangeAspect="1" noChangeArrowheads="1"/>
          </p:cNvPicPr>
          <p:nvPr/>
        </p:nvPicPr>
        <p:blipFill>
          <a:blip r:embed="rId8" cstate="print"/>
          <a:srcRect/>
          <a:stretch>
            <a:fillRect/>
          </a:stretch>
        </p:blipFill>
        <p:spPr bwMode="auto">
          <a:xfrm>
            <a:off x="1676400" y="381000"/>
            <a:ext cx="2819400" cy="2115844"/>
          </a:xfrm>
          <a:prstGeom prst="rect">
            <a:avLst/>
          </a:prstGeom>
          <a:noFill/>
        </p:spPr>
      </p:pic>
    </p:spTree>
    <p:extLst>
      <p:ext uri="{BB962C8B-B14F-4D97-AF65-F5344CB8AC3E}">
        <p14:creationId xmlns:p14="http://schemas.microsoft.com/office/powerpoint/2010/main" val="402492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545"/>
            <a:ext cx="12192000" cy="4884295"/>
          </a:xfrm>
          <a:prstGeom prst="rect">
            <a:avLst/>
          </a:prstGeom>
        </p:spPr>
      </p:pic>
      <p:sp>
        <p:nvSpPr>
          <p:cNvPr id="3" name="TextBox 2"/>
          <p:cNvSpPr txBox="1"/>
          <p:nvPr/>
        </p:nvSpPr>
        <p:spPr>
          <a:xfrm>
            <a:off x="370390" y="5046562"/>
            <a:ext cx="10984375" cy="1200329"/>
          </a:xfrm>
          <a:prstGeom prst="rect">
            <a:avLst/>
          </a:prstGeom>
          <a:noFill/>
        </p:spPr>
        <p:txBody>
          <a:bodyPr wrap="square" rtlCol="0">
            <a:spAutoFit/>
          </a:bodyPr>
          <a:lstStyle/>
          <a:p>
            <a:r>
              <a:rPr lang="en-US" dirty="0"/>
              <a:t>Small oceans with small fetch develop constructive waves. Constructive waves have low wave height and long wave length with low frequency, between 6 and 8 waves per minute. Constructive waves are associated with weak backwash and strong swash, which builds up wide flat beaches and so more associated with coasts of deposition. Constructive waves also tend to form sandy beaches.</a:t>
            </a:r>
          </a:p>
        </p:txBody>
      </p:sp>
    </p:spTree>
    <p:extLst>
      <p:ext uri="{BB962C8B-B14F-4D97-AF65-F5344CB8AC3E}">
        <p14:creationId xmlns:p14="http://schemas.microsoft.com/office/powerpoint/2010/main" val="16434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48" y="102886"/>
            <a:ext cx="11696700" cy="4013200"/>
          </a:xfrm>
          <a:prstGeom prst="rect">
            <a:avLst/>
          </a:prstGeom>
        </p:spPr>
      </p:pic>
      <p:sp>
        <p:nvSpPr>
          <p:cNvPr id="3" name="TextBox 2"/>
          <p:cNvSpPr txBox="1"/>
          <p:nvPr/>
        </p:nvSpPr>
        <p:spPr>
          <a:xfrm>
            <a:off x="555585" y="4456253"/>
            <a:ext cx="11123271" cy="1754326"/>
          </a:xfrm>
          <a:prstGeom prst="rect">
            <a:avLst/>
          </a:prstGeom>
          <a:noFill/>
        </p:spPr>
        <p:txBody>
          <a:bodyPr wrap="square" rtlCol="0">
            <a:spAutoFit/>
          </a:bodyPr>
          <a:lstStyle/>
          <a:p>
            <a:r>
              <a:rPr lang="en-US" dirty="0"/>
              <a:t>Large oceans with large fetch produce large waves, called destructive waves. These waves have large wave height and short wave length and are </a:t>
            </a:r>
            <a:r>
              <a:rPr lang="en-US" dirty="0" err="1"/>
              <a:t>characterised</a:t>
            </a:r>
            <a:r>
              <a:rPr lang="en-US" dirty="0"/>
              <a:t> by tall breakers that have high downward force and a strong backwash. They have high frequency, between 13 and 15 waves per minute. This downward energy helps erode </a:t>
            </a:r>
            <a:r>
              <a:rPr lang="en-US" dirty="0" err="1"/>
              <a:t>cliifs</a:t>
            </a:r>
            <a:r>
              <a:rPr lang="en-US" dirty="0"/>
              <a:t>. In addition, due to a dominant backwash they erode the beach making for narrow steep beach profiles. </a:t>
            </a:r>
            <a:r>
              <a:rPr lang="en-US" dirty="0" err="1"/>
              <a:t>Localised</a:t>
            </a:r>
            <a:r>
              <a:rPr lang="en-US" dirty="0"/>
              <a:t> storms with high wind speed also form destructive waves as well as steep depth gradients around headlands. Destructive waves also tend to form pebbly beaches.</a:t>
            </a:r>
          </a:p>
        </p:txBody>
      </p:sp>
    </p:spTree>
    <p:extLst>
      <p:ext uri="{BB962C8B-B14F-4D97-AF65-F5344CB8AC3E}">
        <p14:creationId xmlns:p14="http://schemas.microsoft.com/office/powerpoint/2010/main" val="47699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GB" dirty="0"/>
              <a:t>Most likely to…</a:t>
            </a:r>
          </a:p>
        </p:txBody>
      </p:sp>
      <p:sp>
        <p:nvSpPr>
          <p:cNvPr id="5123" name="Rectangle 3"/>
          <p:cNvSpPr>
            <a:spLocks noGrp="1" noChangeArrowheads="1"/>
          </p:cNvSpPr>
          <p:nvPr>
            <p:ph type="body" idx="1"/>
          </p:nvPr>
        </p:nvSpPr>
        <p:spPr>
          <a:xfrm>
            <a:off x="1876425" y="1630363"/>
            <a:ext cx="8229600" cy="4525962"/>
          </a:xfrm>
        </p:spPr>
        <p:txBody>
          <a:bodyPr>
            <a:normAutofit fontScale="92500" lnSpcReduction="20000"/>
          </a:bodyPr>
          <a:lstStyle/>
          <a:p>
            <a:pPr marL="609600" indent="-609600">
              <a:defRPr/>
            </a:pPr>
            <a:r>
              <a:rPr lang="en-GB" sz="1800" dirty="0"/>
              <a:t>Most likely to have a strong swash</a:t>
            </a:r>
          </a:p>
          <a:p>
            <a:pPr marL="609600" indent="-609600">
              <a:defRPr/>
            </a:pPr>
            <a:r>
              <a:rPr lang="en-GB" sz="1800" dirty="0"/>
              <a:t>Most likely to have a strong backwash</a:t>
            </a:r>
          </a:p>
          <a:p>
            <a:pPr marL="609600" indent="-609600">
              <a:defRPr/>
            </a:pPr>
            <a:r>
              <a:rPr lang="en-GB" sz="1800" dirty="0"/>
              <a:t>Most likely to be tall</a:t>
            </a:r>
          </a:p>
          <a:p>
            <a:pPr marL="609600" indent="-609600">
              <a:defRPr/>
            </a:pPr>
            <a:r>
              <a:rPr lang="en-GB" sz="1800" dirty="0"/>
              <a:t>Most likely to have a long wavelength</a:t>
            </a:r>
          </a:p>
          <a:p>
            <a:pPr marL="609600" indent="-609600">
              <a:defRPr/>
            </a:pPr>
            <a:r>
              <a:rPr lang="en-GB" sz="1800" dirty="0"/>
              <a:t>Most likely to occur in winter	</a:t>
            </a:r>
          </a:p>
          <a:p>
            <a:pPr marL="609600" indent="-609600">
              <a:defRPr/>
            </a:pPr>
            <a:r>
              <a:rPr lang="en-GB" sz="1800" dirty="0"/>
              <a:t>Most likely to be a steep wave</a:t>
            </a:r>
          </a:p>
          <a:p>
            <a:pPr marL="609600" indent="-609600">
              <a:defRPr/>
            </a:pPr>
            <a:r>
              <a:rPr lang="en-GB" sz="1800" dirty="0"/>
              <a:t>Most likely to be powerful</a:t>
            </a:r>
          </a:p>
          <a:p>
            <a:pPr marL="609600" indent="-609600">
              <a:defRPr/>
            </a:pPr>
            <a:r>
              <a:rPr lang="en-GB" sz="1800" dirty="0"/>
              <a:t>Most likely to build up a beach</a:t>
            </a:r>
          </a:p>
          <a:p>
            <a:pPr marL="609600" indent="-609600">
              <a:defRPr/>
            </a:pPr>
            <a:r>
              <a:rPr lang="en-GB" sz="1800" dirty="0"/>
              <a:t>Most likely to be slow moving waves</a:t>
            </a:r>
          </a:p>
          <a:p>
            <a:pPr marL="609600" indent="-609600">
              <a:defRPr/>
            </a:pPr>
            <a:r>
              <a:rPr lang="en-GB" sz="1800" dirty="0"/>
              <a:t>Most likely to be a longer time between each wave</a:t>
            </a:r>
          </a:p>
          <a:p>
            <a:pPr marL="609600" indent="-609600">
              <a:defRPr/>
            </a:pPr>
            <a:r>
              <a:rPr lang="en-GB" sz="1800" dirty="0"/>
              <a:t>Have a low frequency</a:t>
            </a:r>
          </a:p>
          <a:p>
            <a:pPr marL="609600" indent="-609600">
              <a:defRPr/>
            </a:pPr>
            <a:r>
              <a:rPr lang="en-GB" sz="1800" dirty="0"/>
              <a:t>Have a high frequency</a:t>
            </a:r>
          </a:p>
          <a:p>
            <a:pPr marL="609600" indent="-609600">
              <a:defRPr/>
            </a:pPr>
            <a:r>
              <a:rPr lang="en-GB" sz="1800" dirty="0"/>
              <a:t>Main process erosion</a:t>
            </a:r>
          </a:p>
          <a:p>
            <a:pPr marL="609600" indent="-609600">
              <a:defRPr/>
            </a:pPr>
            <a:r>
              <a:rPr lang="en-GB" sz="1800" dirty="0"/>
              <a:t>Main process deposition </a:t>
            </a:r>
          </a:p>
        </p:txBody>
      </p:sp>
      <p:sp>
        <p:nvSpPr>
          <p:cNvPr id="6" name="Oval 5"/>
          <p:cNvSpPr/>
          <p:nvPr/>
        </p:nvSpPr>
        <p:spPr>
          <a:xfrm>
            <a:off x="7866063" y="752476"/>
            <a:ext cx="1503362" cy="1725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Oval 6"/>
          <p:cNvSpPr/>
          <p:nvPr/>
        </p:nvSpPr>
        <p:spPr>
          <a:xfrm>
            <a:off x="8726488" y="785813"/>
            <a:ext cx="1503362" cy="17256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6" name="TextBox 7"/>
          <p:cNvSpPr txBox="1">
            <a:spLocks noChangeArrowheads="1"/>
          </p:cNvSpPr>
          <p:nvPr/>
        </p:nvSpPr>
        <p:spPr bwMode="auto">
          <a:xfrm>
            <a:off x="7748588" y="1666875"/>
            <a:ext cx="153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chemeClr val="bg1"/>
                </a:solidFill>
              </a:rPr>
              <a:t>Constructive </a:t>
            </a:r>
          </a:p>
        </p:txBody>
      </p:sp>
      <p:sp>
        <p:nvSpPr>
          <p:cNvPr id="10247" name="TextBox 8"/>
          <p:cNvSpPr txBox="1">
            <a:spLocks noChangeArrowheads="1"/>
          </p:cNvSpPr>
          <p:nvPr/>
        </p:nvSpPr>
        <p:spPr bwMode="auto">
          <a:xfrm>
            <a:off x="8956675" y="1298575"/>
            <a:ext cx="1339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chemeClr val="bg1"/>
                </a:solidFill>
              </a:rPr>
              <a:t>Destructive</a:t>
            </a:r>
          </a:p>
        </p:txBody>
      </p:sp>
    </p:spTree>
    <p:extLst>
      <p:ext uri="{BB962C8B-B14F-4D97-AF65-F5344CB8AC3E}">
        <p14:creationId xmlns:p14="http://schemas.microsoft.com/office/powerpoint/2010/main" val="346160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4882-6D20-4241-848B-071136121397}"/>
              </a:ext>
            </a:extLst>
          </p:cNvPr>
          <p:cNvSpPr>
            <a:spLocks noGrp="1"/>
          </p:cNvSpPr>
          <p:nvPr>
            <p:ph type="title"/>
          </p:nvPr>
        </p:nvSpPr>
        <p:spPr/>
        <p:txBody>
          <a:bodyPr/>
          <a:lstStyle/>
          <a:p>
            <a:r>
              <a:rPr lang="en-US" dirty="0"/>
              <a:t>Answer these 2 questions and watch the hyperlinked videos to check your answers…</a:t>
            </a:r>
          </a:p>
        </p:txBody>
      </p:sp>
      <p:sp>
        <p:nvSpPr>
          <p:cNvPr id="3" name="Content Placeholder 2">
            <a:extLst>
              <a:ext uri="{FF2B5EF4-FFF2-40B4-BE49-F238E27FC236}">
                <a16:creationId xmlns:a16="http://schemas.microsoft.com/office/drawing/2014/main" id="{610F669F-F04D-E344-AD4E-DF91D355D2FD}"/>
              </a:ext>
            </a:extLst>
          </p:cNvPr>
          <p:cNvSpPr>
            <a:spLocks noGrp="1"/>
          </p:cNvSpPr>
          <p:nvPr>
            <p:ph idx="1"/>
          </p:nvPr>
        </p:nvSpPr>
        <p:spPr/>
        <p:txBody>
          <a:bodyPr/>
          <a:lstStyle/>
          <a:p>
            <a:endParaRPr lang="en-US"/>
          </a:p>
        </p:txBody>
      </p:sp>
      <p:pic>
        <p:nvPicPr>
          <p:cNvPr id="4" name="Picture 3">
            <a:hlinkClick r:id="rId2"/>
            <a:extLst>
              <a:ext uri="{FF2B5EF4-FFF2-40B4-BE49-F238E27FC236}">
                <a16:creationId xmlns:a16="http://schemas.microsoft.com/office/drawing/2014/main" id="{81D7C1E2-9282-EC48-B3AA-D23506FE3F35}"/>
              </a:ext>
            </a:extLst>
          </p:cNvPr>
          <p:cNvPicPr>
            <a:picLocks noChangeAspect="1"/>
          </p:cNvPicPr>
          <p:nvPr/>
        </p:nvPicPr>
        <p:blipFill>
          <a:blip r:embed="rId3"/>
          <a:stretch>
            <a:fillRect/>
          </a:stretch>
        </p:blipFill>
        <p:spPr>
          <a:xfrm>
            <a:off x="979757" y="1724819"/>
            <a:ext cx="4424955" cy="4552950"/>
          </a:xfrm>
          <a:prstGeom prst="rect">
            <a:avLst/>
          </a:prstGeom>
        </p:spPr>
      </p:pic>
      <p:pic>
        <p:nvPicPr>
          <p:cNvPr id="5" name="Picture 4">
            <a:hlinkClick r:id="rId4"/>
            <a:extLst>
              <a:ext uri="{FF2B5EF4-FFF2-40B4-BE49-F238E27FC236}">
                <a16:creationId xmlns:a16="http://schemas.microsoft.com/office/drawing/2014/main" id="{17834F39-E4B6-1641-ABB2-2C900F03380E}"/>
              </a:ext>
            </a:extLst>
          </p:cNvPr>
          <p:cNvPicPr>
            <a:picLocks noChangeAspect="1"/>
          </p:cNvPicPr>
          <p:nvPr/>
        </p:nvPicPr>
        <p:blipFill>
          <a:blip r:embed="rId5"/>
          <a:stretch>
            <a:fillRect/>
          </a:stretch>
        </p:blipFill>
        <p:spPr>
          <a:xfrm>
            <a:off x="6096000" y="1571133"/>
            <a:ext cx="4552950" cy="4706636"/>
          </a:xfrm>
          <a:prstGeom prst="rect">
            <a:avLst/>
          </a:prstGeom>
        </p:spPr>
      </p:pic>
    </p:spTree>
    <p:extLst>
      <p:ext uri="{BB962C8B-B14F-4D97-AF65-F5344CB8AC3E}">
        <p14:creationId xmlns:p14="http://schemas.microsoft.com/office/powerpoint/2010/main" val="404810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981200" y="269875"/>
            <a:ext cx="8229600" cy="1143000"/>
          </a:xfrm>
        </p:spPr>
        <p:txBody>
          <a:bodyPr/>
          <a:lstStyle/>
          <a:p>
            <a:pPr eaLnBrk="1" hangingPunct="1">
              <a:defRPr/>
            </a:pPr>
            <a:r>
              <a:rPr lang="en-GB" sz="3200" dirty="0"/>
              <a:t>Beat the teacher- where did I go wrong?</a:t>
            </a:r>
          </a:p>
        </p:txBody>
      </p:sp>
      <p:sp>
        <p:nvSpPr>
          <p:cNvPr id="6151" name="Rectangle 7"/>
          <p:cNvSpPr>
            <a:spLocks noChangeArrowheads="1"/>
          </p:cNvSpPr>
          <p:nvPr/>
        </p:nvSpPr>
        <p:spPr bwMode="auto">
          <a:xfrm>
            <a:off x="1800225" y="1743075"/>
            <a:ext cx="8496300" cy="2554288"/>
          </a:xfrm>
          <a:prstGeom prst="rect">
            <a:avLst/>
          </a:prstGeom>
          <a:noFill/>
          <a:ln w="9525">
            <a:noFill/>
            <a:miter lim="800000"/>
            <a:headEnd/>
            <a:tailEnd/>
          </a:ln>
          <a:effectLst/>
        </p:spPr>
        <p:txBody>
          <a:bodyPr anchor="ctr">
            <a:spAutoFit/>
          </a:bodyPr>
          <a:lstStyle/>
          <a:p>
            <a:pPr>
              <a:defRPr/>
            </a:pPr>
            <a:r>
              <a:rPr lang="en-GB" sz="2400" dirty="0">
                <a:effectLst>
                  <a:outerShdw blurRad="38100" dist="38100" dir="2700000" algn="tl">
                    <a:srgbClr val="000000"/>
                  </a:outerShdw>
                </a:effectLst>
                <a:ea typeface="Times New Roman" pitchFamily="18" charset="0"/>
                <a:cs typeface="Tahoma" pitchFamily="34" charset="0"/>
              </a:rPr>
              <a:t>Constructive waves help to build beaches up with their strong backwash. They move fast unlike destructive waves. Destructive waves are small, steep waves. They have a strong swash and remove beach material. Destructive waves have a long wave period unlike constructive waves. </a:t>
            </a:r>
            <a:endParaRPr lang="en-GB" sz="2000" dirty="0">
              <a:effectLst>
                <a:outerShdw blurRad="38100" dist="38100" dir="2700000" algn="tl">
                  <a:srgbClr val="000000"/>
                </a:outerShdw>
              </a:effectLst>
              <a:ea typeface="Times New Roman" pitchFamily="18" charset="0"/>
              <a:cs typeface="Tahoma" pitchFamily="34" charset="0"/>
            </a:endParaRPr>
          </a:p>
          <a:p>
            <a:pPr eaLnBrk="0" hangingPunct="0">
              <a:defRPr/>
            </a:pPr>
            <a:endParaRPr lang="en-GB" sz="4000" dirty="0">
              <a:solidFill>
                <a:schemeClr val="bg1"/>
              </a:solidFill>
              <a:effectLst>
                <a:outerShdw blurRad="38100" dist="38100" dir="2700000" algn="tl">
                  <a:srgbClr val="000000"/>
                </a:outerShdw>
              </a:effectLst>
              <a:latin typeface="Tahoma" pitchFamily="34" charset="0"/>
              <a:ea typeface="Times New Roman" pitchFamily="18" charset="0"/>
              <a:cs typeface="Tahoma" pitchFamily="34" charset="0"/>
            </a:endParaRPr>
          </a:p>
        </p:txBody>
      </p:sp>
      <p:pic>
        <p:nvPicPr>
          <p:cNvPr id="11268" name="Picture 6" descr="C:\Users\Daniel\Documents\School - Teaching Resources\Key Stage 4 - GCSE\GCSE Coasts\L1 - Waves\Beat the teacher - wave types.gif"/>
          <p:cNvPicPr>
            <a:picLocks noChangeAspect="1" noChangeArrowheads="1"/>
          </p:cNvPicPr>
          <p:nvPr/>
        </p:nvPicPr>
        <p:blipFill>
          <a:blip r:embed="rId2" r:link="rId3">
            <a:extLst>
              <a:ext uri="{28A0092B-C50C-407E-A947-70E740481C1C}">
                <a14:useLocalDpi xmlns:a14="http://schemas.microsoft.com/office/drawing/2010/main" val="0"/>
              </a:ext>
            </a:extLst>
          </a:blip>
          <a:srcRect t="36565"/>
          <a:stretch>
            <a:fillRect/>
          </a:stretch>
        </p:blipFill>
        <p:spPr bwMode="auto">
          <a:xfrm>
            <a:off x="4440238" y="4237039"/>
            <a:ext cx="6049962"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69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743201" y="533400"/>
            <a:ext cx="6319837" cy="5645330"/>
          </a:xfrm>
          <a:prstGeom prst="rect">
            <a:avLst/>
          </a:prstGeom>
        </p:spPr>
      </p:pic>
    </p:spTree>
    <p:extLst>
      <p:ext uri="{BB962C8B-B14F-4D97-AF65-F5344CB8AC3E}">
        <p14:creationId xmlns:p14="http://schemas.microsoft.com/office/powerpoint/2010/main" val="173801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scheme</a:t>
            </a:r>
          </a:p>
        </p:txBody>
      </p:sp>
      <p:pic>
        <p:nvPicPr>
          <p:cNvPr id="3" name="Picture 2"/>
          <p:cNvPicPr>
            <a:picLocks noChangeAspect="1"/>
          </p:cNvPicPr>
          <p:nvPr/>
        </p:nvPicPr>
        <p:blipFill>
          <a:blip r:embed="rId2"/>
          <a:stretch>
            <a:fillRect/>
          </a:stretch>
        </p:blipFill>
        <p:spPr>
          <a:xfrm>
            <a:off x="3014663" y="2133601"/>
            <a:ext cx="6162675" cy="1992121"/>
          </a:xfrm>
          <a:prstGeom prst="rect">
            <a:avLst/>
          </a:prstGeom>
        </p:spPr>
      </p:pic>
    </p:spTree>
    <p:extLst>
      <p:ext uri="{BB962C8B-B14F-4D97-AF65-F5344CB8AC3E}">
        <p14:creationId xmlns:p14="http://schemas.microsoft.com/office/powerpoint/2010/main" val="239097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F4F65-ED17-0143-9BC1-BFBAA80BA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090" y="196850"/>
            <a:ext cx="9728200" cy="6464300"/>
          </a:xfrm>
          <a:prstGeom prst="rect">
            <a:avLst/>
          </a:prstGeom>
        </p:spPr>
      </p:pic>
      <p:sp>
        <p:nvSpPr>
          <p:cNvPr id="4" name="TextBox 3">
            <a:extLst>
              <a:ext uri="{FF2B5EF4-FFF2-40B4-BE49-F238E27FC236}">
                <a16:creationId xmlns:a16="http://schemas.microsoft.com/office/drawing/2014/main" id="{D15F4A46-CA61-E74E-BC6D-B207B11A735A}"/>
              </a:ext>
            </a:extLst>
          </p:cNvPr>
          <p:cNvSpPr txBox="1"/>
          <p:nvPr/>
        </p:nvSpPr>
        <p:spPr>
          <a:xfrm>
            <a:off x="267629" y="1014761"/>
            <a:ext cx="1516566" cy="1477328"/>
          </a:xfrm>
          <a:prstGeom prst="rect">
            <a:avLst/>
          </a:prstGeom>
          <a:noFill/>
        </p:spPr>
        <p:txBody>
          <a:bodyPr wrap="square" rtlCol="0">
            <a:spAutoFit/>
          </a:bodyPr>
          <a:lstStyle/>
          <a:p>
            <a:r>
              <a:rPr lang="en-US" dirty="0">
                <a:latin typeface="dearJoe 5 CASUAL PRO" panose="02000000000000000000" pitchFamily="2" charset="0"/>
              </a:rPr>
              <a:t>Fill out learning objective sheet and stick in book</a:t>
            </a:r>
          </a:p>
        </p:txBody>
      </p:sp>
    </p:spTree>
    <p:extLst>
      <p:ext uri="{BB962C8B-B14F-4D97-AF65-F5344CB8AC3E}">
        <p14:creationId xmlns:p14="http://schemas.microsoft.com/office/powerpoint/2010/main" val="280863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503E69-446F-BD40-A59A-83D41A862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715"/>
            <a:ext cx="12192000" cy="5439130"/>
          </a:xfrm>
          <a:prstGeom prst="rect">
            <a:avLst/>
          </a:prstGeom>
        </p:spPr>
      </p:pic>
      <p:sp>
        <p:nvSpPr>
          <p:cNvPr id="5" name="Title 4">
            <a:extLst>
              <a:ext uri="{FF2B5EF4-FFF2-40B4-BE49-F238E27FC236}">
                <a16:creationId xmlns:a16="http://schemas.microsoft.com/office/drawing/2014/main" id="{E5661484-E4F7-8F45-A838-DCACABC80582}"/>
              </a:ext>
            </a:extLst>
          </p:cNvPr>
          <p:cNvSpPr>
            <a:spLocks noGrp="1"/>
          </p:cNvSpPr>
          <p:nvPr>
            <p:ph type="title"/>
          </p:nvPr>
        </p:nvSpPr>
        <p:spPr>
          <a:xfrm>
            <a:off x="414454" y="0"/>
            <a:ext cx="10515600" cy="1325563"/>
          </a:xfrm>
        </p:spPr>
        <p:txBody>
          <a:bodyPr/>
          <a:lstStyle/>
          <a:p>
            <a:r>
              <a:rPr lang="en-US" dirty="0">
                <a:latin typeface="dearJoe 5 CASUAL PRO" panose="02000000000000000000" pitchFamily="2" charset="0"/>
              </a:rPr>
              <a:t>Why study coasts? </a:t>
            </a:r>
          </a:p>
        </p:txBody>
      </p:sp>
      <p:sp>
        <p:nvSpPr>
          <p:cNvPr id="6" name="Content Placeholder 5">
            <a:extLst>
              <a:ext uri="{FF2B5EF4-FFF2-40B4-BE49-F238E27FC236}">
                <a16:creationId xmlns:a16="http://schemas.microsoft.com/office/drawing/2014/main" id="{A088AC7E-3B1C-D04B-9459-74E7A4B74CFE}"/>
              </a:ext>
            </a:extLst>
          </p:cNvPr>
          <p:cNvSpPr>
            <a:spLocks noGrp="1"/>
          </p:cNvSpPr>
          <p:nvPr>
            <p:ph idx="1"/>
          </p:nvPr>
        </p:nvSpPr>
        <p:spPr/>
        <p:txBody>
          <a:bodyPr/>
          <a:lstStyle/>
          <a:p>
            <a:endParaRPr lang="en-US" dirty="0"/>
          </a:p>
        </p:txBody>
      </p:sp>
      <p:sp>
        <p:nvSpPr>
          <p:cNvPr id="7" name="TextBox 6">
            <a:extLst>
              <a:ext uri="{FF2B5EF4-FFF2-40B4-BE49-F238E27FC236}">
                <a16:creationId xmlns:a16="http://schemas.microsoft.com/office/drawing/2014/main" id="{E361C618-C065-C541-931E-38BEC962AC68}"/>
              </a:ext>
            </a:extLst>
          </p:cNvPr>
          <p:cNvSpPr txBox="1"/>
          <p:nvPr/>
        </p:nvSpPr>
        <p:spPr>
          <a:xfrm>
            <a:off x="223024" y="6211669"/>
            <a:ext cx="10136459" cy="646331"/>
          </a:xfrm>
          <a:prstGeom prst="rect">
            <a:avLst/>
          </a:prstGeom>
          <a:noFill/>
        </p:spPr>
        <p:txBody>
          <a:bodyPr wrap="square" rtlCol="0">
            <a:spAutoFit/>
          </a:bodyPr>
          <a:lstStyle/>
          <a:p>
            <a:r>
              <a:rPr lang="en-US" b="1" dirty="0"/>
              <a:t>Starter: </a:t>
            </a:r>
            <a:r>
              <a:rPr lang="en-US" dirty="0"/>
              <a:t>Using the images above and your own knowledge, explain how coasts are used and why they are important.  You can record your thoughts on </a:t>
            </a:r>
            <a:r>
              <a:rPr lang="en-US" b="1" dirty="0"/>
              <a:t>the worksheet</a:t>
            </a:r>
            <a:endParaRPr lang="en-US" dirty="0"/>
          </a:p>
        </p:txBody>
      </p:sp>
    </p:spTree>
    <p:extLst>
      <p:ext uri="{BB962C8B-B14F-4D97-AF65-F5344CB8AC3E}">
        <p14:creationId xmlns:p14="http://schemas.microsoft.com/office/powerpoint/2010/main" val="66552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31950" y="158751"/>
            <a:ext cx="7772400" cy="1470025"/>
          </a:xfrm>
        </p:spPr>
        <p:txBody>
          <a:bodyPr/>
          <a:lstStyle/>
          <a:p>
            <a:pPr algn="l" eaLnBrk="1" hangingPunct="1">
              <a:defRPr/>
            </a:pPr>
            <a:r>
              <a:rPr lang="en-GB" dirty="0">
                <a:latin typeface="dearJoe 5 CASUAL PRO" panose="02000000000000000000" pitchFamily="2" charset="0"/>
              </a:rPr>
              <a:t>Waves</a:t>
            </a:r>
          </a:p>
        </p:txBody>
      </p:sp>
      <p:sp>
        <p:nvSpPr>
          <p:cNvPr id="2051" name="Rectangle 3"/>
          <p:cNvSpPr>
            <a:spLocks noGrp="1" noChangeArrowheads="1"/>
          </p:cNvSpPr>
          <p:nvPr>
            <p:ph type="subTitle" idx="1"/>
          </p:nvPr>
        </p:nvSpPr>
        <p:spPr>
          <a:xfrm>
            <a:off x="1367762" y="1440043"/>
            <a:ext cx="9144001" cy="1752600"/>
          </a:xfrm>
        </p:spPr>
        <p:txBody>
          <a:bodyPr/>
          <a:lstStyle/>
          <a:p>
            <a:pPr eaLnBrk="1" hangingPunct="1">
              <a:defRPr/>
            </a:pPr>
            <a:r>
              <a:rPr lang="en-GB" dirty="0"/>
              <a:t>What are constructive and destructive waves?</a:t>
            </a:r>
          </a:p>
        </p:txBody>
      </p:sp>
      <p:pic>
        <p:nvPicPr>
          <p:cNvPr id="2052" name="Picture 4" descr="P8120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017519"/>
            <a:ext cx="5724525" cy="4294188"/>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2053" name="Text Box 5"/>
          <p:cNvSpPr txBox="1">
            <a:spLocks noChangeArrowheads="1"/>
          </p:cNvSpPr>
          <p:nvPr/>
        </p:nvSpPr>
        <p:spPr bwMode="auto">
          <a:xfrm>
            <a:off x="558800" y="5002032"/>
            <a:ext cx="5537200" cy="831850"/>
          </a:xfrm>
          <a:prstGeom prst="rect">
            <a:avLst/>
          </a:prstGeom>
          <a:gradFill rotWithShape="1">
            <a:gsLst>
              <a:gs pos="0">
                <a:schemeClr val="tx1">
                  <a:gamma/>
                  <a:tint val="0"/>
                  <a:invGamma/>
                  <a:alpha val="0"/>
                </a:schemeClr>
              </a:gs>
              <a:gs pos="100000">
                <a:schemeClr val="tx1"/>
              </a:gs>
            </a:gsLst>
            <a:lin ang="0" scaled="1"/>
          </a:gradFill>
          <a:ln w="9525">
            <a:solidFill>
              <a:srgbClr val="00FFFF"/>
            </a:solidFill>
            <a:miter lim="800000"/>
            <a:headEnd/>
            <a:tailEnd/>
          </a:ln>
          <a:effectLst/>
        </p:spPr>
        <p:txBody>
          <a:bodyPr>
            <a:spAutoFit/>
          </a:bodyPr>
          <a:lstStyle/>
          <a:p>
            <a:pPr>
              <a:defRPr/>
            </a:pPr>
            <a:r>
              <a:rPr lang="en-GB" sz="2400" b="1" dirty="0">
                <a:solidFill>
                  <a:srgbClr val="00FFFF"/>
                </a:solidFill>
                <a:latin typeface="Tahoma" pitchFamily="34" charset="0"/>
                <a:cs typeface="Arial" charset="0"/>
              </a:rPr>
              <a:t>Why?</a:t>
            </a:r>
            <a:r>
              <a:rPr lang="en-GB" sz="2400" dirty="0">
                <a:solidFill>
                  <a:srgbClr val="00FFFF"/>
                </a:solidFill>
                <a:latin typeface="Tahoma" pitchFamily="34" charset="0"/>
                <a:cs typeface="Arial" charset="0"/>
              </a:rPr>
              <a:t>		They cause different 		landforms along the coast</a:t>
            </a:r>
          </a:p>
        </p:txBody>
      </p:sp>
      <p:pic>
        <p:nvPicPr>
          <p:cNvPr id="2" name="Picture 1">
            <a:hlinkClick r:id="rId3"/>
            <a:extLst>
              <a:ext uri="{FF2B5EF4-FFF2-40B4-BE49-F238E27FC236}">
                <a16:creationId xmlns:a16="http://schemas.microsoft.com/office/drawing/2014/main" id="{80287CBE-D00F-3E4C-96FE-8FAEF399CC7B}"/>
              </a:ext>
            </a:extLst>
          </p:cNvPr>
          <p:cNvPicPr>
            <a:picLocks noChangeAspect="1"/>
          </p:cNvPicPr>
          <p:nvPr/>
        </p:nvPicPr>
        <p:blipFill>
          <a:blip r:embed="rId4"/>
          <a:stretch>
            <a:fillRect/>
          </a:stretch>
        </p:blipFill>
        <p:spPr>
          <a:xfrm>
            <a:off x="6923681" y="2491672"/>
            <a:ext cx="3900557" cy="3211332"/>
          </a:xfrm>
          <a:prstGeom prst="rect">
            <a:avLst/>
          </a:prstGeom>
        </p:spPr>
      </p:pic>
    </p:spTree>
    <p:extLst>
      <p:ext uri="{BB962C8B-B14F-4D97-AF65-F5344CB8AC3E}">
        <p14:creationId xmlns:p14="http://schemas.microsoft.com/office/powerpoint/2010/main" val="47805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Watch the video that provides an introduction to waves</a:t>
            </a:r>
          </a:p>
        </p:txBody>
      </p:sp>
      <p:sp>
        <p:nvSpPr>
          <p:cNvPr id="3" name="Content Placeholder 2"/>
          <p:cNvSpPr>
            <a:spLocks noGrp="1"/>
          </p:cNvSpPr>
          <p:nvPr>
            <p:ph idx="1"/>
          </p:nvPr>
        </p:nvSpPr>
        <p:spPr/>
        <p:txBody>
          <a:bodyPr/>
          <a:lstStyle/>
          <a:p>
            <a:pPr marL="0" indent="0">
              <a:buNone/>
            </a:pPr>
            <a:r>
              <a:rPr lang="en-US" b="1" dirty="0"/>
              <a:t>Find out the following:</a:t>
            </a:r>
          </a:p>
          <a:p>
            <a:r>
              <a:rPr lang="en-US" dirty="0"/>
              <a:t>What are the different types of waves?</a:t>
            </a:r>
          </a:p>
          <a:p>
            <a:r>
              <a:rPr lang="en-US" dirty="0"/>
              <a:t>What causes different types of waves?</a:t>
            </a:r>
          </a:p>
          <a:p>
            <a:r>
              <a:rPr lang="en-US" dirty="0"/>
              <a:t>What are the characteristics of the different wave types?</a:t>
            </a:r>
          </a:p>
          <a:p>
            <a:r>
              <a:rPr lang="en-US" dirty="0"/>
              <a:t>Any other useful information</a:t>
            </a:r>
          </a:p>
          <a:p>
            <a:endParaRPr lang="en-US" dirty="0"/>
          </a:p>
          <a:p>
            <a:r>
              <a:rPr lang="en-US" dirty="0">
                <a:hlinkClick r:id="rId2"/>
              </a:rPr>
              <a:t>https://www.youtube.com/watch?v=dv_Sis0Hntk</a:t>
            </a:r>
            <a:endParaRPr lang="en-US" dirty="0"/>
          </a:p>
          <a:p>
            <a:r>
              <a:rPr lang="en-US" dirty="0">
                <a:hlinkClick r:id="rId3"/>
              </a:rPr>
              <a:t>https://timeforgeography.co.uk/videos_list/coasts/types-waves/</a:t>
            </a:r>
            <a:endParaRPr lang="en-US" dirty="0"/>
          </a:p>
          <a:p>
            <a:pPr marL="0" indent="0">
              <a:buNone/>
            </a:pPr>
            <a:endParaRPr lang="en-US" dirty="0"/>
          </a:p>
        </p:txBody>
      </p:sp>
    </p:spTree>
    <p:extLst>
      <p:ext uri="{BB962C8B-B14F-4D97-AF65-F5344CB8AC3E}">
        <p14:creationId xmlns:p14="http://schemas.microsoft.com/office/powerpoint/2010/main" val="70406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atin typeface="dearJoe 5 CASUAL PRO" panose="02000000000000000000" pitchFamily="2" charset="0"/>
              </a:rPr>
              <a:t>Key terms: </a:t>
            </a:r>
            <a:r>
              <a:rPr lang="en-US" b="1" dirty="0"/>
              <a:t>swash and backwash</a:t>
            </a:r>
          </a:p>
        </p:txBody>
      </p:sp>
      <p:sp>
        <p:nvSpPr>
          <p:cNvPr id="3" name="Content Placeholder 2"/>
          <p:cNvSpPr>
            <a:spLocks noGrp="1"/>
          </p:cNvSpPr>
          <p:nvPr>
            <p:ph idx="1"/>
          </p:nvPr>
        </p:nvSpPr>
        <p:spPr/>
        <p:txBody>
          <a:bodyPr/>
          <a:lstStyle/>
          <a:p>
            <a:pPr>
              <a:defRPr/>
            </a:pPr>
            <a:r>
              <a:rPr lang="en-US" dirty="0">
                <a:solidFill>
                  <a:srgbClr val="FF0000"/>
                </a:solidFill>
              </a:rPr>
              <a:t>Swash:</a:t>
            </a:r>
            <a:r>
              <a:rPr lang="en-US" dirty="0"/>
              <a:t> Water rushing up the beach from the energy of the wave</a:t>
            </a:r>
          </a:p>
          <a:p>
            <a:pPr>
              <a:defRPr/>
            </a:pPr>
            <a:endParaRPr lang="en-US" dirty="0"/>
          </a:p>
          <a:p>
            <a:pPr>
              <a:defRPr/>
            </a:pPr>
            <a:r>
              <a:rPr lang="en-US" dirty="0">
                <a:solidFill>
                  <a:srgbClr val="00B050"/>
                </a:solidFill>
              </a:rPr>
              <a:t>Backwash: </a:t>
            </a:r>
            <a:r>
              <a:rPr lang="en-US" dirty="0"/>
              <a:t>When the wave has lost energy and it rushes back down the beach</a:t>
            </a:r>
          </a:p>
          <a:p>
            <a:pPr>
              <a:defRPr/>
            </a:pPr>
            <a:endParaRPr lang="en-US" dirty="0"/>
          </a:p>
          <a:p>
            <a:pPr>
              <a:buFontTx/>
              <a:buNone/>
              <a:defRPr/>
            </a:pPr>
            <a:r>
              <a:rPr lang="en-US" dirty="0">
                <a:hlinkClick r:id="rId2"/>
              </a:rPr>
              <a:t>http://www.youtube.com/watch?v=tN42EWWTP3w</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720" y="3752388"/>
            <a:ext cx="3037285" cy="2424575"/>
          </a:xfrm>
          <a:prstGeom prst="rect">
            <a:avLst/>
          </a:prstGeom>
        </p:spPr>
      </p:pic>
      <p:sp>
        <p:nvSpPr>
          <p:cNvPr id="5" name="Rectangle 4"/>
          <p:cNvSpPr/>
          <p:nvPr/>
        </p:nvSpPr>
        <p:spPr>
          <a:xfrm>
            <a:off x="4939094" y="5942568"/>
            <a:ext cx="4860241" cy="369332"/>
          </a:xfrm>
          <a:prstGeom prst="rect">
            <a:avLst/>
          </a:prstGeom>
        </p:spPr>
        <p:txBody>
          <a:bodyPr wrap="none">
            <a:spAutoFit/>
          </a:bodyPr>
          <a:lstStyle/>
          <a:p>
            <a:r>
              <a:rPr lang="en-US" dirty="0">
                <a:hlinkClick r:id="rId4"/>
              </a:rPr>
              <a:t>http://</a:t>
            </a:r>
            <a:r>
              <a:rPr lang="en-US" dirty="0" err="1">
                <a:hlinkClick r:id="rId4"/>
              </a:rPr>
              <a:t>www.thegeographeronline.net</a:t>
            </a:r>
            <a:r>
              <a:rPr lang="en-US" dirty="0">
                <a:hlinkClick r:id="rId4"/>
              </a:rPr>
              <a:t>/</a:t>
            </a:r>
            <a:r>
              <a:rPr lang="en-US" dirty="0" err="1">
                <a:hlinkClick r:id="rId4"/>
              </a:rPr>
              <a:t>coasts.html</a:t>
            </a:r>
            <a:endParaRPr lang="en-US" dirty="0"/>
          </a:p>
        </p:txBody>
      </p:sp>
    </p:spTree>
    <p:extLst>
      <p:ext uri="{BB962C8B-B14F-4D97-AF65-F5344CB8AC3E}">
        <p14:creationId xmlns:p14="http://schemas.microsoft.com/office/powerpoint/2010/main" val="333338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5837238" y="896938"/>
            <a:ext cx="4373562" cy="1143000"/>
          </a:xfrm>
        </p:spPr>
        <p:txBody>
          <a:bodyPr>
            <a:normAutofit fontScale="90000"/>
          </a:bodyPr>
          <a:lstStyle/>
          <a:p>
            <a:pPr eaLnBrk="1" hangingPunct="1">
              <a:defRPr/>
            </a:pPr>
            <a:r>
              <a:rPr lang="en-GB" sz="4000"/>
              <a:t>Constructive and Destructive waves</a:t>
            </a:r>
          </a:p>
        </p:txBody>
      </p:sp>
      <p:pic>
        <p:nvPicPr>
          <p:cNvPr id="13317" name="Picture 5" descr="wave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638" y="984251"/>
            <a:ext cx="3656012" cy="4608513"/>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6" descr="watching-waves-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88" y="3368675"/>
            <a:ext cx="3810000" cy="3098800"/>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498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3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defRPr/>
            </a:pPr>
            <a:r>
              <a:rPr lang="en-GB"/>
              <a:t>Storm waves</a:t>
            </a:r>
          </a:p>
        </p:txBody>
      </p:sp>
      <p:pic>
        <p:nvPicPr>
          <p:cNvPr id="6147" name="Picture 6"/>
          <p:cNvPicPr>
            <a:picLocks noChangeAspect="1" noChangeArrowheads="1"/>
          </p:cNvPicPr>
          <p:nvPr/>
        </p:nvPicPr>
        <p:blipFill>
          <a:blip r:embed="rId2">
            <a:extLst>
              <a:ext uri="{28A0092B-C50C-407E-A947-70E740481C1C}">
                <a14:useLocalDpi xmlns:a14="http://schemas.microsoft.com/office/drawing/2010/main" val="0"/>
              </a:ext>
            </a:extLst>
          </a:blip>
          <a:srcRect l="9633" t="5298" r="9633"/>
          <a:stretch>
            <a:fillRect/>
          </a:stretch>
        </p:blipFill>
        <p:spPr bwMode="auto">
          <a:xfrm>
            <a:off x="2041526" y="1736726"/>
            <a:ext cx="547052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p:cNvSpPr txBox="1">
            <a:spLocks noChangeArrowheads="1"/>
          </p:cNvSpPr>
          <p:nvPr/>
        </p:nvSpPr>
        <p:spPr bwMode="auto">
          <a:xfrm>
            <a:off x="4592639" y="4392613"/>
            <a:ext cx="668337" cy="527050"/>
          </a:xfrm>
          <a:prstGeom prst="rect">
            <a:avLst/>
          </a:prstGeom>
          <a:gradFill rotWithShape="1">
            <a:gsLst>
              <a:gs pos="0">
                <a:srgbClr val="0000CC"/>
              </a:gs>
              <a:gs pos="100000">
                <a:srgbClr val="0000CC">
                  <a:gamma/>
                  <a:shade val="0"/>
                  <a:invGamma/>
                </a:srgbClr>
              </a:gs>
            </a:gsLst>
            <a:lin ang="5400000" scaled="1"/>
          </a:gradFill>
          <a:ln w="9525">
            <a:solidFill>
              <a:srgbClr val="00FFFF"/>
            </a:solidFill>
            <a:miter lim="800000"/>
            <a:headEnd/>
            <a:tailEnd/>
          </a:ln>
          <a:effectLst/>
        </p:spPr>
        <p:txBody>
          <a:bodyPr>
            <a:spAutoFit/>
          </a:bodyPr>
          <a:lstStyle/>
          <a:p>
            <a:pPr>
              <a:defRPr/>
            </a:pPr>
            <a:r>
              <a:rPr lang="en-GB" sz="1400">
                <a:solidFill>
                  <a:schemeClr val="bg1"/>
                </a:solidFill>
                <a:effectLst>
                  <a:outerShdw blurRad="38100" dist="38100" dir="2700000" algn="tl">
                    <a:srgbClr val="000000"/>
                  </a:outerShdw>
                </a:effectLst>
                <a:latin typeface="Tahoma" pitchFamily="34" charset="0"/>
                <a:cs typeface="Arial" charset="0"/>
              </a:rPr>
              <a:t>South Africa</a:t>
            </a:r>
          </a:p>
        </p:txBody>
      </p:sp>
      <p:sp>
        <p:nvSpPr>
          <p:cNvPr id="15368" name="Text Box 8"/>
          <p:cNvSpPr txBox="1">
            <a:spLocks noChangeArrowheads="1"/>
          </p:cNvSpPr>
          <p:nvPr/>
        </p:nvSpPr>
        <p:spPr bwMode="auto">
          <a:xfrm>
            <a:off x="6759575" y="3705226"/>
            <a:ext cx="844550" cy="314325"/>
          </a:xfrm>
          <a:prstGeom prst="rect">
            <a:avLst/>
          </a:prstGeom>
          <a:gradFill rotWithShape="1">
            <a:gsLst>
              <a:gs pos="0">
                <a:srgbClr val="0000CC"/>
              </a:gs>
              <a:gs pos="100000">
                <a:srgbClr val="0000CC">
                  <a:gamma/>
                  <a:shade val="0"/>
                  <a:invGamma/>
                </a:srgbClr>
              </a:gs>
            </a:gsLst>
            <a:lin ang="5400000" scaled="1"/>
          </a:gradFill>
          <a:ln w="9525">
            <a:solidFill>
              <a:srgbClr val="00FFFF"/>
            </a:solidFill>
            <a:miter lim="800000"/>
            <a:headEnd/>
            <a:tailEnd/>
          </a:ln>
          <a:effectLst/>
        </p:spPr>
        <p:txBody>
          <a:bodyPr>
            <a:spAutoFit/>
          </a:bodyPr>
          <a:lstStyle/>
          <a:p>
            <a:pPr>
              <a:defRPr/>
            </a:pPr>
            <a:r>
              <a:rPr lang="en-GB" sz="1400">
                <a:solidFill>
                  <a:schemeClr val="bg1"/>
                </a:solidFill>
                <a:effectLst>
                  <a:outerShdw blurRad="38100" dist="38100" dir="2700000" algn="tl">
                    <a:srgbClr val="000000"/>
                  </a:outerShdw>
                </a:effectLst>
                <a:latin typeface="Tahoma" pitchFamily="34" charset="0"/>
                <a:cs typeface="Arial" charset="0"/>
              </a:rPr>
              <a:t>Durban</a:t>
            </a:r>
          </a:p>
        </p:txBody>
      </p:sp>
      <p:sp>
        <p:nvSpPr>
          <p:cNvPr id="6150" name="Line 9"/>
          <p:cNvSpPr>
            <a:spLocks noChangeShapeType="1"/>
          </p:cNvSpPr>
          <p:nvPr/>
        </p:nvSpPr>
        <p:spPr bwMode="auto">
          <a:xfrm flipH="1">
            <a:off x="5478464" y="3900489"/>
            <a:ext cx="1246187" cy="727075"/>
          </a:xfrm>
          <a:prstGeom prst="line">
            <a:avLst/>
          </a:prstGeom>
          <a:noFill/>
          <a:ln w="2857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Freeform 10"/>
          <p:cNvSpPr>
            <a:spLocks/>
          </p:cNvSpPr>
          <p:nvPr/>
        </p:nvSpPr>
        <p:spPr bwMode="auto">
          <a:xfrm>
            <a:off x="2835276" y="4649789"/>
            <a:ext cx="1630363" cy="847725"/>
          </a:xfrm>
          <a:custGeom>
            <a:avLst/>
            <a:gdLst>
              <a:gd name="T0" fmla="*/ 2147483647 w 1027"/>
              <a:gd name="T1" fmla="*/ 0 h 534"/>
              <a:gd name="T2" fmla="*/ 1136591468 w 1027"/>
              <a:gd name="T3" fmla="*/ 627518024 h 534"/>
              <a:gd name="T4" fmla="*/ 0 w 1027"/>
              <a:gd name="T5" fmla="*/ 1345763219 h 534"/>
              <a:gd name="T6" fmla="*/ 0 60000 65536"/>
              <a:gd name="T7" fmla="*/ 0 60000 65536"/>
              <a:gd name="T8" fmla="*/ 0 60000 65536"/>
              <a:gd name="T9" fmla="*/ 0 w 1027"/>
              <a:gd name="T10" fmla="*/ 0 h 534"/>
              <a:gd name="T11" fmla="*/ 1027 w 1027"/>
              <a:gd name="T12" fmla="*/ 534 h 534"/>
            </a:gdLst>
            <a:ahLst/>
            <a:cxnLst>
              <a:cxn ang="T6">
                <a:pos x="T0" y="T1"/>
              </a:cxn>
              <a:cxn ang="T7">
                <a:pos x="T2" y="T3"/>
              </a:cxn>
              <a:cxn ang="T8">
                <a:pos x="T4" y="T5"/>
              </a:cxn>
            </a:cxnLst>
            <a:rect l="T9" t="T10" r="T11" b="T12"/>
            <a:pathLst>
              <a:path w="1027" h="534">
                <a:moveTo>
                  <a:pt x="1027" y="0"/>
                </a:moveTo>
                <a:cubicBezTo>
                  <a:pt x="824" y="80"/>
                  <a:pt x="622" y="160"/>
                  <a:pt x="451" y="249"/>
                </a:cubicBezTo>
                <a:cubicBezTo>
                  <a:pt x="280" y="338"/>
                  <a:pt x="140" y="436"/>
                  <a:pt x="0" y="534"/>
                </a:cubicBezTo>
              </a:path>
            </a:pathLst>
          </a:custGeom>
          <a:noFill/>
          <a:ln w="28575" cmpd="sng">
            <a:solidFill>
              <a:srgbClr val="FF00FF"/>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 name="Freeform 11"/>
          <p:cNvSpPr>
            <a:spLocks/>
          </p:cNvSpPr>
          <p:nvPr/>
        </p:nvSpPr>
        <p:spPr bwMode="auto">
          <a:xfrm>
            <a:off x="5721351" y="4670425"/>
            <a:ext cx="1266825" cy="635000"/>
          </a:xfrm>
          <a:custGeom>
            <a:avLst/>
            <a:gdLst>
              <a:gd name="T0" fmla="*/ 0 w 798"/>
              <a:gd name="T1" fmla="*/ 0 h 400"/>
              <a:gd name="T2" fmla="*/ 594756891 w 798"/>
              <a:gd name="T3" fmla="*/ 612397187 h 400"/>
              <a:gd name="T4" fmla="*/ 1625501475 w 798"/>
              <a:gd name="T5" fmla="*/ 945059496 h 400"/>
              <a:gd name="T6" fmla="*/ 2011084866 w 798"/>
              <a:gd name="T7" fmla="*/ 997981967 h 400"/>
              <a:gd name="T8" fmla="*/ 0 60000 65536"/>
              <a:gd name="T9" fmla="*/ 0 60000 65536"/>
              <a:gd name="T10" fmla="*/ 0 60000 65536"/>
              <a:gd name="T11" fmla="*/ 0 60000 65536"/>
              <a:gd name="T12" fmla="*/ 0 w 798"/>
              <a:gd name="T13" fmla="*/ 0 h 400"/>
              <a:gd name="T14" fmla="*/ 798 w 798"/>
              <a:gd name="T15" fmla="*/ 400 h 400"/>
            </a:gdLst>
            <a:ahLst/>
            <a:cxnLst>
              <a:cxn ang="T8">
                <a:pos x="T0" y="T1"/>
              </a:cxn>
              <a:cxn ang="T9">
                <a:pos x="T2" y="T3"/>
              </a:cxn>
              <a:cxn ang="T10">
                <a:pos x="T4" y="T5"/>
              </a:cxn>
              <a:cxn ang="T11">
                <a:pos x="T6" y="T7"/>
              </a:cxn>
            </a:cxnLst>
            <a:rect l="T12" t="T13" r="T14" b="T15"/>
            <a:pathLst>
              <a:path w="798" h="400">
                <a:moveTo>
                  <a:pt x="0" y="0"/>
                </a:moveTo>
                <a:cubicBezTo>
                  <a:pt x="64" y="90"/>
                  <a:pt x="129" y="181"/>
                  <a:pt x="236" y="243"/>
                </a:cubicBezTo>
                <a:cubicBezTo>
                  <a:pt x="343" y="305"/>
                  <a:pt x="551" y="350"/>
                  <a:pt x="645" y="375"/>
                </a:cubicBezTo>
                <a:cubicBezTo>
                  <a:pt x="739" y="400"/>
                  <a:pt x="768" y="398"/>
                  <a:pt x="798" y="396"/>
                </a:cubicBezTo>
              </a:path>
            </a:pathLst>
          </a:custGeom>
          <a:noFill/>
          <a:ln w="28575" cmpd="sng">
            <a:solidFill>
              <a:srgbClr val="FF00FF"/>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3" name="Text Box 12"/>
          <p:cNvSpPr txBox="1">
            <a:spLocks noChangeArrowheads="1"/>
          </p:cNvSpPr>
          <p:nvPr/>
        </p:nvSpPr>
        <p:spPr bwMode="auto">
          <a:xfrm>
            <a:off x="2732089" y="4530725"/>
            <a:ext cx="1023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200">
                <a:solidFill>
                  <a:srgbClr val="FF00FF"/>
                </a:solidFill>
                <a:latin typeface="Tahoma" panose="020B0604030504040204" pitchFamily="34" charset="0"/>
              </a:rPr>
              <a:t>Extremely long fetch</a:t>
            </a:r>
          </a:p>
        </p:txBody>
      </p:sp>
      <p:pic>
        <p:nvPicPr>
          <p:cNvPr id="6154" name="Picture 14" descr="MVC_00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789" y="641351"/>
            <a:ext cx="3265487"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48600" y="3705225"/>
            <a:ext cx="1371600" cy="369332"/>
          </a:xfrm>
          <a:prstGeom prst="rect">
            <a:avLst/>
          </a:prstGeom>
          <a:noFill/>
        </p:spPr>
        <p:txBody>
          <a:bodyPr wrap="square" rtlCol="0">
            <a:spAutoFit/>
          </a:bodyPr>
          <a:lstStyle/>
          <a:p>
            <a:r>
              <a:rPr lang="en-US" dirty="0"/>
              <a:t>Wave fetch: </a:t>
            </a:r>
          </a:p>
        </p:txBody>
      </p:sp>
    </p:spTree>
    <p:extLst>
      <p:ext uri="{BB962C8B-B14F-4D97-AF65-F5344CB8AC3E}">
        <p14:creationId xmlns:p14="http://schemas.microsoft.com/office/powerpoint/2010/main" val="6789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2" name="Text Box 176"/>
          <p:cNvSpPr txBox="1">
            <a:spLocks noChangeArrowheads="1"/>
          </p:cNvSpPr>
          <p:nvPr/>
        </p:nvSpPr>
        <p:spPr bwMode="auto">
          <a:xfrm>
            <a:off x="4598221" y="2895601"/>
            <a:ext cx="2674130" cy="769441"/>
          </a:xfrm>
          <a:prstGeom prst="rect">
            <a:avLst/>
          </a:prstGeom>
          <a:noFill/>
          <a:ln w="9525">
            <a:solidFill>
              <a:srgbClr val="00FFFF"/>
            </a:solidFill>
            <a:miter lim="800000"/>
            <a:headEnd/>
            <a:tailEnd/>
          </a:ln>
          <a:effectLst/>
        </p:spPr>
        <p:txBody>
          <a:bodyPr wrap="none">
            <a:spAutoFit/>
          </a:bodyPr>
          <a:lstStyle/>
          <a:p>
            <a:pPr>
              <a:defRPr/>
            </a:pPr>
            <a:r>
              <a:rPr lang="en-GB" sz="4400" dirty="0">
                <a:solidFill>
                  <a:schemeClr val="bg1"/>
                </a:solidFill>
                <a:effectLst>
                  <a:outerShdw blurRad="38100" dist="38100" dir="2700000" algn="tl">
                    <a:srgbClr val="000000"/>
                  </a:outerShdw>
                </a:effectLst>
                <a:latin typeface="Tahoma" pitchFamily="34" charset="0"/>
                <a:cs typeface="Arial" charset="0"/>
                <a:hlinkClick r:id="rId2"/>
              </a:rPr>
              <a:t>Animation</a:t>
            </a:r>
            <a:endParaRPr lang="en-GB" sz="4400" dirty="0">
              <a:solidFill>
                <a:schemeClr val="bg1"/>
              </a:solidFill>
              <a:effectLst>
                <a:outerShdw blurRad="38100" dist="38100" dir="2700000" algn="tl">
                  <a:srgbClr val="000000"/>
                </a:outerShdw>
              </a:effectLst>
              <a:latin typeface="Tahoma" pitchFamily="34" charset="0"/>
              <a:cs typeface="Arial" charset="0"/>
            </a:endParaRPr>
          </a:p>
        </p:txBody>
      </p:sp>
      <p:sp>
        <p:nvSpPr>
          <p:cNvPr id="2" name="TextBox 1"/>
          <p:cNvSpPr txBox="1"/>
          <p:nvPr/>
        </p:nvSpPr>
        <p:spPr>
          <a:xfrm>
            <a:off x="1858586" y="609600"/>
            <a:ext cx="8153400" cy="1938992"/>
          </a:xfrm>
          <a:prstGeom prst="rect">
            <a:avLst/>
          </a:prstGeom>
          <a:noFill/>
        </p:spPr>
        <p:txBody>
          <a:bodyPr wrap="square" rtlCol="0">
            <a:spAutoFit/>
          </a:bodyPr>
          <a:lstStyle/>
          <a:p>
            <a:r>
              <a:rPr lang="en-US" sz="4000" dirty="0">
                <a:solidFill>
                  <a:srgbClr val="0070C0"/>
                </a:solidFill>
              </a:rPr>
              <a:t>Watch the animation and draw an annotated diagram of a constructive and destructive wave</a:t>
            </a:r>
          </a:p>
        </p:txBody>
      </p:sp>
    </p:spTree>
    <p:extLst>
      <p:ext uri="{BB962C8B-B14F-4D97-AF65-F5344CB8AC3E}">
        <p14:creationId xmlns:p14="http://schemas.microsoft.com/office/powerpoint/2010/main" val="1307967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564</Words>
  <Application>Microsoft Macintosh PowerPoint</Application>
  <PresentationFormat>Widescreen</PresentationFormat>
  <Paragraphs>54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dearJoe 5 CASUAL PRO</vt:lpstr>
      <vt:lpstr>Tahoma</vt:lpstr>
      <vt:lpstr>Office Theme</vt:lpstr>
      <vt:lpstr>PowerPoint Presentation</vt:lpstr>
      <vt:lpstr>PowerPoint Presentation</vt:lpstr>
      <vt:lpstr>Why study coasts? </vt:lpstr>
      <vt:lpstr>Waves</vt:lpstr>
      <vt:lpstr>Watch the video that provides an introduction to waves</vt:lpstr>
      <vt:lpstr>Key terms: swash and backwash</vt:lpstr>
      <vt:lpstr>Constructive and Destructive waves</vt:lpstr>
      <vt:lpstr>Storm waves</vt:lpstr>
      <vt:lpstr>PowerPoint Presentation</vt:lpstr>
      <vt:lpstr>PowerPoint Presentation</vt:lpstr>
      <vt:lpstr>PowerPoint Presentation</vt:lpstr>
      <vt:lpstr>Most likely to…</vt:lpstr>
      <vt:lpstr>Answer these 2 questions and watch the hyperlinked videos to check your answers…</vt:lpstr>
      <vt:lpstr>Beat the teacher- where did I go wrong?</vt:lpstr>
      <vt:lpstr>PowerPoint Presentation</vt:lpstr>
      <vt:lpstr>Mark scheme</vt:lpstr>
    </vt:vector>
  </TitlesOfParts>
  <Company>The British International School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5</cp:revision>
  <dcterms:created xsi:type="dcterms:W3CDTF">2015-12-17T16:15:45Z</dcterms:created>
  <dcterms:modified xsi:type="dcterms:W3CDTF">2020-01-04T23:30:02Z</dcterms:modified>
</cp:coreProperties>
</file>