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4"/>
    <p:restoredTop sz="94654"/>
  </p:normalViewPr>
  <p:slideViewPr>
    <p:cSldViewPr snapToGrid="0" snapToObjects="1">
      <p:cViewPr varScale="1">
        <p:scale>
          <a:sx n="110" d="100"/>
          <a:sy n="110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DC43-3C08-1540-BB85-CEE166CE9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1E40E-090A-AB4D-A2A6-1BF7821B1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A5B24A-4FE1-664F-B852-3F935CBB5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68403F-D421-D24E-BC4F-21ECC52C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1AABA-5D76-8D47-87A4-2E60DC183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29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D4F08-E7A4-EB42-8DCA-0FB541A4D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F799EE-2A84-2746-BD2C-48C8D364CB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9F484D-E744-B64A-AAC6-699975E5F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C669A-5FEB-C64A-9C11-3A64A42D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20ED9-8148-344F-ABC0-9933259EA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47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FA5197F-7BB1-9848-BEB0-56D273862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932A31-E72C-FD4D-BB03-137D950B7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C54F1-C693-A24F-A86C-6355B61B3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99C0F-858C-4140-993E-CA95A4E6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DB0DE-4699-AB4A-B76F-55A0A84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561DB-9C60-2D4B-86BF-61E8F8520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B2578-F29C-814D-8637-51D39E1D97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8323E-1999-CD47-B7D0-76F3A116E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20D89B-E7A6-C843-A78C-B53D35625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DFC41B-B98C-9346-9E8A-2912269BB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898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B2E40-FA87-CC47-830D-7F10CC27C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44D5D8-099B-EB48-B1AB-7730A7F59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A5C73-DFA3-B24C-BAD0-F2174FB9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A5E15-4D92-F145-906E-F73348E33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B711B-C670-F049-BE04-73CFB67E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4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C0F2-136B-8D42-AF6B-E2F7D246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979AC-A7BD-844E-B690-FFAE407AE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5AA97E-1E7D-9447-A1DB-96A218319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104E7-7BF9-8048-A78A-370F4A68E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35446-2DE8-6944-B95E-55446E06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82CAB-E5AC-EA4A-8715-A4D76852E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31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3EB6E-D56A-2646-A8CE-C698672C2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1758C4-36E0-314E-BCD9-457997806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28F69F-6EAE-4D4E-A62F-7AC088F64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074BBD-0E43-2945-B302-B2C47EF0E4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0F273-0662-D146-B1C3-DF2BF75D6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580FC-09F8-E948-B2FE-788E9D5D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EF04A8-38B7-1945-B6C7-1CD7D36A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CD8205-612D-8843-AE4B-5A8718C8A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35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23F50-3EDA-6C48-B8BE-751075B5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B0DF71-BACF-2A49-BD1A-4CACE83CE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8C4330-38C9-0F4A-9595-60F2140F6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E28E97-AE0C-7B45-B6F4-3EB41AEE4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05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488DCE-F9C5-F441-A11B-F7B84B62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8B76B9-F1CA-F544-91F8-823337128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93F0FA-08FA-8842-B180-24E71BCA4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36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DF029-B4D4-9D43-95DF-A9EF2EED1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E9800-6E82-5542-9D12-8321A673E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68812-1A42-CC41-86C7-197910B57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2F6E77-364F-BA4A-9025-21D8B493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EDBEF9-4F17-EC4E-8128-CDEF7082A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20690-A3A3-2A4C-A0DA-0E944A5C5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54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5F736-0C4A-8545-A2FF-5B6FC6410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24B95B-5DEE-D84A-9D93-DD34FB3846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8D858-D4E7-D24F-8A46-52231B8E95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F6619-E096-3B43-B35D-894C36AE4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478E5-45E6-0B4C-AA5C-FB31B37F3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5FF534-1043-2C4B-BD23-819E44951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61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37DC6-27DC-694B-913D-2750D237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15110-A858-1444-B5F7-60BFDFBDF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52CA3-06D7-E945-9686-16F4D5B9A5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5F0DB-03BD-E647-B8E6-7FF61A2FC936}" type="datetimeFigureOut">
              <a:rPr lang="en-US" smtClean="0"/>
              <a:t>9/7/18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E1BF0-3319-B843-8A30-69E419475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F17CF-E982-084C-9FDE-52F393271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0E88A-10A8-3B47-910F-FF48F40C1D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455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eoib.com/command-terms.html" TargetMode="External"/><Relationship Id="rId2" Type="http://schemas.openxmlformats.org/officeDocument/2006/relationships/hyperlink" Target="http://www.unwater.org/water-facts/water-food-and-energy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sustainable-business/energy-water-greater-impact-nexus" TargetMode="External"/><Relationship Id="rId2" Type="http://schemas.openxmlformats.org/officeDocument/2006/relationships/hyperlink" Target="https://www.theguardian.com/sustainable-business/food-security-nexus-global-challenge-online-debate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ardian.ng/features/the-nexus-between-water-and-job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youtube.com/watch?time_continue=116&amp;v=CKW_ux2Xo_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AE162E-0F0B-3C4A-AA79-6A07ED597C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  <a:latin typeface="dearJoe 5 CASUAL PRO" panose="02000000000000000000" pitchFamily="2" charset="0"/>
              </a:rPr>
              <a:t>The water–food–energy nexus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A514B15-7F9D-784B-9303-7D3693A88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317" y="914400"/>
            <a:ext cx="7164139" cy="515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32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99DAF0-D2CE-2D4C-9A20-87429441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023" y="0"/>
            <a:ext cx="1126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71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5FBCF1-B229-6844-A130-66FE4654823E}"/>
              </a:ext>
            </a:extLst>
          </p:cNvPr>
          <p:cNvSpPr/>
          <p:nvPr/>
        </p:nvSpPr>
        <p:spPr>
          <a:xfrm>
            <a:off x="289367" y="291134"/>
            <a:ext cx="1167885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dearJoe 5 CASUAL PRO" panose="02000000000000000000" pitchFamily="2" charset="0"/>
              </a:rPr>
              <a:t>The FEW Nexus in Summary... </a:t>
            </a:r>
          </a:p>
          <a:p>
            <a:r>
              <a:rPr lang="en-US" sz="2000" dirty="0">
                <a:solidFill>
                  <a:srgbClr val="3F3F3F"/>
                </a:solidFill>
                <a:latin typeface="Open Sans"/>
              </a:rPr>
              <a:t>You are going to be completing three brief summary sheets that show how the Nexus complex interactions affect: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​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• national water security, including access to safe water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• national food security, including food availability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• national energy security, including energy pathways and geopolitical issues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Your starting point is to read this summary article from United Nations Water - </a:t>
            </a:r>
            <a:r>
              <a:rPr lang="en-US" sz="2000" b="1" u="sng" dirty="0">
                <a:solidFill>
                  <a:srgbClr val="4F4F4E"/>
                </a:solidFill>
                <a:latin typeface="Open Sans"/>
                <a:hlinkClick r:id="rId2"/>
              </a:rPr>
              <a:t>here.</a:t>
            </a:r>
            <a:br>
              <a:rPr lang="en-US" sz="2000" b="1" u="sng" dirty="0">
                <a:solidFill>
                  <a:srgbClr val="4F4F4E"/>
                </a:solidFill>
                <a:latin typeface="Open Sans"/>
                <a:hlinkClick r:id="rId2"/>
              </a:rPr>
            </a:br>
            <a:r>
              <a:rPr lang="en-US" sz="2000" b="1" u="sng" dirty="0">
                <a:solidFill>
                  <a:srgbClr val="4F4F4E"/>
                </a:solidFill>
                <a:latin typeface="Open Sans"/>
                <a:hlinkClick r:id="rId2"/>
              </a:rPr>
              <a:t>​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Split into groups of three. Each person in the group is focus on one of the areas below. Your job is to research your interactions and produce a presentation to give to your partner on the issue as well as a completed exam question (3+3) as follows: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1. </a:t>
            </a:r>
            <a:r>
              <a:rPr lang="en-US" sz="2000" b="1" u="sng" dirty="0">
                <a:solidFill>
                  <a:srgbClr val="4F4F4E"/>
                </a:solidFill>
                <a:latin typeface="Open Sans"/>
                <a:hlinkClick r:id="rId3"/>
              </a:rPr>
              <a:t>Discuss</a:t>
            </a:r>
            <a:r>
              <a:rPr lang="en-US" sz="2000" b="1" dirty="0">
                <a:solidFill>
                  <a:srgbClr val="3F3F3F"/>
                </a:solidFill>
                <a:latin typeface="Open Sans"/>
              </a:rPr>
              <a:t> </a:t>
            </a:r>
            <a:r>
              <a:rPr lang="en-US" sz="2000" dirty="0">
                <a:solidFill>
                  <a:srgbClr val="3F3F3F"/>
                </a:solidFill>
                <a:latin typeface="Open Sans"/>
              </a:rPr>
              <a:t>how Nexus interactions affect national water security and access to safe water.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2. </a:t>
            </a:r>
            <a:r>
              <a:rPr lang="en-US" sz="2000" b="1" u="sng" dirty="0">
                <a:solidFill>
                  <a:srgbClr val="4F4F4E"/>
                </a:solidFill>
                <a:latin typeface="Open Sans"/>
                <a:hlinkClick r:id="rId3"/>
              </a:rPr>
              <a:t>Evaluate</a:t>
            </a:r>
            <a:r>
              <a:rPr lang="en-US" sz="2000" dirty="0">
                <a:solidFill>
                  <a:srgbClr val="3F3F3F"/>
                </a:solidFill>
                <a:latin typeface="Open Sans"/>
              </a:rPr>
              <a:t> how Nexus interactions affect national food security and food availability.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3. </a:t>
            </a:r>
            <a:r>
              <a:rPr lang="en-US" sz="2000" b="1" u="sng" dirty="0">
                <a:solidFill>
                  <a:srgbClr val="4F4F4E"/>
                </a:solidFill>
                <a:latin typeface="Open Sans"/>
                <a:hlinkClick r:id="rId3"/>
              </a:rPr>
              <a:t>Explain</a:t>
            </a:r>
            <a:r>
              <a:rPr lang="en-US" sz="2000" dirty="0">
                <a:solidFill>
                  <a:srgbClr val="3F3F3F"/>
                </a:solidFill>
                <a:latin typeface="Open Sans"/>
              </a:rPr>
              <a:t> how Nexus interactions affect national energy security and geopolitical issues. </a:t>
            </a: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br>
              <a:rPr lang="en-US" sz="2000" dirty="0">
                <a:solidFill>
                  <a:srgbClr val="3F3F3F"/>
                </a:solidFill>
                <a:latin typeface="Open Sans"/>
              </a:rPr>
            </a:br>
            <a:r>
              <a:rPr lang="en-US" sz="2000" dirty="0">
                <a:solidFill>
                  <a:srgbClr val="3F3F3F"/>
                </a:solidFill>
                <a:latin typeface="Open Sans"/>
              </a:rPr>
              <a:t>You must include one global 'case study' example in your presentation and exam response.</a:t>
            </a:r>
            <a:r>
              <a:rPr lang="en-US" dirty="0">
                <a:solidFill>
                  <a:srgbClr val="3F3F3F"/>
                </a:solidFill>
                <a:latin typeface="Open Sans"/>
              </a:rPr>
              <a:t> </a:t>
            </a:r>
            <a:endParaRPr lang="en-US" b="0" i="0" u="none" strike="noStrike" dirty="0">
              <a:solidFill>
                <a:srgbClr val="3F3F3F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394095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E3A992-6282-D94D-9E61-156C646C30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22657"/>
          <a:stretch/>
        </p:blipFill>
        <p:spPr>
          <a:xfrm>
            <a:off x="321730" y="321732"/>
            <a:ext cx="5728548" cy="30791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0C77B-84C3-D745-AE11-18EB1BE592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25" r="-3" b="-3"/>
          <a:stretch/>
        </p:blipFill>
        <p:spPr>
          <a:xfrm>
            <a:off x="321730" y="3489158"/>
            <a:ext cx="5728548" cy="3047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D6A959-E93D-674B-95BA-FDFBC6ADFCB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791" r="8901"/>
          <a:stretch/>
        </p:blipFill>
        <p:spPr>
          <a:xfrm>
            <a:off x="6141723" y="321732"/>
            <a:ext cx="5728547" cy="621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29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8CFCC-FB41-2F44-BBE7-41A12E992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FEW – Guardian Articles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1FF7E1C-FB0E-4741-8527-6B48A097E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Tackling the food security nexus: achieving more with less</a:t>
            </a:r>
            <a:endParaRPr lang="en-US" dirty="0"/>
          </a:p>
          <a:p>
            <a:r>
              <a:rPr lang="en-US" dirty="0">
                <a:hlinkClick r:id="rId3"/>
              </a:rPr>
              <a:t>'Energy for water' may have greater impact on the nexus</a:t>
            </a:r>
            <a:endParaRPr lang="en-US" dirty="0"/>
          </a:p>
          <a:p>
            <a:r>
              <a:rPr lang="en-US" dirty="0">
                <a:hlinkClick r:id="rId4"/>
              </a:rPr>
              <a:t>‘The Nexus between ‘Water and Jobs’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2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27FF-5683-FC4F-99C6-94BDAB5D8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C6D79-EDC3-3749-9197-6C917D26A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/>
              <a:t>What: </a:t>
            </a:r>
            <a:r>
              <a:rPr lang="en-US" dirty="0"/>
              <a:t>Impacts of changing trends in resource consumption</a:t>
            </a:r>
          </a:p>
          <a:p>
            <a:r>
              <a:rPr lang="en-US" dirty="0"/>
              <a:t> </a:t>
            </a:r>
            <a:r>
              <a:rPr lang="en-US" b="1" u="sng" dirty="0"/>
              <a:t>Why: </a:t>
            </a:r>
            <a:r>
              <a:rPr lang="en-US" dirty="0"/>
              <a:t>Understand how pressure on resources affects the future security of places</a:t>
            </a:r>
          </a:p>
          <a:p>
            <a:r>
              <a:rPr lang="en-US" b="1" u="sng" dirty="0"/>
              <a:t>How: </a:t>
            </a:r>
            <a:r>
              <a:rPr lang="en-US" dirty="0"/>
              <a:t>Today we will start to investigate the water–food–energy “nexus” and how its complex interactions affect: </a:t>
            </a:r>
          </a:p>
          <a:p>
            <a:r>
              <a:rPr lang="en-US" dirty="0"/>
              <a:t>national water security, including access to safe water</a:t>
            </a:r>
          </a:p>
          <a:p>
            <a:r>
              <a:rPr lang="en-US" dirty="0"/>
              <a:t>national food security, including food availability</a:t>
            </a:r>
          </a:p>
          <a:p>
            <a:r>
              <a:rPr lang="en-US" dirty="0"/>
              <a:t>national energy security, including energy pathways and geopolitical issues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8399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46AFE-8D4A-9D46-8F8E-AD4BA229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Objectives for section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C79E8-F8F8-DE44-ACDD-3F1D340A4A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182" y="1825625"/>
            <a:ext cx="112042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​</a:t>
            </a:r>
            <a:r>
              <a:rPr lang="en-US" b="1" dirty="0"/>
              <a:t>1. The water–food–energy “nexus” and how its complex interactions affect:</a:t>
            </a:r>
            <a:br>
              <a:rPr lang="en-US" dirty="0"/>
            </a:br>
            <a:r>
              <a:rPr lang="en-US" dirty="0">
                <a:highlight>
                  <a:srgbClr val="00FFFF"/>
                </a:highlight>
              </a:rPr>
              <a:t>• national water security, including access to safe water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• national food security, including food availability</a:t>
            </a:r>
            <a:br>
              <a:rPr lang="en-US" dirty="0"/>
            </a:br>
            <a:r>
              <a:rPr lang="en-US" dirty="0">
                <a:highlight>
                  <a:srgbClr val="00FF00"/>
                </a:highlight>
              </a:rPr>
              <a:t>• national energy security, including energy pathways and geopolitical issues</a:t>
            </a:r>
            <a:br>
              <a:rPr lang="en-US" dirty="0"/>
            </a:br>
            <a:r>
              <a:rPr lang="en-US" b="1" dirty="0"/>
              <a:t>2. The implications of </a:t>
            </a:r>
            <a:r>
              <a:rPr lang="en-US" b="1" dirty="0">
                <a:highlight>
                  <a:srgbClr val="0000FF"/>
                </a:highlight>
              </a:rPr>
              <a:t>global climate change </a:t>
            </a:r>
            <a:r>
              <a:rPr lang="en-US" b="1" dirty="0"/>
              <a:t>for the water–food–energy nexus</a:t>
            </a:r>
            <a:br>
              <a:rPr lang="en-US" dirty="0"/>
            </a:br>
            <a:r>
              <a:rPr lang="en-US" b="1" dirty="0"/>
              <a:t>3. Detailed examples of </a:t>
            </a:r>
            <a:r>
              <a:rPr lang="en-US" b="1" dirty="0">
                <a:highlight>
                  <a:srgbClr val="008000"/>
                </a:highlight>
              </a:rPr>
              <a:t>two countries </a:t>
            </a:r>
            <a:r>
              <a:rPr lang="en-US" b="1" dirty="0"/>
              <a:t>with contrasting levels of </a:t>
            </a:r>
            <a:r>
              <a:rPr lang="en-US" b="1" dirty="0">
                <a:highlight>
                  <a:srgbClr val="008000"/>
                </a:highlight>
              </a:rPr>
              <a:t>resource security</a:t>
            </a:r>
            <a:br>
              <a:rPr lang="en-US" dirty="0"/>
            </a:br>
            <a:r>
              <a:rPr lang="en-US" b="1" dirty="0"/>
              <a:t>4.</a:t>
            </a:r>
            <a:r>
              <a:rPr lang="en-US" dirty="0"/>
              <a:t> </a:t>
            </a:r>
            <a:r>
              <a:rPr lang="en-US" b="1" dirty="0"/>
              <a:t>The </a:t>
            </a:r>
            <a:r>
              <a:rPr lang="en-US" b="1" dirty="0">
                <a:highlight>
                  <a:srgbClr val="FF0000"/>
                </a:highlight>
              </a:rPr>
              <a:t>disposal and recycling</a:t>
            </a:r>
            <a:r>
              <a:rPr lang="en-US" b="1" dirty="0"/>
              <a:t> of consumer items, including </a:t>
            </a:r>
            <a:r>
              <a:rPr lang="en-US" b="1" dirty="0">
                <a:highlight>
                  <a:srgbClr val="FF0000"/>
                </a:highlight>
              </a:rPr>
              <a:t>international flows of waste</a:t>
            </a:r>
          </a:p>
        </p:txBody>
      </p:sp>
    </p:spTree>
    <p:extLst>
      <p:ext uri="{BB962C8B-B14F-4D97-AF65-F5344CB8AC3E}">
        <p14:creationId xmlns:p14="http://schemas.microsoft.com/office/powerpoint/2010/main" val="1128217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6BB6-5009-3749-8814-CABE4EC6A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What is the water–food–energy “nexus”?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21289-7AB7-E042-8209-18AE9FCB68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579" y="6099859"/>
            <a:ext cx="7588171" cy="3240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hlinkClick r:id="rId2"/>
              </a:rPr>
              <a:t>https://www.youtube.com/watch?time_continue=116&amp;v=CKW_ux2Xo_w</a:t>
            </a:r>
            <a:endParaRPr lang="en-US" sz="1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5B0758-9712-1B42-8EE4-929F9603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80" y="1436045"/>
            <a:ext cx="7588170" cy="42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36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594EFA-0E87-3345-90A9-11DC3DEB4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92" y="134911"/>
            <a:ext cx="6726972" cy="48364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AEF94F-A9BC-054D-9C62-6BCB7549D535}"/>
              </a:ext>
            </a:extLst>
          </p:cNvPr>
          <p:cNvSpPr txBox="1"/>
          <p:nvPr/>
        </p:nvSpPr>
        <p:spPr>
          <a:xfrm>
            <a:off x="419725" y="5269204"/>
            <a:ext cx="116472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dearJoe 5 CASUAL PRO" panose="02000000000000000000" pitchFamily="2" charset="0"/>
              </a:rPr>
              <a:t>Use the diagrams and video clip to explain the concept of the “water-food-energy nexus”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C030E2-C1BD-7E48-A812-B6C27BD91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371" y="464694"/>
            <a:ext cx="5246559" cy="3777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17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751F01-B69D-CD4F-B0FE-CAD043001DB2}"/>
              </a:ext>
            </a:extLst>
          </p:cNvPr>
          <p:cNvSpPr/>
          <p:nvPr/>
        </p:nvSpPr>
        <p:spPr>
          <a:xfrm>
            <a:off x="1122744" y="1013595"/>
            <a:ext cx="10035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i="1" u="none" strike="noStrike" dirty="0">
                <a:solidFill>
                  <a:srgbClr val="00B050"/>
                </a:solidFill>
                <a:effectLst/>
                <a:latin typeface="Lato"/>
              </a:rPr>
              <a:t>"Trade-offs between energy and water, or between energy and food, are increasingly being debated in terms of the 'nexus' – a buzzword which has risen in prominence over the past few years as a way of thinking about interconnections between food, water, energy and the environment. These systems are inextricably linked, and integrated approaches are required, which move beyond sectoral, policy and disciplinary silos"    - </a:t>
            </a:r>
            <a:r>
              <a:rPr lang="en-US" sz="3200" i="1" u="sng" strike="noStrike" dirty="0">
                <a:solidFill>
                  <a:srgbClr val="00B050"/>
                </a:solidFill>
                <a:effectLst/>
                <a:latin typeface="Lato"/>
              </a:rPr>
              <a:t>​</a:t>
            </a:r>
            <a:r>
              <a:rPr lang="en-US" sz="3200" i="1" strike="noStrike" dirty="0">
                <a:solidFill>
                  <a:srgbClr val="00B050"/>
                </a:solidFill>
                <a:effectLst/>
                <a:latin typeface="Lato"/>
              </a:rPr>
              <a:t>James </a:t>
            </a:r>
            <a:r>
              <a:rPr lang="en-US" sz="3200" i="1" strike="noStrike" dirty="0" err="1">
                <a:solidFill>
                  <a:srgbClr val="00B050"/>
                </a:solidFill>
                <a:effectLst/>
                <a:latin typeface="Lato"/>
              </a:rPr>
              <a:t>Wilsdon</a:t>
            </a:r>
            <a:r>
              <a:rPr lang="en-US" sz="3200" i="1" strike="noStrike" dirty="0">
                <a:solidFill>
                  <a:srgbClr val="00B050"/>
                </a:solidFill>
                <a:effectLst/>
                <a:latin typeface="Lato"/>
              </a:rPr>
              <a:t> </a:t>
            </a:r>
            <a:r>
              <a:rPr lang="en-US" sz="3200" i="1" u="none" strike="noStrike" dirty="0">
                <a:solidFill>
                  <a:srgbClr val="00B050"/>
                </a:solidFill>
                <a:effectLst/>
                <a:latin typeface="Lato"/>
              </a:rPr>
              <a:t>and Rose Cairns June 2014 </a:t>
            </a:r>
            <a:endParaRPr lang="en-US" sz="32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49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646A2-0A1F-8342-8AE8-620FC293A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Example exam questions (for the end of this section)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C2622-1536-EE4D-A9BC-A50E6EC7D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r>
              <a:rPr lang="en-US" i="1" dirty="0"/>
              <a:t>State and explain two reasons why a nexus approach to the global water-food-energy situation is important. [1+2 + 1+2]</a:t>
            </a:r>
            <a:br>
              <a:rPr lang="en-US" dirty="0"/>
            </a:br>
            <a:br>
              <a:rPr lang="en-US" dirty="0"/>
            </a:br>
            <a:r>
              <a:rPr lang="en-US" i="1" dirty="0"/>
              <a:t>“Water, food and energy security can no longer be viewed as isolated global problems” – critically examine this statement (10)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/>
              <a:t>“Discuss </a:t>
            </a:r>
            <a:r>
              <a:rPr lang="en-US" i="1" dirty="0"/>
              <a:t>the value of the nexus approach with respect to </a:t>
            </a:r>
            <a:r>
              <a:rPr lang="en-US" i="1"/>
              <a:t>food security” (10)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64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7A3EB-C03B-7146-B549-12A7427AF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10"/>
            <a:ext cx="3651467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Hexagons activity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6372DB-BE2C-8C46-8038-8D06F8685A8B}"/>
              </a:ext>
            </a:extLst>
          </p:cNvPr>
          <p:cNvSpPr txBox="1"/>
          <p:nvPr/>
        </p:nvSpPr>
        <p:spPr>
          <a:xfrm>
            <a:off x="648931" y="1439056"/>
            <a:ext cx="3651466" cy="5418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700" b="1" u="sng" dirty="0"/>
              <a:t>Purpose: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This approach involves using key pieces of information displayed on hexagons.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Your job is to </a:t>
            </a:r>
            <a:r>
              <a:rPr lang="en-US" sz="1700" dirty="0" err="1"/>
              <a:t>organise</a:t>
            </a:r>
            <a:r>
              <a:rPr lang="en-US" sz="1700" dirty="0"/>
              <a:t> these into categories of your choice, with hexagons being placed adjacent to each other to highlight links between the factors described.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These groups are then glued down onto sugar paper and then the diagram is developed.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Titles should be written over each category, and arrows being used to connect the different categories and to chart a ‘path’ through the diagram.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/>
              <a:t>The annotations over these arrows can provide the opening topic sentences for each paragraph of an essay that can be a concrete outcome of the activity.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3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C6AB5F-1C03-1148-A190-9BF635AA87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83" r="6603"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24130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7C5CB-B2C4-924F-8D40-986FB0531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BECDC-BB6E-7D4B-A147-69D1A23FD2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F2340-BB1D-3646-8271-158E0F7F6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0" y="146050"/>
            <a:ext cx="11417300" cy="656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55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225</Words>
  <Application>Microsoft Macintosh PowerPoint</Application>
  <PresentationFormat>Widescreen</PresentationFormat>
  <Paragraphs>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dearJoe 5 CASUAL PRO</vt:lpstr>
      <vt:lpstr>Lato</vt:lpstr>
      <vt:lpstr>Open Sans</vt:lpstr>
      <vt:lpstr>Office Theme</vt:lpstr>
      <vt:lpstr>The water–food–energy nexus</vt:lpstr>
      <vt:lpstr>Objectives</vt:lpstr>
      <vt:lpstr>Objectives for section 2</vt:lpstr>
      <vt:lpstr>What is the water–food–energy “nexus”?</vt:lpstr>
      <vt:lpstr>PowerPoint Presentation</vt:lpstr>
      <vt:lpstr>PowerPoint Presentation</vt:lpstr>
      <vt:lpstr>Example exam questions (for the end of this section)</vt:lpstr>
      <vt:lpstr>Hexagons activity</vt:lpstr>
      <vt:lpstr>PowerPoint Presentation</vt:lpstr>
      <vt:lpstr>PowerPoint Presentation</vt:lpstr>
      <vt:lpstr>PowerPoint Presentation</vt:lpstr>
      <vt:lpstr>PowerPoint Presentation</vt:lpstr>
      <vt:lpstr>FEW – Guardian Articles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Water, Energy and Food Nexus</dc:title>
  <dc:creator>Ruth Capper</dc:creator>
  <cp:lastModifiedBy>Ruth Capper</cp:lastModifiedBy>
  <cp:revision>15</cp:revision>
  <dcterms:created xsi:type="dcterms:W3CDTF">2018-09-06T23:11:52Z</dcterms:created>
  <dcterms:modified xsi:type="dcterms:W3CDTF">2018-09-07T19:19:56Z</dcterms:modified>
</cp:coreProperties>
</file>