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59" r:id="rId6"/>
    <p:sldId id="260" r:id="rId7"/>
    <p:sldId id="266" r:id="rId8"/>
    <p:sldId id="268" r:id="rId9"/>
    <p:sldId id="262" r:id="rId10"/>
    <p:sldId id="263" r:id="rId11"/>
    <p:sldId id="269" r:id="rId12"/>
    <p:sldId id="264" r:id="rId13"/>
    <p:sldId id="265"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7"/>
    <p:restoredTop sz="94611"/>
  </p:normalViewPr>
  <p:slideViewPr>
    <p:cSldViewPr snapToGrid="0" snapToObjects="1">
      <p:cViewPr varScale="1">
        <p:scale>
          <a:sx n="85" d="100"/>
          <a:sy n="85" d="100"/>
        </p:scale>
        <p:origin x="184"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50AB8-610F-4747-9A5C-48013062CB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79DD5B-7D15-F44C-B946-03AFABE8BB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4CF04D-FC5A-9140-9F8F-E0941A084DEF}"/>
              </a:ext>
            </a:extLst>
          </p:cNvPr>
          <p:cNvSpPr>
            <a:spLocks noGrp="1"/>
          </p:cNvSpPr>
          <p:nvPr>
            <p:ph type="dt" sz="half" idx="10"/>
          </p:nvPr>
        </p:nvSpPr>
        <p:spPr/>
        <p:txBody>
          <a:bodyPr/>
          <a:lstStyle/>
          <a:p>
            <a:fld id="{AF5F2366-9BEC-FB45-B674-B39C01B462EE}" type="datetimeFigureOut">
              <a:rPr lang="en-US" smtClean="0"/>
              <a:t>8/24/18</a:t>
            </a:fld>
            <a:endParaRPr lang="en-US"/>
          </a:p>
        </p:txBody>
      </p:sp>
      <p:sp>
        <p:nvSpPr>
          <p:cNvPr id="5" name="Footer Placeholder 4">
            <a:extLst>
              <a:ext uri="{FF2B5EF4-FFF2-40B4-BE49-F238E27FC236}">
                <a16:creationId xmlns:a16="http://schemas.microsoft.com/office/drawing/2014/main" id="{00F4997A-CCE0-3E4F-B155-459814E33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D94CB2-8F28-5C41-A583-1685E75067A4}"/>
              </a:ext>
            </a:extLst>
          </p:cNvPr>
          <p:cNvSpPr>
            <a:spLocks noGrp="1"/>
          </p:cNvSpPr>
          <p:nvPr>
            <p:ph type="sldNum" sz="quarter" idx="12"/>
          </p:nvPr>
        </p:nvSpPr>
        <p:spPr/>
        <p:txBody>
          <a:bodyPr/>
          <a:lstStyle/>
          <a:p>
            <a:fld id="{808449FD-39D0-1F4B-94AA-B4A22E7AC3F3}" type="slidenum">
              <a:rPr lang="en-US" smtClean="0"/>
              <a:t>‹#›</a:t>
            </a:fld>
            <a:endParaRPr lang="en-US"/>
          </a:p>
        </p:txBody>
      </p:sp>
    </p:spTree>
    <p:extLst>
      <p:ext uri="{BB962C8B-B14F-4D97-AF65-F5344CB8AC3E}">
        <p14:creationId xmlns:p14="http://schemas.microsoft.com/office/powerpoint/2010/main" val="3902291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6FC3-C7F3-8A4D-B943-17A3F15F1F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E01AF0-95DC-3C4E-95D7-5524703D3A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E62D2-9F2E-B642-8557-A1E2C14CC930}"/>
              </a:ext>
            </a:extLst>
          </p:cNvPr>
          <p:cNvSpPr>
            <a:spLocks noGrp="1"/>
          </p:cNvSpPr>
          <p:nvPr>
            <p:ph type="dt" sz="half" idx="10"/>
          </p:nvPr>
        </p:nvSpPr>
        <p:spPr/>
        <p:txBody>
          <a:bodyPr/>
          <a:lstStyle/>
          <a:p>
            <a:fld id="{AF5F2366-9BEC-FB45-B674-B39C01B462EE}" type="datetimeFigureOut">
              <a:rPr lang="en-US" smtClean="0"/>
              <a:t>8/24/18</a:t>
            </a:fld>
            <a:endParaRPr lang="en-US"/>
          </a:p>
        </p:txBody>
      </p:sp>
      <p:sp>
        <p:nvSpPr>
          <p:cNvPr id="5" name="Footer Placeholder 4">
            <a:extLst>
              <a:ext uri="{FF2B5EF4-FFF2-40B4-BE49-F238E27FC236}">
                <a16:creationId xmlns:a16="http://schemas.microsoft.com/office/drawing/2014/main" id="{D94E7579-D29C-E04A-9B91-05BC93DA3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2E999-DE24-014F-906D-B43A97F75883}"/>
              </a:ext>
            </a:extLst>
          </p:cNvPr>
          <p:cNvSpPr>
            <a:spLocks noGrp="1"/>
          </p:cNvSpPr>
          <p:nvPr>
            <p:ph type="sldNum" sz="quarter" idx="12"/>
          </p:nvPr>
        </p:nvSpPr>
        <p:spPr/>
        <p:txBody>
          <a:bodyPr/>
          <a:lstStyle/>
          <a:p>
            <a:fld id="{808449FD-39D0-1F4B-94AA-B4A22E7AC3F3}" type="slidenum">
              <a:rPr lang="en-US" smtClean="0"/>
              <a:t>‹#›</a:t>
            </a:fld>
            <a:endParaRPr lang="en-US"/>
          </a:p>
        </p:txBody>
      </p:sp>
    </p:spTree>
    <p:extLst>
      <p:ext uri="{BB962C8B-B14F-4D97-AF65-F5344CB8AC3E}">
        <p14:creationId xmlns:p14="http://schemas.microsoft.com/office/powerpoint/2010/main" val="457304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D56E5E-1FF1-704E-89B4-4089B56531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18A90F-6461-6D4E-AAA4-65ADD36AAC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503C3-8D0F-874D-A36B-AB749627ECEB}"/>
              </a:ext>
            </a:extLst>
          </p:cNvPr>
          <p:cNvSpPr>
            <a:spLocks noGrp="1"/>
          </p:cNvSpPr>
          <p:nvPr>
            <p:ph type="dt" sz="half" idx="10"/>
          </p:nvPr>
        </p:nvSpPr>
        <p:spPr/>
        <p:txBody>
          <a:bodyPr/>
          <a:lstStyle/>
          <a:p>
            <a:fld id="{AF5F2366-9BEC-FB45-B674-B39C01B462EE}" type="datetimeFigureOut">
              <a:rPr lang="en-US" smtClean="0"/>
              <a:t>8/24/18</a:t>
            </a:fld>
            <a:endParaRPr lang="en-US"/>
          </a:p>
        </p:txBody>
      </p:sp>
      <p:sp>
        <p:nvSpPr>
          <p:cNvPr id="5" name="Footer Placeholder 4">
            <a:extLst>
              <a:ext uri="{FF2B5EF4-FFF2-40B4-BE49-F238E27FC236}">
                <a16:creationId xmlns:a16="http://schemas.microsoft.com/office/drawing/2014/main" id="{3FC25EC7-F776-CA42-9B00-810D237F4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6C4D7A-C948-E54F-B26E-52D5D589D9CB}"/>
              </a:ext>
            </a:extLst>
          </p:cNvPr>
          <p:cNvSpPr>
            <a:spLocks noGrp="1"/>
          </p:cNvSpPr>
          <p:nvPr>
            <p:ph type="sldNum" sz="quarter" idx="12"/>
          </p:nvPr>
        </p:nvSpPr>
        <p:spPr/>
        <p:txBody>
          <a:bodyPr/>
          <a:lstStyle/>
          <a:p>
            <a:fld id="{808449FD-39D0-1F4B-94AA-B4A22E7AC3F3}" type="slidenum">
              <a:rPr lang="en-US" smtClean="0"/>
              <a:t>‹#›</a:t>
            </a:fld>
            <a:endParaRPr lang="en-US"/>
          </a:p>
        </p:txBody>
      </p:sp>
    </p:spTree>
    <p:extLst>
      <p:ext uri="{BB962C8B-B14F-4D97-AF65-F5344CB8AC3E}">
        <p14:creationId xmlns:p14="http://schemas.microsoft.com/office/powerpoint/2010/main" val="375291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D1897-1662-0741-B7A7-70FAA1F05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3DD5A4-954A-9F45-8D93-94CC8328A2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67963-C1ED-4442-88E6-99A34F8D7FA8}"/>
              </a:ext>
            </a:extLst>
          </p:cNvPr>
          <p:cNvSpPr>
            <a:spLocks noGrp="1"/>
          </p:cNvSpPr>
          <p:nvPr>
            <p:ph type="dt" sz="half" idx="10"/>
          </p:nvPr>
        </p:nvSpPr>
        <p:spPr/>
        <p:txBody>
          <a:bodyPr/>
          <a:lstStyle/>
          <a:p>
            <a:fld id="{AF5F2366-9BEC-FB45-B674-B39C01B462EE}" type="datetimeFigureOut">
              <a:rPr lang="en-US" smtClean="0"/>
              <a:t>8/24/18</a:t>
            </a:fld>
            <a:endParaRPr lang="en-US"/>
          </a:p>
        </p:txBody>
      </p:sp>
      <p:sp>
        <p:nvSpPr>
          <p:cNvPr id="5" name="Footer Placeholder 4">
            <a:extLst>
              <a:ext uri="{FF2B5EF4-FFF2-40B4-BE49-F238E27FC236}">
                <a16:creationId xmlns:a16="http://schemas.microsoft.com/office/drawing/2014/main" id="{BB3DCADA-F2C7-3B44-B9CE-491B54DBB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C5640D-F02C-3241-AC17-AA96D1C4E391}"/>
              </a:ext>
            </a:extLst>
          </p:cNvPr>
          <p:cNvSpPr>
            <a:spLocks noGrp="1"/>
          </p:cNvSpPr>
          <p:nvPr>
            <p:ph type="sldNum" sz="quarter" idx="12"/>
          </p:nvPr>
        </p:nvSpPr>
        <p:spPr/>
        <p:txBody>
          <a:bodyPr/>
          <a:lstStyle/>
          <a:p>
            <a:fld id="{808449FD-39D0-1F4B-94AA-B4A22E7AC3F3}" type="slidenum">
              <a:rPr lang="en-US" smtClean="0"/>
              <a:t>‹#›</a:t>
            </a:fld>
            <a:endParaRPr lang="en-US"/>
          </a:p>
        </p:txBody>
      </p:sp>
    </p:spTree>
    <p:extLst>
      <p:ext uri="{BB962C8B-B14F-4D97-AF65-F5344CB8AC3E}">
        <p14:creationId xmlns:p14="http://schemas.microsoft.com/office/powerpoint/2010/main" val="331398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009B7-9D5D-BD45-A498-3AF354ECFE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B1174C-5628-564A-A4B6-232D1CBBE1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354722B-5944-4B48-BA16-F6A82B543215}"/>
              </a:ext>
            </a:extLst>
          </p:cNvPr>
          <p:cNvSpPr>
            <a:spLocks noGrp="1"/>
          </p:cNvSpPr>
          <p:nvPr>
            <p:ph type="dt" sz="half" idx="10"/>
          </p:nvPr>
        </p:nvSpPr>
        <p:spPr/>
        <p:txBody>
          <a:bodyPr/>
          <a:lstStyle/>
          <a:p>
            <a:fld id="{AF5F2366-9BEC-FB45-B674-B39C01B462EE}" type="datetimeFigureOut">
              <a:rPr lang="en-US" smtClean="0"/>
              <a:t>8/24/18</a:t>
            </a:fld>
            <a:endParaRPr lang="en-US"/>
          </a:p>
        </p:txBody>
      </p:sp>
      <p:sp>
        <p:nvSpPr>
          <p:cNvPr id="5" name="Footer Placeholder 4">
            <a:extLst>
              <a:ext uri="{FF2B5EF4-FFF2-40B4-BE49-F238E27FC236}">
                <a16:creationId xmlns:a16="http://schemas.microsoft.com/office/drawing/2014/main" id="{64B270FC-BACC-FC4C-918D-2B776F5FA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1D3187-3D35-C644-94B5-E459D1A620C6}"/>
              </a:ext>
            </a:extLst>
          </p:cNvPr>
          <p:cNvSpPr>
            <a:spLocks noGrp="1"/>
          </p:cNvSpPr>
          <p:nvPr>
            <p:ph type="sldNum" sz="quarter" idx="12"/>
          </p:nvPr>
        </p:nvSpPr>
        <p:spPr/>
        <p:txBody>
          <a:bodyPr/>
          <a:lstStyle/>
          <a:p>
            <a:fld id="{808449FD-39D0-1F4B-94AA-B4A22E7AC3F3}" type="slidenum">
              <a:rPr lang="en-US" smtClean="0"/>
              <a:t>‹#›</a:t>
            </a:fld>
            <a:endParaRPr lang="en-US"/>
          </a:p>
        </p:txBody>
      </p:sp>
    </p:spTree>
    <p:extLst>
      <p:ext uri="{BB962C8B-B14F-4D97-AF65-F5344CB8AC3E}">
        <p14:creationId xmlns:p14="http://schemas.microsoft.com/office/powerpoint/2010/main" val="170982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043CA-CB0B-0F4D-A63D-C1E3989EAD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407B9-9143-AA44-8DB8-A461ABDF06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A1276A-6B14-A84E-A813-EA9FBB3315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DB55D1-B0A7-3841-B6D6-FF25D4EADDE7}"/>
              </a:ext>
            </a:extLst>
          </p:cNvPr>
          <p:cNvSpPr>
            <a:spLocks noGrp="1"/>
          </p:cNvSpPr>
          <p:nvPr>
            <p:ph type="dt" sz="half" idx="10"/>
          </p:nvPr>
        </p:nvSpPr>
        <p:spPr/>
        <p:txBody>
          <a:bodyPr/>
          <a:lstStyle/>
          <a:p>
            <a:fld id="{AF5F2366-9BEC-FB45-B674-B39C01B462EE}" type="datetimeFigureOut">
              <a:rPr lang="en-US" smtClean="0"/>
              <a:t>8/24/18</a:t>
            </a:fld>
            <a:endParaRPr lang="en-US"/>
          </a:p>
        </p:txBody>
      </p:sp>
      <p:sp>
        <p:nvSpPr>
          <p:cNvPr id="6" name="Footer Placeholder 5">
            <a:extLst>
              <a:ext uri="{FF2B5EF4-FFF2-40B4-BE49-F238E27FC236}">
                <a16:creationId xmlns:a16="http://schemas.microsoft.com/office/drawing/2014/main" id="{79E6A2B7-D0DE-4F49-A47B-8328361716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AD9E01-5ED2-AC49-ADD1-3C52A4F6030D}"/>
              </a:ext>
            </a:extLst>
          </p:cNvPr>
          <p:cNvSpPr>
            <a:spLocks noGrp="1"/>
          </p:cNvSpPr>
          <p:nvPr>
            <p:ph type="sldNum" sz="quarter" idx="12"/>
          </p:nvPr>
        </p:nvSpPr>
        <p:spPr/>
        <p:txBody>
          <a:bodyPr/>
          <a:lstStyle/>
          <a:p>
            <a:fld id="{808449FD-39D0-1F4B-94AA-B4A22E7AC3F3}" type="slidenum">
              <a:rPr lang="en-US" smtClean="0"/>
              <a:t>‹#›</a:t>
            </a:fld>
            <a:endParaRPr lang="en-US"/>
          </a:p>
        </p:txBody>
      </p:sp>
    </p:spTree>
    <p:extLst>
      <p:ext uri="{BB962C8B-B14F-4D97-AF65-F5344CB8AC3E}">
        <p14:creationId xmlns:p14="http://schemas.microsoft.com/office/powerpoint/2010/main" val="316789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4094-7071-EB4B-8341-59E0230C77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9457F0-ED4A-B447-B950-07ADEF08B0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C22CDE-B8DB-844E-9805-36A4A4FA6F1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A5AC39-84F0-4E4A-857F-D2C2EF4AE8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504E468-37CE-EF44-BEE0-F8BE0F50DCB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BD92D-DCA9-8D4C-B5B8-232659A98E18}"/>
              </a:ext>
            </a:extLst>
          </p:cNvPr>
          <p:cNvSpPr>
            <a:spLocks noGrp="1"/>
          </p:cNvSpPr>
          <p:nvPr>
            <p:ph type="dt" sz="half" idx="10"/>
          </p:nvPr>
        </p:nvSpPr>
        <p:spPr/>
        <p:txBody>
          <a:bodyPr/>
          <a:lstStyle/>
          <a:p>
            <a:fld id="{AF5F2366-9BEC-FB45-B674-B39C01B462EE}" type="datetimeFigureOut">
              <a:rPr lang="en-US" smtClean="0"/>
              <a:t>8/24/18</a:t>
            </a:fld>
            <a:endParaRPr lang="en-US"/>
          </a:p>
        </p:txBody>
      </p:sp>
      <p:sp>
        <p:nvSpPr>
          <p:cNvPr id="8" name="Footer Placeholder 7">
            <a:extLst>
              <a:ext uri="{FF2B5EF4-FFF2-40B4-BE49-F238E27FC236}">
                <a16:creationId xmlns:a16="http://schemas.microsoft.com/office/drawing/2014/main" id="{D267392C-2F7B-B049-B5DF-928E15028C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0FD5EE-103E-EB47-892C-6B620284467B}"/>
              </a:ext>
            </a:extLst>
          </p:cNvPr>
          <p:cNvSpPr>
            <a:spLocks noGrp="1"/>
          </p:cNvSpPr>
          <p:nvPr>
            <p:ph type="sldNum" sz="quarter" idx="12"/>
          </p:nvPr>
        </p:nvSpPr>
        <p:spPr/>
        <p:txBody>
          <a:bodyPr/>
          <a:lstStyle/>
          <a:p>
            <a:fld id="{808449FD-39D0-1F4B-94AA-B4A22E7AC3F3}" type="slidenum">
              <a:rPr lang="en-US" smtClean="0"/>
              <a:t>‹#›</a:t>
            </a:fld>
            <a:endParaRPr lang="en-US"/>
          </a:p>
        </p:txBody>
      </p:sp>
    </p:spTree>
    <p:extLst>
      <p:ext uri="{BB962C8B-B14F-4D97-AF65-F5344CB8AC3E}">
        <p14:creationId xmlns:p14="http://schemas.microsoft.com/office/powerpoint/2010/main" val="407083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81624-CB33-6C42-9A7C-86824A196E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85A9BD-494B-6E40-AEFE-ABDF7751FC27}"/>
              </a:ext>
            </a:extLst>
          </p:cNvPr>
          <p:cNvSpPr>
            <a:spLocks noGrp="1"/>
          </p:cNvSpPr>
          <p:nvPr>
            <p:ph type="dt" sz="half" idx="10"/>
          </p:nvPr>
        </p:nvSpPr>
        <p:spPr/>
        <p:txBody>
          <a:bodyPr/>
          <a:lstStyle/>
          <a:p>
            <a:fld id="{AF5F2366-9BEC-FB45-B674-B39C01B462EE}" type="datetimeFigureOut">
              <a:rPr lang="en-US" smtClean="0"/>
              <a:t>8/24/18</a:t>
            </a:fld>
            <a:endParaRPr lang="en-US"/>
          </a:p>
        </p:txBody>
      </p:sp>
      <p:sp>
        <p:nvSpPr>
          <p:cNvPr id="4" name="Footer Placeholder 3">
            <a:extLst>
              <a:ext uri="{FF2B5EF4-FFF2-40B4-BE49-F238E27FC236}">
                <a16:creationId xmlns:a16="http://schemas.microsoft.com/office/drawing/2014/main" id="{A12B5254-5562-654F-B8D5-1AB58CFD73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0129F3-F6FE-304C-9026-57114BDF237D}"/>
              </a:ext>
            </a:extLst>
          </p:cNvPr>
          <p:cNvSpPr>
            <a:spLocks noGrp="1"/>
          </p:cNvSpPr>
          <p:nvPr>
            <p:ph type="sldNum" sz="quarter" idx="12"/>
          </p:nvPr>
        </p:nvSpPr>
        <p:spPr/>
        <p:txBody>
          <a:bodyPr/>
          <a:lstStyle/>
          <a:p>
            <a:fld id="{808449FD-39D0-1F4B-94AA-B4A22E7AC3F3}" type="slidenum">
              <a:rPr lang="en-US" smtClean="0"/>
              <a:t>‹#›</a:t>
            </a:fld>
            <a:endParaRPr lang="en-US"/>
          </a:p>
        </p:txBody>
      </p:sp>
    </p:spTree>
    <p:extLst>
      <p:ext uri="{BB962C8B-B14F-4D97-AF65-F5344CB8AC3E}">
        <p14:creationId xmlns:p14="http://schemas.microsoft.com/office/powerpoint/2010/main" val="172318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CF4E1-67B0-E542-ACE4-B2ADF7FC86A8}"/>
              </a:ext>
            </a:extLst>
          </p:cNvPr>
          <p:cNvSpPr>
            <a:spLocks noGrp="1"/>
          </p:cNvSpPr>
          <p:nvPr>
            <p:ph type="dt" sz="half" idx="10"/>
          </p:nvPr>
        </p:nvSpPr>
        <p:spPr/>
        <p:txBody>
          <a:bodyPr/>
          <a:lstStyle/>
          <a:p>
            <a:fld id="{AF5F2366-9BEC-FB45-B674-B39C01B462EE}" type="datetimeFigureOut">
              <a:rPr lang="en-US" smtClean="0"/>
              <a:t>8/24/18</a:t>
            </a:fld>
            <a:endParaRPr lang="en-US"/>
          </a:p>
        </p:txBody>
      </p:sp>
      <p:sp>
        <p:nvSpPr>
          <p:cNvPr id="3" name="Footer Placeholder 2">
            <a:extLst>
              <a:ext uri="{FF2B5EF4-FFF2-40B4-BE49-F238E27FC236}">
                <a16:creationId xmlns:a16="http://schemas.microsoft.com/office/drawing/2014/main" id="{167DF582-1087-A142-9873-9A8C959C40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BAFE51-019C-2D4F-9FAE-8A9D28743D03}"/>
              </a:ext>
            </a:extLst>
          </p:cNvPr>
          <p:cNvSpPr>
            <a:spLocks noGrp="1"/>
          </p:cNvSpPr>
          <p:nvPr>
            <p:ph type="sldNum" sz="quarter" idx="12"/>
          </p:nvPr>
        </p:nvSpPr>
        <p:spPr/>
        <p:txBody>
          <a:bodyPr/>
          <a:lstStyle/>
          <a:p>
            <a:fld id="{808449FD-39D0-1F4B-94AA-B4A22E7AC3F3}" type="slidenum">
              <a:rPr lang="en-US" smtClean="0"/>
              <a:t>‹#›</a:t>
            </a:fld>
            <a:endParaRPr lang="en-US"/>
          </a:p>
        </p:txBody>
      </p:sp>
    </p:spTree>
    <p:extLst>
      <p:ext uri="{BB962C8B-B14F-4D97-AF65-F5344CB8AC3E}">
        <p14:creationId xmlns:p14="http://schemas.microsoft.com/office/powerpoint/2010/main" val="2281186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05D4F-DB4F-3045-BE1A-290F132444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D1BBED-8300-EF47-8B3A-93D3979031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96845D-D5FE-E549-84D2-0E230C650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F817D1-73C3-AD41-9FEE-1E78AA86400E}"/>
              </a:ext>
            </a:extLst>
          </p:cNvPr>
          <p:cNvSpPr>
            <a:spLocks noGrp="1"/>
          </p:cNvSpPr>
          <p:nvPr>
            <p:ph type="dt" sz="half" idx="10"/>
          </p:nvPr>
        </p:nvSpPr>
        <p:spPr/>
        <p:txBody>
          <a:bodyPr/>
          <a:lstStyle/>
          <a:p>
            <a:fld id="{AF5F2366-9BEC-FB45-B674-B39C01B462EE}" type="datetimeFigureOut">
              <a:rPr lang="en-US" smtClean="0"/>
              <a:t>8/24/18</a:t>
            </a:fld>
            <a:endParaRPr lang="en-US"/>
          </a:p>
        </p:txBody>
      </p:sp>
      <p:sp>
        <p:nvSpPr>
          <p:cNvPr id="6" name="Footer Placeholder 5">
            <a:extLst>
              <a:ext uri="{FF2B5EF4-FFF2-40B4-BE49-F238E27FC236}">
                <a16:creationId xmlns:a16="http://schemas.microsoft.com/office/drawing/2014/main" id="{E4AD60E9-D21E-184D-B83D-BFC15A52B7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E68CD-9A6A-BC42-9FCB-7FF14D68F605}"/>
              </a:ext>
            </a:extLst>
          </p:cNvPr>
          <p:cNvSpPr>
            <a:spLocks noGrp="1"/>
          </p:cNvSpPr>
          <p:nvPr>
            <p:ph type="sldNum" sz="quarter" idx="12"/>
          </p:nvPr>
        </p:nvSpPr>
        <p:spPr/>
        <p:txBody>
          <a:bodyPr/>
          <a:lstStyle/>
          <a:p>
            <a:fld id="{808449FD-39D0-1F4B-94AA-B4A22E7AC3F3}" type="slidenum">
              <a:rPr lang="en-US" smtClean="0"/>
              <a:t>‹#›</a:t>
            </a:fld>
            <a:endParaRPr lang="en-US"/>
          </a:p>
        </p:txBody>
      </p:sp>
    </p:spTree>
    <p:extLst>
      <p:ext uri="{BB962C8B-B14F-4D97-AF65-F5344CB8AC3E}">
        <p14:creationId xmlns:p14="http://schemas.microsoft.com/office/powerpoint/2010/main" val="103176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2A631-3571-A043-8660-76049188AE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C65ED1-EC83-0D4F-B588-10439CD655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7BE3EB-5973-5F4A-8892-45D111A0A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88CA61-890D-7A4F-A780-0AAEE75E150B}"/>
              </a:ext>
            </a:extLst>
          </p:cNvPr>
          <p:cNvSpPr>
            <a:spLocks noGrp="1"/>
          </p:cNvSpPr>
          <p:nvPr>
            <p:ph type="dt" sz="half" idx="10"/>
          </p:nvPr>
        </p:nvSpPr>
        <p:spPr/>
        <p:txBody>
          <a:bodyPr/>
          <a:lstStyle/>
          <a:p>
            <a:fld id="{AF5F2366-9BEC-FB45-B674-B39C01B462EE}" type="datetimeFigureOut">
              <a:rPr lang="en-US" smtClean="0"/>
              <a:t>8/24/18</a:t>
            </a:fld>
            <a:endParaRPr lang="en-US"/>
          </a:p>
        </p:txBody>
      </p:sp>
      <p:sp>
        <p:nvSpPr>
          <p:cNvPr id="6" name="Footer Placeholder 5">
            <a:extLst>
              <a:ext uri="{FF2B5EF4-FFF2-40B4-BE49-F238E27FC236}">
                <a16:creationId xmlns:a16="http://schemas.microsoft.com/office/drawing/2014/main" id="{9FD56944-2590-6042-83FB-4033C7998D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F71B13-0859-2946-BB61-9BB39CD01984}"/>
              </a:ext>
            </a:extLst>
          </p:cNvPr>
          <p:cNvSpPr>
            <a:spLocks noGrp="1"/>
          </p:cNvSpPr>
          <p:nvPr>
            <p:ph type="sldNum" sz="quarter" idx="12"/>
          </p:nvPr>
        </p:nvSpPr>
        <p:spPr/>
        <p:txBody>
          <a:bodyPr/>
          <a:lstStyle/>
          <a:p>
            <a:fld id="{808449FD-39D0-1F4B-94AA-B4A22E7AC3F3}" type="slidenum">
              <a:rPr lang="en-US" smtClean="0"/>
              <a:t>‹#›</a:t>
            </a:fld>
            <a:endParaRPr lang="en-US"/>
          </a:p>
        </p:txBody>
      </p:sp>
    </p:spTree>
    <p:extLst>
      <p:ext uri="{BB962C8B-B14F-4D97-AF65-F5344CB8AC3E}">
        <p14:creationId xmlns:p14="http://schemas.microsoft.com/office/powerpoint/2010/main" val="344239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B3186-4CE5-004C-8C85-8E657C5597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85CEBE-76AB-E745-A05C-22FAEB7A3C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0665F-3533-E14D-AF1F-69423908D7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F2366-9BEC-FB45-B674-B39C01B462EE}" type="datetimeFigureOut">
              <a:rPr lang="en-US" smtClean="0"/>
              <a:t>8/24/18</a:t>
            </a:fld>
            <a:endParaRPr lang="en-US"/>
          </a:p>
        </p:txBody>
      </p:sp>
      <p:sp>
        <p:nvSpPr>
          <p:cNvPr id="5" name="Footer Placeholder 4">
            <a:extLst>
              <a:ext uri="{FF2B5EF4-FFF2-40B4-BE49-F238E27FC236}">
                <a16:creationId xmlns:a16="http://schemas.microsoft.com/office/drawing/2014/main" id="{052F347D-71B3-0147-AF6E-9F9C4AC331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067C3F-1F9C-7D47-9A9E-9CA20AB6B7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449FD-39D0-1F4B-94AA-B4A22E7AC3F3}" type="slidenum">
              <a:rPr lang="en-US" smtClean="0"/>
              <a:t>‹#›</a:t>
            </a:fld>
            <a:endParaRPr lang="en-US"/>
          </a:p>
        </p:txBody>
      </p:sp>
    </p:spTree>
    <p:extLst>
      <p:ext uri="{BB962C8B-B14F-4D97-AF65-F5344CB8AC3E}">
        <p14:creationId xmlns:p14="http://schemas.microsoft.com/office/powerpoint/2010/main" val="1829191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watercalculator.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h23IHDOKhZ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time_continue=10&amp;v=VIaw5mCjHP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DCE00E-2987-4642-BD3D-0B9EFDB29A25}"/>
              </a:ext>
            </a:extLst>
          </p:cNvPr>
          <p:cNvPicPr>
            <a:picLocks noChangeAspect="1"/>
          </p:cNvPicPr>
          <p:nvPr/>
        </p:nvPicPr>
        <p:blipFill>
          <a:blip r:embed="rId2"/>
          <a:stretch>
            <a:fillRect/>
          </a:stretch>
        </p:blipFill>
        <p:spPr>
          <a:xfrm>
            <a:off x="-979404" y="0"/>
            <a:ext cx="13576328" cy="6858000"/>
          </a:xfrm>
          <a:prstGeom prst="rect">
            <a:avLst/>
          </a:prstGeom>
        </p:spPr>
      </p:pic>
      <p:sp>
        <p:nvSpPr>
          <p:cNvPr id="2" name="Title 1">
            <a:extLst>
              <a:ext uri="{FF2B5EF4-FFF2-40B4-BE49-F238E27FC236}">
                <a16:creationId xmlns:a16="http://schemas.microsoft.com/office/drawing/2014/main" id="{3967B458-FE8E-3642-BE96-7F8D0E9BAF4E}"/>
              </a:ext>
            </a:extLst>
          </p:cNvPr>
          <p:cNvSpPr>
            <a:spLocks noGrp="1"/>
          </p:cNvSpPr>
          <p:nvPr>
            <p:ph type="ctrTitle"/>
          </p:nvPr>
        </p:nvSpPr>
        <p:spPr/>
        <p:txBody>
          <a:bodyPr>
            <a:normAutofit fontScale="90000"/>
          </a:bodyPr>
          <a:lstStyle/>
          <a:p>
            <a:r>
              <a:rPr lang="en-US" cap="all" dirty="0">
                <a:highlight>
                  <a:srgbClr val="FFFF00"/>
                </a:highlight>
              </a:rPr>
              <a:t>PATTERNS AND TRENDS IN THE AVAILABILITY AND CONSUMPTION OF WATER</a:t>
            </a:r>
            <a:br>
              <a:rPr lang="en-US" cap="all" dirty="0"/>
            </a:br>
            <a:endParaRPr lang="en-US" dirty="0"/>
          </a:p>
        </p:txBody>
      </p:sp>
      <p:sp>
        <p:nvSpPr>
          <p:cNvPr id="3" name="Subtitle 2">
            <a:extLst>
              <a:ext uri="{FF2B5EF4-FFF2-40B4-BE49-F238E27FC236}">
                <a16:creationId xmlns:a16="http://schemas.microsoft.com/office/drawing/2014/main" id="{98EA52E0-5BEA-9241-9FAF-C5BBCAD7E85E}"/>
              </a:ext>
            </a:extLst>
          </p:cNvPr>
          <p:cNvSpPr>
            <a:spLocks noGrp="1"/>
          </p:cNvSpPr>
          <p:nvPr>
            <p:ph type="subTitle" idx="1"/>
          </p:nvPr>
        </p:nvSpPr>
        <p:spPr/>
        <p:txBody>
          <a:bodyPr>
            <a:normAutofit fontScale="92500"/>
          </a:bodyPr>
          <a:lstStyle/>
          <a:p>
            <a:r>
              <a:rPr lang="en-US" b="1" u="sng" dirty="0">
                <a:solidFill>
                  <a:srgbClr val="FFFF00"/>
                </a:solidFill>
              </a:rPr>
              <a:t>Subject Guide</a:t>
            </a:r>
          </a:p>
          <a:p>
            <a:r>
              <a:rPr lang="en-US" dirty="0">
                <a:solidFill>
                  <a:srgbClr val="FFFF00"/>
                </a:solidFill>
              </a:rPr>
              <a:t>​An overview of global patterns and trends in the availability and consumption of water, including embedded water in food and manufactured goods.</a:t>
            </a:r>
            <a:br>
              <a:rPr lang="en-US" dirty="0">
                <a:solidFill>
                  <a:srgbClr val="FFFF00"/>
                </a:solidFill>
              </a:rPr>
            </a:br>
            <a:endParaRPr lang="en-US" dirty="0">
              <a:solidFill>
                <a:srgbClr val="FFFF00"/>
              </a:solidFill>
            </a:endParaRPr>
          </a:p>
          <a:p>
            <a:endParaRPr lang="en-US" dirty="0"/>
          </a:p>
        </p:txBody>
      </p:sp>
    </p:spTree>
    <p:extLst>
      <p:ext uri="{BB962C8B-B14F-4D97-AF65-F5344CB8AC3E}">
        <p14:creationId xmlns:p14="http://schemas.microsoft.com/office/powerpoint/2010/main" val="3579182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D22BE-CECC-9C4D-AC20-DE5805B37D9F}"/>
              </a:ext>
            </a:extLst>
          </p:cNvPr>
          <p:cNvSpPr>
            <a:spLocks noGrp="1"/>
          </p:cNvSpPr>
          <p:nvPr>
            <p:ph type="title"/>
          </p:nvPr>
        </p:nvSpPr>
        <p:spPr/>
        <p:txBody>
          <a:bodyPr/>
          <a:lstStyle/>
          <a:p>
            <a:r>
              <a:rPr lang="en-US" dirty="0"/>
              <a:t>Virtual water into Europe</a:t>
            </a:r>
          </a:p>
        </p:txBody>
      </p:sp>
      <p:sp>
        <p:nvSpPr>
          <p:cNvPr id="6" name="Rectangle 5">
            <a:extLst>
              <a:ext uri="{FF2B5EF4-FFF2-40B4-BE49-F238E27FC236}">
                <a16:creationId xmlns:a16="http://schemas.microsoft.com/office/drawing/2014/main" id="{58A5F4BD-F3D3-5D4F-9E7C-FF20C63FB9BA}"/>
              </a:ext>
            </a:extLst>
          </p:cNvPr>
          <p:cNvSpPr/>
          <p:nvPr/>
        </p:nvSpPr>
        <p:spPr>
          <a:xfrm>
            <a:off x="685175" y="6115899"/>
            <a:ext cx="10821649" cy="400110"/>
          </a:xfrm>
          <a:prstGeom prst="rect">
            <a:avLst/>
          </a:prstGeom>
        </p:spPr>
        <p:txBody>
          <a:bodyPr wrap="square">
            <a:spAutoFit/>
          </a:bodyPr>
          <a:lstStyle/>
          <a:p>
            <a:r>
              <a:rPr lang="en-US" sz="2000" dirty="0">
                <a:latin typeface="Calibri" panose="020F0502020204030204" pitchFamily="34" charset="0"/>
              </a:rPr>
              <a:t>Compare and contrast the imports and exports of virtual water into Europe using the map</a:t>
            </a:r>
            <a:endParaRPr lang="en-US" sz="2000" dirty="0">
              <a:effectLst/>
            </a:endParaRPr>
          </a:p>
        </p:txBody>
      </p:sp>
      <p:pic>
        <p:nvPicPr>
          <p:cNvPr id="10" name="Content Placeholder 9">
            <a:extLst>
              <a:ext uri="{FF2B5EF4-FFF2-40B4-BE49-F238E27FC236}">
                <a16:creationId xmlns:a16="http://schemas.microsoft.com/office/drawing/2014/main" id="{A3E663FF-8C7F-B54F-93DD-61BFC5BE6924}"/>
              </a:ext>
            </a:extLst>
          </p:cNvPr>
          <p:cNvPicPr>
            <a:picLocks noGrp="1" noChangeAspect="1"/>
          </p:cNvPicPr>
          <p:nvPr>
            <p:ph idx="1"/>
          </p:nvPr>
        </p:nvPicPr>
        <p:blipFill>
          <a:blip r:embed="rId2"/>
          <a:stretch>
            <a:fillRect/>
          </a:stretch>
        </p:blipFill>
        <p:spPr>
          <a:xfrm>
            <a:off x="0" y="1234467"/>
            <a:ext cx="11845356" cy="4881432"/>
          </a:xfrm>
        </p:spPr>
      </p:pic>
    </p:spTree>
    <p:extLst>
      <p:ext uri="{BB962C8B-B14F-4D97-AF65-F5344CB8AC3E}">
        <p14:creationId xmlns:p14="http://schemas.microsoft.com/office/powerpoint/2010/main" val="1265857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FE853-B9E8-EA4C-B6AB-F6D3E2C78610}"/>
              </a:ext>
            </a:extLst>
          </p:cNvPr>
          <p:cNvSpPr>
            <a:spLocks noGrp="1"/>
          </p:cNvSpPr>
          <p:nvPr>
            <p:ph type="title"/>
          </p:nvPr>
        </p:nvSpPr>
        <p:spPr>
          <a:xfrm>
            <a:off x="627185" y="0"/>
            <a:ext cx="10515600" cy="1325563"/>
          </a:xfrm>
        </p:spPr>
        <p:txBody>
          <a:bodyPr/>
          <a:lstStyle/>
          <a:p>
            <a:r>
              <a:rPr lang="en-US" b="1" dirty="0"/>
              <a:t>Why is this important?</a:t>
            </a:r>
            <a:endParaRPr lang="en-US" dirty="0"/>
          </a:p>
        </p:txBody>
      </p:sp>
      <p:sp>
        <p:nvSpPr>
          <p:cNvPr id="3" name="Content Placeholder 2">
            <a:extLst>
              <a:ext uri="{FF2B5EF4-FFF2-40B4-BE49-F238E27FC236}">
                <a16:creationId xmlns:a16="http://schemas.microsoft.com/office/drawing/2014/main" id="{CCDFD5CF-FFD8-5249-83B0-6D7F8E5900FD}"/>
              </a:ext>
            </a:extLst>
          </p:cNvPr>
          <p:cNvSpPr>
            <a:spLocks noGrp="1"/>
          </p:cNvSpPr>
          <p:nvPr>
            <p:ph idx="1"/>
          </p:nvPr>
        </p:nvSpPr>
        <p:spPr>
          <a:xfrm>
            <a:off x="521677" y="1274640"/>
            <a:ext cx="10515600" cy="4351338"/>
          </a:xfrm>
        </p:spPr>
        <p:txBody>
          <a:bodyPr>
            <a:noAutofit/>
          </a:bodyPr>
          <a:lstStyle/>
          <a:p>
            <a:pPr marL="0" indent="0">
              <a:buNone/>
            </a:pPr>
            <a:r>
              <a:rPr lang="en-US" sz="2000" dirty="0"/>
              <a:t>As nations work toward securing food, water, energy and other essential inputs for people’s well being, livelihoods and the country’s economic development, most countries rely on imports as well as exports of goods and services. A country may aim to be self-sufficient by relying primarily on goods that can be produced within its borders. Or a country may choose to reduce the burden on the natural resources within its borders by importing water intensive products.</a:t>
            </a:r>
            <a:br>
              <a:rPr lang="en-US" sz="2000" dirty="0"/>
            </a:br>
            <a:br>
              <a:rPr lang="en-US" sz="2000" dirty="0"/>
            </a:br>
            <a:r>
              <a:rPr lang="en-US" sz="2000" dirty="0"/>
              <a:t>A country may select energy security by using its natural resources to produce electricity in exchange for food security by importing food. The water footprint and its translation into virtual water can illuminate these choices and their inter-dependencies. Virtual water helps us understand the dependencies our economies have on others’ resources.</a:t>
            </a:r>
            <a:br>
              <a:rPr lang="en-US" sz="2000" dirty="0"/>
            </a:br>
            <a:br>
              <a:rPr lang="en-US" sz="2000" dirty="0"/>
            </a:br>
            <a:r>
              <a:rPr lang="en-US" sz="2000" dirty="0"/>
              <a:t>​Coupling this with the water footprint enables us to map out the dependencies and to identify when and where risks may lie, in terms of scarcity and pollution. This has implications for food security, economy and diplomacy.</a:t>
            </a:r>
            <a:br>
              <a:rPr lang="en-US" sz="2000" dirty="0"/>
            </a:br>
            <a:br>
              <a:rPr lang="en-US" sz="2000" dirty="0"/>
            </a:br>
            <a:r>
              <a:rPr lang="en-US" sz="2000" dirty="0"/>
              <a:t>For water-scarce countries it can sometimes be attractive to import virtual water (through import of water-intensive products), thus relieving the pressure on the domestic water resources. This happens, for example, in Mediterranean countries, the Middle East and Mexico. Northern European countries import a lot of water in virtual form (more than they export), but this is not driven by water scarcity.</a:t>
            </a:r>
          </a:p>
        </p:txBody>
      </p:sp>
    </p:spTree>
    <p:extLst>
      <p:ext uri="{BB962C8B-B14F-4D97-AF65-F5344CB8AC3E}">
        <p14:creationId xmlns:p14="http://schemas.microsoft.com/office/powerpoint/2010/main" val="201825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9472-14AF-F843-9A63-D88AE6F04689}"/>
              </a:ext>
            </a:extLst>
          </p:cNvPr>
          <p:cNvSpPr>
            <a:spLocks noGrp="1"/>
          </p:cNvSpPr>
          <p:nvPr>
            <p:ph type="title"/>
          </p:nvPr>
        </p:nvSpPr>
        <p:spPr/>
        <p:txBody>
          <a:bodyPr/>
          <a:lstStyle/>
          <a:p>
            <a:r>
              <a:rPr lang="en-US" dirty="0"/>
              <a:t>Calculate your water footprint </a:t>
            </a:r>
          </a:p>
        </p:txBody>
      </p:sp>
      <p:sp>
        <p:nvSpPr>
          <p:cNvPr id="3" name="Content Placeholder 2">
            <a:extLst>
              <a:ext uri="{FF2B5EF4-FFF2-40B4-BE49-F238E27FC236}">
                <a16:creationId xmlns:a16="http://schemas.microsoft.com/office/drawing/2014/main" id="{7EDA38E8-992E-3B46-8321-3ECE3AB8BEEA}"/>
              </a:ext>
            </a:extLst>
          </p:cNvPr>
          <p:cNvSpPr>
            <a:spLocks noGrp="1"/>
          </p:cNvSpPr>
          <p:nvPr>
            <p:ph idx="1"/>
          </p:nvPr>
        </p:nvSpPr>
        <p:spPr/>
        <p:txBody>
          <a:bodyPr/>
          <a:lstStyle/>
          <a:p>
            <a:r>
              <a:rPr lang="en-US" dirty="0"/>
              <a:t>The </a:t>
            </a:r>
            <a:r>
              <a:rPr lang="en-US" dirty="0">
                <a:hlinkClick r:id="rId2"/>
              </a:rPr>
              <a:t>Water footprint calculator</a:t>
            </a:r>
            <a:r>
              <a:rPr lang="en-US" dirty="0"/>
              <a:t> is an excellent way to investigate embedded water. The calculator starts by assessing 'obvious' water usage, by looking at daily activities that use water plus water-saving devices in the home. The second part of the calculator looks at embedded water but because the calculator is based on the USA there is a question about what State you live in. Pick a State and continue. As you go through all the questions there is a gauge on the left that shows how much water is involved.</a:t>
            </a:r>
          </a:p>
        </p:txBody>
      </p:sp>
    </p:spTree>
    <p:extLst>
      <p:ext uri="{BB962C8B-B14F-4D97-AF65-F5344CB8AC3E}">
        <p14:creationId xmlns:p14="http://schemas.microsoft.com/office/powerpoint/2010/main" val="2453040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3ADE-527E-6B42-BFDF-0417066ABD01}"/>
              </a:ext>
            </a:extLst>
          </p:cNvPr>
          <p:cNvSpPr>
            <a:spLocks noGrp="1"/>
          </p:cNvSpPr>
          <p:nvPr>
            <p:ph type="title"/>
          </p:nvPr>
        </p:nvSpPr>
        <p:spPr/>
        <p:txBody>
          <a:bodyPr>
            <a:normAutofit fontScale="90000"/>
          </a:bodyPr>
          <a:lstStyle/>
          <a:p>
            <a:r>
              <a:rPr lang="en-US" dirty="0"/>
              <a:t>Extra information: Invisible water, the hidden virtual water market</a:t>
            </a:r>
            <a:br>
              <a:rPr lang="en-US" dirty="0"/>
            </a:br>
            <a:endParaRPr lang="en-US" dirty="0"/>
          </a:p>
        </p:txBody>
      </p:sp>
      <p:pic>
        <p:nvPicPr>
          <p:cNvPr id="5" name="Content Placeholder 4">
            <a:hlinkClick r:id="rId2"/>
            <a:extLst>
              <a:ext uri="{FF2B5EF4-FFF2-40B4-BE49-F238E27FC236}">
                <a16:creationId xmlns:a16="http://schemas.microsoft.com/office/drawing/2014/main" id="{42C65951-9B93-1941-B60D-36D29269F1FD}"/>
              </a:ext>
            </a:extLst>
          </p:cNvPr>
          <p:cNvPicPr>
            <a:picLocks noGrp="1" noChangeAspect="1"/>
          </p:cNvPicPr>
          <p:nvPr>
            <p:ph idx="1"/>
          </p:nvPr>
        </p:nvPicPr>
        <p:blipFill>
          <a:blip r:embed="rId3"/>
          <a:stretch>
            <a:fillRect/>
          </a:stretch>
        </p:blipFill>
        <p:spPr>
          <a:xfrm>
            <a:off x="2310721" y="1825625"/>
            <a:ext cx="7570557" cy="4351338"/>
          </a:xfrm>
        </p:spPr>
      </p:pic>
    </p:spTree>
    <p:extLst>
      <p:ext uri="{BB962C8B-B14F-4D97-AF65-F5344CB8AC3E}">
        <p14:creationId xmlns:p14="http://schemas.microsoft.com/office/powerpoint/2010/main" val="912443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E6C87-4448-624C-A4D0-6AF2E1BAEA6E}"/>
              </a:ext>
            </a:extLst>
          </p:cNvPr>
          <p:cNvSpPr>
            <a:spLocks noGrp="1"/>
          </p:cNvSpPr>
          <p:nvPr>
            <p:ph type="title"/>
          </p:nvPr>
        </p:nvSpPr>
        <p:spPr/>
        <p:txBody>
          <a:bodyPr/>
          <a:lstStyle/>
          <a:p>
            <a:r>
              <a:rPr lang="en-US" cap="all" dirty="0"/>
              <a:t>INFOGRAPHIC PRACTICE</a:t>
            </a:r>
            <a:br>
              <a:rPr lang="en-US" cap="all" dirty="0"/>
            </a:br>
            <a:endParaRPr lang="en-US" dirty="0"/>
          </a:p>
        </p:txBody>
      </p:sp>
      <p:pic>
        <p:nvPicPr>
          <p:cNvPr id="5" name="Content Placeholder 4">
            <a:extLst>
              <a:ext uri="{FF2B5EF4-FFF2-40B4-BE49-F238E27FC236}">
                <a16:creationId xmlns:a16="http://schemas.microsoft.com/office/drawing/2014/main" id="{BCEE389B-C3E3-C94F-AB31-9BCAC351DA33}"/>
              </a:ext>
            </a:extLst>
          </p:cNvPr>
          <p:cNvPicPr>
            <a:picLocks noGrp="1" noChangeAspect="1"/>
          </p:cNvPicPr>
          <p:nvPr>
            <p:ph idx="1"/>
          </p:nvPr>
        </p:nvPicPr>
        <p:blipFill>
          <a:blip r:embed="rId2"/>
          <a:stretch>
            <a:fillRect/>
          </a:stretch>
        </p:blipFill>
        <p:spPr>
          <a:xfrm>
            <a:off x="237332" y="1507181"/>
            <a:ext cx="6767505" cy="4351338"/>
          </a:xfrm>
        </p:spPr>
      </p:pic>
      <p:sp>
        <p:nvSpPr>
          <p:cNvPr id="6" name="TextBox 5">
            <a:extLst>
              <a:ext uri="{FF2B5EF4-FFF2-40B4-BE49-F238E27FC236}">
                <a16:creationId xmlns:a16="http://schemas.microsoft.com/office/drawing/2014/main" id="{FC148AF8-45F0-1C43-975C-DFCA3946A539}"/>
              </a:ext>
            </a:extLst>
          </p:cNvPr>
          <p:cNvSpPr txBox="1"/>
          <p:nvPr/>
        </p:nvSpPr>
        <p:spPr>
          <a:xfrm>
            <a:off x="7147822" y="1237358"/>
            <a:ext cx="5044178" cy="5078313"/>
          </a:xfrm>
          <a:prstGeom prst="rect">
            <a:avLst/>
          </a:prstGeom>
          <a:noFill/>
        </p:spPr>
        <p:txBody>
          <a:bodyPr wrap="square" rtlCol="0">
            <a:spAutoFit/>
          </a:bodyPr>
          <a:lstStyle/>
          <a:p>
            <a:r>
              <a:rPr lang="en-US" dirty="0"/>
              <a:t>How many </a:t>
            </a:r>
            <a:r>
              <a:rPr lang="en-US" b="1" i="1" dirty="0"/>
              <a:t>LITRES</a:t>
            </a:r>
            <a:r>
              <a:rPr lang="en-US" b="1" dirty="0"/>
              <a:t> </a:t>
            </a:r>
            <a:r>
              <a:rPr lang="en-US" dirty="0"/>
              <a:t>of water does the average American use in a year (you'll need to find a way to convert US Gallons to </a:t>
            </a:r>
            <a:r>
              <a:rPr lang="en-US" dirty="0" err="1"/>
              <a:t>litres</a:t>
            </a:r>
            <a:r>
              <a:rPr lang="en-US" dirty="0"/>
              <a:t>)?</a:t>
            </a:r>
          </a:p>
          <a:p>
            <a:r>
              <a:rPr lang="en-US" dirty="0"/>
              <a:t> How many </a:t>
            </a:r>
            <a:r>
              <a:rPr lang="en-US" b="1" i="1" dirty="0" err="1"/>
              <a:t>litres</a:t>
            </a:r>
            <a:r>
              <a:rPr lang="en-US" b="1" i="1" dirty="0"/>
              <a:t> is that each day</a:t>
            </a:r>
            <a:r>
              <a:rPr lang="en-US" dirty="0"/>
              <a:t>?</a:t>
            </a:r>
          </a:p>
          <a:p>
            <a:r>
              <a:rPr lang="en-US" dirty="0"/>
              <a:t>If a bucket of water holds about 10 </a:t>
            </a:r>
            <a:r>
              <a:rPr lang="en-US" dirty="0" err="1"/>
              <a:t>litres</a:t>
            </a:r>
            <a:r>
              <a:rPr lang="en-US" dirty="0"/>
              <a:t> of water, how many buckets of water does an average American use each day?</a:t>
            </a:r>
          </a:p>
          <a:p>
            <a:r>
              <a:rPr lang="en-US" dirty="0"/>
              <a:t> Comment on this; does it surprise you (it should!)? Why?</a:t>
            </a:r>
          </a:p>
          <a:p>
            <a:r>
              <a:rPr lang="en-US" dirty="0"/>
              <a:t>What is meant by "hidden water"?</a:t>
            </a:r>
          </a:p>
          <a:p>
            <a:r>
              <a:rPr lang="en-US" dirty="0"/>
              <a:t>What is meant by "Blue water", "Green water" and "Grey Water"?</a:t>
            </a:r>
          </a:p>
          <a:p>
            <a:r>
              <a:rPr lang="en-US" dirty="0"/>
              <a:t>What are the problems if water levels fall below critical levels in rivers?</a:t>
            </a:r>
          </a:p>
          <a:p>
            <a:endParaRPr lang="en-US" dirty="0"/>
          </a:p>
          <a:p>
            <a:endParaRPr lang="en-US" dirty="0"/>
          </a:p>
          <a:p>
            <a:r>
              <a:rPr lang="en-US" dirty="0"/>
              <a:t>(See whole infographic on link on </a:t>
            </a:r>
            <a:r>
              <a:rPr lang="en-US" dirty="0" err="1"/>
              <a:t>weebly</a:t>
            </a:r>
            <a:r>
              <a:rPr lang="en-US" dirty="0"/>
              <a:t>) </a:t>
            </a:r>
          </a:p>
          <a:p>
            <a:endParaRPr lang="en-US" dirty="0"/>
          </a:p>
        </p:txBody>
      </p:sp>
    </p:spTree>
    <p:extLst>
      <p:ext uri="{BB962C8B-B14F-4D97-AF65-F5344CB8AC3E}">
        <p14:creationId xmlns:p14="http://schemas.microsoft.com/office/powerpoint/2010/main" val="1923651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3E6FE-8C30-3744-BE57-7DFBDE1147C5}"/>
              </a:ext>
            </a:extLst>
          </p:cNvPr>
          <p:cNvSpPr>
            <a:spLocks noGrp="1"/>
          </p:cNvSpPr>
          <p:nvPr>
            <p:ph type="title"/>
          </p:nvPr>
        </p:nvSpPr>
        <p:spPr>
          <a:xfrm>
            <a:off x="803031" y="576140"/>
            <a:ext cx="10515600" cy="1325563"/>
          </a:xfrm>
        </p:spPr>
        <p:txBody>
          <a:bodyPr>
            <a:normAutofit fontScale="90000"/>
          </a:bodyPr>
          <a:lstStyle/>
          <a:p>
            <a:r>
              <a:rPr lang="en-US" b="1" dirty="0"/>
              <a:t>Starter: </a:t>
            </a:r>
            <a:r>
              <a:rPr lang="en-US" dirty="0"/>
              <a:t>Complete the key data worksheet above by filling in the relevant information next to each piece of important data. </a:t>
            </a:r>
            <a:br>
              <a:rPr lang="en-US" dirty="0"/>
            </a:br>
            <a:endParaRPr lang="en-US" dirty="0"/>
          </a:p>
        </p:txBody>
      </p:sp>
      <p:pic>
        <p:nvPicPr>
          <p:cNvPr id="5" name="Content Placeholder 4">
            <a:hlinkClick r:id="rId2"/>
            <a:extLst>
              <a:ext uri="{FF2B5EF4-FFF2-40B4-BE49-F238E27FC236}">
                <a16:creationId xmlns:a16="http://schemas.microsoft.com/office/drawing/2014/main" id="{69A48AF2-09E1-3647-9127-FF39C8D97F28}"/>
              </a:ext>
            </a:extLst>
          </p:cNvPr>
          <p:cNvPicPr>
            <a:picLocks noGrp="1" noChangeAspect="1"/>
          </p:cNvPicPr>
          <p:nvPr>
            <p:ph idx="1"/>
          </p:nvPr>
        </p:nvPicPr>
        <p:blipFill>
          <a:blip r:embed="rId3"/>
          <a:stretch>
            <a:fillRect/>
          </a:stretch>
        </p:blipFill>
        <p:spPr>
          <a:xfrm>
            <a:off x="2292847" y="1901703"/>
            <a:ext cx="7007467" cy="4351338"/>
          </a:xfrm>
        </p:spPr>
      </p:pic>
    </p:spTree>
    <p:extLst>
      <p:ext uri="{BB962C8B-B14F-4D97-AF65-F5344CB8AC3E}">
        <p14:creationId xmlns:p14="http://schemas.microsoft.com/office/powerpoint/2010/main" val="1228811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76DFF-5D22-DD42-855C-B226D583D4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2FF8338-F677-5347-B8C7-7DFD2E27994C}"/>
              </a:ext>
            </a:extLst>
          </p:cNvPr>
          <p:cNvPicPr>
            <a:picLocks noGrp="1" noChangeAspect="1"/>
          </p:cNvPicPr>
          <p:nvPr>
            <p:ph idx="1"/>
          </p:nvPr>
        </p:nvPicPr>
        <p:blipFill>
          <a:blip r:embed="rId2"/>
          <a:stretch>
            <a:fillRect/>
          </a:stretch>
        </p:blipFill>
        <p:spPr>
          <a:xfrm>
            <a:off x="2028092" y="692113"/>
            <a:ext cx="8201134" cy="5524773"/>
          </a:xfrm>
        </p:spPr>
      </p:pic>
    </p:spTree>
    <p:extLst>
      <p:ext uri="{BB962C8B-B14F-4D97-AF65-F5344CB8AC3E}">
        <p14:creationId xmlns:p14="http://schemas.microsoft.com/office/powerpoint/2010/main" val="337354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 </a:t>
            </a:r>
          </a:p>
        </p:txBody>
      </p:sp>
      <p:sp>
        <p:nvSpPr>
          <p:cNvPr id="3" name="Content Placeholder 2"/>
          <p:cNvSpPr>
            <a:spLocks noGrp="1"/>
          </p:cNvSpPr>
          <p:nvPr>
            <p:ph idx="1"/>
          </p:nvPr>
        </p:nvSpPr>
        <p:spPr/>
        <p:txBody>
          <a:bodyPr/>
          <a:lstStyle/>
          <a:p>
            <a:r>
              <a:rPr lang="en-US" dirty="0">
                <a:solidFill>
                  <a:srgbClr val="00B0F0"/>
                </a:solidFill>
              </a:rPr>
              <a:t>Physical water scarcity: </a:t>
            </a:r>
            <a:r>
              <a:rPr lang="en-US" dirty="0"/>
              <a:t>when physical access to water is limited. When demand outstrips a regions ability to provide the water needed by the population. </a:t>
            </a:r>
          </a:p>
          <a:p>
            <a:r>
              <a:rPr lang="en-US" dirty="0">
                <a:solidFill>
                  <a:srgbClr val="0070C0"/>
                </a:solidFill>
              </a:rPr>
              <a:t>Economic water scarcity: </a:t>
            </a:r>
            <a:r>
              <a:rPr lang="en-US" dirty="0"/>
              <a:t>when the population does not have the necessary monetary means to utilize an adequate source of water.</a:t>
            </a:r>
            <a:endParaRPr lang="en-US" dirty="0">
              <a:solidFill>
                <a:srgbClr val="0070C0"/>
              </a:solidFill>
            </a:endParaRPr>
          </a:p>
        </p:txBody>
      </p:sp>
    </p:spTree>
    <p:extLst>
      <p:ext uri="{BB962C8B-B14F-4D97-AF65-F5344CB8AC3E}">
        <p14:creationId xmlns:p14="http://schemas.microsoft.com/office/powerpoint/2010/main" val="279503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515" y="155262"/>
            <a:ext cx="10515600" cy="1325563"/>
          </a:xfrm>
        </p:spPr>
        <p:txBody>
          <a:bodyPr/>
          <a:lstStyle/>
          <a:p>
            <a:r>
              <a:rPr lang="en-US" dirty="0"/>
              <a:t>Patterns…..</a:t>
            </a:r>
          </a:p>
        </p:txBody>
      </p:sp>
      <p:pic>
        <p:nvPicPr>
          <p:cNvPr id="6" name="Content Placeholder 5">
            <a:extLst>
              <a:ext uri="{FF2B5EF4-FFF2-40B4-BE49-F238E27FC236}">
                <a16:creationId xmlns:a16="http://schemas.microsoft.com/office/drawing/2014/main" id="{7E3B5F01-3138-9841-B1C3-9AF711CC5295}"/>
              </a:ext>
            </a:extLst>
          </p:cNvPr>
          <p:cNvPicPr>
            <a:picLocks noGrp="1" noChangeAspect="1"/>
          </p:cNvPicPr>
          <p:nvPr>
            <p:ph idx="1"/>
          </p:nvPr>
        </p:nvPicPr>
        <p:blipFill>
          <a:blip r:embed="rId2"/>
          <a:stretch>
            <a:fillRect/>
          </a:stretch>
        </p:blipFill>
        <p:spPr>
          <a:xfrm>
            <a:off x="1936854" y="1227072"/>
            <a:ext cx="9785454" cy="5630928"/>
          </a:xfrm>
        </p:spPr>
      </p:pic>
    </p:spTree>
    <p:extLst>
      <p:ext uri="{BB962C8B-B14F-4D97-AF65-F5344CB8AC3E}">
        <p14:creationId xmlns:p14="http://schemas.microsoft.com/office/powerpoint/2010/main" val="1238332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Trends…..</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334001" y="152400"/>
            <a:ext cx="4276725" cy="6460370"/>
          </a:xfrm>
          <a:prstGeom prst="rect">
            <a:avLst/>
          </a:prstGeom>
          <a:noFill/>
          <a:ln w="9525">
            <a:noFill/>
            <a:miter lim="800000"/>
            <a:headEnd/>
            <a:tailEnd/>
          </a:ln>
        </p:spPr>
      </p:pic>
    </p:spTree>
    <p:extLst>
      <p:ext uri="{BB962C8B-B14F-4D97-AF65-F5344CB8AC3E}">
        <p14:creationId xmlns:p14="http://schemas.microsoft.com/office/powerpoint/2010/main" val="1060087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F0A09-1E10-0148-9F1B-10A2AEBEB6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2D0FBD1-BC2D-B54E-ADE7-9B2DBE7000A7}"/>
              </a:ext>
            </a:extLst>
          </p:cNvPr>
          <p:cNvPicPr>
            <a:picLocks noGrp="1" noChangeAspect="1"/>
          </p:cNvPicPr>
          <p:nvPr>
            <p:ph idx="1"/>
          </p:nvPr>
        </p:nvPicPr>
        <p:blipFill>
          <a:blip r:embed="rId2"/>
          <a:stretch>
            <a:fillRect/>
          </a:stretch>
        </p:blipFill>
        <p:spPr>
          <a:xfrm>
            <a:off x="575123" y="229749"/>
            <a:ext cx="11041753" cy="5024879"/>
          </a:xfrm>
        </p:spPr>
      </p:pic>
      <p:sp>
        <p:nvSpPr>
          <p:cNvPr id="6" name="Rectangle 5">
            <a:extLst>
              <a:ext uri="{FF2B5EF4-FFF2-40B4-BE49-F238E27FC236}">
                <a16:creationId xmlns:a16="http://schemas.microsoft.com/office/drawing/2014/main" id="{9E9D2DDF-040A-AD4F-9DB9-639A74AF275E}"/>
              </a:ext>
            </a:extLst>
          </p:cNvPr>
          <p:cNvSpPr/>
          <p:nvPr/>
        </p:nvSpPr>
        <p:spPr>
          <a:xfrm>
            <a:off x="1617784" y="5390004"/>
            <a:ext cx="9126415" cy="923330"/>
          </a:xfrm>
          <a:prstGeom prst="rect">
            <a:avLst/>
          </a:prstGeom>
        </p:spPr>
        <p:txBody>
          <a:bodyPr wrap="square">
            <a:spAutoFit/>
          </a:bodyPr>
          <a:lstStyle/>
          <a:p>
            <a:r>
              <a:rPr lang="en-US" dirty="0">
                <a:latin typeface="Calibri" panose="020F0502020204030204" pitchFamily="34" charset="0"/>
              </a:rPr>
              <a:t>Describe the differences in water use between HICs and L/MICs in the figure above from UNESCO. Try to explain these differences by thinking about levels of development and economic activity. </a:t>
            </a:r>
            <a:endParaRPr lang="en-US" dirty="0">
              <a:effectLst/>
            </a:endParaRPr>
          </a:p>
        </p:txBody>
      </p:sp>
    </p:spTree>
    <p:extLst>
      <p:ext uri="{BB962C8B-B14F-4D97-AF65-F5344CB8AC3E}">
        <p14:creationId xmlns:p14="http://schemas.microsoft.com/office/powerpoint/2010/main" val="3364926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326C-2F01-E04D-BAB6-46276C86B314}"/>
              </a:ext>
            </a:extLst>
          </p:cNvPr>
          <p:cNvSpPr>
            <a:spLocks noGrp="1"/>
          </p:cNvSpPr>
          <p:nvPr>
            <p:ph type="title"/>
          </p:nvPr>
        </p:nvSpPr>
        <p:spPr>
          <a:xfrm>
            <a:off x="6175948" y="1369466"/>
            <a:ext cx="4218482" cy="1325563"/>
          </a:xfrm>
        </p:spPr>
        <p:txBody>
          <a:bodyPr/>
          <a:lstStyle/>
          <a:p>
            <a:endParaRPr lang="en-US"/>
          </a:p>
        </p:txBody>
      </p:sp>
      <p:pic>
        <p:nvPicPr>
          <p:cNvPr id="5" name="Content Placeholder 4">
            <a:extLst>
              <a:ext uri="{FF2B5EF4-FFF2-40B4-BE49-F238E27FC236}">
                <a16:creationId xmlns:a16="http://schemas.microsoft.com/office/drawing/2014/main" id="{C0DF8B01-1E2C-5A47-A8ED-5E738B786B20}"/>
              </a:ext>
            </a:extLst>
          </p:cNvPr>
          <p:cNvPicPr>
            <a:picLocks noGrp="1" noChangeAspect="1"/>
          </p:cNvPicPr>
          <p:nvPr>
            <p:ph idx="1"/>
          </p:nvPr>
        </p:nvPicPr>
        <p:blipFill>
          <a:blip r:embed="rId2"/>
          <a:stretch>
            <a:fillRect/>
          </a:stretch>
        </p:blipFill>
        <p:spPr>
          <a:xfrm>
            <a:off x="4525785" y="108563"/>
            <a:ext cx="7943436" cy="6314657"/>
          </a:xfrm>
        </p:spPr>
      </p:pic>
      <p:sp>
        <p:nvSpPr>
          <p:cNvPr id="6" name="TextBox 5">
            <a:extLst>
              <a:ext uri="{FF2B5EF4-FFF2-40B4-BE49-F238E27FC236}">
                <a16:creationId xmlns:a16="http://schemas.microsoft.com/office/drawing/2014/main" id="{81C60F2D-C290-DA4D-B4D3-AFC3A159A566}"/>
              </a:ext>
            </a:extLst>
          </p:cNvPr>
          <p:cNvSpPr txBox="1"/>
          <p:nvPr/>
        </p:nvSpPr>
        <p:spPr>
          <a:xfrm>
            <a:off x="298074" y="117693"/>
            <a:ext cx="4508388" cy="6740307"/>
          </a:xfrm>
          <a:prstGeom prst="rect">
            <a:avLst/>
          </a:prstGeom>
          <a:noFill/>
        </p:spPr>
        <p:txBody>
          <a:bodyPr wrap="square" rtlCol="0">
            <a:spAutoFit/>
          </a:bodyPr>
          <a:lstStyle/>
          <a:p>
            <a:r>
              <a:rPr lang="en-US" dirty="0"/>
              <a:t>1 Use the table to the right and maps and graphs on the previous slides to describe the patterns and trends in water consumption</a:t>
            </a:r>
          </a:p>
          <a:p>
            <a:endParaRPr lang="en-US" dirty="0"/>
          </a:p>
          <a:p>
            <a:r>
              <a:rPr lang="en-US" b="1" u="sng" dirty="0"/>
              <a:t>Extra sources: </a:t>
            </a:r>
            <a:endParaRPr lang="en-US" dirty="0"/>
          </a:p>
          <a:p>
            <a:r>
              <a:rPr lang="en-US" dirty="0" err="1"/>
              <a:t>Kognity</a:t>
            </a:r>
            <a:r>
              <a:rPr lang="en-US" dirty="0"/>
              <a:t>: </a:t>
            </a:r>
            <a:r>
              <a:rPr lang="en-US" b="1" dirty="0"/>
              <a:t>3.1.5 Global water availability</a:t>
            </a:r>
            <a:endParaRPr lang="en-US" dirty="0"/>
          </a:p>
          <a:p>
            <a:r>
              <a:rPr lang="en-US" dirty="0"/>
              <a:t>Main textbook: Page 475- 476</a:t>
            </a:r>
          </a:p>
          <a:p>
            <a:endParaRPr lang="en-US" dirty="0"/>
          </a:p>
          <a:p>
            <a:r>
              <a:rPr lang="en-US" dirty="0"/>
              <a:t>2. Click on the </a:t>
            </a:r>
            <a:r>
              <a:rPr lang="en-US" dirty="0" err="1"/>
              <a:t>weebly</a:t>
            </a:r>
            <a:r>
              <a:rPr lang="en-US" dirty="0"/>
              <a:t> tab to access a brief summary report from UNESCO on the causes of water shortage and the likely future impacts. </a:t>
            </a:r>
            <a:br>
              <a:rPr lang="en-US" dirty="0"/>
            </a:br>
            <a:br>
              <a:rPr lang="en-US" dirty="0"/>
            </a:br>
            <a:r>
              <a:rPr lang="en-US" dirty="0" err="1"/>
              <a:t>i</a:t>
            </a:r>
            <a:r>
              <a:rPr lang="en-US" dirty="0"/>
              <a:t>. Take notes on the four main sources that create demand, namely agriculture, production of energy, industrial uses and human consumption.  Think back to previous work on rise of middle class population and continuing progress in global development (MDG's - SDG's). </a:t>
            </a:r>
            <a:br>
              <a:rPr lang="en-US" dirty="0"/>
            </a:br>
            <a:br>
              <a:rPr lang="en-US" dirty="0"/>
            </a:br>
            <a:r>
              <a:rPr lang="en-US" dirty="0"/>
              <a:t>ii. Take notes on the likely impacts of climate change on future water supplies and vulnerable populations. </a:t>
            </a:r>
          </a:p>
        </p:txBody>
      </p:sp>
    </p:spTree>
    <p:extLst>
      <p:ext uri="{BB962C8B-B14F-4D97-AF65-F5344CB8AC3E}">
        <p14:creationId xmlns:p14="http://schemas.microsoft.com/office/powerpoint/2010/main" val="924991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6100A-2DED-AE44-B4EF-75E182CB4E28}"/>
              </a:ext>
            </a:extLst>
          </p:cNvPr>
          <p:cNvSpPr>
            <a:spLocks noGrp="1"/>
          </p:cNvSpPr>
          <p:nvPr>
            <p:ph type="title"/>
          </p:nvPr>
        </p:nvSpPr>
        <p:spPr>
          <a:xfrm>
            <a:off x="838200" y="365125"/>
            <a:ext cx="4858062" cy="1325563"/>
          </a:xfrm>
        </p:spPr>
        <p:txBody>
          <a:bodyPr/>
          <a:lstStyle/>
          <a:p>
            <a:r>
              <a:rPr lang="en-US" dirty="0"/>
              <a:t>Embedded water</a:t>
            </a:r>
          </a:p>
        </p:txBody>
      </p:sp>
      <p:pic>
        <p:nvPicPr>
          <p:cNvPr id="5" name="Content Placeholder 4">
            <a:extLst>
              <a:ext uri="{FF2B5EF4-FFF2-40B4-BE49-F238E27FC236}">
                <a16:creationId xmlns:a16="http://schemas.microsoft.com/office/drawing/2014/main" id="{F01FD73F-2DC2-3845-8610-822FB66C6E63}"/>
              </a:ext>
            </a:extLst>
          </p:cNvPr>
          <p:cNvPicPr>
            <a:picLocks noGrp="1" noChangeAspect="1"/>
          </p:cNvPicPr>
          <p:nvPr>
            <p:ph idx="1"/>
          </p:nvPr>
        </p:nvPicPr>
        <p:blipFill>
          <a:blip r:embed="rId2"/>
          <a:stretch>
            <a:fillRect/>
          </a:stretch>
        </p:blipFill>
        <p:spPr>
          <a:xfrm>
            <a:off x="5406452" y="365125"/>
            <a:ext cx="5159727" cy="6195546"/>
          </a:xfrm>
        </p:spPr>
      </p:pic>
      <p:sp>
        <p:nvSpPr>
          <p:cNvPr id="6" name="TextBox 5">
            <a:extLst>
              <a:ext uri="{FF2B5EF4-FFF2-40B4-BE49-F238E27FC236}">
                <a16:creationId xmlns:a16="http://schemas.microsoft.com/office/drawing/2014/main" id="{3FA7C674-9BDC-D844-B767-458B928C9CF2}"/>
              </a:ext>
            </a:extLst>
          </p:cNvPr>
          <p:cNvSpPr txBox="1"/>
          <p:nvPr/>
        </p:nvSpPr>
        <p:spPr>
          <a:xfrm>
            <a:off x="838200" y="1823034"/>
            <a:ext cx="4586990" cy="1938992"/>
          </a:xfrm>
          <a:prstGeom prst="rect">
            <a:avLst/>
          </a:prstGeom>
          <a:noFill/>
        </p:spPr>
        <p:txBody>
          <a:bodyPr wrap="square" rtlCol="0">
            <a:spAutoFit/>
          </a:bodyPr>
          <a:lstStyle/>
          <a:p>
            <a:r>
              <a:rPr lang="en-US" sz="2400" dirty="0"/>
              <a:t>A measure of water used in the production and transport to market of food and commodities (can also be known as ‘virtual water’ or ‘water footprint’ ) </a:t>
            </a:r>
          </a:p>
        </p:txBody>
      </p:sp>
    </p:spTree>
    <p:extLst>
      <p:ext uri="{BB962C8B-B14F-4D97-AF65-F5344CB8AC3E}">
        <p14:creationId xmlns:p14="http://schemas.microsoft.com/office/powerpoint/2010/main" val="4190581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314</Words>
  <Application>Microsoft Macintosh PowerPoint</Application>
  <PresentationFormat>Widescreen</PresentationFormat>
  <Paragraphs>37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PATTERNS AND TRENDS IN THE AVAILABILITY AND CONSUMPTION OF WATER </vt:lpstr>
      <vt:lpstr>Starter: Complete the key data worksheet above by filling in the relevant information next to each piece of important data.  </vt:lpstr>
      <vt:lpstr>PowerPoint Presentation</vt:lpstr>
      <vt:lpstr>Key terms: </vt:lpstr>
      <vt:lpstr>Patterns…..</vt:lpstr>
      <vt:lpstr>Trends…..</vt:lpstr>
      <vt:lpstr>PowerPoint Presentation</vt:lpstr>
      <vt:lpstr>PowerPoint Presentation</vt:lpstr>
      <vt:lpstr>Embedded water</vt:lpstr>
      <vt:lpstr>Virtual water into Europe</vt:lpstr>
      <vt:lpstr>Why is this important?</vt:lpstr>
      <vt:lpstr>Calculate your water footprint </vt:lpstr>
      <vt:lpstr>Extra information: Invisible water, the hidden virtual water market </vt:lpstr>
      <vt:lpstr>INFOGRAPHIC PRACTICE </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AND TRENDS IN THE AVAILABILITY AND CONSUMPTION OF WATER </dc:title>
  <dc:creator>Anna Bennett</dc:creator>
  <cp:lastModifiedBy>Anna Bennett</cp:lastModifiedBy>
  <cp:revision>9</cp:revision>
  <dcterms:created xsi:type="dcterms:W3CDTF">2018-08-24T16:31:08Z</dcterms:created>
  <dcterms:modified xsi:type="dcterms:W3CDTF">2018-08-24T19:31:06Z</dcterms:modified>
</cp:coreProperties>
</file>