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74" r:id="rId2"/>
    <p:sldId id="256" r:id="rId3"/>
    <p:sldId id="257" r:id="rId4"/>
    <p:sldId id="259" r:id="rId5"/>
    <p:sldId id="260" r:id="rId6"/>
    <p:sldId id="263" r:id="rId7"/>
    <p:sldId id="264" r:id="rId8"/>
    <p:sldId id="265" r:id="rId9"/>
    <p:sldId id="266" r:id="rId10"/>
    <p:sldId id="267" r:id="rId11"/>
    <p:sldId id="268" r:id="rId12"/>
    <p:sldId id="283" r:id="rId13"/>
    <p:sldId id="284" r:id="rId14"/>
    <p:sldId id="285" r:id="rId15"/>
    <p:sldId id="286" r:id="rId16"/>
    <p:sldId id="270" r:id="rId17"/>
    <p:sldId id="271" r:id="rId18"/>
    <p:sldId id="272" r:id="rId19"/>
    <p:sldId id="275" r:id="rId20"/>
    <p:sldId id="273" r:id="rId21"/>
    <p:sldId id="278" r:id="rId22"/>
    <p:sldId id="279" r:id="rId23"/>
    <p:sldId id="280" r:id="rId24"/>
    <p:sldId id="281" r:id="rId25"/>
    <p:sldId id="282" r:id="rId26"/>
    <p:sldId id="276" r:id="rId27"/>
    <p:sldId id="287" r:id="rId28"/>
    <p:sldId id="288" r:id="rId29"/>
    <p:sldId id="28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37"/>
    <p:restoredTop sz="94611"/>
  </p:normalViewPr>
  <p:slideViewPr>
    <p:cSldViewPr snapToGrid="0" snapToObjects="1">
      <p:cViewPr varScale="1">
        <p:scale>
          <a:sx n="85" d="100"/>
          <a:sy n="85" d="100"/>
        </p:scale>
        <p:origin x="184"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1E0BD4-418F-AA45-B32A-C40A0A304342}" type="datetimeFigureOut">
              <a:rPr lang="en-US" smtClean="0"/>
              <a:t>3/11/18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B6B154-E0F1-8E43-841D-25239F5C3640}" type="slidenum">
              <a:rPr lang="en-US" smtClean="0"/>
              <a:t>‹#›</a:t>
            </a:fld>
            <a:endParaRPr lang="en-US"/>
          </a:p>
        </p:txBody>
      </p:sp>
    </p:spTree>
    <p:extLst>
      <p:ext uri="{BB962C8B-B14F-4D97-AF65-F5344CB8AC3E}">
        <p14:creationId xmlns:p14="http://schemas.microsoft.com/office/powerpoint/2010/main" val="2024022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latin typeface="Arial" charset="0"/>
                <a:ea typeface="ＭＳ Ｐゴシック" pitchFamily="34" charset="-128"/>
              </a:rPr>
              <a:t>This is a </a:t>
            </a:r>
            <a:r>
              <a:rPr lang="en-US" dirty="0" err="1">
                <a:latin typeface="Arial" charset="0"/>
                <a:ea typeface="ＭＳ Ｐゴシック" pitchFamily="34" charset="-128"/>
              </a:rPr>
              <a:t>PlayPump</a:t>
            </a:r>
            <a:r>
              <a:rPr lang="en-US" dirty="0">
                <a:latin typeface="Arial" charset="0"/>
                <a:ea typeface="ＭＳ Ｐゴシック" pitchFamily="34" charset="-128"/>
              </a:rPr>
              <a:t>® water system. As children spin on the roundabout, fresh clean water is pumped from deep underground into a storage tank for use by the entire community. A simple idea that is changing the lives of thousands of African people. </a:t>
            </a:r>
          </a:p>
          <a:p>
            <a:pPr eaLnBrk="1" hangingPunct="1">
              <a:spcBef>
                <a:spcPct val="0"/>
              </a:spcBef>
            </a:pPr>
            <a:r>
              <a:rPr lang="en-US" dirty="0">
                <a:latin typeface="Arial" charset="0"/>
                <a:ea typeface="ＭＳ Ｐゴシック" pitchFamily="34" charset="-128"/>
              </a:rPr>
              <a:t>One turn of the roundabout pumps one </a:t>
            </a:r>
            <a:r>
              <a:rPr lang="en-US" dirty="0" err="1">
                <a:latin typeface="Arial" charset="0"/>
                <a:ea typeface="ＭＳ Ｐゴシック" pitchFamily="34" charset="-128"/>
              </a:rPr>
              <a:t>litre</a:t>
            </a:r>
            <a:r>
              <a:rPr lang="en-US" dirty="0">
                <a:latin typeface="Arial" charset="0"/>
                <a:ea typeface="ＭＳ Ｐゴシック" pitchFamily="34" charset="-128"/>
              </a:rPr>
              <a:t> of clean water out of the ground. This water is pumped into a storage tank.  The tank hold 2,500 litres of water (or about 5,000 bottles). </a:t>
            </a:r>
          </a:p>
        </p:txBody>
      </p:sp>
      <p:sp>
        <p:nvSpPr>
          <p:cNvPr id="27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AFD3B3-E56B-4D39-9CBB-434DB7E0BBB2}" type="slidenum">
              <a:rPr lang="en-US" smtClean="0"/>
              <a:pPr fontAlgn="base">
                <a:spcBef>
                  <a:spcPct val="0"/>
                </a:spcBef>
                <a:spcAft>
                  <a:spcPct val="0"/>
                </a:spcAft>
                <a:defRPr/>
              </a:pPr>
              <a:t>23</a:t>
            </a:fld>
            <a:endParaRPr lang="en-US"/>
          </a:p>
        </p:txBody>
      </p:sp>
    </p:spTree>
    <p:extLst>
      <p:ext uri="{BB962C8B-B14F-4D97-AF65-F5344CB8AC3E}">
        <p14:creationId xmlns:p14="http://schemas.microsoft.com/office/powerpoint/2010/main" val="3135271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983D4-8027-5E42-9CC2-12A0EDA313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87B5E8-03FD-474D-A58C-8613281F94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7D3EA8-EC2D-FB46-9248-8DD95F360C5A}"/>
              </a:ext>
            </a:extLst>
          </p:cNvPr>
          <p:cNvSpPr>
            <a:spLocks noGrp="1"/>
          </p:cNvSpPr>
          <p:nvPr>
            <p:ph type="dt" sz="half" idx="10"/>
          </p:nvPr>
        </p:nvSpPr>
        <p:spPr/>
        <p:txBody>
          <a:bodyPr/>
          <a:lstStyle/>
          <a:p>
            <a:fld id="{178AE395-3501-6D41-A9EA-76D734D845EB}" type="datetimeFigureOut">
              <a:rPr lang="en-US" smtClean="0"/>
              <a:t>3/11/18</a:t>
            </a:fld>
            <a:endParaRPr lang="en-US"/>
          </a:p>
        </p:txBody>
      </p:sp>
      <p:sp>
        <p:nvSpPr>
          <p:cNvPr id="5" name="Footer Placeholder 4">
            <a:extLst>
              <a:ext uri="{FF2B5EF4-FFF2-40B4-BE49-F238E27FC236}">
                <a16:creationId xmlns:a16="http://schemas.microsoft.com/office/drawing/2014/main" id="{79AB973B-3EAD-E445-91CB-BAB667070E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8DDAE-746B-B643-8B52-6824D4F6C7BA}"/>
              </a:ext>
            </a:extLst>
          </p:cNvPr>
          <p:cNvSpPr>
            <a:spLocks noGrp="1"/>
          </p:cNvSpPr>
          <p:nvPr>
            <p:ph type="sldNum" sz="quarter" idx="12"/>
          </p:nvPr>
        </p:nvSpPr>
        <p:spPr/>
        <p:txBody>
          <a:bodyPr/>
          <a:lstStyle/>
          <a:p>
            <a:fld id="{63505689-F014-D045-8CA3-B44808E59803}" type="slidenum">
              <a:rPr lang="en-US" smtClean="0"/>
              <a:t>‹#›</a:t>
            </a:fld>
            <a:endParaRPr lang="en-US"/>
          </a:p>
        </p:txBody>
      </p:sp>
    </p:spTree>
    <p:extLst>
      <p:ext uri="{BB962C8B-B14F-4D97-AF65-F5344CB8AC3E}">
        <p14:creationId xmlns:p14="http://schemas.microsoft.com/office/powerpoint/2010/main" val="3446230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61B0D-63A2-4343-B850-58CDB8E3C0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676C7B-4B40-2042-9CE7-98FA228E8BD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F41615-D032-6B41-A0C9-694FEF7D672D}"/>
              </a:ext>
            </a:extLst>
          </p:cNvPr>
          <p:cNvSpPr>
            <a:spLocks noGrp="1"/>
          </p:cNvSpPr>
          <p:nvPr>
            <p:ph type="dt" sz="half" idx="10"/>
          </p:nvPr>
        </p:nvSpPr>
        <p:spPr/>
        <p:txBody>
          <a:bodyPr/>
          <a:lstStyle/>
          <a:p>
            <a:fld id="{178AE395-3501-6D41-A9EA-76D734D845EB}" type="datetimeFigureOut">
              <a:rPr lang="en-US" smtClean="0"/>
              <a:t>3/11/18</a:t>
            </a:fld>
            <a:endParaRPr lang="en-US"/>
          </a:p>
        </p:txBody>
      </p:sp>
      <p:sp>
        <p:nvSpPr>
          <p:cNvPr id="5" name="Footer Placeholder 4">
            <a:extLst>
              <a:ext uri="{FF2B5EF4-FFF2-40B4-BE49-F238E27FC236}">
                <a16:creationId xmlns:a16="http://schemas.microsoft.com/office/drawing/2014/main" id="{176455C4-ECA5-B94F-B11C-01B84573C4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96BCF0-3FCF-6D4A-BE32-EA499B4ADF91}"/>
              </a:ext>
            </a:extLst>
          </p:cNvPr>
          <p:cNvSpPr>
            <a:spLocks noGrp="1"/>
          </p:cNvSpPr>
          <p:nvPr>
            <p:ph type="sldNum" sz="quarter" idx="12"/>
          </p:nvPr>
        </p:nvSpPr>
        <p:spPr/>
        <p:txBody>
          <a:bodyPr/>
          <a:lstStyle/>
          <a:p>
            <a:fld id="{63505689-F014-D045-8CA3-B44808E59803}" type="slidenum">
              <a:rPr lang="en-US" smtClean="0"/>
              <a:t>‹#›</a:t>
            </a:fld>
            <a:endParaRPr lang="en-US"/>
          </a:p>
        </p:txBody>
      </p:sp>
    </p:spTree>
    <p:extLst>
      <p:ext uri="{BB962C8B-B14F-4D97-AF65-F5344CB8AC3E}">
        <p14:creationId xmlns:p14="http://schemas.microsoft.com/office/powerpoint/2010/main" val="3705768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C171E5-D6B3-FF47-A92C-6E1F94E416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7A17B9-0DE6-AD4C-9772-DF7101E7093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0F3787-738E-E746-9179-7C2FEBDF3EEE}"/>
              </a:ext>
            </a:extLst>
          </p:cNvPr>
          <p:cNvSpPr>
            <a:spLocks noGrp="1"/>
          </p:cNvSpPr>
          <p:nvPr>
            <p:ph type="dt" sz="half" idx="10"/>
          </p:nvPr>
        </p:nvSpPr>
        <p:spPr/>
        <p:txBody>
          <a:bodyPr/>
          <a:lstStyle/>
          <a:p>
            <a:fld id="{178AE395-3501-6D41-A9EA-76D734D845EB}" type="datetimeFigureOut">
              <a:rPr lang="en-US" smtClean="0"/>
              <a:t>3/11/18</a:t>
            </a:fld>
            <a:endParaRPr lang="en-US"/>
          </a:p>
        </p:txBody>
      </p:sp>
      <p:sp>
        <p:nvSpPr>
          <p:cNvPr id="5" name="Footer Placeholder 4">
            <a:extLst>
              <a:ext uri="{FF2B5EF4-FFF2-40B4-BE49-F238E27FC236}">
                <a16:creationId xmlns:a16="http://schemas.microsoft.com/office/drawing/2014/main" id="{E864E088-390E-8745-A7A5-8DB3CF1F0E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4C713D-123D-9D4E-9B61-341235EF597C}"/>
              </a:ext>
            </a:extLst>
          </p:cNvPr>
          <p:cNvSpPr>
            <a:spLocks noGrp="1"/>
          </p:cNvSpPr>
          <p:nvPr>
            <p:ph type="sldNum" sz="quarter" idx="12"/>
          </p:nvPr>
        </p:nvSpPr>
        <p:spPr/>
        <p:txBody>
          <a:bodyPr/>
          <a:lstStyle/>
          <a:p>
            <a:fld id="{63505689-F014-D045-8CA3-B44808E59803}" type="slidenum">
              <a:rPr lang="en-US" smtClean="0"/>
              <a:t>‹#›</a:t>
            </a:fld>
            <a:endParaRPr lang="en-US"/>
          </a:p>
        </p:txBody>
      </p:sp>
    </p:spTree>
    <p:extLst>
      <p:ext uri="{BB962C8B-B14F-4D97-AF65-F5344CB8AC3E}">
        <p14:creationId xmlns:p14="http://schemas.microsoft.com/office/powerpoint/2010/main" val="371888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GB"/>
          </a:p>
        </p:txBody>
      </p:sp>
      <p:sp>
        <p:nvSpPr>
          <p:cNvPr id="4" name="Rectangle 5"/>
          <p:cNvSpPr>
            <a:spLocks noGrp="1" noChangeArrowheads="1"/>
          </p:cNvSpPr>
          <p:nvPr>
            <p:ph type="ftr" sz="quarter" idx="11"/>
          </p:nvPr>
        </p:nvSpPr>
        <p:spPr/>
        <p:txBody>
          <a:bodyPr/>
          <a:lstStyle>
            <a:lvl1pPr>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vl1pPr>
          </a:lstStyle>
          <a:p>
            <a:pPr>
              <a:defRPr/>
            </a:pPr>
            <a:fld id="{8817C7BC-7124-42BB-B45B-8B1F2D545732}" type="slidenum">
              <a:rPr lang="en-US"/>
              <a:pPr>
                <a:defRPr/>
              </a:pPr>
              <a:t>‹#›</a:t>
            </a:fld>
            <a:endParaRPr lang="en-US"/>
          </a:p>
        </p:txBody>
      </p:sp>
    </p:spTree>
    <p:extLst>
      <p:ext uri="{BB962C8B-B14F-4D97-AF65-F5344CB8AC3E}">
        <p14:creationId xmlns:p14="http://schemas.microsoft.com/office/powerpoint/2010/main" val="1715413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4256-71BF-2842-BF2F-FA91EAF44F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3C275C-9B72-D24F-89D8-31A7DD9F99D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3249F-5A88-B64C-B882-7E3298A5C363}"/>
              </a:ext>
            </a:extLst>
          </p:cNvPr>
          <p:cNvSpPr>
            <a:spLocks noGrp="1"/>
          </p:cNvSpPr>
          <p:nvPr>
            <p:ph type="dt" sz="half" idx="10"/>
          </p:nvPr>
        </p:nvSpPr>
        <p:spPr/>
        <p:txBody>
          <a:bodyPr/>
          <a:lstStyle/>
          <a:p>
            <a:fld id="{178AE395-3501-6D41-A9EA-76D734D845EB}" type="datetimeFigureOut">
              <a:rPr lang="en-US" smtClean="0"/>
              <a:t>3/11/18</a:t>
            </a:fld>
            <a:endParaRPr lang="en-US"/>
          </a:p>
        </p:txBody>
      </p:sp>
      <p:sp>
        <p:nvSpPr>
          <p:cNvPr id="5" name="Footer Placeholder 4">
            <a:extLst>
              <a:ext uri="{FF2B5EF4-FFF2-40B4-BE49-F238E27FC236}">
                <a16:creationId xmlns:a16="http://schemas.microsoft.com/office/drawing/2014/main" id="{3FCEE76B-B5B6-9047-B0F4-97ABD7223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2F3A3B-96EE-1846-AEF4-D4EBF4C58CDA}"/>
              </a:ext>
            </a:extLst>
          </p:cNvPr>
          <p:cNvSpPr>
            <a:spLocks noGrp="1"/>
          </p:cNvSpPr>
          <p:nvPr>
            <p:ph type="sldNum" sz="quarter" idx="12"/>
          </p:nvPr>
        </p:nvSpPr>
        <p:spPr/>
        <p:txBody>
          <a:bodyPr/>
          <a:lstStyle/>
          <a:p>
            <a:fld id="{63505689-F014-D045-8CA3-B44808E59803}" type="slidenum">
              <a:rPr lang="en-US" smtClean="0"/>
              <a:t>‹#›</a:t>
            </a:fld>
            <a:endParaRPr lang="en-US"/>
          </a:p>
        </p:txBody>
      </p:sp>
    </p:spTree>
    <p:extLst>
      <p:ext uri="{BB962C8B-B14F-4D97-AF65-F5344CB8AC3E}">
        <p14:creationId xmlns:p14="http://schemas.microsoft.com/office/powerpoint/2010/main" val="3580537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B140A-CB5D-4B42-831D-DE1FA3D02A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62B554-D6EC-984C-8BA4-D513DEC3A2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794255C-EAB5-0543-A579-164B4D3A93A3}"/>
              </a:ext>
            </a:extLst>
          </p:cNvPr>
          <p:cNvSpPr>
            <a:spLocks noGrp="1"/>
          </p:cNvSpPr>
          <p:nvPr>
            <p:ph type="dt" sz="half" idx="10"/>
          </p:nvPr>
        </p:nvSpPr>
        <p:spPr/>
        <p:txBody>
          <a:bodyPr/>
          <a:lstStyle/>
          <a:p>
            <a:fld id="{178AE395-3501-6D41-A9EA-76D734D845EB}" type="datetimeFigureOut">
              <a:rPr lang="en-US" smtClean="0"/>
              <a:t>3/11/18</a:t>
            </a:fld>
            <a:endParaRPr lang="en-US"/>
          </a:p>
        </p:txBody>
      </p:sp>
      <p:sp>
        <p:nvSpPr>
          <p:cNvPr id="5" name="Footer Placeholder 4">
            <a:extLst>
              <a:ext uri="{FF2B5EF4-FFF2-40B4-BE49-F238E27FC236}">
                <a16:creationId xmlns:a16="http://schemas.microsoft.com/office/drawing/2014/main" id="{676084C3-57AC-024B-87A0-799B201F1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268873-E152-A045-8557-E89C979E7132}"/>
              </a:ext>
            </a:extLst>
          </p:cNvPr>
          <p:cNvSpPr>
            <a:spLocks noGrp="1"/>
          </p:cNvSpPr>
          <p:nvPr>
            <p:ph type="sldNum" sz="quarter" idx="12"/>
          </p:nvPr>
        </p:nvSpPr>
        <p:spPr/>
        <p:txBody>
          <a:bodyPr/>
          <a:lstStyle/>
          <a:p>
            <a:fld id="{63505689-F014-D045-8CA3-B44808E59803}" type="slidenum">
              <a:rPr lang="en-US" smtClean="0"/>
              <a:t>‹#›</a:t>
            </a:fld>
            <a:endParaRPr lang="en-US"/>
          </a:p>
        </p:txBody>
      </p:sp>
    </p:spTree>
    <p:extLst>
      <p:ext uri="{BB962C8B-B14F-4D97-AF65-F5344CB8AC3E}">
        <p14:creationId xmlns:p14="http://schemas.microsoft.com/office/powerpoint/2010/main" val="603779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DA940-C230-9043-BB8C-562931EAA2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2131C6-449E-9348-8E95-1B56298A40E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93A088-2C32-3748-8589-C81F4D0E9DB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B9CD0F-9DD7-8444-A0EF-04C5DD64FF6E}"/>
              </a:ext>
            </a:extLst>
          </p:cNvPr>
          <p:cNvSpPr>
            <a:spLocks noGrp="1"/>
          </p:cNvSpPr>
          <p:nvPr>
            <p:ph type="dt" sz="half" idx="10"/>
          </p:nvPr>
        </p:nvSpPr>
        <p:spPr/>
        <p:txBody>
          <a:bodyPr/>
          <a:lstStyle/>
          <a:p>
            <a:fld id="{178AE395-3501-6D41-A9EA-76D734D845EB}" type="datetimeFigureOut">
              <a:rPr lang="en-US" smtClean="0"/>
              <a:t>3/11/18</a:t>
            </a:fld>
            <a:endParaRPr lang="en-US"/>
          </a:p>
        </p:txBody>
      </p:sp>
      <p:sp>
        <p:nvSpPr>
          <p:cNvPr id="6" name="Footer Placeholder 5">
            <a:extLst>
              <a:ext uri="{FF2B5EF4-FFF2-40B4-BE49-F238E27FC236}">
                <a16:creationId xmlns:a16="http://schemas.microsoft.com/office/drawing/2014/main" id="{18E9C32F-2F4C-E64F-975A-088241D025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DE9395-36A2-B04D-A2B1-B5C8FB6595B4}"/>
              </a:ext>
            </a:extLst>
          </p:cNvPr>
          <p:cNvSpPr>
            <a:spLocks noGrp="1"/>
          </p:cNvSpPr>
          <p:nvPr>
            <p:ph type="sldNum" sz="quarter" idx="12"/>
          </p:nvPr>
        </p:nvSpPr>
        <p:spPr/>
        <p:txBody>
          <a:bodyPr/>
          <a:lstStyle/>
          <a:p>
            <a:fld id="{63505689-F014-D045-8CA3-B44808E59803}" type="slidenum">
              <a:rPr lang="en-US" smtClean="0"/>
              <a:t>‹#›</a:t>
            </a:fld>
            <a:endParaRPr lang="en-US"/>
          </a:p>
        </p:txBody>
      </p:sp>
    </p:spTree>
    <p:extLst>
      <p:ext uri="{BB962C8B-B14F-4D97-AF65-F5344CB8AC3E}">
        <p14:creationId xmlns:p14="http://schemas.microsoft.com/office/powerpoint/2010/main" val="3784317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32D75-94F7-A14B-931B-E61D5FC891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B094F3-9EB7-7547-940A-9F3C2DAC1A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D63288D-C82F-B744-8475-9D2CECB35EB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970A2-80EA-E447-9199-F4BAF5E958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9BA067A-1483-A648-92F7-D647892D090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712EFE-FEF9-3047-A1B0-842387D4178E}"/>
              </a:ext>
            </a:extLst>
          </p:cNvPr>
          <p:cNvSpPr>
            <a:spLocks noGrp="1"/>
          </p:cNvSpPr>
          <p:nvPr>
            <p:ph type="dt" sz="half" idx="10"/>
          </p:nvPr>
        </p:nvSpPr>
        <p:spPr/>
        <p:txBody>
          <a:bodyPr/>
          <a:lstStyle/>
          <a:p>
            <a:fld id="{178AE395-3501-6D41-A9EA-76D734D845EB}" type="datetimeFigureOut">
              <a:rPr lang="en-US" smtClean="0"/>
              <a:t>3/11/18</a:t>
            </a:fld>
            <a:endParaRPr lang="en-US"/>
          </a:p>
        </p:txBody>
      </p:sp>
      <p:sp>
        <p:nvSpPr>
          <p:cNvPr id="8" name="Footer Placeholder 7">
            <a:extLst>
              <a:ext uri="{FF2B5EF4-FFF2-40B4-BE49-F238E27FC236}">
                <a16:creationId xmlns:a16="http://schemas.microsoft.com/office/drawing/2014/main" id="{BEFA5B9E-7072-754D-A1D4-64654F994D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0822C5-AF6B-2548-9B63-04893727601B}"/>
              </a:ext>
            </a:extLst>
          </p:cNvPr>
          <p:cNvSpPr>
            <a:spLocks noGrp="1"/>
          </p:cNvSpPr>
          <p:nvPr>
            <p:ph type="sldNum" sz="quarter" idx="12"/>
          </p:nvPr>
        </p:nvSpPr>
        <p:spPr/>
        <p:txBody>
          <a:bodyPr/>
          <a:lstStyle/>
          <a:p>
            <a:fld id="{63505689-F014-D045-8CA3-B44808E59803}" type="slidenum">
              <a:rPr lang="en-US" smtClean="0"/>
              <a:t>‹#›</a:t>
            </a:fld>
            <a:endParaRPr lang="en-US"/>
          </a:p>
        </p:txBody>
      </p:sp>
    </p:spTree>
    <p:extLst>
      <p:ext uri="{BB962C8B-B14F-4D97-AF65-F5344CB8AC3E}">
        <p14:creationId xmlns:p14="http://schemas.microsoft.com/office/powerpoint/2010/main" val="2889387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FFB99-18FC-334F-BD74-394C3292DD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41A478-FA77-BC45-893A-F36BF59FFED3}"/>
              </a:ext>
            </a:extLst>
          </p:cNvPr>
          <p:cNvSpPr>
            <a:spLocks noGrp="1"/>
          </p:cNvSpPr>
          <p:nvPr>
            <p:ph type="dt" sz="half" idx="10"/>
          </p:nvPr>
        </p:nvSpPr>
        <p:spPr/>
        <p:txBody>
          <a:bodyPr/>
          <a:lstStyle/>
          <a:p>
            <a:fld id="{178AE395-3501-6D41-A9EA-76D734D845EB}" type="datetimeFigureOut">
              <a:rPr lang="en-US" smtClean="0"/>
              <a:t>3/11/18</a:t>
            </a:fld>
            <a:endParaRPr lang="en-US"/>
          </a:p>
        </p:txBody>
      </p:sp>
      <p:sp>
        <p:nvSpPr>
          <p:cNvPr id="4" name="Footer Placeholder 3">
            <a:extLst>
              <a:ext uri="{FF2B5EF4-FFF2-40B4-BE49-F238E27FC236}">
                <a16:creationId xmlns:a16="http://schemas.microsoft.com/office/drawing/2014/main" id="{9A684C36-E33A-104C-B8E4-F411591615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8A045E-77F8-C540-A7E3-0D7C5A9D7835}"/>
              </a:ext>
            </a:extLst>
          </p:cNvPr>
          <p:cNvSpPr>
            <a:spLocks noGrp="1"/>
          </p:cNvSpPr>
          <p:nvPr>
            <p:ph type="sldNum" sz="quarter" idx="12"/>
          </p:nvPr>
        </p:nvSpPr>
        <p:spPr/>
        <p:txBody>
          <a:bodyPr/>
          <a:lstStyle/>
          <a:p>
            <a:fld id="{63505689-F014-D045-8CA3-B44808E59803}" type="slidenum">
              <a:rPr lang="en-US" smtClean="0"/>
              <a:t>‹#›</a:t>
            </a:fld>
            <a:endParaRPr lang="en-US"/>
          </a:p>
        </p:txBody>
      </p:sp>
    </p:spTree>
    <p:extLst>
      <p:ext uri="{BB962C8B-B14F-4D97-AF65-F5344CB8AC3E}">
        <p14:creationId xmlns:p14="http://schemas.microsoft.com/office/powerpoint/2010/main" val="2094591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B9D43A-403D-4F4C-91C3-6BCC53088EFB}"/>
              </a:ext>
            </a:extLst>
          </p:cNvPr>
          <p:cNvSpPr>
            <a:spLocks noGrp="1"/>
          </p:cNvSpPr>
          <p:nvPr>
            <p:ph type="dt" sz="half" idx="10"/>
          </p:nvPr>
        </p:nvSpPr>
        <p:spPr/>
        <p:txBody>
          <a:bodyPr/>
          <a:lstStyle/>
          <a:p>
            <a:fld id="{178AE395-3501-6D41-A9EA-76D734D845EB}" type="datetimeFigureOut">
              <a:rPr lang="en-US" smtClean="0"/>
              <a:t>3/11/18</a:t>
            </a:fld>
            <a:endParaRPr lang="en-US"/>
          </a:p>
        </p:txBody>
      </p:sp>
      <p:sp>
        <p:nvSpPr>
          <p:cNvPr id="3" name="Footer Placeholder 2">
            <a:extLst>
              <a:ext uri="{FF2B5EF4-FFF2-40B4-BE49-F238E27FC236}">
                <a16:creationId xmlns:a16="http://schemas.microsoft.com/office/drawing/2014/main" id="{F73AB383-75E2-1F4A-94CF-08EE9705C5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894FB2-1509-7647-841D-E22399486F58}"/>
              </a:ext>
            </a:extLst>
          </p:cNvPr>
          <p:cNvSpPr>
            <a:spLocks noGrp="1"/>
          </p:cNvSpPr>
          <p:nvPr>
            <p:ph type="sldNum" sz="quarter" idx="12"/>
          </p:nvPr>
        </p:nvSpPr>
        <p:spPr/>
        <p:txBody>
          <a:bodyPr/>
          <a:lstStyle/>
          <a:p>
            <a:fld id="{63505689-F014-D045-8CA3-B44808E59803}" type="slidenum">
              <a:rPr lang="en-US" smtClean="0"/>
              <a:t>‹#›</a:t>
            </a:fld>
            <a:endParaRPr lang="en-US"/>
          </a:p>
        </p:txBody>
      </p:sp>
    </p:spTree>
    <p:extLst>
      <p:ext uri="{BB962C8B-B14F-4D97-AF65-F5344CB8AC3E}">
        <p14:creationId xmlns:p14="http://schemas.microsoft.com/office/powerpoint/2010/main" val="1548083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1C9CE-B306-1741-84C4-A168DF430E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DA1EA6-7B1D-C14C-8E89-6BF5887D39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5C84A3-ADF4-DB43-AFFD-7EE932EFB0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87E4D5-36AD-EA40-8797-ED1BB7123ECF}"/>
              </a:ext>
            </a:extLst>
          </p:cNvPr>
          <p:cNvSpPr>
            <a:spLocks noGrp="1"/>
          </p:cNvSpPr>
          <p:nvPr>
            <p:ph type="dt" sz="half" idx="10"/>
          </p:nvPr>
        </p:nvSpPr>
        <p:spPr/>
        <p:txBody>
          <a:bodyPr/>
          <a:lstStyle/>
          <a:p>
            <a:fld id="{178AE395-3501-6D41-A9EA-76D734D845EB}" type="datetimeFigureOut">
              <a:rPr lang="en-US" smtClean="0"/>
              <a:t>3/11/18</a:t>
            </a:fld>
            <a:endParaRPr lang="en-US"/>
          </a:p>
        </p:txBody>
      </p:sp>
      <p:sp>
        <p:nvSpPr>
          <p:cNvPr id="6" name="Footer Placeholder 5">
            <a:extLst>
              <a:ext uri="{FF2B5EF4-FFF2-40B4-BE49-F238E27FC236}">
                <a16:creationId xmlns:a16="http://schemas.microsoft.com/office/drawing/2014/main" id="{EDC92B32-8364-B24F-A282-E462F252A6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E0964-0012-6043-BC90-C35E7D6F7ABC}"/>
              </a:ext>
            </a:extLst>
          </p:cNvPr>
          <p:cNvSpPr>
            <a:spLocks noGrp="1"/>
          </p:cNvSpPr>
          <p:nvPr>
            <p:ph type="sldNum" sz="quarter" idx="12"/>
          </p:nvPr>
        </p:nvSpPr>
        <p:spPr/>
        <p:txBody>
          <a:bodyPr/>
          <a:lstStyle/>
          <a:p>
            <a:fld id="{63505689-F014-D045-8CA3-B44808E59803}" type="slidenum">
              <a:rPr lang="en-US" smtClean="0"/>
              <a:t>‹#›</a:t>
            </a:fld>
            <a:endParaRPr lang="en-US"/>
          </a:p>
        </p:txBody>
      </p:sp>
    </p:spTree>
    <p:extLst>
      <p:ext uri="{BB962C8B-B14F-4D97-AF65-F5344CB8AC3E}">
        <p14:creationId xmlns:p14="http://schemas.microsoft.com/office/powerpoint/2010/main" val="3889550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BCFB4-5739-024B-966A-DFAE546DF7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310068-FBAD-BF43-8809-FC4EED1474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F968FE-12B0-4D47-A0B6-0999F54D25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D8552D8-16BF-0047-A1F6-1D62AD505B84}"/>
              </a:ext>
            </a:extLst>
          </p:cNvPr>
          <p:cNvSpPr>
            <a:spLocks noGrp="1"/>
          </p:cNvSpPr>
          <p:nvPr>
            <p:ph type="dt" sz="half" idx="10"/>
          </p:nvPr>
        </p:nvSpPr>
        <p:spPr/>
        <p:txBody>
          <a:bodyPr/>
          <a:lstStyle/>
          <a:p>
            <a:fld id="{178AE395-3501-6D41-A9EA-76D734D845EB}" type="datetimeFigureOut">
              <a:rPr lang="en-US" smtClean="0"/>
              <a:t>3/11/18</a:t>
            </a:fld>
            <a:endParaRPr lang="en-US"/>
          </a:p>
        </p:txBody>
      </p:sp>
      <p:sp>
        <p:nvSpPr>
          <p:cNvPr id="6" name="Footer Placeholder 5">
            <a:extLst>
              <a:ext uri="{FF2B5EF4-FFF2-40B4-BE49-F238E27FC236}">
                <a16:creationId xmlns:a16="http://schemas.microsoft.com/office/drawing/2014/main" id="{3F185953-4D76-134A-A549-D13AAA0462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825C1F-F8A6-A247-9AC9-08B95F7DCBA2}"/>
              </a:ext>
            </a:extLst>
          </p:cNvPr>
          <p:cNvSpPr>
            <a:spLocks noGrp="1"/>
          </p:cNvSpPr>
          <p:nvPr>
            <p:ph type="sldNum" sz="quarter" idx="12"/>
          </p:nvPr>
        </p:nvSpPr>
        <p:spPr/>
        <p:txBody>
          <a:bodyPr/>
          <a:lstStyle/>
          <a:p>
            <a:fld id="{63505689-F014-D045-8CA3-B44808E59803}" type="slidenum">
              <a:rPr lang="en-US" smtClean="0"/>
              <a:t>‹#›</a:t>
            </a:fld>
            <a:endParaRPr lang="en-US"/>
          </a:p>
        </p:txBody>
      </p:sp>
    </p:spTree>
    <p:extLst>
      <p:ext uri="{BB962C8B-B14F-4D97-AF65-F5344CB8AC3E}">
        <p14:creationId xmlns:p14="http://schemas.microsoft.com/office/powerpoint/2010/main" val="2299737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829A50-3FD4-0345-B062-84360847CC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F68564-0ED2-C74F-B154-E5869F99EA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25C666-B888-684E-B534-72D1FD1027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8AE395-3501-6D41-A9EA-76D734D845EB}" type="datetimeFigureOut">
              <a:rPr lang="en-US" smtClean="0"/>
              <a:t>3/11/18</a:t>
            </a:fld>
            <a:endParaRPr lang="en-US"/>
          </a:p>
        </p:txBody>
      </p:sp>
      <p:sp>
        <p:nvSpPr>
          <p:cNvPr id="5" name="Footer Placeholder 4">
            <a:extLst>
              <a:ext uri="{FF2B5EF4-FFF2-40B4-BE49-F238E27FC236}">
                <a16:creationId xmlns:a16="http://schemas.microsoft.com/office/drawing/2014/main" id="{788AEF1F-60A4-594D-A7C8-87973D7D59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2A9332-DCA1-5F4C-A850-8DEB56B179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505689-F014-D045-8CA3-B44808E59803}" type="slidenum">
              <a:rPr lang="en-US" smtClean="0"/>
              <a:t>‹#›</a:t>
            </a:fld>
            <a:endParaRPr lang="en-US"/>
          </a:p>
        </p:txBody>
      </p:sp>
    </p:spTree>
    <p:extLst>
      <p:ext uri="{BB962C8B-B14F-4D97-AF65-F5344CB8AC3E}">
        <p14:creationId xmlns:p14="http://schemas.microsoft.com/office/powerpoint/2010/main" val="1236916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KBSI6Du2yhk" TargetMode="External"/><Relationship Id="rId2" Type="http://schemas.openxmlformats.org/officeDocument/2006/relationships/hyperlink" Target="http://www.youtube.com/watch?v=o1QsCa7RmmU"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bassaleggeography.wordpress.com/2012/01/18/coca-cola-causes-water-shortages/" TargetMode="External"/><Relationship Id="rId2" Type="http://schemas.openxmlformats.org/officeDocument/2006/relationships/hyperlink" Target="http://www.waronwant.org/media/coca-cola-drinking-world-dry"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kum-a3QaqIk"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youtube.com/watch?v=uQu_Jppvzyk&amp;feature=results_video&amp;playnext=1&amp;list=PL76991DECF166D530"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video.nationalgeographic.com/video/kids/green-kids/playpumps-kid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HW5eBfZhE4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24064"/>
            <a:ext cx="3124201" cy="185216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264" y="-16042"/>
            <a:ext cx="3581400" cy="21144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0" y="24063"/>
            <a:ext cx="3124200" cy="185996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884027"/>
            <a:ext cx="3429000" cy="208253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1808" y="1965819"/>
            <a:ext cx="3257425" cy="191895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0438" y="3968810"/>
            <a:ext cx="3257152" cy="1904269"/>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67591" y="3848121"/>
            <a:ext cx="3471111" cy="207235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36306" y="1744628"/>
            <a:ext cx="2891785" cy="1739012"/>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72400" y="3383331"/>
            <a:ext cx="2895600" cy="1720899"/>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43965" y="4982944"/>
            <a:ext cx="3124200" cy="1875057"/>
          </a:xfrm>
          <a:prstGeom prst="rect">
            <a:avLst/>
          </a:prstGeom>
        </p:spPr>
      </p:pic>
      <p:sp>
        <p:nvSpPr>
          <p:cNvPr id="14" name="TextBox 13"/>
          <p:cNvSpPr txBox="1"/>
          <p:nvPr/>
        </p:nvSpPr>
        <p:spPr>
          <a:xfrm>
            <a:off x="1847851" y="5869454"/>
            <a:ext cx="5600700" cy="830997"/>
          </a:xfrm>
          <a:prstGeom prst="rect">
            <a:avLst/>
          </a:prstGeom>
          <a:noFill/>
        </p:spPr>
        <p:txBody>
          <a:bodyPr wrap="square" rtlCol="0">
            <a:spAutoFit/>
          </a:bodyPr>
          <a:lstStyle/>
          <a:p>
            <a:r>
              <a:rPr lang="en-US" sz="4800" dirty="0"/>
              <a:t>See, Think, Wonder</a:t>
            </a:r>
          </a:p>
        </p:txBody>
      </p:sp>
    </p:spTree>
    <p:extLst>
      <p:ext uri="{BB962C8B-B14F-4D97-AF65-F5344CB8AC3E}">
        <p14:creationId xmlns:p14="http://schemas.microsoft.com/office/powerpoint/2010/main" val="2585345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b="1" dirty="0"/>
              <a:t>Greater wealth and increasing levels of development are the major contribution to increasing water consumption</a:t>
            </a:r>
            <a:r>
              <a:rPr lang="en-US" sz="2000" dirty="0"/>
              <a:t>.</a:t>
            </a:r>
          </a:p>
        </p:txBody>
      </p:sp>
      <p:sp>
        <p:nvSpPr>
          <p:cNvPr id="3" name="Content Placeholder 2"/>
          <p:cNvSpPr>
            <a:spLocks noGrp="1"/>
          </p:cNvSpPr>
          <p:nvPr>
            <p:ph idx="1"/>
          </p:nvPr>
        </p:nvSpPr>
        <p:spPr/>
        <p:txBody>
          <a:bodyPr>
            <a:normAutofit fontScale="92500" lnSpcReduction="20000"/>
          </a:bodyPr>
          <a:lstStyle/>
          <a:p>
            <a:r>
              <a:rPr lang="en-US" dirty="0"/>
              <a:t>As a country’s economy becomes stronger, then the wealth of the individual increases and there is more money available for luxuries.</a:t>
            </a:r>
            <a:br>
              <a:rPr lang="en-US" dirty="0"/>
            </a:br>
            <a:r>
              <a:rPr lang="en-US" dirty="0"/>
              <a:t>(</a:t>
            </a:r>
            <a:r>
              <a:rPr lang="en-US" dirty="0" err="1"/>
              <a:t>i</a:t>
            </a:r>
            <a:r>
              <a:rPr lang="en-US" dirty="0"/>
              <a:t>) The range of demands for water is continually increasing in HICs from the ‘showering society’ to the use of </a:t>
            </a:r>
            <a:r>
              <a:rPr lang="en-US" dirty="0" err="1"/>
              <a:t>labour-saving</a:t>
            </a:r>
            <a:r>
              <a:rPr lang="en-US" dirty="0"/>
              <a:t> equipment such as washing machines:</a:t>
            </a:r>
            <a:br>
              <a:rPr lang="en-US" dirty="0"/>
            </a:br>
            <a:r>
              <a:rPr lang="en-US" dirty="0"/>
              <a:t>– There has been an incredible growth of </a:t>
            </a:r>
            <a:r>
              <a:rPr lang="en-US" dirty="0" err="1"/>
              <a:t>labour-saving</a:t>
            </a:r>
            <a:r>
              <a:rPr lang="en-US" dirty="0"/>
              <a:t> devices such as washing machines and dishwashers that use a considerable amount of water.</a:t>
            </a:r>
            <a:br>
              <a:rPr lang="en-US" dirty="0"/>
            </a:br>
            <a:r>
              <a:rPr lang="en-US" dirty="0"/>
              <a:t>-There has also been a change in personal hygiene. Before the 1950s it was quite common for there to be a weekly bath night. Now, people have bath or shower several times a week.</a:t>
            </a:r>
            <a:br>
              <a:rPr lang="en-US" dirty="0"/>
            </a:br>
            <a:r>
              <a:rPr lang="en-US" dirty="0"/>
              <a:t>(ii) The growth of the leisure and tourism industry has seen huge demands on the use of water. For instance, in countries such as Spain which are very dry in the summer, so much water is used on golf courses and swimming pools that local communities often suffer water shortages.</a:t>
            </a:r>
          </a:p>
        </p:txBody>
      </p:sp>
    </p:spTree>
    <p:extLst>
      <p:ext uri="{BB962C8B-B14F-4D97-AF65-F5344CB8AC3E}">
        <p14:creationId xmlns:p14="http://schemas.microsoft.com/office/powerpoint/2010/main" val="1280071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5">
                    <a:lumMod val="75000"/>
                  </a:schemeClr>
                </a:solidFill>
              </a:rPr>
              <a:t>Question:</a:t>
            </a:r>
            <a:r>
              <a:rPr lang="en-US" dirty="0">
                <a:solidFill>
                  <a:schemeClr val="accent5">
                    <a:lumMod val="75000"/>
                  </a:schemeClr>
                </a:solidFill>
              </a:rPr>
              <a:t> </a:t>
            </a:r>
            <a:r>
              <a:rPr lang="en-US" b="1" dirty="0">
                <a:solidFill>
                  <a:schemeClr val="accent5">
                    <a:lumMod val="75000"/>
                  </a:schemeClr>
                </a:solidFill>
              </a:rPr>
              <a:t>Explain how greater wealth affects water consumption. (4)</a:t>
            </a:r>
            <a:endParaRPr lang="en-US" dirty="0">
              <a:solidFill>
                <a:schemeClr val="accent5">
                  <a:lumMod val="75000"/>
                </a:schemeClr>
              </a:solidFill>
            </a:endParaRPr>
          </a:p>
        </p:txBody>
      </p:sp>
      <p:sp>
        <p:nvSpPr>
          <p:cNvPr id="3" name="Content Placeholder 2"/>
          <p:cNvSpPr>
            <a:spLocks noGrp="1"/>
          </p:cNvSpPr>
          <p:nvPr>
            <p:ph idx="1"/>
          </p:nvPr>
        </p:nvSpPr>
        <p:spPr/>
        <p:txBody>
          <a:bodyPr>
            <a:normAutofit fontScale="77500" lnSpcReduction="20000"/>
          </a:bodyPr>
          <a:lstStyle/>
          <a:p>
            <a:r>
              <a:rPr lang="en-US" b="1" dirty="0"/>
              <a:t>Examiner tips: </a:t>
            </a:r>
            <a:r>
              <a:rPr lang="en-US" dirty="0"/>
              <a:t>When answering this type of question, focus on two points and develop each of them with full explanation. If you are going to comment on opposite contexts e.g. greater and less wealthy people, ensure that the point raised for each is different and not just a mirror-image statement, for example ‘people in HICs use greater amounts of water as they have bought more water hungry devices, whereas people in LICs cannot afford them therefore use less water’.</a:t>
            </a:r>
            <a:br>
              <a:rPr lang="en-US" dirty="0"/>
            </a:br>
            <a:r>
              <a:rPr lang="en-US" dirty="0"/>
              <a:t>Higher scoring candidates tend to focus on the concept of showering societies as a reason for greater water use in HICs. Such candidates often develop answers beyond the simple description e.g. ‘people have more showers in HICs therefore use more water’. Higher scoring candidates more commonly give answers such as: ‘A higher income results in a greater amount of disposable income. This enables people to buy devices which use large amounts of water such as power showers. In addition, the fact that people shower at least once or twice per day, and for 10 minutes at a time on average, means that a larger amount of water is used.’</a:t>
            </a:r>
            <a:br>
              <a:rPr lang="en-US" dirty="0"/>
            </a:br>
            <a:r>
              <a:rPr lang="en-US" dirty="0"/>
              <a:t>R</a:t>
            </a:r>
            <a:r>
              <a:rPr lang="en-US" b="1" dirty="0"/>
              <a:t>emember to link points together with conjunctions to show the examiner the explanation in your answer.</a:t>
            </a:r>
            <a:endParaRPr lang="en-US" dirty="0"/>
          </a:p>
        </p:txBody>
      </p:sp>
    </p:spTree>
    <p:extLst>
      <p:ext uri="{BB962C8B-B14F-4D97-AF65-F5344CB8AC3E}">
        <p14:creationId xmlns:p14="http://schemas.microsoft.com/office/powerpoint/2010/main" val="303254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Groundwater : </a:t>
            </a:r>
            <a:r>
              <a:rPr lang="en-US" dirty="0"/>
              <a:t>Aquifers</a:t>
            </a:r>
          </a:p>
        </p:txBody>
      </p:sp>
      <p:sp>
        <p:nvSpPr>
          <p:cNvPr id="5" name="Content Placeholder 4"/>
          <p:cNvSpPr>
            <a:spLocks noGrp="1"/>
          </p:cNvSpPr>
          <p:nvPr>
            <p:ph idx="1"/>
          </p:nvPr>
        </p:nvSpPr>
        <p:spPr/>
        <p:txBody>
          <a:bodyPr/>
          <a:lstStyle/>
          <a:p>
            <a:endParaRPr lang="en-US" dirty="0"/>
          </a:p>
        </p:txBody>
      </p:sp>
      <p:pic>
        <p:nvPicPr>
          <p:cNvPr id="6" name="Picture 3"/>
          <p:cNvPicPr>
            <a:picLocks noChangeAspect="1" noChangeArrowheads="1"/>
          </p:cNvPicPr>
          <p:nvPr/>
        </p:nvPicPr>
        <p:blipFill>
          <a:blip r:embed="rId2" cstate="print"/>
          <a:srcRect/>
          <a:stretch>
            <a:fillRect/>
          </a:stretch>
        </p:blipFill>
        <p:spPr bwMode="auto">
          <a:xfrm>
            <a:off x="1081144" y="1690688"/>
            <a:ext cx="4038600" cy="1783609"/>
          </a:xfrm>
          <a:prstGeom prst="rect">
            <a:avLst/>
          </a:prstGeom>
          <a:noFill/>
          <a:ln w="9525">
            <a:noFill/>
            <a:miter lim="800000"/>
            <a:headEnd/>
            <a:tailEnd/>
          </a:ln>
        </p:spPr>
      </p:pic>
      <p:pic>
        <p:nvPicPr>
          <p:cNvPr id="1026" name="Picture 2" descr="http://pubs.usgs.gov/gip/gw_ruralhomeowner/images/fig5.gif"/>
          <p:cNvPicPr>
            <a:picLocks noChangeAspect="1" noChangeArrowheads="1"/>
          </p:cNvPicPr>
          <p:nvPr/>
        </p:nvPicPr>
        <p:blipFill>
          <a:blip r:embed="rId3" cstate="print"/>
          <a:srcRect/>
          <a:stretch>
            <a:fillRect/>
          </a:stretch>
        </p:blipFill>
        <p:spPr bwMode="auto">
          <a:xfrm>
            <a:off x="5362687" y="2891853"/>
            <a:ext cx="5991113" cy="3124200"/>
          </a:xfrm>
          <a:prstGeom prst="rect">
            <a:avLst/>
          </a:prstGeom>
          <a:noFill/>
        </p:spPr>
      </p:pic>
    </p:spTree>
    <p:extLst>
      <p:ext uri="{BB962C8B-B14F-4D97-AF65-F5344CB8AC3E}">
        <p14:creationId xmlns:p14="http://schemas.microsoft.com/office/powerpoint/2010/main" val="1752094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Key word: Aquifer:</a:t>
            </a:r>
            <a:endParaRPr lang="en-US" dirty="0"/>
          </a:p>
        </p:txBody>
      </p:sp>
      <p:sp>
        <p:nvSpPr>
          <p:cNvPr id="3" name="Content Placeholder 2"/>
          <p:cNvSpPr>
            <a:spLocks noGrp="1"/>
          </p:cNvSpPr>
          <p:nvPr>
            <p:ph idx="1"/>
          </p:nvPr>
        </p:nvSpPr>
        <p:spPr/>
        <p:txBody>
          <a:bodyPr>
            <a:normAutofit/>
          </a:bodyPr>
          <a:lstStyle/>
          <a:p>
            <a:r>
              <a:rPr lang="en-US" dirty="0"/>
              <a:t>A porous rock formation that allows water to move in and then hold water in tiny holes, such as a layer of chalk. The aquifer must occur above a layer that prevents the water seeping away, such as clay. The highest level of water in an aquifer is known as </a:t>
            </a:r>
            <a:r>
              <a:rPr lang="en-US" b="1" dirty="0"/>
              <a:t>the water table</a:t>
            </a:r>
            <a:r>
              <a:rPr lang="en-US" dirty="0"/>
              <a:t>. To extract water from an aquifer a hole is drilled down to below the water table and pressure will cause the water to flow up the pipe to the surface. </a:t>
            </a:r>
          </a:p>
        </p:txBody>
      </p:sp>
    </p:spTree>
    <p:extLst>
      <p:ext uri="{BB962C8B-B14F-4D97-AF65-F5344CB8AC3E}">
        <p14:creationId xmlns:p14="http://schemas.microsoft.com/office/powerpoint/2010/main" val="1381719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Aquifers in India</a:t>
            </a:r>
          </a:p>
        </p:txBody>
      </p:sp>
      <p:sp>
        <p:nvSpPr>
          <p:cNvPr id="3" name="Content Placeholder 2"/>
          <p:cNvSpPr>
            <a:spLocks noGrp="1"/>
          </p:cNvSpPr>
          <p:nvPr>
            <p:ph idx="1"/>
          </p:nvPr>
        </p:nvSpPr>
        <p:spPr/>
        <p:txBody>
          <a:bodyPr>
            <a:normAutofit/>
          </a:bodyPr>
          <a:lstStyle/>
          <a:p>
            <a:r>
              <a:rPr lang="en-US" dirty="0"/>
              <a:t>Watch the following 2 videos about the aquifers in India…</a:t>
            </a:r>
          </a:p>
          <a:p>
            <a:pPr>
              <a:buNone/>
            </a:pPr>
            <a:r>
              <a:rPr lang="en-US" dirty="0">
                <a:hlinkClick r:id="rId2"/>
              </a:rPr>
              <a:t>http://www.youtube.com/watch?v=o1QsCa7RmmU</a:t>
            </a:r>
            <a:endParaRPr lang="en-US" dirty="0"/>
          </a:p>
          <a:p>
            <a:pPr>
              <a:buNone/>
            </a:pPr>
            <a:r>
              <a:rPr lang="en-US" dirty="0">
                <a:solidFill>
                  <a:srgbClr val="FF0000"/>
                </a:solidFill>
              </a:rPr>
              <a:t>Coca cola in Rajasthan </a:t>
            </a:r>
            <a:r>
              <a:rPr lang="en-US" dirty="0"/>
              <a:t>case study from 8.20 </a:t>
            </a:r>
          </a:p>
          <a:p>
            <a:pPr>
              <a:buNone/>
            </a:pPr>
            <a:r>
              <a:rPr lang="en-US" dirty="0">
                <a:hlinkClick r:id="rId3"/>
              </a:rPr>
              <a:t>https://www.youtube.com/watch?v=KBSI6Du2yhk</a:t>
            </a:r>
            <a:endParaRPr lang="en-US" dirty="0"/>
          </a:p>
          <a:p>
            <a:r>
              <a:rPr lang="en-US" dirty="0">
                <a:solidFill>
                  <a:srgbClr val="0070C0"/>
                </a:solidFill>
              </a:rPr>
              <a:t>Who collects water from these?</a:t>
            </a:r>
          </a:p>
          <a:p>
            <a:r>
              <a:rPr lang="en-US" dirty="0">
                <a:solidFill>
                  <a:srgbClr val="0070C0"/>
                </a:solidFill>
              </a:rPr>
              <a:t>How do they collect this water?</a:t>
            </a:r>
          </a:p>
          <a:p>
            <a:r>
              <a:rPr lang="en-US" dirty="0">
                <a:solidFill>
                  <a:srgbClr val="0070C0"/>
                </a:solidFill>
              </a:rPr>
              <a:t>What issues are there?</a:t>
            </a:r>
          </a:p>
        </p:txBody>
      </p:sp>
    </p:spTree>
    <p:extLst>
      <p:ext uri="{BB962C8B-B14F-4D97-AF65-F5344CB8AC3E}">
        <p14:creationId xmlns:p14="http://schemas.microsoft.com/office/powerpoint/2010/main" val="3150009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a:t>Coca-Cola established a bottling plant in the village of </a:t>
            </a:r>
            <a:r>
              <a:rPr lang="en-US" dirty="0" err="1"/>
              <a:t>Kaladera</a:t>
            </a:r>
            <a:r>
              <a:rPr lang="en-US" dirty="0"/>
              <a:t> in Rajasthan at the end of 1999. Rajasthan is well known as a desert state, and </a:t>
            </a:r>
            <a:r>
              <a:rPr lang="en-US" dirty="0" err="1"/>
              <a:t>Kaladera</a:t>
            </a:r>
            <a:r>
              <a:rPr lang="en-US" dirty="0"/>
              <a:t> is a small, impoverished village </a:t>
            </a:r>
            <a:r>
              <a:rPr lang="en-US" dirty="0" err="1"/>
              <a:t>characterised</a:t>
            </a:r>
            <a:r>
              <a:rPr lang="en-US" dirty="0"/>
              <a:t> by semi-arid conditions. Farmers rely on access to groundwater for the cultivation of their crops. but since Coca-Cola's arrival, they have been confronted with a serious decline in water levels. Locals are increasingly unable to irrigate their lands and sustain their crops, putting whole families at risk of losing their livelihoods.</a:t>
            </a:r>
          </a:p>
          <a:p>
            <a:r>
              <a:rPr lang="en-US" dirty="0">
                <a:hlinkClick r:id="rId2"/>
              </a:rPr>
              <a:t>http://www.waronwant.org/media/coca-cola-drinking-world-dry</a:t>
            </a:r>
            <a:r>
              <a:rPr lang="en-US" dirty="0">
                <a:hlinkClick r:id="rId3"/>
              </a:rPr>
              <a:t>https://bassaleggeography.wordpress.com/2012/01/18/coca-cola-causes-water-shortages/</a:t>
            </a:r>
            <a:endParaRPr lang="en-US" dirty="0"/>
          </a:p>
          <a:p>
            <a:endParaRPr lang="en-US" dirty="0"/>
          </a:p>
        </p:txBody>
      </p:sp>
      <p:pic>
        <p:nvPicPr>
          <p:cNvPr id="4" name="Picture 3"/>
          <p:cNvPicPr>
            <a:picLocks noChangeAspect="1"/>
          </p:cNvPicPr>
          <p:nvPr/>
        </p:nvPicPr>
        <p:blipFill>
          <a:blip r:embed="rId4"/>
          <a:stretch>
            <a:fillRect/>
          </a:stretch>
        </p:blipFill>
        <p:spPr>
          <a:xfrm>
            <a:off x="1752601" y="139677"/>
            <a:ext cx="3552825" cy="1369243"/>
          </a:xfrm>
          <a:prstGeom prst="rect">
            <a:avLst/>
          </a:prstGeom>
        </p:spPr>
      </p:pic>
    </p:spTree>
    <p:extLst>
      <p:ext uri="{BB962C8B-B14F-4D97-AF65-F5344CB8AC3E}">
        <p14:creationId xmlns:p14="http://schemas.microsoft.com/office/powerpoint/2010/main" val="2894792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words…</a:t>
            </a:r>
          </a:p>
        </p:txBody>
      </p:sp>
      <p:pic>
        <p:nvPicPr>
          <p:cNvPr id="2050" name="Picture 2"/>
          <p:cNvPicPr>
            <a:picLocks noChangeAspect="1" noChangeArrowheads="1"/>
          </p:cNvPicPr>
          <p:nvPr/>
        </p:nvPicPr>
        <p:blipFill>
          <a:blip r:embed="rId2" cstate="print"/>
          <a:srcRect/>
          <a:stretch>
            <a:fillRect/>
          </a:stretch>
        </p:blipFill>
        <p:spPr bwMode="auto">
          <a:xfrm>
            <a:off x="3810000" y="1600200"/>
            <a:ext cx="5162550" cy="1257300"/>
          </a:xfrm>
          <a:prstGeom prst="rect">
            <a:avLst/>
          </a:prstGeom>
          <a:noFill/>
          <a:ln w="9525">
            <a:noFill/>
            <a:miter lim="800000"/>
            <a:headEnd/>
            <a:tailEnd/>
          </a:ln>
        </p:spPr>
      </p:pic>
      <p:pic>
        <p:nvPicPr>
          <p:cNvPr id="2051" name="Picture 3"/>
          <p:cNvPicPr>
            <a:picLocks noGrp="1" noChangeAspect="1" noChangeArrowheads="1"/>
          </p:cNvPicPr>
          <p:nvPr>
            <p:ph idx="1"/>
          </p:nvPr>
        </p:nvPicPr>
        <p:blipFill>
          <a:blip r:embed="rId3" cstate="print"/>
          <a:srcRect/>
          <a:stretch>
            <a:fillRect/>
          </a:stretch>
        </p:blipFill>
        <p:spPr bwMode="auto">
          <a:xfrm>
            <a:off x="3505200" y="3505200"/>
            <a:ext cx="5372100" cy="1352550"/>
          </a:xfrm>
          <a:prstGeom prst="rect">
            <a:avLst/>
          </a:prstGeom>
          <a:noFill/>
          <a:ln w="9525">
            <a:noFill/>
            <a:miter lim="800000"/>
            <a:headEnd/>
            <a:tailEnd/>
          </a:ln>
        </p:spPr>
      </p:pic>
    </p:spTree>
    <p:extLst>
      <p:ext uri="{BB962C8B-B14F-4D97-AF65-F5344CB8AC3E}">
        <p14:creationId xmlns:p14="http://schemas.microsoft.com/office/powerpoint/2010/main" val="214155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981200" y="533401"/>
            <a:ext cx="8229600" cy="5592763"/>
          </a:xfrm>
        </p:spPr>
        <p:txBody>
          <a:bodyPr>
            <a:normAutofit lnSpcReduction="10000"/>
          </a:bodyPr>
          <a:lstStyle/>
          <a:p>
            <a:pPr>
              <a:buNone/>
            </a:pPr>
            <a:r>
              <a:rPr lang="en-US" b="1" dirty="0">
                <a:solidFill>
                  <a:schemeClr val="accent5"/>
                </a:solidFill>
              </a:rPr>
              <a:t>Physical Water Scarcity</a:t>
            </a:r>
            <a:r>
              <a:rPr lang="en-US" dirty="0">
                <a:solidFill>
                  <a:schemeClr val="accent5"/>
                </a:solidFill>
              </a:rPr>
              <a:t> </a:t>
            </a:r>
            <a:r>
              <a:rPr lang="en-US" dirty="0"/>
              <a:t>means the natural reasons for low water supply i.e. low rainfall. Deserts, such as those in the Middle East are obvious examples of physical water scarcity</a:t>
            </a:r>
          </a:p>
          <a:p>
            <a:pPr>
              <a:buNone/>
            </a:pPr>
            <a:endParaRPr lang="en-US" dirty="0"/>
          </a:p>
          <a:p>
            <a:pPr>
              <a:buNone/>
            </a:pPr>
            <a:r>
              <a:rPr lang="en-US" b="1" dirty="0">
                <a:solidFill>
                  <a:schemeClr val="tx2"/>
                </a:solidFill>
              </a:rPr>
              <a:t>Economic Water Scarcity </a:t>
            </a:r>
            <a:r>
              <a:rPr lang="en-US" dirty="0"/>
              <a:t>means the human reasons for low water supply i.e. lack of plumbing infrastructure. LEDCs such as the Democratic Republic of the Congo are an obvious example of areas with economic water scarcity because, although the Congo has no shortage of rainfall the lack of plumbing infrastructure in the Congo results in many Congolese people living without a reliable supply of fresh water.</a:t>
            </a:r>
            <a:br>
              <a:rPr lang="en-US" dirty="0"/>
            </a:br>
            <a:endParaRPr lang="en-US" dirty="0"/>
          </a:p>
        </p:txBody>
      </p:sp>
    </p:spTree>
    <p:extLst>
      <p:ext uri="{BB962C8B-B14F-4D97-AF65-F5344CB8AC3E}">
        <p14:creationId xmlns:p14="http://schemas.microsoft.com/office/powerpoint/2010/main" val="757765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1558250" y="228601"/>
            <a:ext cx="9109751" cy="5643563"/>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6324601" y="4267200"/>
            <a:ext cx="2600325" cy="2417544"/>
          </a:xfrm>
          <a:prstGeom prst="rect">
            <a:avLst/>
          </a:prstGeom>
          <a:noFill/>
          <a:ln w="9525">
            <a:noFill/>
            <a:miter lim="800000"/>
            <a:headEnd/>
            <a:tailEnd/>
          </a:ln>
        </p:spPr>
      </p:pic>
    </p:spTree>
    <p:extLst>
      <p:ext uri="{BB962C8B-B14F-4D97-AF65-F5344CB8AC3E}">
        <p14:creationId xmlns:p14="http://schemas.microsoft.com/office/powerpoint/2010/main" val="863216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DF7CA-C8DC-2A44-8A04-8BB2C9C8010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BB3A148-026B-9B4F-9157-84150702BE21}"/>
              </a:ext>
            </a:extLst>
          </p:cNvPr>
          <p:cNvPicPr>
            <a:picLocks noGrp="1" noChangeAspect="1"/>
          </p:cNvPicPr>
          <p:nvPr>
            <p:ph idx="1"/>
          </p:nvPr>
        </p:nvPicPr>
        <p:blipFill>
          <a:blip r:embed="rId2"/>
          <a:stretch>
            <a:fillRect/>
          </a:stretch>
        </p:blipFill>
        <p:spPr>
          <a:xfrm>
            <a:off x="188107" y="794479"/>
            <a:ext cx="11815786" cy="4724521"/>
          </a:xfrm>
        </p:spPr>
      </p:pic>
    </p:spTree>
    <p:extLst>
      <p:ext uri="{BB962C8B-B14F-4D97-AF65-F5344CB8AC3E}">
        <p14:creationId xmlns:p14="http://schemas.microsoft.com/office/powerpoint/2010/main" val="2644863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5D758B-CF7D-6C46-9F10-BC2829041EFD}"/>
              </a:ext>
            </a:extLst>
          </p:cNvPr>
          <p:cNvPicPr>
            <a:picLocks noChangeAspect="1"/>
          </p:cNvPicPr>
          <p:nvPr/>
        </p:nvPicPr>
        <p:blipFill>
          <a:blip r:embed="rId2"/>
          <a:stretch>
            <a:fillRect/>
          </a:stretch>
        </p:blipFill>
        <p:spPr>
          <a:xfrm>
            <a:off x="-149069" y="0"/>
            <a:ext cx="12515954" cy="6858000"/>
          </a:xfrm>
          <a:prstGeom prst="rect">
            <a:avLst/>
          </a:prstGeom>
        </p:spPr>
      </p:pic>
      <p:sp>
        <p:nvSpPr>
          <p:cNvPr id="2" name="Title 1">
            <a:extLst>
              <a:ext uri="{FF2B5EF4-FFF2-40B4-BE49-F238E27FC236}">
                <a16:creationId xmlns:a16="http://schemas.microsoft.com/office/drawing/2014/main" id="{8E4D6676-8163-EF41-A810-AEA06700070C}"/>
              </a:ext>
            </a:extLst>
          </p:cNvPr>
          <p:cNvSpPr>
            <a:spLocks noGrp="1"/>
          </p:cNvSpPr>
          <p:nvPr>
            <p:ph type="ctrTitle"/>
          </p:nvPr>
        </p:nvSpPr>
        <p:spPr>
          <a:xfrm>
            <a:off x="1536908" y="2235200"/>
            <a:ext cx="9144000" cy="2387600"/>
          </a:xfrm>
        </p:spPr>
        <p:txBody>
          <a:bodyPr>
            <a:normAutofit/>
          </a:bodyPr>
          <a:lstStyle/>
          <a:p>
            <a:r>
              <a:rPr lang="en-US" sz="8800" b="1" dirty="0">
                <a:solidFill>
                  <a:srgbClr val="00B0F0"/>
                </a:solidFill>
              </a:rPr>
              <a:t>Water</a:t>
            </a:r>
          </a:p>
        </p:txBody>
      </p:sp>
      <p:sp>
        <p:nvSpPr>
          <p:cNvPr id="3" name="Subtitle 2">
            <a:extLst>
              <a:ext uri="{FF2B5EF4-FFF2-40B4-BE49-F238E27FC236}">
                <a16:creationId xmlns:a16="http://schemas.microsoft.com/office/drawing/2014/main" id="{201DE2EF-90EC-B64E-986F-AB3700170D04}"/>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438601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Lack of available water in </a:t>
            </a:r>
            <a:r>
              <a:rPr lang="en-US" b="1" dirty="0">
                <a:solidFill>
                  <a:srgbClr val="00B0F0"/>
                </a:solidFill>
              </a:rPr>
              <a:t>The Sahel</a:t>
            </a:r>
          </a:p>
        </p:txBody>
      </p:sp>
      <p:sp>
        <p:nvSpPr>
          <p:cNvPr id="3" name="Content Placeholder 2"/>
          <p:cNvSpPr>
            <a:spLocks noGrp="1"/>
          </p:cNvSpPr>
          <p:nvPr>
            <p:ph idx="1"/>
          </p:nvPr>
        </p:nvSpPr>
        <p:spPr/>
        <p:txBody>
          <a:bodyPr>
            <a:normAutofit/>
          </a:bodyPr>
          <a:lstStyle/>
          <a:p>
            <a:pPr marL="0" indent="0">
              <a:buNone/>
            </a:pPr>
            <a:r>
              <a:rPr lang="en-US" dirty="0"/>
              <a:t>Using the resources on the </a:t>
            </a:r>
            <a:r>
              <a:rPr lang="en-US" dirty="0" err="1"/>
              <a:t>weebly</a:t>
            </a:r>
            <a:r>
              <a:rPr lang="en-US" dirty="0"/>
              <a:t> and we have learnt in the food production unit</a:t>
            </a:r>
          </a:p>
          <a:p>
            <a:r>
              <a:rPr lang="en-US" dirty="0"/>
              <a:t>Why is there a lack of water in many LICs?</a:t>
            </a:r>
          </a:p>
          <a:p>
            <a:r>
              <a:rPr lang="en-US" dirty="0"/>
              <a:t>What issues does this create for the populations? </a:t>
            </a:r>
          </a:p>
          <a:p>
            <a:r>
              <a:rPr lang="en-US" dirty="0"/>
              <a:t>What can be done about the issue?</a:t>
            </a:r>
          </a:p>
        </p:txBody>
      </p:sp>
      <p:pic>
        <p:nvPicPr>
          <p:cNvPr id="5" name="Picture 4">
            <a:extLst>
              <a:ext uri="{FF2B5EF4-FFF2-40B4-BE49-F238E27FC236}">
                <a16:creationId xmlns:a16="http://schemas.microsoft.com/office/drawing/2014/main" id="{EB42DC9A-3D70-B94A-9969-E0739B798840}"/>
              </a:ext>
            </a:extLst>
          </p:cNvPr>
          <p:cNvPicPr>
            <a:picLocks noChangeAspect="1"/>
          </p:cNvPicPr>
          <p:nvPr/>
        </p:nvPicPr>
        <p:blipFill>
          <a:blip r:embed="rId2"/>
          <a:stretch>
            <a:fillRect/>
          </a:stretch>
        </p:blipFill>
        <p:spPr>
          <a:xfrm>
            <a:off x="7135318" y="3666111"/>
            <a:ext cx="4880174" cy="3049482"/>
          </a:xfrm>
          <a:prstGeom prst="rect">
            <a:avLst/>
          </a:prstGeom>
        </p:spPr>
      </p:pic>
      <p:pic>
        <p:nvPicPr>
          <p:cNvPr id="7" name="Picture 6">
            <a:hlinkClick r:id="rId3"/>
            <a:extLst>
              <a:ext uri="{FF2B5EF4-FFF2-40B4-BE49-F238E27FC236}">
                <a16:creationId xmlns:a16="http://schemas.microsoft.com/office/drawing/2014/main" id="{AE147000-F785-DB41-8296-B9F31B06E45F}"/>
              </a:ext>
            </a:extLst>
          </p:cNvPr>
          <p:cNvPicPr>
            <a:picLocks noChangeAspect="1"/>
          </p:cNvPicPr>
          <p:nvPr/>
        </p:nvPicPr>
        <p:blipFill>
          <a:blip r:embed="rId4"/>
          <a:stretch>
            <a:fillRect/>
          </a:stretch>
        </p:blipFill>
        <p:spPr>
          <a:xfrm>
            <a:off x="1334124" y="4529203"/>
            <a:ext cx="3407348" cy="2022644"/>
          </a:xfrm>
          <a:prstGeom prst="rect">
            <a:avLst/>
          </a:prstGeom>
        </p:spPr>
      </p:pic>
    </p:spTree>
    <p:extLst>
      <p:ext uri="{BB962C8B-B14F-4D97-AF65-F5344CB8AC3E}">
        <p14:creationId xmlns:p14="http://schemas.microsoft.com/office/powerpoint/2010/main" val="3357216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is water usage being managed in LICs?</a:t>
            </a:r>
          </a:p>
        </p:txBody>
      </p:sp>
      <p:pic>
        <p:nvPicPr>
          <p:cNvPr id="1026" name="Picture 2"/>
          <p:cNvPicPr>
            <a:picLocks noGrp="1" noChangeAspect="1" noChangeArrowheads="1"/>
          </p:cNvPicPr>
          <p:nvPr>
            <p:ph sz="half" idx="1"/>
          </p:nvPr>
        </p:nvPicPr>
        <p:blipFill>
          <a:blip r:embed="rId2" cstate="print"/>
          <a:stretch>
            <a:fillRect/>
          </a:stretch>
        </p:blipFill>
        <p:spPr bwMode="auto">
          <a:xfrm>
            <a:off x="2674775" y="1600201"/>
            <a:ext cx="2651450" cy="4525963"/>
          </a:xfrm>
          <a:prstGeom prst="rect">
            <a:avLst/>
          </a:prstGeom>
          <a:noFill/>
          <a:ln w="9525">
            <a:noFill/>
            <a:miter lim="800000"/>
            <a:headEnd/>
            <a:tailEnd/>
          </a:ln>
        </p:spPr>
      </p:pic>
      <p:pic>
        <p:nvPicPr>
          <p:cNvPr id="1027" name="Picture 3"/>
          <p:cNvPicPr>
            <a:picLocks noGrp="1" noChangeAspect="1" noChangeArrowheads="1"/>
          </p:cNvPicPr>
          <p:nvPr>
            <p:ph sz="half" idx="2"/>
          </p:nvPr>
        </p:nvPicPr>
        <p:blipFill>
          <a:blip r:embed="rId3" cstate="print"/>
          <a:stretch>
            <a:fillRect/>
          </a:stretch>
        </p:blipFill>
        <p:spPr bwMode="auto">
          <a:xfrm>
            <a:off x="5638800" y="1600200"/>
            <a:ext cx="5029200" cy="1627292"/>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6400800" y="3429001"/>
            <a:ext cx="3200400" cy="2943373"/>
          </a:xfrm>
          <a:prstGeom prst="rect">
            <a:avLst/>
          </a:prstGeom>
          <a:noFill/>
          <a:ln w="9525">
            <a:noFill/>
            <a:miter lim="800000"/>
            <a:headEnd/>
            <a:tailEnd/>
          </a:ln>
        </p:spPr>
      </p:pic>
    </p:spTree>
    <p:extLst>
      <p:ext uri="{BB962C8B-B14F-4D97-AF65-F5344CB8AC3E}">
        <p14:creationId xmlns:p14="http://schemas.microsoft.com/office/powerpoint/2010/main" val="3122596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609600"/>
            <a:ext cx="8229600" cy="1143000"/>
          </a:xfrm>
        </p:spPr>
        <p:txBody>
          <a:bodyPr>
            <a:normAutofit fontScale="90000"/>
          </a:bodyPr>
          <a:lstStyle/>
          <a:p>
            <a:r>
              <a:rPr lang="en-US" dirty="0"/>
              <a:t>In LEDCs using </a:t>
            </a:r>
            <a:r>
              <a:rPr lang="en-US" i="1" dirty="0"/>
              <a:t>appropriate technology</a:t>
            </a:r>
            <a:r>
              <a:rPr lang="en-US" dirty="0"/>
              <a:t> is usually the best way to manage supply.</a:t>
            </a:r>
            <a:br>
              <a:rPr lang="en-US" dirty="0"/>
            </a:br>
            <a:endParaRPr lang="en-US" dirty="0"/>
          </a:p>
        </p:txBody>
      </p:sp>
      <p:sp>
        <p:nvSpPr>
          <p:cNvPr id="6" name="Content Placeholder 5"/>
          <p:cNvSpPr>
            <a:spLocks noGrp="1"/>
          </p:cNvSpPr>
          <p:nvPr>
            <p:ph idx="1"/>
          </p:nvPr>
        </p:nvSpPr>
        <p:spPr>
          <a:xfrm>
            <a:off x="1676400" y="1600201"/>
            <a:ext cx="8229600" cy="4525963"/>
          </a:xfrm>
        </p:spPr>
        <p:txBody>
          <a:bodyPr>
            <a:normAutofit fontScale="70000" lnSpcReduction="20000"/>
          </a:bodyPr>
          <a:lstStyle/>
          <a:p>
            <a:pPr marL="0" indent="0">
              <a:buNone/>
            </a:pPr>
            <a:endParaRPr lang="en-US" dirty="0"/>
          </a:p>
          <a:p>
            <a:r>
              <a:rPr lang="en-US" dirty="0"/>
              <a:t>Wells, dug by hand, are a common way of accessing water - but the supply can be unreliable and sometimes the well itself can be a source of disease.</a:t>
            </a:r>
          </a:p>
          <a:p>
            <a:r>
              <a:rPr lang="en-US" dirty="0"/>
              <a:t>Gravity-fed schemes are used where there is a spring on a hillside. The water can be piped from the spring down to the villages.</a:t>
            </a:r>
          </a:p>
          <a:p>
            <a:r>
              <a:rPr lang="en-US" dirty="0"/>
              <a:t>Boreholes can require more equipment to dig, but can be dug quickly and usually safely. They require a hand or diesel pump to bring the water to the surface.</a:t>
            </a:r>
          </a:p>
          <a:p>
            <a:pPr marL="0" indent="0">
              <a:buNone/>
            </a:pPr>
            <a:r>
              <a:rPr lang="en-US" dirty="0"/>
              <a:t>In addition to locating new sources of water, some strategies help to reduce the need for water. These include:</a:t>
            </a:r>
          </a:p>
          <a:p>
            <a:r>
              <a:rPr lang="en-US" dirty="0"/>
              <a:t>harvesting (collecting) rainwater landing on buildings</a:t>
            </a:r>
          </a:p>
          <a:p>
            <a:r>
              <a:rPr lang="en-US" dirty="0"/>
              <a:t>recycling waste water to use on crops</a:t>
            </a:r>
          </a:p>
          <a:p>
            <a:r>
              <a:rPr lang="en-US" dirty="0"/>
              <a:t>improving irrigation techniques</a:t>
            </a:r>
          </a:p>
          <a:p>
            <a:r>
              <a:rPr lang="en-US" dirty="0"/>
              <a:t>growing crops less </a:t>
            </a:r>
            <a:r>
              <a:rPr lang="en-US" dirty="0" err="1"/>
              <a:t>dependant</a:t>
            </a:r>
            <a:r>
              <a:rPr lang="en-US" dirty="0"/>
              <a:t> on a high water supply</a:t>
            </a:r>
          </a:p>
          <a:p>
            <a:r>
              <a:rPr lang="en-US" dirty="0" err="1"/>
              <a:t>minimising</a:t>
            </a:r>
            <a:r>
              <a:rPr lang="en-US" dirty="0"/>
              <a:t> evaporation of water</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0" y="4191001"/>
            <a:ext cx="2971800" cy="2532927"/>
          </a:xfrm>
          <a:prstGeom prst="rect">
            <a:avLst/>
          </a:prstGeom>
        </p:spPr>
      </p:pic>
    </p:spTree>
    <p:extLst>
      <p:ext uri="{BB962C8B-B14F-4D97-AF65-F5344CB8AC3E}">
        <p14:creationId xmlns:p14="http://schemas.microsoft.com/office/powerpoint/2010/main" val="2851424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Roundabout - sue"/>
          <p:cNvPicPr>
            <a:picLocks noChangeAspect="1" noChangeArrowheads="1"/>
          </p:cNvPicPr>
          <p:nvPr/>
        </p:nvPicPr>
        <p:blipFill>
          <a:blip r:embed="rId3" cstate="print"/>
          <a:srcRect/>
          <a:stretch>
            <a:fillRect/>
          </a:stretch>
        </p:blipFill>
        <p:spPr bwMode="auto">
          <a:xfrm>
            <a:off x="3087974" y="359035"/>
            <a:ext cx="6035546" cy="5729469"/>
          </a:xfrm>
          <a:prstGeom prst="rect">
            <a:avLst/>
          </a:prstGeom>
          <a:noFill/>
          <a:ln w="9525">
            <a:noFill/>
            <a:miter lim="800000"/>
            <a:headEnd/>
            <a:tailEnd/>
          </a:ln>
        </p:spPr>
      </p:pic>
    </p:spTree>
    <p:extLst>
      <p:ext uri="{BB962C8B-B14F-4D97-AF65-F5344CB8AC3E}">
        <p14:creationId xmlns:p14="http://schemas.microsoft.com/office/powerpoint/2010/main" val="3439559897"/>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Case study of appropriate technology: Play pumps</a:t>
            </a:r>
          </a:p>
        </p:txBody>
      </p:sp>
      <p:sp>
        <p:nvSpPr>
          <p:cNvPr id="5" name="Content Placeholder 4"/>
          <p:cNvSpPr>
            <a:spLocks noGrp="1"/>
          </p:cNvSpPr>
          <p:nvPr>
            <p:ph idx="1"/>
          </p:nvPr>
        </p:nvSpPr>
        <p:spPr/>
        <p:txBody>
          <a:bodyPr/>
          <a:lstStyle/>
          <a:p>
            <a:r>
              <a:rPr lang="en-US" dirty="0">
                <a:hlinkClick r:id="rId2"/>
              </a:rPr>
              <a:t>http://www.youtube.com/watch?v=uQu_Jppvzyk&amp;feature=results_video&amp;playnext=1&amp;list=PL76991DECF166D530</a:t>
            </a:r>
            <a:endParaRPr lang="en-US" dirty="0"/>
          </a:p>
          <a:p>
            <a:pPr marL="0" indent="0">
              <a:buNone/>
            </a:pPr>
            <a:r>
              <a:rPr lang="en-US" b="1" u="sng" dirty="0"/>
              <a:t>Task:</a:t>
            </a:r>
            <a:r>
              <a:rPr lang="en-US" dirty="0"/>
              <a:t> Write a summary of play pumps</a:t>
            </a:r>
          </a:p>
          <a:p>
            <a:endParaRPr lang="en-US" dirty="0"/>
          </a:p>
          <a:p>
            <a:r>
              <a:rPr lang="en-US" dirty="0"/>
              <a:t>How does it work</a:t>
            </a:r>
          </a:p>
          <a:p>
            <a:r>
              <a:rPr lang="en-US" dirty="0"/>
              <a:t>What benefits does it give?</a:t>
            </a:r>
          </a:p>
          <a:p>
            <a:r>
              <a:rPr lang="en-US" dirty="0"/>
              <a:t>Why is it an e.g. of appropriate technology </a:t>
            </a:r>
          </a:p>
        </p:txBody>
      </p:sp>
      <p:pic>
        <p:nvPicPr>
          <p:cNvPr id="1026" name="Picture 2"/>
          <p:cNvPicPr>
            <a:picLocks noChangeAspect="1" noChangeArrowheads="1"/>
          </p:cNvPicPr>
          <p:nvPr/>
        </p:nvPicPr>
        <p:blipFill>
          <a:blip r:embed="rId3" cstate="print"/>
          <a:srcRect/>
          <a:stretch>
            <a:fillRect/>
          </a:stretch>
        </p:blipFill>
        <p:spPr bwMode="auto">
          <a:xfrm>
            <a:off x="7467600" y="3733800"/>
            <a:ext cx="2286000" cy="1731238"/>
          </a:xfrm>
          <a:prstGeom prst="rect">
            <a:avLst/>
          </a:prstGeom>
          <a:noFill/>
          <a:ln w="9525">
            <a:noFill/>
            <a:miter lim="800000"/>
            <a:headEnd/>
            <a:tailEnd/>
          </a:ln>
        </p:spPr>
      </p:pic>
    </p:spTree>
    <p:extLst>
      <p:ext uri="{BB962C8B-B14F-4D97-AF65-F5344CB8AC3E}">
        <p14:creationId xmlns:p14="http://schemas.microsoft.com/office/powerpoint/2010/main" val="2208990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Case study of appropriate technology: Play pumps</a:t>
            </a:r>
          </a:p>
        </p:txBody>
      </p:sp>
      <p:sp>
        <p:nvSpPr>
          <p:cNvPr id="3" name="Content Placeholder 2"/>
          <p:cNvSpPr>
            <a:spLocks noGrp="1"/>
          </p:cNvSpPr>
          <p:nvPr>
            <p:ph idx="1"/>
          </p:nvPr>
        </p:nvSpPr>
        <p:spPr>
          <a:xfrm>
            <a:off x="1981200" y="1600200"/>
            <a:ext cx="8229600" cy="5105400"/>
          </a:xfrm>
        </p:spPr>
        <p:txBody>
          <a:bodyPr>
            <a:normAutofit fontScale="70000" lnSpcReduction="20000"/>
          </a:bodyPr>
          <a:lstStyle/>
          <a:p>
            <a:r>
              <a:rPr lang="en-US" dirty="0"/>
              <a:t>As the merry-go-round spins, it pumps clean water up from deep underground and stores it in a huge tank. People are welcome to come and help themselves to the water.</a:t>
            </a:r>
            <a:br>
              <a:rPr lang="en-US" dirty="0"/>
            </a:br>
            <a:br>
              <a:rPr lang="en-US" dirty="0"/>
            </a:br>
            <a:r>
              <a:rPr lang="en-US" dirty="0"/>
              <a:t>In rural Africa, clean water is a luxury. Most people don’t have plumbing in their homes. Instead, they often must walk long distances to wells and haul heavy containers of water back.</a:t>
            </a:r>
          </a:p>
          <a:p>
            <a:endParaRPr lang="en-US" dirty="0"/>
          </a:p>
          <a:p>
            <a:r>
              <a:rPr lang="en-US" dirty="0"/>
              <a:t>So far, more than 800 </a:t>
            </a:r>
            <a:r>
              <a:rPr lang="en-US" dirty="0" err="1"/>
              <a:t>PlayPumps</a:t>
            </a:r>
            <a:r>
              <a:rPr lang="en-US" dirty="0"/>
              <a:t> are operating in schools and communities in four African countries, providing water for almost two million people</a:t>
            </a:r>
          </a:p>
          <a:p>
            <a:endParaRPr lang="en-US" dirty="0"/>
          </a:p>
          <a:p>
            <a:r>
              <a:rPr lang="en-US" dirty="0"/>
              <a:t>The </a:t>
            </a:r>
            <a:r>
              <a:rPr lang="en-US" dirty="0" err="1"/>
              <a:t>PlayPump</a:t>
            </a:r>
            <a:r>
              <a:rPr lang="en-US" dirty="0"/>
              <a:t> can pump up to 370 gallons (1,400 liters) of clean water an hour.</a:t>
            </a:r>
          </a:p>
          <a:p>
            <a:pPr>
              <a:buNone/>
            </a:pPr>
            <a:endParaRPr lang="en-US" dirty="0"/>
          </a:p>
          <a:p>
            <a:pPr>
              <a:buNone/>
            </a:pPr>
            <a:r>
              <a:rPr lang="en-US" dirty="0">
                <a:hlinkClick r:id="rId2"/>
              </a:rPr>
              <a:t>http://video.nationalgeographic.com/video/kids/green-kids/playpumps-kids/</a:t>
            </a:r>
            <a:br>
              <a:rPr lang="en-US" dirty="0"/>
            </a:br>
            <a:br>
              <a:rPr lang="en-US" dirty="0"/>
            </a:br>
            <a:endParaRPr lang="en-US" dirty="0"/>
          </a:p>
        </p:txBody>
      </p:sp>
    </p:spTree>
    <p:extLst>
      <p:ext uri="{BB962C8B-B14F-4D97-AF65-F5344CB8AC3E}">
        <p14:creationId xmlns:p14="http://schemas.microsoft.com/office/powerpoint/2010/main" val="1758432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AE213-ECDC-2E4B-9198-F4034326FCA8}"/>
              </a:ext>
            </a:extLst>
          </p:cNvPr>
          <p:cNvSpPr>
            <a:spLocks noGrp="1"/>
          </p:cNvSpPr>
          <p:nvPr>
            <p:ph type="title"/>
          </p:nvPr>
        </p:nvSpPr>
        <p:spPr/>
        <p:txBody>
          <a:bodyPr/>
          <a:lstStyle/>
          <a:p>
            <a:r>
              <a:rPr lang="en-US" dirty="0"/>
              <a:t>Lack of water: </a:t>
            </a:r>
            <a:r>
              <a:rPr lang="en-US" b="1" dirty="0">
                <a:solidFill>
                  <a:srgbClr val="00B0F0"/>
                </a:solidFill>
              </a:rPr>
              <a:t>The Colorado River Basin </a:t>
            </a:r>
          </a:p>
        </p:txBody>
      </p:sp>
      <p:sp>
        <p:nvSpPr>
          <p:cNvPr id="3" name="Content Placeholder 2">
            <a:extLst>
              <a:ext uri="{FF2B5EF4-FFF2-40B4-BE49-F238E27FC236}">
                <a16:creationId xmlns:a16="http://schemas.microsoft.com/office/drawing/2014/main" id="{ABA9C336-0437-004E-B17B-38A382453473}"/>
              </a:ext>
            </a:extLst>
          </p:cNvPr>
          <p:cNvSpPr>
            <a:spLocks noGrp="1"/>
          </p:cNvSpPr>
          <p:nvPr>
            <p:ph idx="1"/>
          </p:nvPr>
        </p:nvSpPr>
        <p:spPr/>
        <p:txBody>
          <a:bodyPr/>
          <a:lstStyle/>
          <a:p>
            <a:pPr marL="0" indent="0">
              <a:buNone/>
            </a:pPr>
            <a:r>
              <a:rPr lang="en-US" dirty="0"/>
              <a:t>Use notes from Deserts and on the Weebly</a:t>
            </a:r>
          </a:p>
          <a:p>
            <a:r>
              <a:rPr lang="en-US" dirty="0"/>
              <a:t>Why is there a lack of water?</a:t>
            </a:r>
          </a:p>
          <a:p>
            <a:r>
              <a:rPr lang="en-US" dirty="0"/>
              <a:t>What issues does this cause?</a:t>
            </a:r>
          </a:p>
          <a:p>
            <a:r>
              <a:rPr lang="en-US" dirty="0"/>
              <a:t>How is the issue being managed? </a:t>
            </a:r>
          </a:p>
        </p:txBody>
      </p:sp>
      <p:pic>
        <p:nvPicPr>
          <p:cNvPr id="5" name="Picture 4">
            <a:extLst>
              <a:ext uri="{FF2B5EF4-FFF2-40B4-BE49-F238E27FC236}">
                <a16:creationId xmlns:a16="http://schemas.microsoft.com/office/drawing/2014/main" id="{21D30639-8A27-414E-814E-593E98305BD9}"/>
              </a:ext>
            </a:extLst>
          </p:cNvPr>
          <p:cNvPicPr>
            <a:picLocks noChangeAspect="1"/>
          </p:cNvPicPr>
          <p:nvPr/>
        </p:nvPicPr>
        <p:blipFill>
          <a:blip r:embed="rId2"/>
          <a:stretch>
            <a:fillRect/>
          </a:stretch>
        </p:blipFill>
        <p:spPr>
          <a:xfrm>
            <a:off x="7505700" y="1397794"/>
            <a:ext cx="4686300" cy="5207000"/>
          </a:xfrm>
          <a:prstGeom prst="rect">
            <a:avLst/>
          </a:prstGeom>
        </p:spPr>
      </p:pic>
      <p:pic>
        <p:nvPicPr>
          <p:cNvPr id="7" name="Picture 6">
            <a:extLst>
              <a:ext uri="{FF2B5EF4-FFF2-40B4-BE49-F238E27FC236}">
                <a16:creationId xmlns:a16="http://schemas.microsoft.com/office/drawing/2014/main" id="{7B9CE786-F520-EB4B-A637-224831E3B980}"/>
              </a:ext>
            </a:extLst>
          </p:cNvPr>
          <p:cNvPicPr>
            <a:picLocks noChangeAspect="1"/>
          </p:cNvPicPr>
          <p:nvPr/>
        </p:nvPicPr>
        <p:blipFill>
          <a:blip r:embed="rId3"/>
          <a:stretch>
            <a:fillRect/>
          </a:stretch>
        </p:blipFill>
        <p:spPr>
          <a:xfrm>
            <a:off x="1089544" y="3828342"/>
            <a:ext cx="3780281" cy="2870993"/>
          </a:xfrm>
          <a:prstGeom prst="rect">
            <a:avLst/>
          </a:prstGeom>
        </p:spPr>
      </p:pic>
    </p:spTree>
    <p:extLst>
      <p:ext uri="{BB962C8B-B14F-4D97-AF65-F5344CB8AC3E}">
        <p14:creationId xmlns:p14="http://schemas.microsoft.com/office/powerpoint/2010/main" val="32119468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ED238-3798-5247-8D7B-45E80A58DD10}"/>
              </a:ext>
            </a:extLst>
          </p:cNvPr>
          <p:cNvSpPr>
            <a:spLocks noGrp="1"/>
          </p:cNvSpPr>
          <p:nvPr>
            <p:ph type="title"/>
          </p:nvPr>
        </p:nvSpPr>
        <p:spPr/>
        <p:txBody>
          <a:bodyPr/>
          <a:lstStyle/>
          <a:p>
            <a:r>
              <a:rPr lang="en-US" dirty="0"/>
              <a:t>7 mark questions</a:t>
            </a:r>
          </a:p>
        </p:txBody>
      </p:sp>
      <p:sp>
        <p:nvSpPr>
          <p:cNvPr id="3" name="Content Placeholder 2">
            <a:extLst>
              <a:ext uri="{FF2B5EF4-FFF2-40B4-BE49-F238E27FC236}">
                <a16:creationId xmlns:a16="http://schemas.microsoft.com/office/drawing/2014/main" id="{580F6BB4-1DC7-EE4D-86E3-725908B79C40}"/>
              </a:ext>
            </a:extLst>
          </p:cNvPr>
          <p:cNvSpPr>
            <a:spLocks noGrp="1"/>
          </p:cNvSpPr>
          <p:nvPr>
            <p:ph idx="1"/>
          </p:nvPr>
        </p:nvSpPr>
        <p:spPr/>
        <p:txBody>
          <a:bodyPr/>
          <a:lstStyle/>
          <a:p>
            <a:r>
              <a:rPr lang="en-US" dirty="0"/>
              <a:t>2010: Describe how people can be provided with a reliable supply of safe drinking water. You should refer to an area or country which you have studied. [7] </a:t>
            </a:r>
          </a:p>
          <a:p>
            <a:r>
              <a:rPr lang="en-US" dirty="0"/>
              <a:t>2010: Many areas have a shortage of water supplies. Describe the likely impacts of a water shortage on the people and development of a named area which you have studied. [7] </a:t>
            </a:r>
          </a:p>
          <a:p>
            <a:endParaRPr lang="en-US" dirty="0"/>
          </a:p>
        </p:txBody>
      </p:sp>
    </p:spTree>
    <p:extLst>
      <p:ext uri="{BB962C8B-B14F-4D97-AF65-F5344CB8AC3E}">
        <p14:creationId xmlns:p14="http://schemas.microsoft.com/office/powerpoint/2010/main" val="2231761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0F24-A92D-CA4F-999E-574C8ADDC390}"/>
              </a:ext>
            </a:extLst>
          </p:cNvPr>
          <p:cNvSpPr>
            <a:spLocks noGrp="1"/>
          </p:cNvSpPr>
          <p:nvPr>
            <p:ph type="title"/>
          </p:nvPr>
        </p:nvSpPr>
        <p:spPr/>
        <p:txBody>
          <a:bodyPr>
            <a:normAutofit fontScale="90000"/>
          </a:bodyPr>
          <a:lstStyle/>
          <a:p>
            <a:r>
              <a:rPr lang="en-US" sz="3600" dirty="0"/>
              <a:t>Describe how people can be provided with a reliable supply of safe drinking water. You should refer to an area or country which you have studied. [7] </a:t>
            </a:r>
            <a:br>
              <a:rPr lang="en-US" dirty="0"/>
            </a:br>
            <a:endParaRPr lang="en-US" dirty="0"/>
          </a:p>
        </p:txBody>
      </p:sp>
      <p:graphicFrame>
        <p:nvGraphicFramePr>
          <p:cNvPr id="4" name="Content Placeholder 3">
            <a:extLst>
              <a:ext uri="{FF2B5EF4-FFF2-40B4-BE49-F238E27FC236}">
                <a16:creationId xmlns:a16="http://schemas.microsoft.com/office/drawing/2014/main" id="{D44F105B-E107-254D-9361-F1180F93B381}"/>
              </a:ext>
            </a:extLst>
          </p:cNvPr>
          <p:cNvGraphicFramePr>
            <a:graphicFrameLocks noGrp="1"/>
          </p:cNvGraphicFramePr>
          <p:nvPr>
            <p:ph idx="1"/>
            <p:extLst>
              <p:ext uri="{D42A27DB-BD31-4B8C-83A1-F6EECF244321}">
                <p14:modId xmlns:p14="http://schemas.microsoft.com/office/powerpoint/2010/main" val="2438438816"/>
              </p:ext>
            </p:extLst>
          </p:nvPr>
        </p:nvGraphicFramePr>
        <p:xfrm>
          <a:off x="838200" y="1960536"/>
          <a:ext cx="10515600" cy="1483360"/>
        </p:xfrm>
        <a:graphic>
          <a:graphicData uri="http://schemas.openxmlformats.org/drawingml/2006/table">
            <a:tbl>
              <a:tblPr firstRow="1" bandRow="1">
                <a:tableStyleId>{5C22544A-7EE6-4342-B048-85BDC9FD1C3A}</a:tableStyleId>
              </a:tblPr>
              <a:tblGrid>
                <a:gridCol w="4453328">
                  <a:extLst>
                    <a:ext uri="{9D8B030D-6E8A-4147-A177-3AD203B41FA5}">
                      <a16:colId xmlns:a16="http://schemas.microsoft.com/office/drawing/2014/main" val="2385139771"/>
                    </a:ext>
                  </a:extLst>
                </a:gridCol>
                <a:gridCol w="6062272">
                  <a:extLst>
                    <a:ext uri="{9D8B030D-6E8A-4147-A177-3AD203B41FA5}">
                      <a16:colId xmlns:a16="http://schemas.microsoft.com/office/drawing/2014/main" val="804040284"/>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9737406"/>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3951097"/>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5945988"/>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5474753"/>
                  </a:ext>
                </a:extLst>
              </a:tr>
            </a:tbl>
          </a:graphicData>
        </a:graphic>
      </p:graphicFrame>
    </p:spTree>
    <p:extLst>
      <p:ext uri="{BB962C8B-B14F-4D97-AF65-F5344CB8AC3E}">
        <p14:creationId xmlns:p14="http://schemas.microsoft.com/office/powerpoint/2010/main" val="3676506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F85A6-AFD7-ED4D-BF06-9971770C49E9}"/>
              </a:ext>
            </a:extLst>
          </p:cNvPr>
          <p:cNvSpPr>
            <a:spLocks noGrp="1"/>
          </p:cNvSpPr>
          <p:nvPr>
            <p:ph type="title"/>
          </p:nvPr>
        </p:nvSpPr>
        <p:spPr/>
        <p:txBody>
          <a:bodyPr>
            <a:normAutofit fontScale="90000"/>
          </a:bodyPr>
          <a:lstStyle/>
          <a:p>
            <a:r>
              <a:rPr lang="en-US" sz="3100" dirty="0"/>
              <a:t>Many areas have a shortage of water supplies. Describe the likely impacts of a water shortage on the people and development of a named area which you have studied. [7] </a:t>
            </a:r>
            <a:br>
              <a:rPr lang="en-US" dirty="0"/>
            </a:br>
            <a:endParaRPr lang="en-US" dirty="0"/>
          </a:p>
        </p:txBody>
      </p:sp>
      <p:sp>
        <p:nvSpPr>
          <p:cNvPr id="3" name="Content Placeholder 2">
            <a:extLst>
              <a:ext uri="{FF2B5EF4-FFF2-40B4-BE49-F238E27FC236}">
                <a16:creationId xmlns:a16="http://schemas.microsoft.com/office/drawing/2014/main" id="{EAC99203-F9B8-924E-8C9E-9B6A3BD2438E}"/>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478085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7A8BA-D3F4-EB41-B746-03423AED164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A986FB3-B0BD-CB46-A6D4-F5C66CE45A4D}"/>
              </a:ext>
            </a:extLst>
          </p:cNvPr>
          <p:cNvPicPr>
            <a:picLocks noGrp="1" noChangeAspect="1"/>
          </p:cNvPicPr>
          <p:nvPr>
            <p:ph idx="1"/>
          </p:nvPr>
        </p:nvPicPr>
        <p:blipFill>
          <a:blip r:embed="rId2"/>
          <a:stretch>
            <a:fillRect/>
          </a:stretch>
        </p:blipFill>
        <p:spPr>
          <a:xfrm>
            <a:off x="838200" y="1027906"/>
            <a:ext cx="10515600" cy="3971594"/>
          </a:xfrm>
        </p:spPr>
      </p:pic>
    </p:spTree>
    <p:extLst>
      <p:ext uri="{BB962C8B-B14F-4D97-AF65-F5344CB8AC3E}">
        <p14:creationId xmlns:p14="http://schemas.microsoft.com/office/powerpoint/2010/main" val="3044015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981200" y="533401"/>
            <a:ext cx="8229600" cy="5592763"/>
          </a:xfrm>
        </p:spPr>
        <p:txBody>
          <a:bodyPr/>
          <a:lstStyle/>
          <a:p>
            <a:r>
              <a:rPr lang="en-US" dirty="0"/>
              <a:t>Key term: </a:t>
            </a:r>
            <a:r>
              <a:rPr lang="en-US" b="1" dirty="0">
                <a:solidFill>
                  <a:srgbClr val="0070C0"/>
                </a:solidFill>
              </a:rPr>
              <a:t>Water consumption</a:t>
            </a:r>
            <a:r>
              <a:rPr lang="en-US" dirty="0">
                <a:solidFill>
                  <a:srgbClr val="0070C0"/>
                </a:solidFill>
              </a:rPr>
              <a:t>:</a:t>
            </a:r>
            <a:r>
              <a:rPr lang="en-US" dirty="0"/>
              <a:t> measured by comparing how much water used at home (domestically), for farming (agriculture) and industry.</a:t>
            </a:r>
            <a:br>
              <a:rPr lang="en-US" b="1" dirty="0"/>
            </a:br>
            <a:endParaRPr lang="en-US" b="1" dirty="0"/>
          </a:p>
          <a:p>
            <a:endParaRPr lang="en-US" b="1" dirty="0"/>
          </a:p>
          <a:p>
            <a:pPr marL="0" indent="0" algn="ctr">
              <a:buNone/>
            </a:pPr>
            <a:r>
              <a:rPr lang="en-US" b="1" dirty="0">
                <a:solidFill>
                  <a:schemeClr val="accent5">
                    <a:lumMod val="75000"/>
                  </a:schemeClr>
                </a:solidFill>
              </a:rPr>
              <a:t>How much water have you used today? </a:t>
            </a:r>
            <a:endParaRPr lang="en-US" dirty="0">
              <a:solidFill>
                <a:schemeClr val="accent5">
                  <a:lumMod val="75000"/>
                </a:schemeClr>
              </a:solidFill>
            </a:endParaRPr>
          </a:p>
        </p:txBody>
      </p:sp>
      <p:pic>
        <p:nvPicPr>
          <p:cNvPr id="5" name="Picture 4">
            <a:hlinkClick r:id="rId2"/>
            <a:extLst>
              <a:ext uri="{FF2B5EF4-FFF2-40B4-BE49-F238E27FC236}">
                <a16:creationId xmlns:a16="http://schemas.microsoft.com/office/drawing/2014/main" id="{742FF2DD-9419-3C45-87C7-7363744E839B}"/>
              </a:ext>
            </a:extLst>
          </p:cNvPr>
          <p:cNvPicPr>
            <a:picLocks noChangeAspect="1"/>
          </p:cNvPicPr>
          <p:nvPr/>
        </p:nvPicPr>
        <p:blipFill>
          <a:blip r:embed="rId3"/>
          <a:stretch>
            <a:fillRect/>
          </a:stretch>
        </p:blipFill>
        <p:spPr>
          <a:xfrm>
            <a:off x="6831105" y="3465410"/>
            <a:ext cx="3379695" cy="2660754"/>
          </a:xfrm>
          <a:prstGeom prst="rect">
            <a:avLst/>
          </a:prstGeom>
        </p:spPr>
      </p:pic>
    </p:spTree>
    <p:extLst>
      <p:ext uri="{BB962C8B-B14F-4D97-AF65-F5344CB8AC3E}">
        <p14:creationId xmlns:p14="http://schemas.microsoft.com/office/powerpoint/2010/main" val="549616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Water consumption use in MEDCs v LEDCs</a:t>
            </a:r>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243590" y="1191718"/>
            <a:ext cx="7924800" cy="5372100"/>
          </a:xfrm>
          <a:prstGeom prst="rect">
            <a:avLst/>
          </a:prstGeom>
          <a:noFill/>
          <a:ln w="9525">
            <a:noFill/>
            <a:miter lim="800000"/>
            <a:headEnd/>
            <a:tailEnd/>
          </a:ln>
        </p:spPr>
      </p:pic>
      <p:sp>
        <p:nvSpPr>
          <p:cNvPr id="4" name="TextBox 3">
            <a:extLst>
              <a:ext uri="{FF2B5EF4-FFF2-40B4-BE49-F238E27FC236}">
                <a16:creationId xmlns:a16="http://schemas.microsoft.com/office/drawing/2014/main" id="{C8B24302-F23A-5147-80A4-FC9132A16BDE}"/>
              </a:ext>
            </a:extLst>
          </p:cNvPr>
          <p:cNvSpPr txBox="1"/>
          <p:nvPr/>
        </p:nvSpPr>
        <p:spPr>
          <a:xfrm>
            <a:off x="8574374" y="2293495"/>
            <a:ext cx="3192905" cy="2862322"/>
          </a:xfrm>
          <a:prstGeom prst="rect">
            <a:avLst/>
          </a:prstGeom>
          <a:noFill/>
        </p:spPr>
        <p:txBody>
          <a:bodyPr wrap="square" rtlCol="0">
            <a:spAutoFit/>
          </a:bodyPr>
          <a:lstStyle/>
          <a:p>
            <a:pPr marL="514350" indent="-514350">
              <a:buAutoNum type="arabicPeriod"/>
            </a:pPr>
            <a:r>
              <a:rPr lang="en-US" dirty="0"/>
              <a:t>Describe the differences in water consumption between HICs and LICs (3)</a:t>
            </a:r>
          </a:p>
          <a:p>
            <a:pPr marL="514350" indent="-514350">
              <a:buAutoNum type="arabicPeriod"/>
            </a:pPr>
            <a:r>
              <a:rPr lang="en-US" dirty="0"/>
              <a:t>Explain why the water consumption varies between HICs and LICs in terms of  (a) agriculture, (b) industry and (c) domestic use (6)</a:t>
            </a:r>
          </a:p>
          <a:p>
            <a:endParaRPr lang="en-US" dirty="0"/>
          </a:p>
        </p:txBody>
      </p:sp>
    </p:spTree>
    <p:extLst>
      <p:ext uri="{BB962C8B-B14F-4D97-AF65-F5344CB8AC3E}">
        <p14:creationId xmlns:p14="http://schemas.microsoft.com/office/powerpoint/2010/main" val="3022650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cstate="print"/>
          <a:srcRect/>
          <a:stretch>
            <a:fillRect/>
          </a:stretch>
        </p:blipFill>
        <p:spPr bwMode="auto">
          <a:xfrm>
            <a:off x="1828801" y="182563"/>
            <a:ext cx="5576207" cy="5943600"/>
          </a:xfrm>
          <a:prstGeom prst="rect">
            <a:avLst/>
          </a:prstGeom>
          <a:noFill/>
          <a:ln w="9525">
            <a:noFill/>
            <a:miter lim="800000"/>
            <a:headEnd/>
            <a:tailEnd/>
          </a:ln>
        </p:spPr>
      </p:pic>
      <p:sp>
        <p:nvSpPr>
          <p:cNvPr id="4" name="TextBox 3"/>
          <p:cNvSpPr txBox="1"/>
          <p:nvPr/>
        </p:nvSpPr>
        <p:spPr>
          <a:xfrm>
            <a:off x="7779203" y="2057401"/>
            <a:ext cx="2057400" cy="2062103"/>
          </a:xfrm>
          <a:prstGeom prst="rect">
            <a:avLst/>
          </a:prstGeom>
          <a:noFill/>
        </p:spPr>
        <p:txBody>
          <a:bodyPr wrap="square" rtlCol="0">
            <a:spAutoFit/>
          </a:bodyPr>
          <a:lstStyle/>
          <a:p>
            <a:r>
              <a:rPr lang="en-US" sz="3200" dirty="0">
                <a:solidFill>
                  <a:schemeClr val="accent5">
                    <a:lumMod val="75000"/>
                  </a:schemeClr>
                </a:solidFill>
              </a:rPr>
              <a:t>Explain the pattern shown on the graph </a:t>
            </a:r>
          </a:p>
        </p:txBody>
      </p:sp>
    </p:spTree>
    <p:extLst>
      <p:ext uri="{BB962C8B-B14F-4D97-AF65-F5344CB8AC3E}">
        <p14:creationId xmlns:p14="http://schemas.microsoft.com/office/powerpoint/2010/main" val="265658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cstate="print"/>
          <a:srcRect/>
          <a:stretch>
            <a:fillRect/>
          </a:stretch>
        </p:blipFill>
        <p:spPr bwMode="auto">
          <a:xfrm>
            <a:off x="3733800" y="457200"/>
            <a:ext cx="4748426" cy="5843588"/>
          </a:xfrm>
          <a:prstGeom prst="rect">
            <a:avLst/>
          </a:prstGeom>
          <a:noFill/>
          <a:ln w="9525">
            <a:noFill/>
            <a:miter lim="800000"/>
            <a:headEnd/>
            <a:tailEnd/>
          </a:ln>
        </p:spPr>
      </p:pic>
    </p:spTree>
    <p:extLst>
      <p:ext uri="{BB962C8B-B14F-4D97-AF65-F5344CB8AC3E}">
        <p14:creationId xmlns:p14="http://schemas.microsoft.com/office/powerpoint/2010/main" val="653474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ctr">
              <a:buNone/>
            </a:pPr>
            <a:r>
              <a:rPr lang="en-US" dirty="0"/>
              <a:t>Explain the reasons why that as a country develops it may use more water</a:t>
            </a:r>
          </a:p>
        </p:txBody>
      </p:sp>
    </p:spTree>
    <p:extLst>
      <p:ext uri="{BB962C8B-B14F-4D97-AF65-F5344CB8AC3E}">
        <p14:creationId xmlns:p14="http://schemas.microsoft.com/office/powerpoint/2010/main" val="3552760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cstate="print"/>
          <a:srcRect/>
          <a:stretch>
            <a:fillRect/>
          </a:stretch>
        </p:blipFill>
        <p:spPr bwMode="auto">
          <a:xfrm>
            <a:off x="2819400" y="381001"/>
            <a:ext cx="6748462" cy="5930467"/>
          </a:xfrm>
          <a:prstGeom prst="rect">
            <a:avLst/>
          </a:prstGeom>
          <a:noFill/>
          <a:ln w="9525">
            <a:noFill/>
            <a:miter lim="800000"/>
            <a:headEnd/>
            <a:tailEnd/>
          </a:ln>
        </p:spPr>
      </p:pic>
    </p:spTree>
    <p:extLst>
      <p:ext uri="{BB962C8B-B14F-4D97-AF65-F5344CB8AC3E}">
        <p14:creationId xmlns:p14="http://schemas.microsoft.com/office/powerpoint/2010/main" val="12661996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717</TotalTime>
  <Words>1216</Words>
  <Application>Microsoft Macintosh PowerPoint</Application>
  <PresentationFormat>Widescreen</PresentationFormat>
  <Paragraphs>76</Paragraphs>
  <Slides>29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ＭＳ Ｐゴシック</vt:lpstr>
      <vt:lpstr>Arial</vt:lpstr>
      <vt:lpstr>Calibri</vt:lpstr>
      <vt:lpstr>Calibri Light</vt:lpstr>
      <vt:lpstr>Office Theme</vt:lpstr>
      <vt:lpstr>PowerPoint Presentation</vt:lpstr>
      <vt:lpstr>Water</vt:lpstr>
      <vt:lpstr>PowerPoint Presentation</vt:lpstr>
      <vt:lpstr>PowerPoint Presentation</vt:lpstr>
      <vt:lpstr>Water consumption use in MEDCs v LEDCs</vt:lpstr>
      <vt:lpstr>PowerPoint Presentation</vt:lpstr>
      <vt:lpstr>PowerPoint Presentation</vt:lpstr>
      <vt:lpstr>PowerPoint Presentation</vt:lpstr>
      <vt:lpstr>PowerPoint Presentation</vt:lpstr>
      <vt:lpstr>Greater wealth and increasing levels of development are the major contribution to increasing water consumption.</vt:lpstr>
      <vt:lpstr>Question: Explain how greater wealth affects water consumption. (4)</vt:lpstr>
      <vt:lpstr>Groundwater : Aquifers</vt:lpstr>
      <vt:lpstr>Key word: Aquifer:</vt:lpstr>
      <vt:lpstr>Aquifers in India</vt:lpstr>
      <vt:lpstr>PowerPoint Presentation</vt:lpstr>
      <vt:lpstr>Key words…</vt:lpstr>
      <vt:lpstr>PowerPoint Presentation</vt:lpstr>
      <vt:lpstr>PowerPoint Presentation</vt:lpstr>
      <vt:lpstr>PowerPoint Presentation</vt:lpstr>
      <vt:lpstr>Lack of available water in The Sahel</vt:lpstr>
      <vt:lpstr>How is water usage being managed in LICs?</vt:lpstr>
      <vt:lpstr>In LEDCs using appropriate technology is usually the best way to manage supply. </vt:lpstr>
      <vt:lpstr>PowerPoint Presentation</vt:lpstr>
      <vt:lpstr>Case study of appropriate technology: Play pumps</vt:lpstr>
      <vt:lpstr>Case study of appropriate technology: Play pumps</vt:lpstr>
      <vt:lpstr>Lack of water: The Colorado River Basin </vt:lpstr>
      <vt:lpstr>7 mark questions</vt:lpstr>
      <vt:lpstr>Describe how people can be provided with a reliable supply of safe drinking water. You should refer to an area or country which you have studied. [7]  </vt:lpstr>
      <vt:lpstr>Many areas have a shortage of water supplies. Describe the likely impacts of a water shortage on the people and development of a named area which you have studied. [7]  </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Bennett</dc:creator>
  <cp:lastModifiedBy>Anna Bennett</cp:lastModifiedBy>
  <cp:revision>8</cp:revision>
  <dcterms:created xsi:type="dcterms:W3CDTF">2018-03-11T12:45:07Z</dcterms:created>
  <dcterms:modified xsi:type="dcterms:W3CDTF">2018-03-12T00:42:15Z</dcterms:modified>
</cp:coreProperties>
</file>