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6" r:id="rId3"/>
    <p:sldId id="277" r:id="rId4"/>
    <p:sldId id="278" r:id="rId5"/>
    <p:sldId id="279" r:id="rId6"/>
    <p:sldId id="270" r:id="rId7"/>
    <p:sldId id="267" r:id="rId8"/>
    <p:sldId id="271" r:id="rId9"/>
    <p:sldId id="272" r:id="rId10"/>
    <p:sldId id="273" r:id="rId11"/>
    <p:sldId id="257" r:id="rId12"/>
    <p:sldId id="258" r:id="rId13"/>
    <p:sldId id="259" r:id="rId14"/>
    <p:sldId id="260" r:id="rId15"/>
    <p:sldId id="261" r:id="rId16"/>
    <p:sldId id="262" r:id="rId17"/>
    <p:sldId id="264" r:id="rId18"/>
    <p:sldId id="265" r:id="rId19"/>
    <p:sldId id="268" r:id="rId20"/>
    <p:sldId id="26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5"/>
  </p:normalViewPr>
  <p:slideViewPr>
    <p:cSldViewPr>
      <p:cViewPr varScale="1">
        <p:scale>
          <a:sx n="113" d="100"/>
          <a:sy n="113" d="100"/>
        </p:scale>
        <p:origin x="160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514BF-1F36-4C91-AB18-35BC475897B3}" type="datetimeFigureOut">
              <a:rPr lang="en-GB" smtClean="0"/>
              <a:t>04/02/2020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786CE-2902-482B-8417-1A48B2FF90C1}" type="slidenum">
              <a:rPr lang="en-GB" smtClean="0"/>
              <a:t>‹#›</a:t>
            </a:fld>
            <a:endParaRPr lang="en-GB"/>
          </a:p>
        </p:txBody>
      </p:sp>
    </p:spTree>
    <p:extLst>
      <p:ext uri="{BB962C8B-B14F-4D97-AF65-F5344CB8AC3E}">
        <p14:creationId xmlns:p14="http://schemas.microsoft.com/office/powerpoint/2010/main" val="177017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786CE-2902-482B-8417-1A48B2FF90C1}" type="slidenum">
              <a:rPr lang="en-GB" smtClean="0"/>
              <a:t>14</a:t>
            </a:fld>
            <a:endParaRPr lang="en-GB"/>
          </a:p>
        </p:txBody>
      </p:sp>
    </p:spTree>
    <p:extLst>
      <p:ext uri="{BB962C8B-B14F-4D97-AF65-F5344CB8AC3E}">
        <p14:creationId xmlns:p14="http://schemas.microsoft.com/office/powerpoint/2010/main" val="421582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5F1B1A-3024-4595-B1A9-B861266B88A1}"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195445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F1B1A-3024-4595-B1A9-B861266B88A1}"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19804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F1B1A-3024-4595-B1A9-B861266B88A1}"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7063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5F1B1A-3024-4595-B1A9-B861266B88A1}"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170171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F1B1A-3024-4595-B1A9-B861266B88A1}"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25505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5F1B1A-3024-4595-B1A9-B861266B88A1}"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29093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5F1B1A-3024-4595-B1A9-B861266B88A1}" type="datetimeFigureOut">
              <a:rPr lang="en-GB" smtClean="0"/>
              <a:t>04/02/2020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129537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5F1B1A-3024-4595-B1A9-B861266B88A1}" type="datetimeFigureOut">
              <a:rPr lang="en-GB" smtClean="0"/>
              <a:t>04/02/2020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202744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F1B1A-3024-4595-B1A9-B861266B88A1}" type="datetimeFigureOut">
              <a:rPr lang="en-GB" smtClean="0"/>
              <a:t>04/02/2020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159547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5F1B1A-3024-4595-B1A9-B861266B88A1}"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243961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5F1B1A-3024-4595-B1A9-B861266B88A1}"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A1059E-492E-482B-9A44-3F372C687792}" type="slidenum">
              <a:rPr lang="en-GB" smtClean="0"/>
              <a:t>‹#›</a:t>
            </a:fld>
            <a:endParaRPr lang="en-GB"/>
          </a:p>
        </p:txBody>
      </p:sp>
    </p:spTree>
    <p:extLst>
      <p:ext uri="{BB962C8B-B14F-4D97-AF65-F5344CB8AC3E}">
        <p14:creationId xmlns:p14="http://schemas.microsoft.com/office/powerpoint/2010/main" val="178012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F1B1A-3024-4595-B1A9-B861266B88A1}" type="datetimeFigureOut">
              <a:rPr lang="en-GB" smtClean="0"/>
              <a:t>04/02/2020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1059E-492E-482B-9A44-3F372C687792}" type="slidenum">
              <a:rPr lang="en-GB" smtClean="0"/>
              <a:t>‹#›</a:t>
            </a:fld>
            <a:endParaRPr lang="en-GB"/>
          </a:p>
        </p:txBody>
      </p:sp>
    </p:spTree>
    <p:extLst>
      <p:ext uri="{BB962C8B-B14F-4D97-AF65-F5344CB8AC3E}">
        <p14:creationId xmlns:p14="http://schemas.microsoft.com/office/powerpoint/2010/main" val="3999905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hhqzGy8Egu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lstStyle/>
          <a:p>
            <a:r>
              <a:rPr lang="en-GB" u="sng" dirty="0"/>
              <a:t>Why was the War of Independence fought?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05311"/>
            <a:ext cx="3638550" cy="269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52936"/>
            <a:ext cx="363855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8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GB" dirty="0"/>
              <a:t>The United States had been occupied by Native Americans since prehistoric times, and European white settlers from 1492.</a:t>
            </a:r>
          </a:p>
          <a:p>
            <a:r>
              <a:rPr lang="en-GB" dirty="0"/>
              <a:t>The strip of land along the eastern coast of America became the original 13 British colonies.</a:t>
            </a:r>
          </a:p>
          <a:p>
            <a:r>
              <a:rPr lang="en-GB" dirty="0"/>
              <a:t>By the 1770s the 13 colonies had grown to contain over 2.5million people.</a:t>
            </a:r>
          </a:p>
        </p:txBody>
      </p:sp>
    </p:spTree>
    <p:extLst>
      <p:ext uri="{BB962C8B-B14F-4D97-AF65-F5344CB8AC3E}">
        <p14:creationId xmlns:p14="http://schemas.microsoft.com/office/powerpoint/2010/main" val="99868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80441"/>
            <a:ext cx="3888432" cy="513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44008" y="1413563"/>
            <a:ext cx="4067944" cy="4893647"/>
          </a:xfrm>
          <a:prstGeom prst="rect">
            <a:avLst/>
          </a:prstGeom>
        </p:spPr>
        <p:txBody>
          <a:bodyPr wrap="square">
            <a:spAutoFit/>
          </a:bodyPr>
          <a:lstStyle/>
          <a:p>
            <a:r>
              <a:rPr lang="en-GB" sz="2400" dirty="0"/>
              <a:t>Connecticut</a:t>
            </a:r>
          </a:p>
          <a:p>
            <a:r>
              <a:rPr lang="en-GB" sz="2400" dirty="0"/>
              <a:t>Delaware</a:t>
            </a:r>
          </a:p>
          <a:p>
            <a:r>
              <a:rPr lang="en-GB" sz="2400" dirty="0"/>
              <a:t>Georgia</a:t>
            </a:r>
          </a:p>
          <a:p>
            <a:r>
              <a:rPr lang="en-GB" sz="2400" dirty="0"/>
              <a:t>Maryland</a:t>
            </a:r>
          </a:p>
          <a:p>
            <a:r>
              <a:rPr lang="en-GB" sz="2400" dirty="0"/>
              <a:t>Massachusetts (</a:t>
            </a:r>
            <a:r>
              <a:rPr lang="en-GB" sz="2400" u="sng" dirty="0"/>
              <a:t>Boston</a:t>
            </a:r>
            <a:r>
              <a:rPr lang="en-GB" sz="2400" dirty="0"/>
              <a:t>)</a:t>
            </a:r>
          </a:p>
          <a:p>
            <a:r>
              <a:rPr lang="en-GB" sz="2400" dirty="0"/>
              <a:t>New Hampshire</a:t>
            </a:r>
          </a:p>
          <a:p>
            <a:r>
              <a:rPr lang="en-GB" sz="2400" dirty="0"/>
              <a:t>New Jersey</a:t>
            </a:r>
          </a:p>
          <a:p>
            <a:r>
              <a:rPr lang="en-GB" sz="2400" dirty="0"/>
              <a:t>New York</a:t>
            </a:r>
          </a:p>
          <a:p>
            <a:r>
              <a:rPr lang="en-GB" sz="2400" dirty="0"/>
              <a:t>North Carolina</a:t>
            </a:r>
          </a:p>
          <a:p>
            <a:r>
              <a:rPr lang="en-GB" sz="2400" dirty="0"/>
              <a:t>Pennsylvania</a:t>
            </a:r>
          </a:p>
          <a:p>
            <a:r>
              <a:rPr lang="en-GB" sz="2400" dirty="0"/>
              <a:t>Rhode Island</a:t>
            </a:r>
          </a:p>
          <a:p>
            <a:r>
              <a:rPr lang="en-GB" sz="2400" dirty="0"/>
              <a:t>South Carolina</a:t>
            </a:r>
          </a:p>
          <a:p>
            <a:r>
              <a:rPr lang="en-GB" sz="2400" dirty="0"/>
              <a:t>Virginia</a:t>
            </a:r>
          </a:p>
        </p:txBody>
      </p:sp>
      <p:sp>
        <p:nvSpPr>
          <p:cNvPr id="5" name="Title 4"/>
          <p:cNvSpPr>
            <a:spLocks noGrp="1"/>
          </p:cNvSpPr>
          <p:nvPr>
            <p:ph type="title"/>
          </p:nvPr>
        </p:nvSpPr>
        <p:spPr/>
        <p:txBody>
          <a:bodyPr/>
          <a:lstStyle/>
          <a:p>
            <a:r>
              <a:rPr lang="en-GB" dirty="0"/>
              <a:t>The 13 Colonies</a:t>
            </a:r>
          </a:p>
        </p:txBody>
      </p:sp>
    </p:spTree>
    <p:extLst>
      <p:ext uri="{BB962C8B-B14F-4D97-AF65-F5344CB8AC3E}">
        <p14:creationId xmlns:p14="http://schemas.microsoft.com/office/powerpoint/2010/main" val="131725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573016"/>
            <a:ext cx="799778" cy="1143000"/>
          </a:xfrm>
        </p:spPr>
        <p:txBody>
          <a:bodyPr>
            <a:noAutofit/>
          </a:bodyPr>
          <a:lstStyle/>
          <a:p>
            <a:r>
              <a:rPr lang="en-GB" sz="115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1866900"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12999"/>
            <a:ext cx="217170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973160"/>
            <a:ext cx="2037580" cy="2037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5796136" y="3573016"/>
            <a:ext cx="79977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1500" dirty="0"/>
              <a:t>+</a:t>
            </a:r>
          </a:p>
        </p:txBody>
      </p:sp>
      <p:sp>
        <p:nvSpPr>
          <p:cNvPr id="8" name="Title 1"/>
          <p:cNvSpPr txBox="1">
            <a:spLocks/>
          </p:cNvSpPr>
          <p:nvPr/>
        </p:nvSpPr>
        <p:spPr>
          <a:xfrm>
            <a:off x="323528" y="260648"/>
            <a:ext cx="85183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Why was the American Revolution fought?</a:t>
            </a:r>
          </a:p>
        </p:txBody>
      </p:sp>
      <p:sp>
        <p:nvSpPr>
          <p:cNvPr id="4" name="TextBox 3"/>
          <p:cNvSpPr txBox="1"/>
          <p:nvPr/>
        </p:nvSpPr>
        <p:spPr>
          <a:xfrm>
            <a:off x="611560" y="1786433"/>
            <a:ext cx="7992888" cy="461665"/>
          </a:xfrm>
          <a:prstGeom prst="rect">
            <a:avLst/>
          </a:prstGeom>
          <a:noFill/>
        </p:spPr>
        <p:txBody>
          <a:bodyPr wrap="square" rtlCol="0">
            <a:spAutoFit/>
          </a:bodyPr>
          <a:lstStyle/>
          <a:p>
            <a:pPr algn="ctr"/>
            <a:r>
              <a:rPr lang="en-GB" sz="2400" dirty="0"/>
              <a:t>What 3 things caused the American Revolution?</a:t>
            </a:r>
          </a:p>
        </p:txBody>
      </p:sp>
    </p:spTree>
    <p:extLst>
      <p:ext uri="{BB962C8B-B14F-4D97-AF65-F5344CB8AC3E}">
        <p14:creationId xmlns:p14="http://schemas.microsoft.com/office/powerpoint/2010/main" val="341310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573016"/>
            <a:ext cx="799778" cy="1143000"/>
          </a:xfrm>
        </p:spPr>
        <p:txBody>
          <a:bodyPr>
            <a:noAutofit/>
          </a:bodyPr>
          <a:lstStyle/>
          <a:p>
            <a:r>
              <a:rPr lang="en-GB" sz="115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1866900"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12999"/>
            <a:ext cx="217170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973160"/>
            <a:ext cx="2037580" cy="2037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5796136" y="3573016"/>
            <a:ext cx="79977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1500" dirty="0"/>
              <a:t>+</a:t>
            </a:r>
          </a:p>
        </p:txBody>
      </p:sp>
      <p:sp>
        <p:nvSpPr>
          <p:cNvPr id="8" name="Title 1"/>
          <p:cNvSpPr txBox="1">
            <a:spLocks/>
          </p:cNvSpPr>
          <p:nvPr/>
        </p:nvSpPr>
        <p:spPr>
          <a:xfrm>
            <a:off x="323528" y="260648"/>
            <a:ext cx="85183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Why was the American Revolution fought?</a:t>
            </a:r>
          </a:p>
        </p:txBody>
      </p:sp>
      <p:sp>
        <p:nvSpPr>
          <p:cNvPr id="3" name="TextBox 2"/>
          <p:cNvSpPr txBox="1"/>
          <p:nvPr/>
        </p:nvSpPr>
        <p:spPr>
          <a:xfrm>
            <a:off x="323528" y="5373216"/>
            <a:ext cx="8820472" cy="584775"/>
          </a:xfrm>
          <a:prstGeom prst="rect">
            <a:avLst/>
          </a:prstGeom>
          <a:noFill/>
        </p:spPr>
        <p:txBody>
          <a:bodyPr wrap="square" rtlCol="0">
            <a:spAutoFit/>
          </a:bodyPr>
          <a:lstStyle/>
          <a:p>
            <a:r>
              <a:rPr lang="en-GB" sz="3200" dirty="0"/>
              <a:t>MONEY		 GOVERNMENT	         PHILOSOPHY</a:t>
            </a:r>
          </a:p>
        </p:txBody>
      </p:sp>
      <p:sp>
        <p:nvSpPr>
          <p:cNvPr id="9" name="TextBox 8"/>
          <p:cNvSpPr txBox="1"/>
          <p:nvPr/>
        </p:nvSpPr>
        <p:spPr>
          <a:xfrm>
            <a:off x="611560" y="1786433"/>
            <a:ext cx="7992888" cy="461665"/>
          </a:xfrm>
          <a:prstGeom prst="rect">
            <a:avLst/>
          </a:prstGeom>
          <a:noFill/>
        </p:spPr>
        <p:txBody>
          <a:bodyPr wrap="square" rtlCol="0">
            <a:spAutoFit/>
          </a:bodyPr>
          <a:lstStyle/>
          <a:p>
            <a:pPr algn="ctr"/>
            <a:r>
              <a:rPr lang="en-GB" sz="2400" dirty="0"/>
              <a:t>What 3 things caused the American Revolution?</a:t>
            </a:r>
          </a:p>
        </p:txBody>
      </p:sp>
    </p:spTree>
    <p:extLst>
      <p:ext uri="{BB962C8B-B14F-4D97-AF65-F5344CB8AC3E}">
        <p14:creationId xmlns:p14="http://schemas.microsoft.com/office/powerpoint/2010/main" val="24118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451" y="2842322"/>
            <a:ext cx="799778" cy="1143000"/>
          </a:xfrm>
        </p:spPr>
        <p:txBody>
          <a:bodyPr>
            <a:noAutofit/>
          </a:bodyPr>
          <a:lstStyle/>
          <a:p>
            <a:r>
              <a:rPr lang="en-GB" sz="115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27" y="1978226"/>
            <a:ext cx="1866900"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571" y="2182305"/>
            <a:ext cx="217170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947" y="2242466"/>
            <a:ext cx="2037580" cy="2037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5811835" y="2842322"/>
            <a:ext cx="79977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1500" dirty="0"/>
              <a:t>+</a:t>
            </a:r>
          </a:p>
        </p:txBody>
      </p:sp>
      <p:sp>
        <p:nvSpPr>
          <p:cNvPr id="8" name="Title 1"/>
          <p:cNvSpPr txBox="1">
            <a:spLocks/>
          </p:cNvSpPr>
          <p:nvPr/>
        </p:nvSpPr>
        <p:spPr>
          <a:xfrm>
            <a:off x="323528" y="260648"/>
            <a:ext cx="85183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Why was the American Revolution fought?</a:t>
            </a:r>
          </a:p>
        </p:txBody>
      </p:sp>
      <p:sp>
        <p:nvSpPr>
          <p:cNvPr id="3" name="TextBox 2"/>
          <p:cNvSpPr txBox="1"/>
          <p:nvPr/>
        </p:nvSpPr>
        <p:spPr>
          <a:xfrm>
            <a:off x="339227" y="4642522"/>
            <a:ext cx="8820472" cy="400110"/>
          </a:xfrm>
          <a:prstGeom prst="rect">
            <a:avLst/>
          </a:prstGeom>
          <a:noFill/>
        </p:spPr>
        <p:txBody>
          <a:bodyPr wrap="square" rtlCol="0">
            <a:spAutoFit/>
          </a:bodyPr>
          <a:lstStyle/>
          <a:p>
            <a:r>
              <a:rPr lang="en-GB" sz="2000" dirty="0"/>
              <a:t>HIGH TAXES 		NO REPRESENTATION  	   	WANT TO BE FREE</a:t>
            </a:r>
          </a:p>
        </p:txBody>
      </p:sp>
      <p:sp>
        <p:nvSpPr>
          <p:cNvPr id="10" name="TextBox 9"/>
          <p:cNvSpPr txBox="1"/>
          <p:nvPr/>
        </p:nvSpPr>
        <p:spPr>
          <a:xfrm>
            <a:off x="218407" y="5235563"/>
            <a:ext cx="8820472" cy="584775"/>
          </a:xfrm>
          <a:prstGeom prst="rect">
            <a:avLst/>
          </a:prstGeom>
          <a:noFill/>
        </p:spPr>
        <p:txBody>
          <a:bodyPr wrap="square" rtlCol="0">
            <a:spAutoFit/>
          </a:bodyPr>
          <a:lstStyle/>
          <a:p>
            <a:r>
              <a:rPr lang="en-GB" sz="3200" dirty="0"/>
              <a:t>MONEY		 GOVERNMENT	         PHILOSOPHY</a:t>
            </a:r>
          </a:p>
        </p:txBody>
      </p:sp>
    </p:spTree>
    <p:extLst>
      <p:ext uri="{BB962C8B-B14F-4D97-AF65-F5344CB8AC3E}">
        <p14:creationId xmlns:p14="http://schemas.microsoft.com/office/powerpoint/2010/main" val="310180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was the “spark”?</a:t>
            </a:r>
          </a:p>
        </p:txBody>
      </p:sp>
      <p:sp>
        <p:nvSpPr>
          <p:cNvPr id="3" name="Content Placeholder 2"/>
          <p:cNvSpPr>
            <a:spLocks noGrp="1"/>
          </p:cNvSpPr>
          <p:nvPr>
            <p:ph idx="1"/>
          </p:nvPr>
        </p:nvSpPr>
        <p:spPr>
          <a:xfrm>
            <a:off x="457200" y="1600200"/>
            <a:ext cx="4042792" cy="4525963"/>
          </a:xfrm>
        </p:spPr>
        <p:txBody>
          <a:bodyPr>
            <a:normAutofit fontScale="85000" lnSpcReduction="10000"/>
          </a:bodyPr>
          <a:lstStyle/>
          <a:p>
            <a:r>
              <a:rPr lang="en-GB" dirty="0"/>
              <a:t>All of these causes provided the “TNT” or “gunpowder” that would potentially start a war. They are the long term causes.</a:t>
            </a:r>
          </a:p>
          <a:p>
            <a:r>
              <a:rPr lang="en-GB" dirty="0"/>
              <a:t>But to start a war there must be  a “spark” or short term cause to make our “TNT” or “gunpowder” explode.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93684"/>
            <a:ext cx="2264974" cy="3200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005064"/>
            <a:ext cx="2365501" cy="2456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74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Battles of Lexington and Concord</a:t>
            </a:r>
          </a:p>
        </p:txBody>
      </p:sp>
      <p:sp>
        <p:nvSpPr>
          <p:cNvPr id="4" name="TextBox 3"/>
          <p:cNvSpPr txBox="1"/>
          <p:nvPr/>
        </p:nvSpPr>
        <p:spPr>
          <a:xfrm>
            <a:off x="611560" y="1268760"/>
            <a:ext cx="7992888" cy="2677656"/>
          </a:xfrm>
          <a:prstGeom prst="rect">
            <a:avLst/>
          </a:prstGeom>
          <a:noFill/>
        </p:spPr>
        <p:txBody>
          <a:bodyPr wrap="square" rtlCol="0">
            <a:spAutoFit/>
          </a:bodyPr>
          <a:lstStyle/>
          <a:p>
            <a:r>
              <a:rPr lang="en-GB" sz="2400" u="sng" dirty="0"/>
              <a:t>QUESTIONS</a:t>
            </a:r>
          </a:p>
          <a:p>
            <a:pPr marL="342900" indent="-342900">
              <a:buAutoNum type="arabicPeriod"/>
            </a:pPr>
            <a:r>
              <a:rPr lang="en-GB" sz="2400" dirty="0"/>
              <a:t>What were the British planning to do in Lexington and Concord?</a:t>
            </a:r>
          </a:p>
          <a:p>
            <a:pPr marL="342900" indent="-342900">
              <a:buAutoNum type="arabicPeriod"/>
            </a:pPr>
            <a:r>
              <a:rPr lang="en-GB" sz="2400" dirty="0"/>
              <a:t>What did the British find when they got there?</a:t>
            </a:r>
          </a:p>
          <a:p>
            <a:pPr marL="342900" indent="-342900">
              <a:buAutoNum type="arabicPeriod"/>
            </a:pPr>
            <a:r>
              <a:rPr lang="en-GB" sz="2400" dirty="0"/>
              <a:t>What is the “Shot Heard Round the World”?</a:t>
            </a:r>
          </a:p>
          <a:p>
            <a:pPr marL="342900" indent="-342900">
              <a:buAutoNum type="arabicPeriod"/>
            </a:pPr>
            <a:r>
              <a:rPr lang="en-GB" sz="2400" dirty="0"/>
              <a:t>Who won the Battle of Lexington?</a:t>
            </a:r>
          </a:p>
          <a:p>
            <a:pPr marL="342900" indent="-342900">
              <a:buAutoNum type="arabicPeriod"/>
            </a:pPr>
            <a:r>
              <a:rPr lang="en-GB" sz="2400" dirty="0"/>
              <a:t>What happened at the Battle of Concord?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3946416"/>
            <a:ext cx="3571875"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49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Second Continental Congress</a:t>
            </a:r>
          </a:p>
        </p:txBody>
      </p:sp>
      <p:sp>
        <p:nvSpPr>
          <p:cNvPr id="3" name="Content Placeholder 2"/>
          <p:cNvSpPr>
            <a:spLocks noGrp="1"/>
          </p:cNvSpPr>
          <p:nvPr>
            <p:ph idx="1"/>
          </p:nvPr>
        </p:nvSpPr>
        <p:spPr>
          <a:xfrm>
            <a:off x="457200" y="1124744"/>
            <a:ext cx="8229600" cy="5472608"/>
          </a:xfrm>
        </p:spPr>
        <p:txBody>
          <a:bodyPr>
            <a:noAutofit/>
          </a:bodyPr>
          <a:lstStyle/>
          <a:p>
            <a:r>
              <a:rPr lang="en-GB" sz="2200" dirty="0"/>
              <a:t>Following the fighting at Lexington and Concord a meeting was called in Philadelphia on 10</a:t>
            </a:r>
            <a:r>
              <a:rPr lang="en-GB" sz="2200" baseline="30000" dirty="0"/>
              <a:t>th</a:t>
            </a:r>
            <a:r>
              <a:rPr lang="en-GB" sz="2200" dirty="0"/>
              <a:t> May 1775 to assemble delegates to the Second Continental Congress. </a:t>
            </a:r>
          </a:p>
          <a:p>
            <a:r>
              <a:rPr lang="en-GB" sz="2200" dirty="0"/>
              <a:t>Those present included Sam Adams, Patrick Henry, John Hancock, John Adams, Benjamin Franklin, and George Washington. </a:t>
            </a:r>
          </a:p>
          <a:p>
            <a:r>
              <a:rPr lang="en-GB" sz="2200" dirty="0"/>
              <a:t>Some wanted to declare America independent immediately; some wanted to avoid war at all costs. </a:t>
            </a:r>
          </a:p>
          <a:p>
            <a:r>
              <a:rPr lang="en-GB" sz="2200" dirty="0"/>
              <a:t>So Congress did both! They sent a document called the Olive Branch Petition to King George III to see if their differences could be settled once and for all, but also created an army and appointed George Washington as commander-in-chief (just in case!).</a:t>
            </a:r>
          </a:p>
          <a:p>
            <a:r>
              <a:rPr lang="en-GB" sz="2200" dirty="0"/>
              <a:t>King George III refused to even read the document, and so Britain and America were officially at war.</a:t>
            </a:r>
          </a:p>
          <a:p>
            <a:r>
              <a:rPr lang="en-GB" sz="2200" dirty="0"/>
              <a:t>The Declaration of Independence would not be written and signed until 2</a:t>
            </a:r>
            <a:r>
              <a:rPr lang="en-GB" sz="2200" baseline="30000" dirty="0"/>
              <a:t>nd</a:t>
            </a:r>
            <a:r>
              <a:rPr lang="en-GB" sz="2200" dirty="0"/>
              <a:t> August 1776.</a:t>
            </a:r>
          </a:p>
        </p:txBody>
      </p:sp>
    </p:spTree>
    <p:extLst>
      <p:ext uri="{BB962C8B-B14F-4D97-AF65-F5344CB8AC3E}">
        <p14:creationId xmlns:p14="http://schemas.microsoft.com/office/powerpoint/2010/main" val="140233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Declaration of Independence</a:t>
            </a:r>
          </a:p>
        </p:txBody>
      </p:sp>
      <p:sp>
        <p:nvSpPr>
          <p:cNvPr id="3" name="Content Placeholder 2"/>
          <p:cNvSpPr>
            <a:spLocks noGrp="1"/>
          </p:cNvSpPr>
          <p:nvPr>
            <p:ph idx="1"/>
          </p:nvPr>
        </p:nvSpPr>
        <p:spPr/>
        <p:txBody>
          <a:bodyPr/>
          <a:lstStyle/>
          <a:p>
            <a:r>
              <a:rPr lang="en-GB" dirty="0">
                <a:hlinkClick r:id="rId2"/>
              </a:rPr>
              <a:t>http://www.youtube.com/watch?v=hhqzGy8EguI</a:t>
            </a:r>
            <a:endParaRPr lang="en-GB" dirty="0"/>
          </a:p>
          <a:p>
            <a:endParaRPr lang="en-GB" dirty="0"/>
          </a:p>
          <a:p>
            <a:pPr marL="0" indent="0">
              <a:buNone/>
            </a:pPr>
            <a:endParaRPr lang="en-GB" dirty="0"/>
          </a:p>
        </p:txBody>
      </p:sp>
    </p:spTree>
    <p:extLst>
      <p:ext uri="{BB962C8B-B14F-4D97-AF65-F5344CB8AC3E}">
        <p14:creationId xmlns:p14="http://schemas.microsoft.com/office/powerpoint/2010/main" val="301030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Declaration of Independence</a:t>
            </a:r>
          </a:p>
        </p:txBody>
      </p:sp>
      <p:sp>
        <p:nvSpPr>
          <p:cNvPr id="3" name="Content Placeholder 2"/>
          <p:cNvSpPr>
            <a:spLocks noGrp="1"/>
          </p:cNvSpPr>
          <p:nvPr>
            <p:ph idx="1"/>
          </p:nvPr>
        </p:nvSpPr>
        <p:spPr/>
        <p:txBody>
          <a:bodyPr/>
          <a:lstStyle/>
          <a:p>
            <a:r>
              <a:rPr lang="en-GB" dirty="0"/>
              <a:t>In your groups, you are going to have a go at writing your own Declaration of Independence.</a:t>
            </a:r>
          </a:p>
          <a:p>
            <a:r>
              <a:rPr lang="en-GB" dirty="0"/>
              <a:t>You need a list of 10 bullet points/sentences declaring yourselves independent and free from British rule.</a:t>
            </a:r>
          </a:p>
          <a:p>
            <a:endParaRPr lang="en-GB" dirty="0"/>
          </a:p>
        </p:txBody>
      </p:sp>
    </p:spTree>
    <p:extLst>
      <p:ext uri="{BB962C8B-B14F-4D97-AF65-F5344CB8AC3E}">
        <p14:creationId xmlns:p14="http://schemas.microsoft.com/office/powerpoint/2010/main" val="391607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85800"/>
          </a:xfrm>
        </p:spPr>
        <p:txBody>
          <a:bodyPr>
            <a:noAutofit/>
          </a:bodyPr>
          <a:lstStyle/>
          <a:p>
            <a:pPr algn="ctr">
              <a:buNone/>
            </a:pPr>
            <a:r>
              <a:rPr lang="en-US" sz="5400" b="1" u="sng" dirty="0">
                <a:effectLst>
                  <a:outerShdw blurRad="38100" dist="38100" dir="2700000" algn="tl">
                    <a:srgbClr val="000000">
                      <a:alpha val="43137"/>
                    </a:srgbClr>
                  </a:outerShdw>
                </a:effectLst>
                <a:latin typeface="Andalus" pitchFamily="18" charset="-78"/>
                <a:cs typeface="Andalus" pitchFamily="18" charset="-78"/>
              </a:rPr>
              <a:t>The Enlightenment </a:t>
            </a:r>
          </a:p>
        </p:txBody>
      </p:sp>
      <p:sp>
        <p:nvSpPr>
          <p:cNvPr id="4" name="TextBox 3"/>
          <p:cNvSpPr txBox="1"/>
          <p:nvPr/>
        </p:nvSpPr>
        <p:spPr>
          <a:xfrm>
            <a:off x="206829" y="1143000"/>
            <a:ext cx="7239000" cy="4524315"/>
          </a:xfrm>
          <a:prstGeom prst="rect">
            <a:avLst/>
          </a:prstGeom>
          <a:noFill/>
        </p:spPr>
        <p:txBody>
          <a:bodyPr wrap="square" rtlCol="0">
            <a:spAutoFit/>
          </a:bodyPr>
          <a:lstStyle/>
          <a:p>
            <a:pPr marL="571500" indent="-571500">
              <a:buFont typeface="+mj-lt"/>
              <a:buAutoNum type="romanUcPeriod"/>
            </a:pPr>
            <a:r>
              <a:rPr lang="en-US" sz="3200" b="1" dirty="0"/>
              <a:t>The Age of Reason</a:t>
            </a:r>
          </a:p>
          <a:p>
            <a:pPr marL="971550" lvl="1" indent="-514350">
              <a:buAutoNum type="alphaLcPeriod"/>
            </a:pPr>
            <a:r>
              <a:rPr lang="en-US" sz="3200" dirty="0"/>
              <a:t>Philosophers used </a:t>
            </a:r>
            <a:r>
              <a:rPr lang="en-US" sz="3200" b="1" u="sng" dirty="0"/>
              <a:t>reason</a:t>
            </a:r>
            <a:r>
              <a:rPr lang="en-US" sz="3200" dirty="0"/>
              <a:t> and </a:t>
            </a:r>
            <a:r>
              <a:rPr lang="en-US" sz="3200" b="1" u="sng" dirty="0"/>
              <a:t>logic</a:t>
            </a:r>
            <a:r>
              <a:rPr lang="en-US" sz="3200" dirty="0"/>
              <a:t> to think of ways to improve the world.</a:t>
            </a:r>
          </a:p>
          <a:p>
            <a:pPr marL="971550" lvl="1" indent="-514350">
              <a:buAutoNum type="alphaLcPeriod"/>
            </a:pPr>
            <a:endParaRPr lang="en-US" sz="3200" dirty="0"/>
          </a:p>
          <a:p>
            <a:pPr marL="971550" lvl="1" indent="-514350">
              <a:buAutoNum type="alphaLcPeriod"/>
            </a:pPr>
            <a:r>
              <a:rPr lang="en-US" sz="3200" dirty="0"/>
              <a:t>How should </a:t>
            </a:r>
            <a:br>
              <a:rPr lang="en-US" sz="3200" dirty="0"/>
            </a:br>
            <a:r>
              <a:rPr lang="en-US" sz="3200" dirty="0"/>
              <a:t>government</a:t>
            </a:r>
            <a:br>
              <a:rPr lang="en-US" sz="3200" dirty="0"/>
            </a:br>
            <a:r>
              <a:rPr lang="en-US" sz="3200" dirty="0"/>
              <a:t>work to best</a:t>
            </a:r>
            <a:br>
              <a:rPr lang="en-US" sz="3200" dirty="0"/>
            </a:br>
            <a:r>
              <a:rPr lang="en-US" sz="3200" dirty="0"/>
              <a:t>serve the people? </a:t>
            </a:r>
          </a:p>
        </p:txBody>
      </p:sp>
      <p:pic>
        <p:nvPicPr>
          <p:cNvPr id="1026" name="Picture 2" descr="http://danassays.files.wordpress.com/2009/06/voltaire-baquoy.gif?w=451&amp;h=3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399" y="2819400"/>
            <a:ext cx="4389161"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47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REVOLUTIONARY RAP</a:t>
            </a:r>
          </a:p>
        </p:txBody>
      </p:sp>
      <p:sp>
        <p:nvSpPr>
          <p:cNvPr id="3" name="Content Placeholder 2"/>
          <p:cNvSpPr>
            <a:spLocks noGrp="1"/>
          </p:cNvSpPr>
          <p:nvPr>
            <p:ph idx="1"/>
          </p:nvPr>
        </p:nvSpPr>
        <p:spPr/>
        <p:txBody>
          <a:bodyPr numCol="3">
            <a:normAutofit fontScale="47500" lnSpcReduction="20000"/>
          </a:bodyPr>
          <a:lstStyle/>
          <a:p>
            <a:pPr marL="0" indent="0">
              <a:buNone/>
            </a:pPr>
            <a:r>
              <a:rPr lang="en-GB" dirty="0"/>
              <a:t>The thirteen colonies in America</a:t>
            </a:r>
          </a:p>
          <a:p>
            <a:pPr marL="0" indent="0">
              <a:buNone/>
            </a:pPr>
            <a:r>
              <a:rPr lang="en-GB" dirty="0"/>
              <a:t>Were ruled by England’s king.</a:t>
            </a:r>
          </a:p>
          <a:p>
            <a:pPr marL="0" indent="0">
              <a:buNone/>
            </a:pPr>
            <a:r>
              <a:rPr lang="en-GB" dirty="0"/>
              <a:t>The colonists were so happy</a:t>
            </a:r>
          </a:p>
          <a:p>
            <a:pPr marL="0" indent="0">
              <a:buNone/>
            </a:pPr>
            <a:r>
              <a:rPr lang="en-GB" dirty="0"/>
              <a:t>The king’s praises they did sing.</a:t>
            </a:r>
          </a:p>
          <a:p>
            <a:pPr marL="0" indent="0">
              <a:buNone/>
            </a:pPr>
            <a:r>
              <a:rPr lang="en-GB" dirty="0"/>
              <a:t>Then he began to change things</a:t>
            </a:r>
          </a:p>
          <a:p>
            <a:pPr marL="0" indent="0">
              <a:buNone/>
            </a:pPr>
            <a:r>
              <a:rPr lang="en-GB" dirty="0"/>
              <a:t>That were not one bit funny.</a:t>
            </a:r>
          </a:p>
          <a:p>
            <a:pPr marL="0" indent="0">
              <a:buNone/>
            </a:pPr>
            <a:r>
              <a:rPr lang="en-GB" dirty="0"/>
              <a:t>He started to tax them</a:t>
            </a:r>
          </a:p>
          <a:p>
            <a:pPr marL="0" indent="0">
              <a:buNone/>
            </a:pPr>
            <a:r>
              <a:rPr lang="en-GB" dirty="0"/>
              <a:t>Which means they paid extra money.</a:t>
            </a:r>
          </a:p>
          <a:p>
            <a:pPr marL="0" indent="0">
              <a:buNone/>
            </a:pPr>
            <a:r>
              <a:rPr lang="en-GB" dirty="0"/>
              <a:t>As King George made new laws</a:t>
            </a:r>
          </a:p>
          <a:p>
            <a:pPr marL="0" indent="0">
              <a:buNone/>
            </a:pPr>
            <a:r>
              <a:rPr lang="en-GB" dirty="0"/>
              <a:t>New taxes he began to shout.</a:t>
            </a:r>
          </a:p>
          <a:p>
            <a:pPr marL="0" indent="0">
              <a:buNone/>
            </a:pPr>
            <a:r>
              <a:rPr lang="en-GB" dirty="0"/>
              <a:t>Many colonists became upset</a:t>
            </a:r>
          </a:p>
          <a:p>
            <a:pPr marL="0" indent="0">
              <a:buNone/>
            </a:pPr>
            <a:r>
              <a:rPr lang="en-GB" dirty="0"/>
              <a:t>And some even spoke out.</a:t>
            </a:r>
          </a:p>
          <a:p>
            <a:pPr marL="0" indent="0">
              <a:buNone/>
            </a:pPr>
            <a:r>
              <a:rPr lang="en-GB" dirty="0"/>
              <a:t>And that is when it happened</a:t>
            </a:r>
          </a:p>
          <a:p>
            <a:pPr marL="0" indent="0">
              <a:buNone/>
            </a:pPr>
            <a:r>
              <a:rPr lang="en-GB" dirty="0"/>
              <a:t>The king taxed the tea.</a:t>
            </a:r>
          </a:p>
          <a:p>
            <a:pPr marL="0" indent="0">
              <a:buNone/>
            </a:pPr>
            <a:r>
              <a:rPr lang="en-GB" dirty="0"/>
              <a:t>But it wasn’t quite a tea party</a:t>
            </a:r>
          </a:p>
          <a:p>
            <a:pPr marL="0" indent="0">
              <a:buNone/>
            </a:pPr>
            <a:r>
              <a:rPr lang="en-GB" dirty="0"/>
              <a:t>This you will plainly see.</a:t>
            </a:r>
          </a:p>
          <a:p>
            <a:pPr marL="0" indent="0">
              <a:buNone/>
            </a:pPr>
            <a:r>
              <a:rPr lang="en-GB" dirty="0"/>
              <a:t>Some colonists boarded ships</a:t>
            </a:r>
          </a:p>
          <a:p>
            <a:pPr marL="0" indent="0">
              <a:buNone/>
            </a:pPr>
            <a:r>
              <a:rPr lang="en-GB" dirty="0"/>
              <a:t>On a cold day in December.</a:t>
            </a:r>
          </a:p>
          <a:p>
            <a:pPr marL="0" indent="0">
              <a:buNone/>
            </a:pPr>
            <a:r>
              <a:rPr lang="en-GB" dirty="0"/>
              <a:t>They dumped 250 chests of tea</a:t>
            </a:r>
          </a:p>
          <a:p>
            <a:pPr marL="0" indent="0">
              <a:buNone/>
            </a:pPr>
            <a:r>
              <a:rPr lang="en-GB" dirty="0"/>
              <a:t>This you must remember.</a:t>
            </a:r>
          </a:p>
          <a:p>
            <a:pPr marL="0" indent="0">
              <a:buNone/>
            </a:pPr>
            <a:r>
              <a:rPr lang="en-GB" dirty="0"/>
              <a:t>The Redcoats came from Britain</a:t>
            </a:r>
          </a:p>
          <a:p>
            <a:pPr marL="0" indent="0">
              <a:buNone/>
            </a:pPr>
            <a:r>
              <a:rPr lang="en-GB" dirty="0"/>
              <a:t>It was order they wanted to keep.</a:t>
            </a:r>
          </a:p>
          <a:p>
            <a:pPr marL="0" indent="0">
              <a:buNone/>
            </a:pPr>
            <a:r>
              <a:rPr lang="en-GB" dirty="0"/>
              <a:t>Colonists formed the minutemen</a:t>
            </a:r>
          </a:p>
          <a:p>
            <a:pPr marL="0" indent="0">
              <a:buNone/>
            </a:pPr>
            <a:r>
              <a:rPr lang="en-GB" dirty="0"/>
              <a:t>And kept watch to hear one peep.</a:t>
            </a:r>
          </a:p>
          <a:p>
            <a:pPr marL="0" indent="0">
              <a:buNone/>
            </a:pPr>
            <a:r>
              <a:rPr lang="en-GB" dirty="0"/>
              <a:t>Paul Revere was paying attention</a:t>
            </a:r>
          </a:p>
          <a:p>
            <a:pPr marL="0" indent="0">
              <a:buNone/>
            </a:pPr>
            <a:r>
              <a:rPr lang="en-GB" dirty="0"/>
              <a:t>To see how many lights shone.</a:t>
            </a:r>
          </a:p>
          <a:p>
            <a:pPr marL="0" indent="0">
              <a:buNone/>
            </a:pPr>
            <a:r>
              <a:rPr lang="en-GB" dirty="0"/>
              <a:t>When he saw the lights he leapt on his horse</a:t>
            </a:r>
          </a:p>
          <a:p>
            <a:pPr marL="0" indent="0">
              <a:buNone/>
            </a:pPr>
            <a:r>
              <a:rPr lang="en-GB" dirty="0"/>
              <a:t>And rode out all alone.</a:t>
            </a:r>
          </a:p>
          <a:p>
            <a:pPr marL="0" indent="0">
              <a:buNone/>
            </a:pPr>
            <a:r>
              <a:rPr lang="en-GB" dirty="0"/>
              <a:t>“The Redcoats are coming. The Redcoats are coming.”</a:t>
            </a:r>
          </a:p>
          <a:p>
            <a:pPr marL="0" indent="0">
              <a:buNone/>
            </a:pPr>
            <a:r>
              <a:rPr lang="en-GB" dirty="0"/>
              <a:t>He began to warn.</a:t>
            </a:r>
          </a:p>
          <a:p>
            <a:pPr marL="0" indent="0">
              <a:buNone/>
            </a:pPr>
            <a:r>
              <a:rPr lang="en-GB" dirty="0"/>
              <a:t>Paul Revere was right</a:t>
            </a:r>
          </a:p>
          <a:p>
            <a:pPr marL="0" indent="0">
              <a:buNone/>
            </a:pPr>
            <a:r>
              <a:rPr lang="en-GB" dirty="0"/>
              <a:t>For the Redcoats arrived the next morn.</a:t>
            </a:r>
          </a:p>
          <a:p>
            <a:pPr marL="0" indent="0">
              <a:buNone/>
            </a:pPr>
            <a:r>
              <a:rPr lang="en-GB" dirty="0"/>
              <a:t>The shot heard round the world</a:t>
            </a:r>
          </a:p>
          <a:p>
            <a:pPr marL="0" indent="0">
              <a:buNone/>
            </a:pPr>
            <a:r>
              <a:rPr lang="en-GB" dirty="0"/>
              <a:t>Was not extremely loud.</a:t>
            </a:r>
          </a:p>
          <a:p>
            <a:pPr marL="0" indent="0">
              <a:buNone/>
            </a:pPr>
            <a:r>
              <a:rPr lang="en-GB" dirty="0"/>
              <a:t>It began a war that led</a:t>
            </a:r>
          </a:p>
          <a:p>
            <a:pPr marL="0" indent="0">
              <a:buNone/>
            </a:pPr>
            <a:r>
              <a:rPr lang="en-GB" dirty="0"/>
              <a:t>To a new nation that would be proud.</a:t>
            </a:r>
          </a:p>
          <a:p>
            <a:pPr marL="0" indent="0">
              <a:buNone/>
            </a:pPr>
            <a:r>
              <a:rPr lang="en-GB" dirty="0"/>
              <a:t>In 1776, American leaders met to sign</a:t>
            </a:r>
          </a:p>
          <a:p>
            <a:pPr marL="0" indent="0">
              <a:buNone/>
            </a:pPr>
            <a:r>
              <a:rPr lang="en-GB" dirty="0"/>
              <a:t>The Declaration of Independence</a:t>
            </a:r>
          </a:p>
          <a:p>
            <a:pPr marL="0" indent="0">
              <a:buNone/>
            </a:pPr>
            <a:r>
              <a:rPr lang="en-GB" dirty="0"/>
              <a:t>That gained freedom, yours and mine!</a:t>
            </a:r>
          </a:p>
        </p:txBody>
      </p:sp>
    </p:spTree>
    <p:extLst>
      <p:ext uri="{BB962C8B-B14F-4D97-AF65-F5344CB8AC3E}">
        <p14:creationId xmlns:p14="http://schemas.microsoft.com/office/powerpoint/2010/main" val="3425543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5" name="Content Placeholder 4"/>
          <p:cNvSpPr>
            <a:spLocks noGrp="1"/>
          </p:cNvSpPr>
          <p:nvPr>
            <p:ph idx="1"/>
          </p:nvPr>
        </p:nvSpPr>
        <p:spPr>
          <a:xfrm>
            <a:off x="457200" y="1600200"/>
            <a:ext cx="8229600" cy="4493096"/>
          </a:xfrm>
        </p:spPr>
        <p:txBody>
          <a:bodyPr>
            <a:normAutofit fontScale="85000" lnSpcReduction="10000"/>
          </a:bodyPr>
          <a:lstStyle/>
          <a:p>
            <a:pPr marL="514350" indent="-514350">
              <a:buFont typeface="+mj-lt"/>
              <a:buAutoNum type="arabicPeriod"/>
            </a:pPr>
            <a:r>
              <a:rPr lang="en-GB" dirty="0"/>
              <a:t>How were the colonies ruled?</a:t>
            </a:r>
          </a:p>
          <a:p>
            <a:pPr marL="514350" indent="-514350">
              <a:buFont typeface="+mj-lt"/>
              <a:buAutoNum type="arabicPeriod"/>
            </a:pPr>
            <a:r>
              <a:rPr lang="en-GB" dirty="0"/>
              <a:t>What Act of Parliament strained the relationship between Britain and the colonies?</a:t>
            </a:r>
          </a:p>
          <a:p>
            <a:pPr marL="514350" indent="-514350">
              <a:buFont typeface="+mj-lt"/>
              <a:buAutoNum type="arabicPeriod"/>
            </a:pPr>
            <a:r>
              <a:rPr lang="en-GB" dirty="0"/>
              <a:t>What did this Act say?</a:t>
            </a:r>
          </a:p>
          <a:p>
            <a:pPr marL="514350" indent="-514350">
              <a:buFont typeface="+mj-lt"/>
              <a:buAutoNum type="arabicPeriod"/>
            </a:pPr>
            <a:r>
              <a:rPr lang="en-GB" dirty="0"/>
              <a:t>What happened at the Boston Tea Party in 1773?</a:t>
            </a:r>
          </a:p>
          <a:p>
            <a:pPr marL="514350" indent="-514350">
              <a:buFont typeface="+mj-lt"/>
              <a:buAutoNum type="arabicPeriod"/>
            </a:pPr>
            <a:r>
              <a:rPr lang="en-GB" dirty="0"/>
              <a:t>Why did the colonists call the First Continental Congress?</a:t>
            </a:r>
          </a:p>
          <a:p>
            <a:pPr marL="514350" indent="-514350">
              <a:buFont typeface="+mj-lt"/>
              <a:buAutoNum type="arabicPeriod"/>
            </a:pPr>
            <a:r>
              <a:rPr lang="en-GB" dirty="0"/>
              <a:t>What did the First Continental Congress do?</a:t>
            </a:r>
          </a:p>
          <a:p>
            <a:pPr marL="514350" indent="-514350">
              <a:buFont typeface="+mj-lt"/>
              <a:buAutoNum type="arabicPeriod"/>
            </a:pPr>
            <a:r>
              <a:rPr lang="en-GB" dirty="0"/>
              <a:t>Why was the Second Continental Congress called?</a:t>
            </a:r>
          </a:p>
        </p:txBody>
      </p:sp>
    </p:spTree>
    <p:extLst>
      <p:ext uri="{BB962C8B-B14F-4D97-AF65-F5344CB8AC3E}">
        <p14:creationId xmlns:p14="http://schemas.microsoft.com/office/powerpoint/2010/main" val="159890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
          </a:xfrm>
        </p:spPr>
        <p:txBody>
          <a:bodyPr>
            <a:noAutofit/>
          </a:bodyPr>
          <a:lstStyle/>
          <a:p>
            <a:pPr algn="ctr">
              <a:buNone/>
            </a:pPr>
            <a:r>
              <a:rPr lang="en-US" sz="5400" u="sng" dirty="0">
                <a:latin typeface="Andalus" pitchFamily="18" charset="-78"/>
                <a:cs typeface="Andalus" pitchFamily="18" charset="-78"/>
              </a:rPr>
              <a:t>The Enlightenment </a:t>
            </a:r>
          </a:p>
        </p:txBody>
      </p:sp>
      <p:sp>
        <p:nvSpPr>
          <p:cNvPr id="4" name="TextBox 3"/>
          <p:cNvSpPr txBox="1"/>
          <p:nvPr/>
        </p:nvSpPr>
        <p:spPr>
          <a:xfrm>
            <a:off x="762000" y="4953000"/>
            <a:ext cx="7239000" cy="1384995"/>
          </a:xfrm>
          <a:prstGeom prst="rect">
            <a:avLst/>
          </a:prstGeom>
          <a:noFill/>
        </p:spPr>
        <p:txBody>
          <a:bodyPr wrap="square" rtlCol="0">
            <a:spAutoFit/>
          </a:bodyPr>
          <a:lstStyle/>
          <a:p>
            <a:pPr algn="ctr"/>
            <a:r>
              <a:rPr lang="en-US" sz="2800" b="1" dirty="0"/>
              <a:t>II. </a:t>
            </a:r>
            <a:r>
              <a:rPr lang="en-US" sz="2800" b="1" u="sng" dirty="0"/>
              <a:t>JOHN LOCKE: </a:t>
            </a:r>
            <a:r>
              <a:rPr lang="en-US" sz="2800" dirty="0"/>
              <a:t>believed a social contract, or agreement, existed between political leaders and the people they ruled. </a:t>
            </a:r>
          </a:p>
        </p:txBody>
      </p:sp>
      <p:pic>
        <p:nvPicPr>
          <p:cNvPr id="1026" name="Picture 2" descr="http://upload.wikimedia.org/wikipedia/commons/f/fa/Locke-John-LOC.jpg"/>
          <p:cNvPicPr>
            <a:picLocks noChangeAspect="1" noChangeArrowheads="1"/>
          </p:cNvPicPr>
          <p:nvPr/>
        </p:nvPicPr>
        <p:blipFill>
          <a:blip r:embed="rId2" cstate="print"/>
          <a:srcRect/>
          <a:stretch>
            <a:fillRect/>
          </a:stretch>
        </p:blipFill>
        <p:spPr bwMode="auto">
          <a:xfrm>
            <a:off x="762000" y="1143000"/>
            <a:ext cx="2743200" cy="3573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theemptiness.info/wp-content/uploads/2010/08/social-con.gif"/>
          <p:cNvPicPr>
            <a:picLocks noChangeAspect="1" noChangeArrowheads="1"/>
          </p:cNvPicPr>
          <p:nvPr/>
        </p:nvPicPr>
        <p:blipFill>
          <a:blip r:embed="rId3" cstate="print"/>
          <a:srcRect/>
          <a:stretch>
            <a:fillRect/>
          </a:stretch>
        </p:blipFill>
        <p:spPr bwMode="auto">
          <a:xfrm>
            <a:off x="4343400" y="1371600"/>
            <a:ext cx="3413760" cy="3048000"/>
          </a:xfrm>
          <a:prstGeom prst="rect">
            <a:avLst/>
          </a:prstGeom>
          <a:noFill/>
        </p:spPr>
      </p:pic>
    </p:spTree>
    <p:extLst>
      <p:ext uri="{BB962C8B-B14F-4D97-AF65-F5344CB8AC3E}">
        <p14:creationId xmlns:p14="http://schemas.microsoft.com/office/powerpoint/2010/main" val="226475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http://theemptiness.info/wp-content/uploads/2010/08/social-con.gif"/>
          <p:cNvPicPr>
            <a:picLocks noChangeAspect="1" noChangeArrowheads="1"/>
          </p:cNvPicPr>
          <p:nvPr/>
        </p:nvPicPr>
        <p:blipFill>
          <a:blip r:embed="rId2" cstate="print"/>
          <a:srcRect/>
          <a:stretch>
            <a:fillRect/>
          </a:stretch>
        </p:blipFill>
        <p:spPr bwMode="auto">
          <a:xfrm>
            <a:off x="914400" y="228600"/>
            <a:ext cx="7239000" cy="6463393"/>
          </a:xfrm>
          <a:prstGeom prst="rect">
            <a:avLst/>
          </a:prstGeom>
          <a:noFill/>
        </p:spPr>
      </p:pic>
    </p:spTree>
    <p:extLst>
      <p:ext uri="{BB962C8B-B14F-4D97-AF65-F5344CB8AC3E}">
        <p14:creationId xmlns:p14="http://schemas.microsoft.com/office/powerpoint/2010/main" val="321027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152400"/>
            <a:ext cx="6324600" cy="3276600"/>
          </a:xfrm>
        </p:spPr>
        <p:txBody>
          <a:bodyPr anchor="ctr">
            <a:normAutofit/>
          </a:bodyPr>
          <a:lstStyle/>
          <a:p>
            <a:pPr algn="ctr"/>
            <a:r>
              <a:rPr lang="en-US" sz="4000" dirty="0"/>
              <a:t>How might these ideas fuel </a:t>
            </a:r>
            <a:r>
              <a:rPr lang="en-US" sz="4000" b="1" dirty="0"/>
              <a:t>REVOLUTION</a:t>
            </a:r>
            <a:br>
              <a:rPr lang="en-US" sz="4000" b="1" dirty="0"/>
            </a:br>
            <a:r>
              <a:rPr lang="en-US" sz="4000" dirty="0"/>
              <a:t>throughout the colonies?</a:t>
            </a:r>
          </a:p>
        </p:txBody>
      </p:sp>
      <p:pic>
        <p:nvPicPr>
          <p:cNvPr id="2050" name="Picture 2" descr="http://www.mrsmorlidge.com/Middle%20School%20Websites/Camden%20and%20Graeme/american-revolutionary-war.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271736" y="2948266"/>
            <a:ext cx="6570897"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USA Today</a:t>
            </a:r>
          </a:p>
        </p:txBody>
      </p:sp>
      <p:sp>
        <p:nvSpPr>
          <p:cNvPr id="4" name="Content Placeholder 3"/>
          <p:cNvSpPr>
            <a:spLocks noGrp="1"/>
          </p:cNvSpPr>
          <p:nvPr>
            <p:ph sz="half" idx="1"/>
          </p:nvPr>
        </p:nvSpPr>
        <p:spPr/>
        <p:txBody>
          <a:bodyPr/>
          <a:lstStyle/>
          <a:p>
            <a:r>
              <a:rPr lang="en-GB" dirty="0"/>
              <a:t> What do you already know?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12776"/>
            <a:ext cx="4131543" cy="478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96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In groups around your table, list the 13 colonies on the piece of paper.</a:t>
            </a:r>
            <a:br>
              <a:rPr lang="en-GB" dirty="0"/>
            </a:br>
            <a:br>
              <a:rPr lang="en-GB" dirty="0"/>
            </a:br>
            <a:r>
              <a:rPr lang="en-GB" dirty="0"/>
              <a:t>If you finish this, try listing all 50 states!!</a:t>
            </a:r>
            <a:br>
              <a:rPr lang="en-GB" dirty="0"/>
            </a:br>
            <a:br>
              <a:rPr lang="en-GB" dirty="0"/>
            </a:br>
            <a:r>
              <a:rPr lang="en-GB" dirty="0"/>
              <a:t>(Most Americans struggle to list all 50 states….can you do any better?)</a:t>
            </a:r>
          </a:p>
        </p:txBody>
      </p:sp>
      <p:sp>
        <p:nvSpPr>
          <p:cNvPr id="5" name="Subtitle 4"/>
          <p:cNvSpPr>
            <a:spLocks noGrp="1"/>
          </p:cNvSpPr>
          <p:nvPr>
            <p:ph type="subTitle" idx="1"/>
          </p:nvPr>
        </p:nvSpPr>
        <p:spPr>
          <a:xfrm>
            <a:off x="1403648" y="5517232"/>
            <a:ext cx="6400800" cy="622920"/>
          </a:xfrm>
        </p:spPr>
        <p:txBody>
          <a:bodyPr/>
          <a:lstStyle/>
          <a:p>
            <a:r>
              <a:rPr lang="en-GB" dirty="0"/>
              <a:t>NO CHEATING!!</a:t>
            </a:r>
          </a:p>
        </p:txBody>
      </p:sp>
    </p:spTree>
    <p:extLst>
      <p:ext uri="{BB962C8B-B14F-4D97-AF65-F5344CB8AC3E}">
        <p14:creationId xmlns:p14="http://schemas.microsoft.com/office/powerpoint/2010/main" val="314346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USA Today</a:t>
            </a:r>
          </a:p>
        </p:txBody>
      </p:sp>
      <p:sp>
        <p:nvSpPr>
          <p:cNvPr id="3" name="Content Placeholder 2"/>
          <p:cNvSpPr>
            <a:spLocks noGrp="1"/>
          </p:cNvSpPr>
          <p:nvPr>
            <p:ph sz="half" idx="1"/>
          </p:nvPr>
        </p:nvSpPr>
        <p:spPr/>
        <p:txBody>
          <a:bodyPr/>
          <a:lstStyle/>
          <a:p>
            <a:pPr marL="0" indent="0">
              <a:buNone/>
            </a:pPr>
            <a:r>
              <a:rPr lang="en-GB" dirty="0"/>
              <a:t>The USA has 50 states, covering over 3.5million square miles with a population of over 300 million.</a:t>
            </a:r>
          </a:p>
          <a:p>
            <a:pPr marL="0" indent="0">
              <a:buNone/>
            </a:pPr>
            <a:br>
              <a:rPr lang="en-GB" dirty="0"/>
            </a:br>
            <a:r>
              <a:rPr lang="en-GB" dirty="0"/>
              <a:t>The UK covers 94,000 square miles and has a population of 60million.</a:t>
            </a:r>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04" y="1844824"/>
            <a:ext cx="4814742" cy="301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56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a:t>The USA Today</a:t>
            </a:r>
          </a:p>
        </p:txBody>
      </p:sp>
      <p:sp>
        <p:nvSpPr>
          <p:cNvPr id="3" name="Content Placeholder 2"/>
          <p:cNvSpPr>
            <a:spLocks noGrp="1"/>
          </p:cNvSpPr>
          <p:nvPr>
            <p:ph idx="1"/>
          </p:nvPr>
        </p:nvSpPr>
        <p:spPr>
          <a:xfrm>
            <a:off x="467544" y="1556792"/>
            <a:ext cx="8229600" cy="4525963"/>
          </a:xfrm>
        </p:spPr>
        <p:txBody>
          <a:bodyPr numCol="3">
            <a:normAutofit fontScale="32500" lnSpcReduction="20000"/>
          </a:bodyPr>
          <a:lstStyle/>
          <a:p>
            <a:r>
              <a:rPr lang="en-GB" sz="5200" dirty="0"/>
              <a:t>Alabama</a:t>
            </a:r>
          </a:p>
          <a:p>
            <a:r>
              <a:rPr lang="en-GB" sz="5200" dirty="0"/>
              <a:t>Alaska</a:t>
            </a:r>
          </a:p>
          <a:p>
            <a:r>
              <a:rPr lang="en-GB" sz="5200" dirty="0"/>
              <a:t>Arizona</a:t>
            </a:r>
          </a:p>
          <a:p>
            <a:r>
              <a:rPr lang="en-GB" sz="5200" dirty="0"/>
              <a:t>Arkansas</a:t>
            </a:r>
          </a:p>
          <a:p>
            <a:r>
              <a:rPr lang="en-GB" sz="5200" dirty="0"/>
              <a:t>California</a:t>
            </a:r>
          </a:p>
          <a:p>
            <a:r>
              <a:rPr lang="en-GB" sz="5200" dirty="0"/>
              <a:t>Colorado</a:t>
            </a:r>
          </a:p>
          <a:p>
            <a:r>
              <a:rPr lang="en-GB" sz="5200" dirty="0"/>
              <a:t>Connecticut</a:t>
            </a:r>
          </a:p>
          <a:p>
            <a:r>
              <a:rPr lang="en-GB" sz="5200" dirty="0"/>
              <a:t>Delaware</a:t>
            </a:r>
          </a:p>
          <a:p>
            <a:r>
              <a:rPr lang="en-GB" sz="5200" dirty="0"/>
              <a:t>Florida</a:t>
            </a:r>
          </a:p>
          <a:p>
            <a:r>
              <a:rPr lang="en-GB" sz="5200" dirty="0"/>
              <a:t>Georgia</a:t>
            </a:r>
          </a:p>
          <a:p>
            <a:r>
              <a:rPr lang="en-GB" sz="5200" dirty="0"/>
              <a:t>Hawaii</a:t>
            </a:r>
          </a:p>
          <a:p>
            <a:r>
              <a:rPr lang="en-GB" sz="5200" dirty="0"/>
              <a:t>Idaho</a:t>
            </a:r>
          </a:p>
          <a:p>
            <a:r>
              <a:rPr lang="en-GB" sz="5200" dirty="0"/>
              <a:t>Illinois</a:t>
            </a:r>
          </a:p>
          <a:p>
            <a:r>
              <a:rPr lang="en-GB" sz="5200" dirty="0"/>
              <a:t>Indiana</a:t>
            </a:r>
          </a:p>
          <a:p>
            <a:r>
              <a:rPr lang="en-GB" sz="5200" dirty="0"/>
              <a:t>Iowa</a:t>
            </a:r>
          </a:p>
          <a:p>
            <a:r>
              <a:rPr lang="en-GB" sz="5200" dirty="0"/>
              <a:t>Kansas</a:t>
            </a:r>
          </a:p>
          <a:p>
            <a:r>
              <a:rPr lang="en-GB" sz="5200" dirty="0"/>
              <a:t>Kentucky</a:t>
            </a:r>
          </a:p>
          <a:p>
            <a:r>
              <a:rPr lang="en-GB" sz="5200" dirty="0"/>
              <a:t>Louisiana</a:t>
            </a:r>
          </a:p>
          <a:p>
            <a:r>
              <a:rPr lang="en-GB" sz="5200" dirty="0"/>
              <a:t>Maine</a:t>
            </a:r>
          </a:p>
          <a:p>
            <a:r>
              <a:rPr lang="en-GB" sz="5200" dirty="0"/>
              <a:t>Maryland</a:t>
            </a:r>
          </a:p>
          <a:p>
            <a:r>
              <a:rPr lang="en-GB" sz="5200" dirty="0"/>
              <a:t>Massachusetts</a:t>
            </a:r>
          </a:p>
          <a:p>
            <a:r>
              <a:rPr lang="en-GB" sz="5200" dirty="0"/>
              <a:t>Michigan</a:t>
            </a:r>
          </a:p>
          <a:p>
            <a:r>
              <a:rPr lang="en-GB" sz="5200" dirty="0"/>
              <a:t>Minnesota</a:t>
            </a:r>
          </a:p>
          <a:p>
            <a:r>
              <a:rPr lang="en-GB" sz="5200" dirty="0"/>
              <a:t>Mississippi</a:t>
            </a:r>
          </a:p>
          <a:p>
            <a:r>
              <a:rPr lang="en-GB" sz="5200" dirty="0"/>
              <a:t>Missouri</a:t>
            </a:r>
          </a:p>
          <a:p>
            <a:r>
              <a:rPr lang="en-GB" sz="5200" dirty="0"/>
              <a:t>Montana</a:t>
            </a:r>
          </a:p>
          <a:p>
            <a:r>
              <a:rPr lang="en-GB" sz="5200" dirty="0"/>
              <a:t>Nebraska</a:t>
            </a:r>
          </a:p>
          <a:p>
            <a:r>
              <a:rPr lang="en-GB" sz="5200" dirty="0"/>
              <a:t>Nevada</a:t>
            </a:r>
          </a:p>
          <a:p>
            <a:r>
              <a:rPr lang="en-GB" sz="5200" dirty="0"/>
              <a:t>New Hampshire</a:t>
            </a:r>
          </a:p>
          <a:p>
            <a:r>
              <a:rPr lang="en-GB" sz="5200" dirty="0"/>
              <a:t>New Jersey</a:t>
            </a:r>
          </a:p>
          <a:p>
            <a:r>
              <a:rPr lang="en-GB" sz="5200" dirty="0"/>
              <a:t>New Mexico</a:t>
            </a:r>
          </a:p>
          <a:p>
            <a:r>
              <a:rPr lang="en-GB" sz="5200" dirty="0"/>
              <a:t>New York</a:t>
            </a:r>
          </a:p>
          <a:p>
            <a:r>
              <a:rPr lang="en-GB" sz="5200" dirty="0"/>
              <a:t>North Carolina</a:t>
            </a:r>
          </a:p>
          <a:p>
            <a:r>
              <a:rPr lang="en-GB" sz="5200" dirty="0"/>
              <a:t>North Dakota</a:t>
            </a:r>
          </a:p>
          <a:p>
            <a:r>
              <a:rPr lang="en-GB" sz="5200" dirty="0"/>
              <a:t>Ohio</a:t>
            </a:r>
          </a:p>
          <a:p>
            <a:r>
              <a:rPr lang="en-GB" sz="5200" dirty="0"/>
              <a:t>Oklahoma</a:t>
            </a:r>
          </a:p>
          <a:p>
            <a:r>
              <a:rPr lang="en-GB" sz="5200" dirty="0"/>
              <a:t>Oregon</a:t>
            </a:r>
          </a:p>
          <a:p>
            <a:r>
              <a:rPr lang="en-GB" sz="5200" dirty="0"/>
              <a:t>Pennsylvania</a:t>
            </a:r>
          </a:p>
          <a:p>
            <a:r>
              <a:rPr lang="en-GB" sz="5200" dirty="0"/>
              <a:t>Rhode Island</a:t>
            </a:r>
          </a:p>
          <a:p>
            <a:r>
              <a:rPr lang="en-GB" sz="5200" dirty="0"/>
              <a:t>South Carolina</a:t>
            </a:r>
          </a:p>
          <a:p>
            <a:r>
              <a:rPr lang="en-GB" sz="5200" dirty="0"/>
              <a:t>South Dakota</a:t>
            </a:r>
          </a:p>
          <a:p>
            <a:r>
              <a:rPr lang="en-GB" sz="5200" dirty="0"/>
              <a:t>Tennessee</a:t>
            </a:r>
          </a:p>
          <a:p>
            <a:r>
              <a:rPr lang="en-GB" sz="5200" dirty="0"/>
              <a:t>Texas</a:t>
            </a:r>
          </a:p>
          <a:p>
            <a:r>
              <a:rPr lang="en-GB" sz="5200" dirty="0"/>
              <a:t>Utah</a:t>
            </a:r>
          </a:p>
          <a:p>
            <a:r>
              <a:rPr lang="en-GB" sz="5200" dirty="0"/>
              <a:t>Vermont</a:t>
            </a:r>
          </a:p>
          <a:p>
            <a:r>
              <a:rPr lang="en-GB" sz="5200" dirty="0"/>
              <a:t>Virginia</a:t>
            </a:r>
          </a:p>
          <a:p>
            <a:r>
              <a:rPr lang="en-GB" sz="5200" dirty="0"/>
              <a:t>Washington</a:t>
            </a:r>
          </a:p>
          <a:p>
            <a:r>
              <a:rPr lang="en-GB" sz="5200" dirty="0"/>
              <a:t>West Virginia</a:t>
            </a:r>
          </a:p>
          <a:p>
            <a:r>
              <a:rPr lang="en-GB" sz="5200" dirty="0"/>
              <a:t>Wisconsin</a:t>
            </a:r>
          </a:p>
          <a:p>
            <a:r>
              <a:rPr lang="en-GB" sz="5200" dirty="0"/>
              <a:t>Wyoming</a:t>
            </a:r>
          </a:p>
          <a:p>
            <a:endParaRPr lang="en-GB" dirty="0"/>
          </a:p>
        </p:txBody>
      </p:sp>
    </p:spTree>
    <p:extLst>
      <p:ext uri="{BB962C8B-B14F-4D97-AF65-F5344CB8AC3E}">
        <p14:creationId xmlns:p14="http://schemas.microsoft.com/office/powerpoint/2010/main" val="2362143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933</Words>
  <Application>Microsoft Macintosh PowerPoint</Application>
  <PresentationFormat>On-screen Show (4:3)</PresentationFormat>
  <Paragraphs>170</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Andalus</vt:lpstr>
      <vt:lpstr>Arial</vt:lpstr>
      <vt:lpstr>Calibri</vt:lpstr>
      <vt:lpstr>Office Theme</vt:lpstr>
      <vt:lpstr>Why was the War of Independence fought?</vt:lpstr>
      <vt:lpstr>PowerPoint Presentation</vt:lpstr>
      <vt:lpstr>PowerPoint Presentation</vt:lpstr>
      <vt:lpstr>PowerPoint Presentation</vt:lpstr>
      <vt:lpstr>How might these ideas fuel REVOLUTION throughout the colonies?</vt:lpstr>
      <vt:lpstr>The USA Today</vt:lpstr>
      <vt:lpstr>In groups around your table, list the 13 colonies on the piece of paper.  If you finish this, try listing all 50 states!!  (Most Americans struggle to list all 50 states….can you do any better?)</vt:lpstr>
      <vt:lpstr>The USA Today</vt:lpstr>
      <vt:lpstr>The USA Today</vt:lpstr>
      <vt:lpstr>Introduction</vt:lpstr>
      <vt:lpstr>The 13 Colonies</vt:lpstr>
      <vt:lpstr>+</vt:lpstr>
      <vt:lpstr>+</vt:lpstr>
      <vt:lpstr>+</vt:lpstr>
      <vt:lpstr>What was the “spark”?</vt:lpstr>
      <vt:lpstr>The Battles of Lexington and Concord</vt:lpstr>
      <vt:lpstr>The Second Continental Congress</vt:lpstr>
      <vt:lpstr>The Declaration of Independence</vt:lpstr>
      <vt:lpstr>Declaration of Independence</vt:lpstr>
      <vt:lpstr>REVOLUTIONARY RAP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was the War of Independence fought?</dc:title>
  <dc:creator>Lainey-bop</dc:creator>
  <cp:lastModifiedBy>Helen Morgan</cp:lastModifiedBy>
  <cp:revision>14</cp:revision>
  <dcterms:created xsi:type="dcterms:W3CDTF">2011-04-08T17:33:54Z</dcterms:created>
  <dcterms:modified xsi:type="dcterms:W3CDTF">2020-02-05T03:11:53Z</dcterms:modified>
</cp:coreProperties>
</file>