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81" r:id="rId3"/>
    <p:sldId id="267" r:id="rId4"/>
    <p:sldId id="278" r:id="rId5"/>
    <p:sldId id="282" r:id="rId6"/>
    <p:sldId id="283" r:id="rId7"/>
    <p:sldId id="277" r:id="rId8"/>
    <p:sldId id="279" r:id="rId9"/>
    <p:sldId id="285" r:id="rId10"/>
    <p:sldId id="270" r:id="rId11"/>
    <p:sldId id="271" r:id="rId12"/>
    <p:sldId id="272" r:id="rId13"/>
    <p:sldId id="273" r:id="rId14"/>
    <p:sldId id="274" r:id="rId15"/>
    <p:sldId id="280" r:id="rId16"/>
    <p:sldId id="269" r:id="rId17"/>
    <p:sldId id="284" r:id="rId18"/>
    <p:sldId id="257" r:id="rId19"/>
    <p:sldId id="264" r:id="rId20"/>
    <p:sldId id="265" r:id="rId21"/>
    <p:sldId id="266" r:id="rId22"/>
    <p:sldId id="286" r:id="rId23"/>
    <p:sldId id="287" r:id="rId24"/>
    <p:sldId id="291" r:id="rId25"/>
    <p:sldId id="289" r:id="rId26"/>
    <p:sldId id="288" r:id="rId27"/>
    <p:sldId id="523" r:id="rId28"/>
    <p:sldId id="524" r:id="rId29"/>
    <p:sldId id="2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11"/>
  </p:normalViewPr>
  <p:slideViewPr>
    <p:cSldViewPr snapToGrid="0" snapToObjects="1">
      <p:cViewPr varScale="1">
        <p:scale>
          <a:sx n="90" d="100"/>
          <a:sy n="90" d="100"/>
        </p:scale>
        <p:origin x="232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E5A4E-9070-0140-B5F3-206E5822D07F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EE3CC-DB69-A54D-8C6B-06F35965D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41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455484-E0AA-4CC1-ADF2-2A27260D287E}" type="slidenum">
              <a:rPr lang="en-GB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523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7DA522-B8A2-48E7-B464-4D050C84C21F}" type="slidenum">
              <a:rPr lang="en-GB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088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8CF01F-E263-423E-923E-E7FE5C908A8F}" type="slidenum">
              <a:rPr lang="en-GB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950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783612-2D7A-449E-8FEB-72FA61A9D6A8}" type="slidenum">
              <a:rPr lang="en-GB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595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07AC4-1647-854C-9FE5-C4D49CC14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88CBB-6E6C-2648-96BE-0F24E3768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07633-4800-6646-87C0-F4621F506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B854-00D6-1748-9206-4D7BE86F274B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B50CC-7B19-B849-B915-256B7478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D3AC7-3EAE-D94E-8789-FDAD02942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D35E-63F2-8F43-812C-361B2B76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5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14A06-7F85-FC48-85FE-ECC6CA3BA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AFD06-4F72-4046-A5DC-F9ACC875C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12339-5A0F-0743-8E68-55273D430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B854-00D6-1748-9206-4D7BE86F274B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D4987-4519-344D-A607-A8978D711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F13CC-C463-724E-8391-2D396B9F8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D35E-63F2-8F43-812C-361B2B76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53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8B6145-4B46-2F40-B15A-ED1B990609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5D1189-A150-B14F-9843-12F59B1EB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E5275-8A5B-A64A-BBAC-43AEE67B6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B854-00D6-1748-9206-4D7BE86F274B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8222B-7DFD-5A4C-8AF2-FF1A99A4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A00DA-F554-4348-BC1B-EAEB01EA1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D35E-63F2-8F43-812C-361B2B76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50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33A81-161A-48AA-B89F-AACFE81854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66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C4ED4-84B8-7647-83D0-E418AFA13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AB552-AD30-D449-AC5E-94089866E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4E57D-7782-DF44-90F8-F8D338C27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B854-00D6-1748-9206-4D7BE86F274B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97B25-DD98-5042-8E4C-CA7D1473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D59F3-DB49-B443-B655-8D0B0438D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D35E-63F2-8F43-812C-361B2B76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0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77221-05C9-D746-BDD3-98FF99BC2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6BD7C-EFAD-794E-A251-8B4B4ABDE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E53F2-BE34-8B4C-8307-8088DDA94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B854-00D6-1748-9206-4D7BE86F274B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10265-5C63-5D4C-991F-17C5F480B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C8840-3078-034C-8355-F723A3ECA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D35E-63F2-8F43-812C-361B2B76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43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3CCB-1E0F-A04E-9834-545B01254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62E27-8205-2C4E-863E-2E8B22D5B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DA1BE6-C3F8-BC4E-8975-5B2F7CC82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4CD992-3898-C449-B6F6-37D60EAB7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B854-00D6-1748-9206-4D7BE86F274B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68D32-435A-4740-9463-BF3440F4B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AC181C-8735-034D-98E9-ECF4A3696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D35E-63F2-8F43-812C-361B2B76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83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2A621-DD37-F54D-A848-CFED3B882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FE0EB-0534-504B-A1E5-E4D9CD3DA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2D18A-3665-7740-ADB3-C20A6DFFE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9B4961-2AE1-AE44-95AA-6F40FCE8C0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C3D094-2E1B-F745-B14E-D8848AE083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E3CEA3-FC00-0C4B-A0EE-C85169D1B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B854-00D6-1748-9206-4D7BE86F274B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94CB8F-49C8-5C42-9957-5E09E73E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0CB06A-EB0C-B149-9022-8F11DC34F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D35E-63F2-8F43-812C-361B2B76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9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6B2C1-927E-9D40-B4D2-3EE79A83C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C6E64E-F225-C146-B420-987EB488F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B854-00D6-1748-9206-4D7BE86F274B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129016-BA60-8540-8845-076C1987A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3594B6-B81F-6043-9FC5-772DDB70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D35E-63F2-8F43-812C-361B2B76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37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3D889E-D9F4-2949-9802-E310D304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B854-00D6-1748-9206-4D7BE86F274B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1A43C5-3C8D-9647-B675-F1273CF49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30DFA-A553-5248-BB57-2D8AFB08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D35E-63F2-8F43-812C-361B2B76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86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7B169-0D6C-6D40-AFFB-2234A68A7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9512F-5F74-744A-BF5E-770EFF0FE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04137-CFB7-2A47-820A-0B21A9F86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AB365C-CAB6-A14C-A081-BC08DF480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B854-00D6-1748-9206-4D7BE86F274B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95F96-6E60-4445-95F8-3DC19C09A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E2615-742C-B645-AED7-EA36DB897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D35E-63F2-8F43-812C-361B2B76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0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172B9-504D-4543-910F-8722CA9C0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99EEBF-1CC4-8648-9AF8-594C22D7B0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7C6EB-D401-8342-A374-7F773D9AD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331F61-AFBB-D047-A8C0-2285F4293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B854-00D6-1748-9206-4D7BE86F274B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C2B5A4-7126-6041-93D7-1194824AA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0EF38-F669-874A-9EB4-EC393BA80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D35E-63F2-8F43-812C-361B2B76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60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B26373-53AF-584C-8944-A263CD9B8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7CCC0-F5EF-B943-9FCB-E97350233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A47CD-1579-5F4B-B0EE-264778625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BB854-00D6-1748-9206-4D7BE86F274B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791B-30B0-CE4E-A302-BDC343BD1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0AE6D-2674-FC4E-AFCB-C8709C9587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BD35E-63F2-8F43-812C-361B2B76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1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R6aY5brXck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time_continue=155&amp;v=bYv6V5EJAKc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888nbjvkNt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ymaps.esri.com/stories/2018/kilauea/index.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theguardian.com/us-news/gallery/2018/may/04/hawaiis-kilauea-volcano-erupts-in-pictures?CMP=share_btn_t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olcanoes.usgs.gov/index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4CVk68ZuBm4" TargetMode="Externa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-H_HZVY1tT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562D0F-A736-C643-B7AD-4E68840FE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  <a:latin typeface="dearJoe 5 CASUAL PRO" panose="02000000000000000000" pitchFamily="2" charset="0"/>
              </a:rPr>
              <a:t>Volcanoes in the USA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4FF2D-CA5E-B343-996E-75CFB96C8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9362" y="5815698"/>
            <a:ext cx="9144000" cy="420001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>
                <a:solidFill>
                  <a:srgbClr val="5EC5D4"/>
                </a:solidFill>
              </a:rPr>
              <a:t>LO: To understand the differences in risk between the varying types of volcanoes within the USA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7F5535-DAB2-264E-AB34-582FDAE8A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73" y="307731"/>
            <a:ext cx="4426651" cy="3997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2913EB-592A-3F4E-A61D-FEA3FDF27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3" y="573159"/>
            <a:ext cx="5455917" cy="346678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C4B3199-5006-7249-B5D2-E479D1DAB130}"/>
              </a:ext>
            </a:extLst>
          </p:cNvPr>
          <p:cNvSpPr txBox="1"/>
          <p:nvPr/>
        </p:nvSpPr>
        <p:spPr>
          <a:xfrm>
            <a:off x="10115550" y="185738"/>
            <a:ext cx="1701311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Where is the riskiest place to live in the USA? </a:t>
            </a:r>
          </a:p>
        </p:txBody>
      </p:sp>
    </p:spTree>
    <p:extLst>
      <p:ext uri="{BB962C8B-B14F-4D97-AF65-F5344CB8AC3E}">
        <p14:creationId xmlns:p14="http://schemas.microsoft.com/office/powerpoint/2010/main" val="347198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AFE6CD80-12FB-0F40-B3BF-98D40EDD7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60364"/>
            <a:ext cx="6013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 b="1">
                <a:solidFill>
                  <a:schemeClr val="accent2"/>
                </a:solidFill>
                <a:latin typeface="Comic Sans MS" panose="030F0902030302020204" pitchFamily="66" charset="0"/>
              </a:rPr>
              <a:t>The nature of the eruption</a:t>
            </a:r>
            <a:endParaRPr lang="en-US" altLang="en-US" sz="3200" b="1">
              <a:solidFill>
                <a:schemeClr val="accent2"/>
              </a:solidFill>
              <a:latin typeface="Comic Sans MS" panose="030F0902030302020204" pitchFamily="66" charset="0"/>
            </a:endParaRPr>
          </a:p>
        </p:txBody>
      </p:sp>
      <p:pic>
        <p:nvPicPr>
          <p:cNvPr id="17411" name="Picture 3" descr="helens1">
            <a:extLst>
              <a:ext uri="{FF2B5EF4-FFF2-40B4-BE49-F238E27FC236}">
                <a16:creationId xmlns:a16="http://schemas.microsoft.com/office/drawing/2014/main" id="{78AF3798-F9A1-B047-A8E5-A7D8FA53A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401"/>
            <a:ext cx="8458200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40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sh-1980">
            <a:extLst>
              <a:ext uri="{FF2B5EF4-FFF2-40B4-BE49-F238E27FC236}">
                <a16:creationId xmlns:a16="http://schemas.microsoft.com/office/drawing/2014/main" id="{B3F22757-CA62-7147-95A6-52CCD05E3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457201"/>
            <a:ext cx="3736975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FF462CDB-6351-2C49-BAF9-A36E824AC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57201"/>
            <a:ext cx="4572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b="1">
                <a:solidFill>
                  <a:srgbClr val="FF33CC"/>
                </a:solidFill>
                <a:latin typeface="Comic Sans MS" panose="030F0902030302020204" pitchFamily="66" charset="0"/>
              </a:rPr>
              <a:t>April May 1980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400">
                <a:latin typeface="Comic Sans MS" panose="030F0902030302020204" pitchFamily="66" charset="0"/>
              </a:rPr>
              <a:t>A bulge was growing on the north flank.</a:t>
            </a: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ED6A23B8-A98A-CE41-A4BA-F60B821D9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905000"/>
            <a:ext cx="5029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b="1">
                <a:solidFill>
                  <a:srgbClr val="FF33CC"/>
                </a:solidFill>
                <a:latin typeface="Comic Sans MS" panose="030F0902030302020204" pitchFamily="66" charset="0"/>
              </a:rPr>
              <a:t>May 18</a:t>
            </a:r>
            <a:r>
              <a:rPr lang="en-GB" altLang="en-US" sz="2400" b="1" baseline="30000">
                <a:solidFill>
                  <a:srgbClr val="FF33CC"/>
                </a:solidFill>
                <a:latin typeface="Comic Sans MS" panose="030F0902030302020204" pitchFamily="66" charset="0"/>
              </a:rPr>
              <a:t>th </a:t>
            </a:r>
            <a:r>
              <a:rPr lang="en-GB" altLang="en-US" sz="2400" b="1">
                <a:solidFill>
                  <a:srgbClr val="FF33CC"/>
                </a:solidFill>
                <a:latin typeface="Comic Sans MS" panose="030F0902030302020204" pitchFamily="66" charset="0"/>
              </a:rPr>
              <a:t> at 8.32 a.m.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400">
                <a:latin typeface="Comic Sans MS" panose="030F0902030302020204" pitchFamily="66" charset="0"/>
              </a:rPr>
              <a:t>An earthquake occurs under the volcano and triggers  a huge landslide.</a:t>
            </a: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0D778876-FDAA-954F-84E9-29C4C2005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581400"/>
            <a:ext cx="5181600" cy="13795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b="1">
                <a:solidFill>
                  <a:srgbClr val="FF33CC"/>
                </a:solidFill>
                <a:latin typeface="Comic Sans MS" panose="030F0902030302020204" pitchFamily="66" charset="0"/>
              </a:rPr>
              <a:t>May 18</a:t>
            </a:r>
            <a:r>
              <a:rPr lang="en-GB" altLang="en-US" sz="2400" b="1" baseline="30000">
                <a:solidFill>
                  <a:srgbClr val="FF33CC"/>
                </a:solidFill>
                <a:latin typeface="Comic Sans MS" panose="030F0902030302020204" pitchFamily="66" charset="0"/>
              </a:rPr>
              <a:t>th</a:t>
            </a:r>
            <a:r>
              <a:rPr lang="en-GB" altLang="en-US" sz="2400" b="1">
                <a:solidFill>
                  <a:srgbClr val="FF33CC"/>
                </a:solidFill>
                <a:latin typeface="Comic Sans MS" panose="030F0902030302020204" pitchFamily="66" charset="0"/>
              </a:rPr>
              <a:t> at 8.33 a.m.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400">
                <a:latin typeface="Comic Sans MS" panose="030F0902030302020204" pitchFamily="66" charset="0"/>
              </a:rPr>
              <a:t>With the pressure released a huge lateral blast heads northwards</a:t>
            </a: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E2D1EA2F-52F9-E148-A549-A7EA12E9A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029200"/>
            <a:ext cx="5105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b="1">
                <a:solidFill>
                  <a:srgbClr val="FF33CC"/>
                </a:solidFill>
                <a:latin typeface="Comic Sans MS" panose="030F0902030302020204" pitchFamily="66" charset="0"/>
              </a:rPr>
              <a:t>May 18</a:t>
            </a:r>
            <a:r>
              <a:rPr lang="en-GB" altLang="en-US" sz="2400" b="1" baseline="30000">
                <a:solidFill>
                  <a:srgbClr val="FF33CC"/>
                </a:solidFill>
                <a:latin typeface="Comic Sans MS" panose="030F0902030302020204" pitchFamily="66" charset="0"/>
              </a:rPr>
              <a:t>th</a:t>
            </a:r>
            <a:r>
              <a:rPr lang="en-GB" altLang="en-US" sz="2400" b="1">
                <a:solidFill>
                  <a:srgbClr val="FF33CC"/>
                </a:solidFill>
                <a:latin typeface="Comic Sans MS" panose="030F0902030302020204" pitchFamily="66" charset="0"/>
              </a:rPr>
              <a:t> rest of the day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400">
                <a:latin typeface="Comic Sans MS" panose="030F0902030302020204" pitchFamily="66" charset="0"/>
              </a:rPr>
              <a:t>More and more ash shoots up high into the atmosphere. It gradually blows around the world.</a:t>
            </a:r>
            <a:endParaRPr lang="en-US" altLang="en-US" sz="240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9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"/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75"/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autoUpdateAnimBg="0"/>
      <p:bldP spid="18436" grpId="0" build="p" autoUpdateAnimBg="0"/>
      <p:bldP spid="18437" grpId="0" build="p" autoUpdateAnimBg="0"/>
      <p:bldP spid="18438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D83AD05F-84E4-6F4D-A9D4-ECAC2C0E9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81001"/>
            <a:ext cx="3733800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2"/>
                </a:solidFill>
                <a:latin typeface="Comic Sans MS" panose="030F0902030302020204" pitchFamily="66" charset="0"/>
              </a:rPr>
              <a:t>The first minute of the eruption produced a 2.8 cubic kilometre </a:t>
            </a:r>
            <a:r>
              <a:rPr lang="en-US" altLang="en-US" sz="2400" b="1">
                <a:solidFill>
                  <a:srgbClr val="FF0000"/>
                </a:solidFill>
                <a:latin typeface="Comic Sans MS" panose="030F0902030302020204" pitchFamily="66" charset="0"/>
              </a:rPr>
              <a:t>debris avalanche</a:t>
            </a:r>
            <a:r>
              <a:rPr lang="en-US" altLang="en-US" sz="2400" b="1">
                <a:solidFill>
                  <a:schemeClr val="accent2"/>
                </a:solidFill>
                <a:latin typeface="Comic Sans MS" panose="030F0902030302020204" pitchFamily="66" charset="0"/>
              </a:rPr>
              <a:t>, </a:t>
            </a:r>
            <a:endParaRPr lang="en-GB" altLang="en-US" sz="2400" b="1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endParaRPr lang="en-GB" altLang="en-US" sz="2400" b="1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2"/>
                </a:solidFill>
                <a:latin typeface="Comic Sans MS" panose="030F0902030302020204" pitchFamily="66" charset="0"/>
              </a:rPr>
              <a:t>a powerful </a:t>
            </a:r>
            <a:r>
              <a:rPr lang="en-US" altLang="en-US" sz="2400" b="1">
                <a:solidFill>
                  <a:srgbClr val="FF0000"/>
                </a:solidFill>
                <a:latin typeface="Comic Sans MS" panose="030F0902030302020204" pitchFamily="66" charset="0"/>
              </a:rPr>
              <a:t>laterally directed (to the north and northwest) blast</a:t>
            </a:r>
            <a:r>
              <a:rPr lang="en-US" altLang="en-US" sz="2400" b="1">
                <a:solidFill>
                  <a:schemeClr val="accent2"/>
                </a:solidFill>
                <a:latin typeface="Comic Sans MS" panose="030F0902030302020204" pitchFamily="66" charset="0"/>
              </a:rPr>
              <a:t>,</a:t>
            </a:r>
            <a:endParaRPr lang="en-GB" altLang="en-US" sz="2400" b="1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endParaRPr lang="en-GB" altLang="en-US" sz="2400" b="1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endParaRPr lang="en-GB" altLang="en-US" sz="2400" b="1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2"/>
                </a:solidFill>
                <a:latin typeface="Comic Sans MS" panose="030F0902030302020204" pitchFamily="66" charset="0"/>
              </a:rPr>
              <a:t> and the start of a </a:t>
            </a:r>
            <a:r>
              <a:rPr lang="en-US" altLang="en-US" sz="2400" b="1">
                <a:solidFill>
                  <a:srgbClr val="FF0000"/>
                </a:solidFill>
                <a:latin typeface="Comic Sans MS" panose="030F0902030302020204" pitchFamily="66" charset="0"/>
              </a:rPr>
              <a:t>9-hour-long plinian eruption</a:t>
            </a:r>
            <a:r>
              <a:rPr lang="en-US" altLang="en-US" sz="2400" b="1">
                <a:solidFill>
                  <a:schemeClr val="accent2"/>
                </a:solidFill>
                <a:latin typeface="Comic Sans MS" panose="030F0902030302020204" pitchFamily="66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400" b="1">
              <a:solidFill>
                <a:schemeClr val="accent2"/>
              </a:solidFill>
              <a:latin typeface="Comic Sans MS" panose="030F0902030302020204" pitchFamily="66" charset="0"/>
            </a:endParaRPr>
          </a:p>
        </p:txBody>
      </p:sp>
      <p:pic>
        <p:nvPicPr>
          <p:cNvPr id="19459" name="Picture 3" descr="Photo sequence showing start of eruption on 18 May 1980">
            <a:extLst>
              <a:ext uri="{FF2B5EF4-FFF2-40B4-BE49-F238E27FC236}">
                <a16:creationId xmlns:a16="http://schemas.microsoft.com/office/drawing/2014/main" id="{283185B4-E461-FE46-A940-D8879C317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3429000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9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sh-blst">
            <a:extLst>
              <a:ext uri="{FF2B5EF4-FFF2-40B4-BE49-F238E27FC236}">
                <a16:creationId xmlns:a16="http://schemas.microsoft.com/office/drawing/2014/main" id="{0B159756-D3FF-C94C-881E-5F35E23C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70866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id="{8588B057-8B41-2243-92E7-B930CA19F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1148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>
                <a:solidFill>
                  <a:schemeClr val="accent2"/>
                </a:solidFill>
                <a:latin typeface="Comic Sans MS" panose="030F0902030302020204" pitchFamily="66" charset="0"/>
              </a:rPr>
              <a:t>Peak</a:t>
            </a:r>
            <a:endParaRPr lang="en-US" altLang="en-US" sz="2400">
              <a:solidFill>
                <a:schemeClr val="accent2"/>
              </a:solidFill>
              <a:latin typeface="Comic Sans MS" panose="030F0902030302020204" pitchFamily="66" charset="0"/>
            </a:endParaRPr>
          </a:p>
        </p:txBody>
      </p:sp>
      <p:sp>
        <p:nvSpPr>
          <p:cNvPr id="20484" name="Line 4">
            <a:extLst>
              <a:ext uri="{FF2B5EF4-FFF2-40B4-BE49-F238E27FC236}">
                <a16:creationId xmlns:a16="http://schemas.microsoft.com/office/drawing/2014/main" id="{1857469F-3B25-5049-AD9C-D4670AB5C88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86200" y="1600200"/>
            <a:ext cx="3124200" cy="2438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Line 5">
            <a:extLst>
              <a:ext uri="{FF2B5EF4-FFF2-40B4-BE49-F238E27FC236}">
                <a16:creationId xmlns:a16="http://schemas.microsoft.com/office/drawing/2014/main" id="{C3F040AD-4E17-0B4D-ADE6-52E391E342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48600" y="2819400"/>
            <a:ext cx="198120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71F81450-7B03-5546-9B8B-E68BB96E7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8288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>
                <a:solidFill>
                  <a:schemeClr val="accent2"/>
                </a:solidFill>
                <a:latin typeface="Comic Sans MS" panose="030F0902030302020204" pitchFamily="66" charset="0"/>
              </a:rPr>
              <a:t>Blast zone to north</a:t>
            </a:r>
            <a:endParaRPr lang="en-US" altLang="en-US" sz="2400">
              <a:solidFill>
                <a:schemeClr val="accent2"/>
              </a:solidFill>
              <a:latin typeface="Comic Sans MS" panose="030F0902030302020204" pitchFamily="66" charset="0"/>
            </a:endParaRPr>
          </a:p>
        </p:txBody>
      </p:sp>
      <p:sp>
        <p:nvSpPr>
          <p:cNvPr id="20487" name="Text Box 7">
            <a:extLst>
              <a:ext uri="{FF2B5EF4-FFF2-40B4-BE49-F238E27FC236}">
                <a16:creationId xmlns:a16="http://schemas.microsoft.com/office/drawing/2014/main" id="{EAFBA9D0-D8FE-B241-90A7-F586A096D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63880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>
                <a:latin typeface="Comic Sans MS" panose="030F0902030302020204" pitchFamily="66" charset="0"/>
              </a:rPr>
              <a:t>The </a:t>
            </a:r>
            <a:r>
              <a:rPr lang="en-GB" altLang="en-US" sz="2400" b="1">
                <a:solidFill>
                  <a:schemeClr val="accent2"/>
                </a:solidFill>
                <a:latin typeface="Comic Sans MS" panose="030F0902030302020204" pitchFamily="66" charset="0"/>
              </a:rPr>
              <a:t>blast zone</a:t>
            </a:r>
            <a:r>
              <a:rPr lang="en-GB" altLang="en-US" sz="2400">
                <a:latin typeface="Comic Sans MS" panose="030F0902030302020204" pitchFamily="66" charset="0"/>
              </a:rPr>
              <a:t> stretching north</a:t>
            </a:r>
            <a:endParaRPr lang="en-US" altLang="en-US" sz="240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73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autoUpdateAnimBg="0"/>
      <p:bldP spid="20486" grpId="0" build="p" autoUpdateAnimBg="0"/>
      <p:bldP spid="20487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sh-ash">
            <a:extLst>
              <a:ext uri="{FF2B5EF4-FFF2-40B4-BE49-F238E27FC236}">
                <a16:creationId xmlns:a16="http://schemas.microsoft.com/office/drawing/2014/main" id="{85518027-C8CD-4544-895B-25BACA187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1"/>
            <a:ext cx="5989638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D9C87452-C4B5-C54F-B955-555EC4D04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800600"/>
            <a:ext cx="6553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>
                <a:latin typeface="Comic Sans MS" panose="030F0902030302020204" pitchFamily="66" charset="0"/>
              </a:rPr>
              <a:t>The drift zone of ash blowing gradually westwards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400">
                <a:latin typeface="Comic Sans MS" panose="030F0902030302020204" pitchFamily="66" charset="0"/>
              </a:rPr>
              <a:t>And falling like rain to a depth of several centimetres.</a:t>
            </a:r>
            <a:endParaRPr lang="en-US" altLang="en-US" sz="240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0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>
            <a:extLst>
              <a:ext uri="{FF2B5EF4-FFF2-40B4-BE49-F238E27FC236}">
                <a16:creationId xmlns:a16="http://schemas.microsoft.com/office/drawing/2014/main" id="{F085015C-30A8-7840-9D94-5250040F3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476251"/>
            <a:ext cx="8208963" cy="6370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400">
                <a:latin typeface="Comic Sans MS" panose="030F0902030302020204" pitchFamily="66" charset="0"/>
              </a:rPr>
              <a:t>The </a:t>
            </a:r>
            <a:r>
              <a:rPr lang="en-GB" altLang="en-US" sz="2400" b="1">
                <a:solidFill>
                  <a:srgbClr val="FF3399"/>
                </a:solidFill>
                <a:latin typeface="Comic Sans MS" panose="030F0902030302020204" pitchFamily="66" charset="0"/>
              </a:rPr>
              <a:t>EFFECTS of the Mount St. Helens</a:t>
            </a:r>
            <a:r>
              <a:rPr lang="en-GB" altLang="en-US" sz="2400">
                <a:latin typeface="Comic Sans MS" panose="030F0902030302020204" pitchFamily="66" charset="0"/>
              </a:rPr>
              <a:t> eruption can be classified as:</a:t>
            </a:r>
          </a:p>
          <a:p>
            <a:pPr eaLnBrk="1" hangingPunct="1"/>
            <a:endParaRPr lang="en-GB" altLang="en-US" sz="2400">
              <a:latin typeface="Comic Sans MS" panose="030F09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en-GB" altLang="en-US" sz="2400">
                <a:latin typeface="Comic Sans MS" panose="030F0902030302020204" pitchFamily="66" charset="0"/>
              </a:rPr>
              <a:t> </a:t>
            </a:r>
            <a:r>
              <a:rPr lang="en-GB" altLang="en-US" sz="2400" b="1">
                <a:solidFill>
                  <a:schemeClr val="accent2"/>
                </a:solidFill>
                <a:latin typeface="Comic Sans MS" panose="030F0902030302020204" pitchFamily="66" charset="0"/>
              </a:rPr>
              <a:t>SOCIAL</a:t>
            </a:r>
            <a:r>
              <a:rPr lang="en-GB" altLang="en-US" sz="2400">
                <a:solidFill>
                  <a:schemeClr val="accent2"/>
                </a:solidFill>
                <a:latin typeface="Comic Sans MS" panose="030F0902030302020204" pitchFamily="66" charset="0"/>
              </a:rPr>
              <a:t> </a:t>
            </a:r>
            <a:r>
              <a:rPr lang="en-GB" altLang="en-US" sz="2400" b="1">
                <a:solidFill>
                  <a:schemeClr val="accent2"/>
                </a:solidFill>
                <a:latin typeface="Comic Sans MS" panose="030F0902030302020204" pitchFamily="66" charset="0"/>
              </a:rPr>
              <a:t>EFFECTS</a:t>
            </a:r>
            <a:r>
              <a:rPr lang="en-GB" altLang="en-US" sz="2400">
                <a:latin typeface="Comic Sans MS" panose="030F0902030302020204" pitchFamily="66" charset="0"/>
              </a:rPr>
              <a:t> – affecting people and communities.</a:t>
            </a:r>
          </a:p>
          <a:p>
            <a:pPr eaLnBrk="1" hangingPunct="1"/>
            <a:endParaRPr lang="en-GB" altLang="en-US" sz="2400">
              <a:latin typeface="Comic Sans MS" panose="030F09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en-GB" altLang="en-US" sz="2400">
                <a:latin typeface="Comic Sans MS" panose="030F0902030302020204" pitchFamily="66" charset="0"/>
              </a:rPr>
              <a:t> </a:t>
            </a:r>
            <a:r>
              <a:rPr lang="en-GB" altLang="en-US" sz="2400" b="1">
                <a:solidFill>
                  <a:schemeClr val="accent2"/>
                </a:solidFill>
                <a:latin typeface="Comic Sans MS" panose="030F0902030302020204" pitchFamily="66" charset="0"/>
              </a:rPr>
              <a:t>ECONOMIC EFFECTS</a:t>
            </a:r>
            <a:r>
              <a:rPr lang="en-GB" altLang="en-US" sz="2400">
                <a:latin typeface="Comic Sans MS" panose="030F0902030302020204" pitchFamily="66" charset="0"/>
              </a:rPr>
              <a:t> – affecting work and business.</a:t>
            </a:r>
          </a:p>
          <a:p>
            <a:pPr eaLnBrk="1" hangingPunct="1"/>
            <a:endParaRPr lang="en-GB" altLang="en-US" sz="2400">
              <a:latin typeface="Comic Sans MS" panose="030F09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en-GB" altLang="en-US" sz="2400">
                <a:latin typeface="Comic Sans MS" panose="030F0902030302020204" pitchFamily="66" charset="0"/>
              </a:rPr>
              <a:t> </a:t>
            </a:r>
            <a:r>
              <a:rPr lang="en-GB" altLang="en-US" sz="2400" b="1">
                <a:solidFill>
                  <a:schemeClr val="accent2"/>
                </a:solidFill>
                <a:latin typeface="Comic Sans MS" panose="030F0902030302020204" pitchFamily="66" charset="0"/>
              </a:rPr>
              <a:t>ENVIRONMENTAL</a:t>
            </a:r>
            <a:r>
              <a:rPr lang="en-GB" altLang="en-US" sz="2400">
                <a:latin typeface="Comic Sans MS" panose="030F0902030302020204" pitchFamily="66" charset="0"/>
              </a:rPr>
              <a:t> – affecting the surroundings.</a:t>
            </a:r>
          </a:p>
          <a:p>
            <a:pPr eaLnBrk="1" hangingPunct="1">
              <a:buFontTx/>
              <a:buChar char="•"/>
            </a:pPr>
            <a:endParaRPr lang="en-GB" altLang="en-US" sz="2400">
              <a:latin typeface="Comic Sans MS" panose="030F0902030302020204" pitchFamily="66" charset="0"/>
            </a:endParaRPr>
          </a:p>
          <a:p>
            <a:pPr eaLnBrk="1" hangingPunct="1"/>
            <a:r>
              <a:rPr lang="en-GB" altLang="en-US" sz="2400">
                <a:latin typeface="Comic Sans MS" panose="030F0902030302020204" pitchFamily="66" charset="0"/>
              </a:rPr>
              <a:t>Effects can also be </a:t>
            </a:r>
          </a:p>
          <a:p>
            <a:pPr lvl="1" eaLnBrk="1" hangingPunct="1">
              <a:buFontTx/>
              <a:buChar char="•"/>
            </a:pPr>
            <a:r>
              <a:rPr lang="en-GB" altLang="en-US" sz="2400" b="1">
                <a:solidFill>
                  <a:schemeClr val="accent2"/>
                </a:solidFill>
                <a:latin typeface="Comic Sans MS" panose="030F0902030302020204" pitchFamily="66" charset="0"/>
              </a:rPr>
              <a:t> SHORT TERM</a:t>
            </a:r>
            <a:r>
              <a:rPr lang="en-GB" altLang="en-US" sz="2400">
                <a:latin typeface="Comic Sans MS" panose="030F0902030302020204" pitchFamily="66" charset="0"/>
              </a:rPr>
              <a:t> – lasting days or weeks</a:t>
            </a:r>
          </a:p>
          <a:p>
            <a:pPr lvl="1" eaLnBrk="1" hangingPunct="1">
              <a:buFontTx/>
              <a:buChar char="•"/>
            </a:pPr>
            <a:r>
              <a:rPr lang="en-GB" altLang="en-US" sz="2400" b="1">
                <a:solidFill>
                  <a:schemeClr val="accent2"/>
                </a:solidFill>
                <a:latin typeface="Comic Sans MS" panose="030F0902030302020204" pitchFamily="66" charset="0"/>
              </a:rPr>
              <a:t> LONG TERM</a:t>
            </a:r>
            <a:r>
              <a:rPr lang="en-GB" altLang="en-US" sz="2400">
                <a:latin typeface="Comic Sans MS" panose="030F0902030302020204" pitchFamily="66" charset="0"/>
              </a:rPr>
              <a:t> – lasting months or years</a:t>
            </a:r>
          </a:p>
          <a:p>
            <a:pPr lvl="1" eaLnBrk="1" hangingPunct="1"/>
            <a:endParaRPr lang="en-GB" altLang="en-US" sz="2400">
              <a:latin typeface="Comic Sans MS" panose="030F0902030302020204" pitchFamily="66" charset="0"/>
            </a:endParaRPr>
          </a:p>
          <a:p>
            <a:pPr eaLnBrk="1" hangingPunct="1"/>
            <a:r>
              <a:rPr lang="en-GB" altLang="en-US" sz="2400">
                <a:latin typeface="Comic Sans MS" panose="030F0902030302020204" pitchFamily="66" charset="0"/>
              </a:rPr>
              <a:t>There can also be </a:t>
            </a:r>
            <a:r>
              <a:rPr lang="en-GB" altLang="en-US" sz="2400" b="1">
                <a:solidFill>
                  <a:schemeClr val="accent2"/>
                </a:solidFill>
                <a:latin typeface="Comic Sans MS" panose="030F0902030302020204" pitchFamily="66" charset="0"/>
              </a:rPr>
              <a:t>GOOD EFFECTS</a:t>
            </a:r>
            <a:r>
              <a:rPr lang="en-GB" altLang="en-US" sz="2400">
                <a:latin typeface="Comic Sans MS" panose="030F0902030302020204" pitchFamily="66" charset="0"/>
              </a:rPr>
              <a:t> </a:t>
            </a:r>
          </a:p>
          <a:p>
            <a:pPr eaLnBrk="1" hangingPunct="1"/>
            <a:r>
              <a:rPr lang="en-GB" altLang="en-US" sz="2400">
                <a:latin typeface="Comic Sans MS" panose="030F0902030302020204" pitchFamily="66" charset="0"/>
              </a:rPr>
              <a:t>		and   </a:t>
            </a:r>
            <a:r>
              <a:rPr lang="en-GB" altLang="en-US" sz="2400" b="1">
                <a:solidFill>
                  <a:schemeClr val="accent2"/>
                </a:solidFill>
                <a:latin typeface="Comic Sans MS" panose="030F0902030302020204" pitchFamily="66" charset="0"/>
              </a:rPr>
              <a:t>BAD EFFECTS</a:t>
            </a:r>
            <a:r>
              <a:rPr lang="en-GB" altLang="en-US" sz="2400">
                <a:latin typeface="Comic Sans MS" panose="030F0902030302020204" pitchFamily="66" charset="0"/>
              </a:rPr>
              <a:t>.</a:t>
            </a:r>
            <a:endParaRPr lang="en-US" altLang="en-US" sz="240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905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>
            <a:extLst>
              <a:ext uri="{FF2B5EF4-FFF2-40B4-BE49-F238E27FC236}">
                <a16:creationId xmlns:a16="http://schemas.microsoft.com/office/drawing/2014/main" id="{9B864CE9-D2F5-1A46-8D8E-5AC5096E007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317501" y="368300"/>
            <a:ext cx="8353425" cy="6121400"/>
          </a:xfrm>
          <a:solidFill>
            <a:srgbClr val="FFFFFF"/>
          </a:solidFill>
          <a:ln>
            <a:solidFill>
              <a:srgbClr val="000000"/>
            </a:solidFill>
          </a:ln>
          <a:effectLst>
            <a:outerShdw dist="107763" dir="13500000" algn="ctr" rotWithShape="0">
              <a:srgbClr val="808080"/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b="1"/>
              <a:t>INSTRUCTIONS</a:t>
            </a:r>
            <a:r>
              <a:rPr lang="en-US"/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Cut out and sort out the captions into, </a:t>
            </a:r>
            <a:r>
              <a:rPr lang="en-US" b="1"/>
              <a:t>SOCIAL, ECONOMIC and ENVIRONMENTAL</a:t>
            </a:r>
            <a:r>
              <a:rPr lang="en-US"/>
              <a:t> piles.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/>
              <a:t>Put the heading in your book and then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/>
              <a:t>stick the captions under the three side headings.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b="1"/>
              <a:t>Or</a:t>
            </a:r>
            <a:r>
              <a:rPr lang="en-US"/>
              <a:t> write them out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b="1"/>
              <a:t>Or</a:t>
            </a:r>
            <a:r>
              <a:rPr lang="en-US"/>
              <a:t> write an account in your own words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Shade </a:t>
            </a:r>
            <a:r>
              <a:rPr lang="en-US" b="1"/>
              <a:t>long term</a:t>
            </a:r>
            <a:r>
              <a:rPr lang="en-US"/>
              <a:t> effects in a colour and make a key.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/>
              <a:t>Use a </a:t>
            </a:r>
            <a:r>
              <a:rPr lang="en-US" b="1"/>
              <a:t>+ sign for good effects</a:t>
            </a:r>
            <a:r>
              <a:rPr lang="en-US"/>
              <a:t> and a </a:t>
            </a:r>
            <a:r>
              <a:rPr lang="en-US" b="1"/>
              <a:t>– sign for bad effects</a:t>
            </a:r>
            <a:r>
              <a:rPr lang="en-US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42B23-6C12-AB4A-BD0C-BEB12901C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6951" y="1421607"/>
            <a:ext cx="3511848" cy="481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03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DEE4E-DA7C-4243-9AE9-A0E171EEE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 St Helens Song: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9EE6D0-E55D-554D-95A5-331074398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7748" y="1582738"/>
            <a:ext cx="6419654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09ACD9-9CDB-144A-9DB6-9DECED55A9A6}"/>
              </a:ext>
            </a:extLst>
          </p:cNvPr>
          <p:cNvSpPr/>
          <p:nvPr/>
        </p:nvSpPr>
        <p:spPr>
          <a:xfrm>
            <a:off x="595295" y="6311900"/>
            <a:ext cx="491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www.youtube.com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watch?v</a:t>
            </a:r>
            <a:r>
              <a:rPr lang="en-US" dirty="0">
                <a:hlinkClick r:id="rId3"/>
              </a:rPr>
              <a:t>=UR6aY5brXck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60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4"/>
          <p:cNvSpPr>
            <a:spLocks noChangeArrowheads="1"/>
          </p:cNvSpPr>
          <p:nvPr/>
        </p:nvSpPr>
        <p:spPr bwMode="auto">
          <a:xfrm>
            <a:off x="1774826" y="-26988"/>
            <a:ext cx="8893175" cy="1844676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168049" y="323850"/>
            <a:ext cx="10972800" cy="1143000"/>
          </a:xfrm>
        </p:spPr>
        <p:txBody>
          <a:bodyPr/>
          <a:lstStyle/>
          <a:p>
            <a:pPr eaLnBrk="1" hangingPunct="1"/>
            <a:r>
              <a:rPr lang="en-GB" sz="2400" dirty="0">
                <a:solidFill>
                  <a:srgbClr val="FF3300"/>
                </a:solidFill>
              </a:rPr>
              <a:t>The Volcano is about to erupt !   </a:t>
            </a:r>
            <a:br>
              <a:rPr lang="en-GB" sz="2400" dirty="0">
                <a:solidFill>
                  <a:srgbClr val="FF3300"/>
                </a:solidFill>
              </a:rPr>
            </a:br>
            <a:r>
              <a:rPr lang="en-GB" sz="2400" dirty="0">
                <a:solidFill>
                  <a:srgbClr val="FF3300"/>
                </a:solidFill>
              </a:rPr>
              <a:t>What are you going to do?</a:t>
            </a:r>
          </a:p>
        </p:txBody>
      </p:sp>
      <p:graphicFrame>
        <p:nvGraphicFramePr>
          <p:cNvPr id="5166" name="Group 46"/>
          <p:cNvGraphicFramePr>
            <a:graphicFrameLocks noGrp="1"/>
          </p:cNvGraphicFramePr>
          <p:nvPr>
            <p:ph idx="1"/>
          </p:nvPr>
        </p:nvGraphicFramePr>
        <p:xfrm>
          <a:off x="1992313" y="1844676"/>
          <a:ext cx="8229600" cy="4908551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You can take three things from this list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You can take three things from this list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You can travel by one of these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Food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Walking boots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Walk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Medical kit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Money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Motorbike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Jumper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Radio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Bicycle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Blanket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Your dog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Dust mask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Sweets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Helicopter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210" name="Line 47"/>
          <p:cNvSpPr>
            <a:spLocks noChangeShapeType="1"/>
          </p:cNvSpPr>
          <p:nvPr/>
        </p:nvSpPr>
        <p:spPr bwMode="auto">
          <a:xfrm>
            <a:off x="3359150" y="2492376"/>
            <a:ext cx="0" cy="360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7211" name="Line 48"/>
          <p:cNvSpPr>
            <a:spLocks noChangeShapeType="1"/>
          </p:cNvSpPr>
          <p:nvPr/>
        </p:nvSpPr>
        <p:spPr bwMode="auto">
          <a:xfrm>
            <a:off x="6096000" y="2492376"/>
            <a:ext cx="0" cy="360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7212" name="Line 49"/>
          <p:cNvSpPr>
            <a:spLocks noChangeShapeType="1"/>
          </p:cNvSpPr>
          <p:nvPr/>
        </p:nvSpPr>
        <p:spPr bwMode="auto">
          <a:xfrm>
            <a:off x="8904288" y="2492376"/>
            <a:ext cx="0" cy="360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646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08176" y="404814"/>
            <a:ext cx="8435975" cy="60483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2400" dirty="0"/>
              <a:t>The dust from the volcano is making you choke.  If you have a </a:t>
            </a:r>
            <a:r>
              <a:rPr lang="en-GB" sz="2400" b="1" dirty="0"/>
              <a:t>dust mask</a:t>
            </a:r>
            <a:r>
              <a:rPr lang="en-GB" sz="2400" dirty="0"/>
              <a:t> you get </a:t>
            </a:r>
            <a:r>
              <a:rPr lang="en-GB" sz="2400" b="1" dirty="0">
                <a:solidFill>
                  <a:schemeClr val="hlink"/>
                </a:solidFill>
              </a:rPr>
              <a:t>5 points.</a:t>
            </a:r>
          </a:p>
          <a:p>
            <a:pPr eaLnBrk="1" hangingPunct="1">
              <a:lnSpc>
                <a:spcPct val="90000"/>
              </a:lnSpc>
            </a:pPr>
            <a:endParaRPr lang="en-GB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dirty="0"/>
              <a:t>You find an empty house with electricity.  If you have a </a:t>
            </a:r>
            <a:r>
              <a:rPr lang="en-GB" sz="2400" b="1" dirty="0"/>
              <a:t>TV or Radio</a:t>
            </a:r>
            <a:r>
              <a:rPr lang="en-GB" sz="2400" dirty="0"/>
              <a:t> you can hear/see the news and find out the best way to travel.  You get </a:t>
            </a:r>
            <a:r>
              <a:rPr lang="en-GB" sz="2400" b="1" dirty="0">
                <a:solidFill>
                  <a:schemeClr val="hlink"/>
                </a:solidFill>
              </a:rPr>
              <a:t>3 points.</a:t>
            </a:r>
          </a:p>
          <a:p>
            <a:pPr eaLnBrk="1" hangingPunct="1">
              <a:lnSpc>
                <a:spcPct val="90000"/>
              </a:lnSpc>
            </a:pPr>
            <a:endParaRPr lang="en-GB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dirty="0"/>
              <a:t>You are carrying too much and it is very heavy.  If you have a </a:t>
            </a:r>
            <a:r>
              <a:rPr lang="en-GB" sz="2400" b="1" dirty="0"/>
              <a:t>TV</a:t>
            </a:r>
            <a:r>
              <a:rPr lang="en-GB" sz="2400" dirty="0"/>
              <a:t>, you </a:t>
            </a:r>
            <a:r>
              <a:rPr lang="en-GB" sz="2400" b="1" dirty="0">
                <a:solidFill>
                  <a:srgbClr val="FF3300"/>
                </a:solidFill>
              </a:rPr>
              <a:t>loose 3 points. </a:t>
            </a:r>
          </a:p>
          <a:p>
            <a:pPr eaLnBrk="1" hangingPunct="1">
              <a:lnSpc>
                <a:spcPct val="90000"/>
              </a:lnSpc>
            </a:pPr>
            <a:endParaRPr lang="en-GB" sz="2400" b="1" dirty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dirty="0"/>
              <a:t>You meet some children who know the quickest way to the nearest town.  If you have some </a:t>
            </a:r>
            <a:r>
              <a:rPr lang="en-GB" sz="2400" b="1" dirty="0"/>
              <a:t>sweets or money</a:t>
            </a:r>
            <a:r>
              <a:rPr lang="en-GB" sz="2400" dirty="0"/>
              <a:t> they will take you there and you get </a:t>
            </a:r>
            <a:r>
              <a:rPr lang="en-GB" sz="2400" b="1" dirty="0">
                <a:solidFill>
                  <a:schemeClr val="hlink"/>
                </a:solidFill>
              </a:rPr>
              <a:t>2 points.</a:t>
            </a:r>
          </a:p>
          <a:p>
            <a:pPr eaLnBrk="1" hangingPunct="1">
              <a:lnSpc>
                <a:spcPct val="90000"/>
              </a:lnSpc>
            </a:pPr>
            <a:endParaRPr lang="en-GB" sz="2400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dirty="0"/>
              <a:t>Dust and ash from the volcano clog engines.  If you </a:t>
            </a:r>
            <a:r>
              <a:rPr lang="en-GB" sz="2400" b="1" dirty="0"/>
              <a:t>walk or have a</a:t>
            </a:r>
            <a:r>
              <a:rPr lang="en-GB" sz="2400" dirty="0"/>
              <a:t> </a:t>
            </a:r>
            <a:r>
              <a:rPr lang="en-GB" sz="2400" b="1" dirty="0"/>
              <a:t>bicycle</a:t>
            </a:r>
            <a:r>
              <a:rPr lang="en-GB" sz="2400" dirty="0"/>
              <a:t> you get </a:t>
            </a:r>
            <a:r>
              <a:rPr lang="en-GB" sz="2400" b="1" dirty="0">
                <a:solidFill>
                  <a:schemeClr val="hlink"/>
                </a:solidFill>
              </a:rPr>
              <a:t>5 points.</a:t>
            </a:r>
          </a:p>
        </p:txBody>
      </p:sp>
    </p:spTree>
    <p:extLst>
      <p:ext uri="{BB962C8B-B14F-4D97-AF65-F5344CB8AC3E}">
        <p14:creationId xmlns:p14="http://schemas.microsoft.com/office/powerpoint/2010/main" val="384762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5B6B2BB7-BE63-334A-B1C7-83874946D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162" r="1" b="1"/>
          <a:stretch/>
        </p:blipFill>
        <p:spPr>
          <a:xfrm>
            <a:off x="6083786" y="-168318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64607D-9B40-D443-800C-12151BD486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46" b="7732"/>
          <a:stretch/>
        </p:blipFill>
        <p:spPr>
          <a:xfrm>
            <a:off x="6244140" y="2642616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70D256-A21A-4244-A5E2-710ABF537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35" y="202340"/>
            <a:ext cx="4803636" cy="131166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dearJoe 5 CASUAL PRO" panose="02000000000000000000" pitchFamily="2" charset="0"/>
              </a:rPr>
              <a:t>Starter: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3C210B6-EC16-47E9-9AC8-628D2ED41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252" y="1406458"/>
            <a:ext cx="4803637" cy="3788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1. identify some of the differences between these two volcanoes found in the USA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2. Why may there be these differences? </a:t>
            </a:r>
          </a:p>
        </p:txBody>
      </p:sp>
    </p:spTree>
    <p:extLst>
      <p:ext uri="{BB962C8B-B14F-4D97-AF65-F5344CB8AC3E}">
        <p14:creationId xmlns:p14="http://schemas.microsoft.com/office/powerpoint/2010/main" val="2955139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81159" y="142853"/>
            <a:ext cx="8435975" cy="60483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2400" dirty="0"/>
              <a:t>All the shops are destroyed and you can’t buy any food or water.  If you have </a:t>
            </a:r>
            <a:r>
              <a:rPr lang="en-GB" sz="2400" b="1" dirty="0"/>
              <a:t>food or water</a:t>
            </a:r>
            <a:r>
              <a:rPr lang="en-GB" sz="2400" dirty="0"/>
              <a:t> you get </a:t>
            </a:r>
            <a:r>
              <a:rPr lang="en-GB" sz="2400" b="1" dirty="0"/>
              <a:t>5 points.</a:t>
            </a:r>
            <a:r>
              <a:rPr lang="en-GB" sz="2400" dirty="0"/>
              <a:t>  If you have </a:t>
            </a:r>
            <a:r>
              <a:rPr lang="en-GB" sz="2400" b="1" dirty="0"/>
              <a:t>both</a:t>
            </a:r>
            <a:r>
              <a:rPr lang="en-GB" sz="2400" dirty="0"/>
              <a:t>, you get </a:t>
            </a:r>
            <a:r>
              <a:rPr lang="en-GB" sz="2400" b="1" dirty="0">
                <a:solidFill>
                  <a:schemeClr val="hlink"/>
                </a:solidFill>
              </a:rPr>
              <a:t>10 points.</a:t>
            </a:r>
          </a:p>
          <a:p>
            <a:pPr eaLnBrk="1" hangingPunct="1">
              <a:lnSpc>
                <a:spcPct val="90000"/>
              </a:lnSpc>
            </a:pPr>
            <a:endParaRPr lang="en-GB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dirty="0"/>
              <a:t>There is a mudflow travelling at 50 miles per hour.  If you have a </a:t>
            </a:r>
            <a:r>
              <a:rPr lang="en-GB" sz="2400" b="1" dirty="0"/>
              <a:t>car</a:t>
            </a:r>
            <a:r>
              <a:rPr lang="en-GB" sz="2400" dirty="0"/>
              <a:t> to get away you get </a:t>
            </a:r>
            <a:r>
              <a:rPr lang="en-GB" sz="2400" b="1" dirty="0">
                <a:solidFill>
                  <a:schemeClr val="hlink"/>
                </a:solidFill>
              </a:rPr>
              <a:t>5 points.</a:t>
            </a:r>
          </a:p>
          <a:p>
            <a:pPr eaLnBrk="1" hangingPunct="1">
              <a:lnSpc>
                <a:spcPct val="90000"/>
              </a:lnSpc>
            </a:pPr>
            <a:endParaRPr lang="en-GB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dirty="0"/>
              <a:t>Ash is clouding in the atmosphere. If you are getting away by a </a:t>
            </a:r>
            <a:r>
              <a:rPr lang="en-GB" sz="2400" b="1" dirty="0"/>
              <a:t>helicopter</a:t>
            </a:r>
            <a:r>
              <a:rPr lang="en-GB" sz="2400" dirty="0"/>
              <a:t>, then you lose </a:t>
            </a:r>
            <a:r>
              <a:rPr lang="en-GB" sz="2400" b="1" dirty="0">
                <a:solidFill>
                  <a:schemeClr val="hlink"/>
                </a:solidFill>
              </a:rPr>
              <a:t>5 points. </a:t>
            </a:r>
          </a:p>
          <a:p>
            <a:pPr eaLnBrk="1" hangingPunct="1">
              <a:lnSpc>
                <a:spcPct val="90000"/>
              </a:lnSpc>
            </a:pPr>
            <a:endParaRPr lang="en-GB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dirty="0"/>
              <a:t>There are no places to stay as you move away from your village.  If you have a </a:t>
            </a:r>
            <a:r>
              <a:rPr lang="en-GB" sz="2400" b="1" dirty="0"/>
              <a:t>tent</a:t>
            </a:r>
            <a:r>
              <a:rPr lang="en-GB" sz="2400" dirty="0"/>
              <a:t> you get </a:t>
            </a:r>
            <a:r>
              <a:rPr lang="en-GB" sz="2400" b="1" dirty="0">
                <a:solidFill>
                  <a:schemeClr val="hlink"/>
                </a:solidFill>
              </a:rPr>
              <a:t>5 points.</a:t>
            </a:r>
          </a:p>
          <a:p>
            <a:pPr eaLnBrk="1" hangingPunct="1">
              <a:lnSpc>
                <a:spcPct val="90000"/>
              </a:lnSpc>
            </a:pPr>
            <a:endParaRPr lang="en-GB" sz="24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dirty="0"/>
              <a:t>The dust from the volcano has risen up and blocked the sun.  If you have a </a:t>
            </a:r>
            <a:r>
              <a:rPr lang="en-GB" sz="2400" b="1" dirty="0"/>
              <a:t>jumper or a blanket</a:t>
            </a:r>
            <a:r>
              <a:rPr lang="en-GB" sz="2400" dirty="0"/>
              <a:t>, you get </a:t>
            </a:r>
            <a:r>
              <a:rPr lang="en-GB" sz="2400" b="1" dirty="0">
                <a:solidFill>
                  <a:schemeClr val="hlink"/>
                </a:solidFill>
              </a:rPr>
              <a:t>5 points.</a:t>
            </a:r>
            <a:r>
              <a:rPr lang="en-GB" sz="2400" dirty="0"/>
              <a:t>  If you have </a:t>
            </a:r>
            <a:r>
              <a:rPr lang="en-GB" sz="2400" b="1" dirty="0"/>
              <a:t>both</a:t>
            </a:r>
            <a:r>
              <a:rPr lang="en-GB" sz="2400" dirty="0"/>
              <a:t>, you get </a:t>
            </a:r>
            <a:r>
              <a:rPr lang="en-GB" sz="2400" b="1" dirty="0">
                <a:solidFill>
                  <a:schemeClr val="hlink"/>
                </a:solidFill>
              </a:rPr>
              <a:t>10 points.</a:t>
            </a:r>
          </a:p>
          <a:p>
            <a:pPr eaLnBrk="1" hangingPunct="1">
              <a:lnSpc>
                <a:spcPct val="90000"/>
              </a:lnSpc>
            </a:pPr>
            <a:endParaRPr lang="en-GB" sz="2400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1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66844" y="214291"/>
            <a:ext cx="9001156" cy="6048375"/>
          </a:xfrm>
        </p:spPr>
        <p:txBody>
          <a:bodyPr>
            <a:normAutofit lnSpcReduction="10000"/>
          </a:bodyPr>
          <a:lstStyle/>
          <a:p>
            <a:pPr>
              <a:tabLst>
                <a:tab pos="4846638" algn="l"/>
              </a:tabLst>
            </a:pPr>
            <a:r>
              <a:rPr lang="en-GB" sz="2200" dirty="0"/>
              <a:t>You are feeling very sad but a bit of company will cheer you up.  If you have a </a:t>
            </a:r>
            <a:r>
              <a:rPr lang="en-GB" sz="2200" b="1" dirty="0"/>
              <a:t>your</a:t>
            </a:r>
            <a:r>
              <a:rPr lang="en-GB" sz="2200" dirty="0"/>
              <a:t> </a:t>
            </a:r>
            <a:r>
              <a:rPr lang="en-GB" sz="2200" b="1" dirty="0"/>
              <a:t>dog</a:t>
            </a:r>
            <a:r>
              <a:rPr lang="en-GB" sz="2200" dirty="0"/>
              <a:t>, you get </a:t>
            </a:r>
            <a:r>
              <a:rPr lang="en-GB" sz="2200" b="1" dirty="0">
                <a:solidFill>
                  <a:schemeClr val="hlink"/>
                </a:solidFill>
              </a:rPr>
              <a:t>2 points.</a:t>
            </a:r>
          </a:p>
          <a:p>
            <a:pPr>
              <a:tabLst>
                <a:tab pos="4846638" algn="l"/>
              </a:tabLst>
            </a:pPr>
            <a:endParaRPr lang="en-GB" sz="2200" b="1" dirty="0">
              <a:solidFill>
                <a:schemeClr val="hlink"/>
              </a:solidFill>
            </a:endParaRPr>
          </a:p>
          <a:p>
            <a:pPr>
              <a:tabLst>
                <a:tab pos="4846638" algn="l"/>
              </a:tabLst>
            </a:pPr>
            <a:r>
              <a:rPr lang="en-GB" sz="2200" dirty="0"/>
              <a:t>The water supply has been cut off because the pipes have burst due to the eruption.  If you have some</a:t>
            </a:r>
            <a:r>
              <a:rPr lang="en-GB" sz="2200" b="1" dirty="0"/>
              <a:t> water</a:t>
            </a:r>
            <a:r>
              <a:rPr lang="en-GB" sz="2200" dirty="0"/>
              <a:t>, you get </a:t>
            </a:r>
            <a:r>
              <a:rPr lang="en-GB" sz="2200" b="1" dirty="0">
                <a:solidFill>
                  <a:schemeClr val="hlink"/>
                </a:solidFill>
              </a:rPr>
              <a:t>5 points.</a:t>
            </a:r>
          </a:p>
          <a:p>
            <a:pPr>
              <a:tabLst>
                <a:tab pos="4846638" algn="l"/>
              </a:tabLst>
            </a:pPr>
            <a:endParaRPr lang="en-GB" sz="2200" b="1" dirty="0">
              <a:solidFill>
                <a:schemeClr val="hlink"/>
              </a:solidFill>
            </a:endParaRPr>
          </a:p>
          <a:p>
            <a:pPr>
              <a:tabLst>
                <a:tab pos="4846638" algn="l"/>
              </a:tabLst>
            </a:pPr>
            <a:r>
              <a:rPr lang="en-GB" sz="2200" dirty="0"/>
              <a:t>You have got lots of dust in your eyes.  If you have a </a:t>
            </a:r>
            <a:r>
              <a:rPr lang="en-GB" sz="2200" b="1" dirty="0"/>
              <a:t>medical kit</a:t>
            </a:r>
            <a:r>
              <a:rPr lang="en-GB" sz="2200" dirty="0"/>
              <a:t>, you get </a:t>
            </a:r>
            <a:r>
              <a:rPr lang="en-GB" sz="2200" b="1" dirty="0">
                <a:solidFill>
                  <a:schemeClr val="hlink"/>
                </a:solidFill>
              </a:rPr>
              <a:t>2 points.</a:t>
            </a:r>
          </a:p>
          <a:p>
            <a:pPr>
              <a:buNone/>
              <a:tabLst>
                <a:tab pos="4846638" algn="l"/>
              </a:tabLst>
            </a:pPr>
            <a:endParaRPr lang="en-GB" sz="2200" b="1" dirty="0">
              <a:solidFill>
                <a:schemeClr val="hlink"/>
              </a:solidFill>
            </a:endParaRPr>
          </a:p>
          <a:p>
            <a:pPr>
              <a:tabLst>
                <a:tab pos="4846638" algn="l"/>
              </a:tabLst>
            </a:pPr>
            <a:r>
              <a:rPr lang="en-GB" sz="2200" dirty="0"/>
              <a:t>A thick blanket of ash from the volcano ruins the crops.  If you have some </a:t>
            </a:r>
            <a:r>
              <a:rPr lang="en-GB" sz="2200" b="1" dirty="0"/>
              <a:t>food,</a:t>
            </a:r>
            <a:r>
              <a:rPr lang="en-GB" sz="2200" dirty="0"/>
              <a:t> you get </a:t>
            </a:r>
            <a:r>
              <a:rPr lang="en-GB" sz="2200" b="1" dirty="0">
                <a:solidFill>
                  <a:schemeClr val="hlink"/>
                </a:solidFill>
              </a:rPr>
              <a:t>5 points.</a:t>
            </a:r>
          </a:p>
          <a:p>
            <a:pPr>
              <a:tabLst>
                <a:tab pos="4846638" algn="l"/>
              </a:tabLst>
            </a:pPr>
            <a:endParaRPr lang="en-GB" sz="2200" b="1" dirty="0">
              <a:solidFill>
                <a:schemeClr val="hlink"/>
              </a:solidFill>
            </a:endParaRPr>
          </a:p>
          <a:p>
            <a:pPr>
              <a:tabLst>
                <a:tab pos="4846638" algn="l"/>
              </a:tabLst>
            </a:pPr>
            <a:r>
              <a:rPr lang="en-GB" sz="2200" dirty="0"/>
              <a:t>It is difficult to walk across the destroyed landscape.  If you have </a:t>
            </a:r>
            <a:r>
              <a:rPr lang="en-GB" sz="2200" b="1" dirty="0"/>
              <a:t>walking boots,</a:t>
            </a:r>
            <a:r>
              <a:rPr lang="en-GB" sz="2200" dirty="0"/>
              <a:t> you get </a:t>
            </a:r>
            <a:r>
              <a:rPr lang="en-GB" sz="2200" b="1" dirty="0">
                <a:solidFill>
                  <a:schemeClr val="hlink"/>
                </a:solidFill>
              </a:rPr>
              <a:t>2 points.</a:t>
            </a:r>
          </a:p>
          <a:p>
            <a:pPr>
              <a:tabLst>
                <a:tab pos="4846638" algn="l"/>
              </a:tabLst>
            </a:pPr>
            <a:endParaRPr lang="en-GB" sz="2200" b="1" dirty="0">
              <a:solidFill>
                <a:schemeClr val="hlink"/>
              </a:solidFill>
            </a:endParaRPr>
          </a:p>
          <a:p>
            <a:pPr>
              <a:tabLst>
                <a:tab pos="4846638" algn="l"/>
              </a:tabLst>
            </a:pPr>
            <a:r>
              <a:rPr lang="en-GB" sz="2200" dirty="0"/>
              <a:t>There is a lot of dust and ash around which is getting in your hair.  If you have a </a:t>
            </a:r>
            <a:r>
              <a:rPr lang="en-GB" sz="2200" b="1" dirty="0"/>
              <a:t>hat,</a:t>
            </a:r>
            <a:r>
              <a:rPr lang="en-GB" sz="2200" dirty="0"/>
              <a:t> you get </a:t>
            </a:r>
            <a:r>
              <a:rPr lang="en-GB" sz="2200" b="1" dirty="0">
                <a:solidFill>
                  <a:schemeClr val="hlink"/>
                </a:solidFill>
              </a:rPr>
              <a:t>2 points.</a:t>
            </a:r>
          </a:p>
        </p:txBody>
      </p:sp>
    </p:spTree>
    <p:extLst>
      <p:ext uri="{BB962C8B-B14F-4D97-AF65-F5344CB8AC3E}">
        <p14:creationId xmlns:p14="http://schemas.microsoft.com/office/powerpoint/2010/main" val="75712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03289E-A777-354A-9B1A-B2A74791F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000000"/>
                </a:solidFill>
              </a:rPr>
              <a:t>How come the most volcanic place on Earth is nowhere near a plate margin?</a:t>
            </a:r>
          </a:p>
        </p:txBody>
      </p:sp>
      <p:sp>
        <p:nvSpPr>
          <p:cNvPr id="17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308116E-73E7-3C4E-9DD8-26B55497D2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3717" r="-1" b="-1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F5041C37-F7DC-48D9-997E-142B0AC55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6600" dirty="0">
                <a:solidFill>
                  <a:srgbClr val="000000"/>
                </a:solidFill>
                <a:latin typeface="dearJoe 5 CASUAL PRO" panose="02000000000000000000" pitchFamily="2" charset="0"/>
              </a:rPr>
              <a:t>Volcanoes in Hawaii</a:t>
            </a:r>
          </a:p>
        </p:txBody>
      </p:sp>
    </p:spTree>
    <p:extLst>
      <p:ext uri="{BB962C8B-B14F-4D97-AF65-F5344CB8AC3E}">
        <p14:creationId xmlns:p14="http://schemas.microsoft.com/office/powerpoint/2010/main" val="154080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9A86-9BB3-0949-9122-4FB8A7DDE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hotspot volcano? 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44C6F15A-F1ED-CD44-B9C5-102BB7CF6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1637" y="1400175"/>
            <a:ext cx="8875131" cy="5248275"/>
          </a:xfrm>
        </p:spPr>
      </p:pic>
    </p:spTree>
    <p:extLst>
      <p:ext uri="{BB962C8B-B14F-4D97-AF65-F5344CB8AC3E}">
        <p14:creationId xmlns:p14="http://schemas.microsoft.com/office/powerpoint/2010/main" val="251833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>
            <a:extLst>
              <a:ext uri="{FF2B5EF4-FFF2-40B4-BE49-F238E27FC236}">
                <a16:creationId xmlns:a16="http://schemas.microsoft.com/office/drawing/2014/main" id="{3AD298C5-C298-614E-BA65-2E62C82AAA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1626"/>
            <a:ext cx="7772400" cy="841375"/>
          </a:xfrm>
        </p:spPr>
        <p:txBody>
          <a:bodyPr/>
          <a:lstStyle/>
          <a:p>
            <a:pPr eaLnBrk="1" hangingPunct="1"/>
            <a:r>
              <a:rPr lang="en-US" altLang="en-US"/>
              <a:t>Hawaii</a:t>
            </a:r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F325339B-FD26-3F40-BA14-A0E877E17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3429001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5603" name="Text Box 9">
            <a:extLst>
              <a:ext uri="{FF2B5EF4-FFF2-40B4-BE49-F238E27FC236}">
                <a16:creationId xmlns:a16="http://schemas.microsoft.com/office/drawing/2014/main" id="{622C71A3-96D0-5148-BF12-9CF5FC934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981201"/>
            <a:ext cx="251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5604" name="Line 10">
            <a:extLst>
              <a:ext uri="{FF2B5EF4-FFF2-40B4-BE49-F238E27FC236}">
                <a16:creationId xmlns:a16="http://schemas.microsoft.com/office/drawing/2014/main" id="{7CAA3833-602C-C545-ABF9-14E83EF5CD09}"/>
              </a:ext>
            </a:extLst>
          </p:cNvPr>
          <p:cNvSpPr>
            <a:spLocks noChangeShapeType="1"/>
          </p:cNvSpPr>
          <p:nvPr/>
        </p:nvSpPr>
        <p:spPr bwMode="auto">
          <a:xfrm>
            <a:off x="9067800" y="1371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9" name="Text Box 11">
            <a:extLst>
              <a:ext uri="{FF2B5EF4-FFF2-40B4-BE49-F238E27FC236}">
                <a16:creationId xmlns:a16="http://schemas.microsoft.com/office/drawing/2014/main" id="{E340D77D-CB3F-A446-AC06-5D54DC9D6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5888039"/>
            <a:ext cx="58499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Many volcanoes but only 5 are active.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25606" name="Picture 11" descr="map of the Islands of Hawai`i">
            <a:extLst>
              <a:ext uri="{FF2B5EF4-FFF2-40B4-BE49-F238E27FC236}">
                <a16:creationId xmlns:a16="http://schemas.microsoft.com/office/drawing/2014/main" id="{DDCDF065-27B3-B845-85F1-36D9B7C15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00214"/>
            <a:ext cx="8502650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Content Placeholder 11">
            <a:extLst>
              <a:ext uri="{FF2B5EF4-FFF2-40B4-BE49-F238E27FC236}">
                <a16:creationId xmlns:a16="http://schemas.microsoft.com/office/drawing/2014/main" id="{4F1CB6C6-77C6-2C4B-B002-F353D70E7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1341438"/>
            <a:ext cx="8229600" cy="4525962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882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3817D1B8-A177-3941-AA7A-B178EA73A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86AEDF0B-0CA0-744F-B6EC-557B73E28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24AA92-A87F-6A44-A17D-A6F21BB95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2400" dirty="0"/>
          </a:p>
        </p:txBody>
      </p:sp>
      <p:pic>
        <p:nvPicPr>
          <p:cNvPr id="26628" name="Picture 2" descr="http://stayhawaii.com/images/page_upload/HawaiiMap.jpg">
            <a:extLst>
              <a:ext uri="{FF2B5EF4-FFF2-40B4-BE49-F238E27FC236}">
                <a16:creationId xmlns:a16="http://schemas.microsoft.com/office/drawing/2014/main" id="{0146C0A2-0502-A14B-B6FE-5DE5FA18A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65125"/>
            <a:ext cx="6818312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240A82-2D1F-8F44-9A3E-39ACE5750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187" y="7937"/>
            <a:ext cx="2736850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The summit of </a:t>
            </a:r>
            <a:r>
              <a:rPr lang="en-US" altLang="en-US" sz="1800" b="1" dirty="0">
                <a:latin typeface="Times New Roman" panose="02020603050405020304" pitchFamily="18" charset="0"/>
              </a:rPr>
              <a:t>Mount Everest</a:t>
            </a:r>
            <a:r>
              <a:rPr lang="en-US" altLang="en-US" sz="1800" dirty="0">
                <a:latin typeface="Times New Roman" panose="02020603050405020304" pitchFamily="18" charset="0"/>
              </a:rPr>
              <a:t> is higher above sea level than the summit of any other mountain, but </a:t>
            </a:r>
            <a:r>
              <a:rPr lang="en-US" altLang="en-US" sz="1800" b="1" dirty="0">
                <a:latin typeface="Times New Roman" panose="02020603050405020304" pitchFamily="18" charset="0"/>
              </a:rPr>
              <a:t>Mauna Kea</a:t>
            </a:r>
            <a:r>
              <a:rPr lang="en-US" altLang="en-US" sz="1800" dirty="0">
                <a:latin typeface="Times New Roman" panose="02020603050405020304" pitchFamily="18" charset="0"/>
              </a:rPr>
              <a:t> is the tallest when measured from base to summit.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1D15C2-F0A9-0645-944A-C495A8E04EC2}"/>
              </a:ext>
            </a:extLst>
          </p:cNvPr>
          <p:cNvCxnSpPr/>
          <p:nvPr/>
        </p:nvCxnSpPr>
        <p:spPr>
          <a:xfrm flipH="1">
            <a:off x="4290218" y="962025"/>
            <a:ext cx="1439862" cy="1223963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24" name="Picture 4" descr="http://c3.thejournal.ie/media/2013/11/maunakea.jpg">
            <a:extLst>
              <a:ext uri="{FF2B5EF4-FFF2-40B4-BE49-F238E27FC236}">
                <a16:creationId xmlns:a16="http://schemas.microsoft.com/office/drawing/2014/main" id="{5C767DEC-F16E-8247-AA0C-CD5B4511D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616" y="3135312"/>
            <a:ext cx="4812146" cy="357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DB18034-7E5A-FD45-84D2-562C7E3375DA}"/>
              </a:ext>
            </a:extLst>
          </p:cNvPr>
          <p:cNvCxnSpPr>
            <a:cxnSpLocks/>
          </p:cNvCxnSpPr>
          <p:nvPr/>
        </p:nvCxnSpPr>
        <p:spPr>
          <a:xfrm flipH="1" flipV="1">
            <a:off x="5085556" y="4227116"/>
            <a:ext cx="1456098" cy="93067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BD763F5-69DA-2D40-99FE-2E35075A89B6}"/>
              </a:ext>
            </a:extLst>
          </p:cNvPr>
          <p:cNvSpPr txBox="1"/>
          <p:nvPr/>
        </p:nvSpPr>
        <p:spPr>
          <a:xfrm>
            <a:off x="6621065" y="4922044"/>
            <a:ext cx="1035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kilauea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11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AAC24-88C9-0D4F-AB71-009A56764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Eruptions in Hawaii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904CCF04-754D-EF41-B5E9-0A7648894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90688"/>
            <a:ext cx="6013701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F68D04-B6F8-A34B-B557-23B1023FC63E}"/>
              </a:ext>
            </a:extLst>
          </p:cNvPr>
          <p:cNvSpPr txBox="1"/>
          <p:nvPr/>
        </p:nvSpPr>
        <p:spPr>
          <a:xfrm>
            <a:off x="7415213" y="1143000"/>
            <a:ext cx="34432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are the eruptions like in Hawaii?</a:t>
            </a:r>
          </a:p>
          <a:p>
            <a:r>
              <a:rPr lang="en-US" sz="2800" dirty="0"/>
              <a:t>How are they different than the eruption of Mt St. Helens?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8D58A7-C6D0-314E-B466-40C87D735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313" y="4120881"/>
            <a:ext cx="3151187" cy="208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69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FCDC87-6EE8-40E3-BC6D-121F936ED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42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C092F7E-EF03-46D3-9B31-7FB6C1F4980F}"/>
              </a:ext>
            </a:extLst>
          </p:cNvPr>
          <p:cNvSpPr txBox="1">
            <a:spLocks/>
          </p:cNvSpPr>
          <p:nvPr/>
        </p:nvSpPr>
        <p:spPr>
          <a:xfrm>
            <a:off x="94075" y="339369"/>
            <a:ext cx="9821714" cy="307777"/>
          </a:xfrm>
          <a:prstGeom prst="rect">
            <a:avLst/>
          </a:prstGeom>
          <a:solidFill>
            <a:schemeClr val="bg2">
              <a:lumMod val="10000"/>
              <a:alpha val="25098"/>
            </a:schemeClr>
          </a:solidFill>
        </p:spPr>
        <p:txBody>
          <a:bodyPr vert="horz" wrap="square" lIns="0" tIns="0" rIns="0" bIns="0" rtlCol="0" anchor="t">
            <a:spAutoFit/>
          </a:bodyPr>
          <a:lstStyle>
            <a:lvl1pPr algn="ctr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l"/>
            <a:r>
              <a:rPr lang="en-US" sz="2000">
                <a:solidFill>
                  <a:schemeClr val="bg1"/>
                </a:solidFill>
                <a:latin typeface="Avenir LT Std 35 Light" panose="020B0402020203020204" pitchFamily="34" charset="0"/>
              </a:rPr>
              <a:t>Understanding Kilauea – </a:t>
            </a:r>
            <a:r>
              <a:rPr lang="en-US" sz="2000">
                <a:solidFill>
                  <a:schemeClr val="bg1"/>
                </a:solidFill>
                <a:latin typeface="Avenir LT Std 35 Light" panose="020B0402020203020204" pitchFamily="34" charset="0"/>
                <a:hlinkClick r:id="rId3"/>
              </a:rPr>
              <a:t>A Storymap with maps, images and video of the 2018 eruption</a:t>
            </a:r>
            <a:endParaRPr lang="en-US" sz="2000" dirty="0">
              <a:solidFill>
                <a:schemeClr val="bg1"/>
              </a:solidFill>
              <a:latin typeface="Avenir LT Std 35 Light" panose="020B04020202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DDABA8-991C-4299-A03F-D2C5B249C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142" y="680421"/>
            <a:ext cx="12192000" cy="6144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7BE49D-166D-410D-B830-479A6EB7C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182" y="0"/>
            <a:ext cx="1712676" cy="64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92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FB7BE-C3D1-714F-8B36-6675CF1D3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Guardian: </a:t>
            </a:r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  <a:hlinkClick r:id="rId2"/>
              </a:rPr>
              <a:t>Hawaii's Kilauea volcano erupts – in pictures</a:t>
            </a:r>
            <a:b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4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BF789C-999A-9E43-BEDF-96154A01A2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7" r="4475" b="-4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89F290-B5AA-A247-80C3-CACCD5BA2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557" r="18896" b="-2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C8B632-280B-7942-BAE2-4734FD8446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69" r="9555" b="1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A3BBA95-353F-1B4D-88BA-8A78180D65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51" r="-4" b="-4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37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7D421-9D95-8C4D-A1DD-57441139A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dearJoe 5 CASUAL PRO" panose="02000000000000000000" pitchFamily="2" charset="0"/>
              </a:rPr>
              <a:t>Task: Comparing Mt. St Helens and Kilauea</a:t>
            </a:r>
            <a:endParaRPr lang="en-US" dirty="0">
              <a:latin typeface="dearJoe 5 CASUAL PRO" panose="02000000000000000000" pitchFamily="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9EA25A-DD50-EA40-91FF-2810E4165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492" y="1228340"/>
            <a:ext cx="6038850" cy="543028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74ABBB-DC65-014D-B6B4-90AC2AB4C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762" y="3640142"/>
            <a:ext cx="3824197" cy="2153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4E9DC8-CAB5-5A42-8B69-916414708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050" y="1228340"/>
            <a:ext cx="3795622" cy="24118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2043E2-95C9-3944-9CFA-599C4B8CEA49}"/>
              </a:ext>
            </a:extLst>
          </p:cNvPr>
          <p:cNvSpPr txBox="1"/>
          <p:nvPr/>
        </p:nvSpPr>
        <p:spPr>
          <a:xfrm>
            <a:off x="6772275" y="6072188"/>
            <a:ext cx="504348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How does this help us determine ’Where is the riskiest place to live in the USA?’</a:t>
            </a:r>
          </a:p>
        </p:txBody>
      </p:sp>
    </p:spTree>
    <p:extLst>
      <p:ext uri="{BB962C8B-B14F-4D97-AF65-F5344CB8AC3E}">
        <p14:creationId xmlns:p14="http://schemas.microsoft.com/office/powerpoint/2010/main" val="317442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7363D15C-BD66-DF41-8DFE-0E30D9298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33"/>
          <a:stretch/>
        </p:blipFill>
        <p:spPr>
          <a:xfrm>
            <a:off x="204845" y="171287"/>
            <a:ext cx="8505825" cy="4784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962E4C-9F6B-2440-BE53-CE3F65D38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955" y="171287"/>
            <a:ext cx="3124200" cy="1244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077520-B30B-4347-938E-BCE179D7AA20}"/>
              </a:ext>
            </a:extLst>
          </p:cNvPr>
          <p:cNvSpPr txBox="1"/>
          <p:nvPr/>
        </p:nvSpPr>
        <p:spPr>
          <a:xfrm>
            <a:off x="393165" y="5161029"/>
            <a:ext cx="1016529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Task: </a:t>
            </a:r>
            <a:r>
              <a:rPr lang="en-US" sz="2800" dirty="0"/>
              <a:t>Use the link from the USGS to describe the distribution of volcanoes within the USA</a:t>
            </a:r>
          </a:p>
          <a:p>
            <a:endParaRPr lang="en-US" dirty="0">
              <a:hlinkClick r:id="rId4"/>
            </a:endParaRPr>
          </a:p>
          <a:p>
            <a:r>
              <a:rPr lang="en-US" dirty="0">
                <a:hlinkClick r:id="rId4"/>
              </a:rPr>
              <a:t>https://volcanoes.usgs.gov/index.html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033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ttp://www.mala.bc.ca/~earles/1700quake/RINGOFFIRE2.GIF">
            <a:extLst>
              <a:ext uri="{FF2B5EF4-FFF2-40B4-BE49-F238E27FC236}">
                <a16:creationId xmlns:a16="http://schemas.microsoft.com/office/drawing/2014/main" id="{67DE011A-3C1B-9E4F-9D75-2D3B9CB3F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182564"/>
            <a:ext cx="8115300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19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5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56A48-5C45-984C-BE18-43BAF08C6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Volcano example 1: </a:t>
            </a:r>
            <a:r>
              <a:rPr lang="en-US" sz="5400" dirty="0">
                <a:solidFill>
                  <a:srgbClr val="FFFFFF"/>
                </a:solidFill>
              </a:rPr>
              <a:t>Mt St. Helens 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D831EB-5A45-394D-A951-C9CEA760C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39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9976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C83179-10FA-204E-A15B-B1F285448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Starter: Complete the Quiz: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4C1641-0D4B-7E43-9F78-0E9039038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3143" y="216005"/>
            <a:ext cx="4753228" cy="621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26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ttp://www.answers.com/main/content/wp/en/thumb/a/a6/350px-Subduction.jpg">
            <a:extLst>
              <a:ext uri="{FF2B5EF4-FFF2-40B4-BE49-F238E27FC236}">
                <a16:creationId xmlns:a16="http://schemas.microsoft.com/office/drawing/2014/main" id="{624DCC12-27B9-AC48-8974-8F921D573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57200"/>
            <a:ext cx="5867400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>
            <a:extLst>
              <a:ext uri="{FF2B5EF4-FFF2-40B4-BE49-F238E27FC236}">
                <a16:creationId xmlns:a16="http://schemas.microsoft.com/office/drawing/2014/main" id="{F58FD75E-EA77-E348-BC25-82C07176F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267201"/>
            <a:ext cx="8610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>
                <a:latin typeface="Comic Sans MS" panose="030F0902030302020204" pitchFamily="66" charset="0"/>
              </a:rPr>
              <a:t>The little Juan de Fuca ocean plate slides under the continent.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>
                <a:latin typeface="Comic Sans MS" panose="030F0902030302020204" pitchFamily="66" charset="0"/>
              </a:rPr>
              <a:t>As the ocean plate descends the rock melts and magma rises.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>
                <a:latin typeface="Comic Sans MS" panose="030F0902030302020204" pitchFamily="66" charset="0"/>
              </a:rPr>
              <a:t>This has created the Cascade Range of volcanoes.</a:t>
            </a:r>
            <a:endParaRPr lang="en-US" altLang="en-US">
              <a:latin typeface="Comic Sans MS" panose="030F09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E9C85F-CFD4-A243-8771-2B850E398FD6}"/>
              </a:ext>
            </a:extLst>
          </p:cNvPr>
          <p:cNvSpPr/>
          <p:nvPr/>
        </p:nvSpPr>
        <p:spPr>
          <a:xfrm>
            <a:off x="724927" y="6031468"/>
            <a:ext cx="5027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err="1">
                <a:hlinkClick r:id="rId5"/>
              </a:rPr>
              <a:t>www.youtube.com</a:t>
            </a:r>
            <a:r>
              <a:rPr lang="en-US" dirty="0">
                <a:hlinkClick r:id="rId5"/>
              </a:rPr>
              <a:t>/</a:t>
            </a:r>
            <a:r>
              <a:rPr lang="en-US" dirty="0" err="1">
                <a:hlinkClick r:id="rId5"/>
              </a:rPr>
              <a:t>watch?v</a:t>
            </a:r>
            <a:r>
              <a:rPr lang="en-US" dirty="0">
                <a:hlinkClick r:id="rId5"/>
              </a:rPr>
              <a:t>=4CVk68ZuBm4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66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http://ve.ou.edu/weaver/st_helens/cascade.jpg">
            <a:extLst>
              <a:ext uri="{FF2B5EF4-FFF2-40B4-BE49-F238E27FC236}">
                <a16:creationId xmlns:a16="http://schemas.microsoft.com/office/drawing/2014/main" id="{06BA1E97-367D-A642-8868-E47FF484E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04800"/>
            <a:ext cx="8378825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040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7D70850B-12B0-B04E-B15C-C9C65A072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62" y="1728788"/>
            <a:ext cx="7532088" cy="374679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978010A-D1AE-2844-8B63-EFE41777F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Watch the video…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D6CF67-83AA-6D4E-A4EA-A210CB618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108AAB-65B3-3648-9895-D24A04325197}"/>
              </a:ext>
            </a:extLst>
          </p:cNvPr>
          <p:cNvSpPr txBox="1"/>
          <p:nvPr/>
        </p:nvSpPr>
        <p:spPr>
          <a:xfrm>
            <a:off x="8106868" y="2459504"/>
            <a:ext cx="3160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What were the:</a:t>
            </a:r>
          </a:p>
          <a:p>
            <a:r>
              <a:rPr lang="en-US" sz="2400" dirty="0"/>
              <a:t>Causes</a:t>
            </a:r>
          </a:p>
          <a:p>
            <a:r>
              <a:rPr lang="en-US" sz="2400" dirty="0"/>
              <a:t>Effects</a:t>
            </a:r>
          </a:p>
          <a:p>
            <a:r>
              <a:rPr lang="en-US" sz="2400" dirty="0"/>
              <a:t>Management of the Mt. St Helens eruption? </a:t>
            </a:r>
          </a:p>
        </p:txBody>
      </p:sp>
    </p:spTree>
    <p:extLst>
      <p:ext uri="{BB962C8B-B14F-4D97-AF65-F5344CB8AC3E}">
        <p14:creationId xmlns:p14="http://schemas.microsoft.com/office/powerpoint/2010/main" val="75030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1087</Words>
  <Application>Microsoft Macintosh PowerPoint</Application>
  <PresentationFormat>Widescreen</PresentationFormat>
  <Paragraphs>138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Avenir LT Std 35 Light</vt:lpstr>
      <vt:lpstr>Calibri</vt:lpstr>
      <vt:lpstr>Calibri Light</vt:lpstr>
      <vt:lpstr>Comic Sans MS</vt:lpstr>
      <vt:lpstr>dearJoe 5 CASUAL PRO</vt:lpstr>
      <vt:lpstr>Times New Roman</vt:lpstr>
      <vt:lpstr>Office Theme</vt:lpstr>
      <vt:lpstr>Volcanoes in the USA</vt:lpstr>
      <vt:lpstr>Starter:</vt:lpstr>
      <vt:lpstr>PowerPoint Presentation</vt:lpstr>
      <vt:lpstr>PowerPoint Presentation</vt:lpstr>
      <vt:lpstr>Volcano example 1: Mt St. Helens </vt:lpstr>
      <vt:lpstr>Starter: Complete the Quiz: </vt:lpstr>
      <vt:lpstr>PowerPoint Presentation</vt:lpstr>
      <vt:lpstr>PowerPoint Presentation</vt:lpstr>
      <vt:lpstr>Watch the video…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Mt St Helens Song:</vt:lpstr>
      <vt:lpstr>The Volcano is about to erupt !    What are you going to do?</vt:lpstr>
      <vt:lpstr>PowerPoint Presentation</vt:lpstr>
      <vt:lpstr>PowerPoint Presentation</vt:lpstr>
      <vt:lpstr>PowerPoint Presentation</vt:lpstr>
      <vt:lpstr>How come the most volcanic place on Earth is nowhere near a plate margin?</vt:lpstr>
      <vt:lpstr>What is a hotspot volcano? </vt:lpstr>
      <vt:lpstr>Hawaii</vt:lpstr>
      <vt:lpstr>PowerPoint Presentation</vt:lpstr>
      <vt:lpstr>Eruptions in Hawaii</vt:lpstr>
      <vt:lpstr>PowerPoint Presentation</vt:lpstr>
      <vt:lpstr>Guardian: Hawaii's Kilauea volcano erupts – in pictures </vt:lpstr>
      <vt:lpstr>Task: Comparing Mt. St Helens and Kilauea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Volcanoes in the USA</dc:title>
  <dc:creator>Anna Bennett</dc:creator>
  <cp:lastModifiedBy>Anna Bennett</cp:lastModifiedBy>
  <cp:revision>1</cp:revision>
  <dcterms:created xsi:type="dcterms:W3CDTF">2018-11-30T19:50:39Z</dcterms:created>
  <dcterms:modified xsi:type="dcterms:W3CDTF">2018-11-30T19:51:26Z</dcterms:modified>
</cp:coreProperties>
</file>