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6" r:id="rId3"/>
    <p:sldId id="258" r:id="rId4"/>
    <p:sldId id="259" r:id="rId5"/>
    <p:sldId id="260" r:id="rId6"/>
    <p:sldId id="261" r:id="rId7"/>
    <p:sldId id="263" r:id="rId8"/>
    <p:sldId id="264" r:id="rId9"/>
    <p:sldId id="265" r:id="rId10"/>
    <p:sldId id="266" r:id="rId11"/>
    <p:sldId id="267"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0"/>
    <p:restoredTop sz="94551"/>
  </p:normalViewPr>
  <p:slideViewPr>
    <p:cSldViewPr snapToGrid="0" snapToObjects="1">
      <p:cViewPr varScale="1">
        <p:scale>
          <a:sx n="101" d="100"/>
          <a:sy n="101" d="100"/>
        </p:scale>
        <p:origin x="144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0835C-3F44-4598-82D0-A97596E27CD9}"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n-US"/>
        </a:p>
      </dgm:t>
    </dgm:pt>
    <dgm:pt modelId="{E5218E42-DA65-4F93-A4EF-74DF161D4A3F}">
      <dgm:prSet/>
      <dgm:spPr/>
      <dgm:t>
        <a:bodyPr/>
        <a:lstStyle/>
        <a:p>
          <a:r>
            <a:rPr lang="en-US"/>
            <a:t>Challenge 2 - Carousel:</a:t>
          </a:r>
        </a:p>
      </dgm:t>
    </dgm:pt>
    <dgm:pt modelId="{762BB609-CD52-4AAC-BEBF-8729AEBB0C95}" type="parTrans" cxnId="{2813C8F0-71F9-40D9-B7ED-D64276D67089}">
      <dgm:prSet/>
      <dgm:spPr/>
      <dgm:t>
        <a:bodyPr/>
        <a:lstStyle/>
        <a:p>
          <a:endParaRPr lang="en-US"/>
        </a:p>
      </dgm:t>
    </dgm:pt>
    <dgm:pt modelId="{6021EA14-057B-4D9E-9785-623F2372795E}" type="sibTrans" cxnId="{2813C8F0-71F9-40D9-B7ED-D64276D67089}">
      <dgm:prSet/>
      <dgm:spPr/>
      <dgm:t>
        <a:bodyPr/>
        <a:lstStyle/>
        <a:p>
          <a:endParaRPr lang="en-US"/>
        </a:p>
      </dgm:t>
    </dgm:pt>
    <dgm:pt modelId="{1BFC09A9-5678-4431-8EAF-33F2F41F4DF4}">
      <dgm:prSet custT="1"/>
      <dgm:spPr/>
      <dgm:t>
        <a:bodyPr/>
        <a:lstStyle/>
        <a:p>
          <a:r>
            <a:rPr lang="en-US" sz="2400" dirty="0"/>
            <a:t>You will have 10 minutes in order to develop an understanding of the particular problem associated with urbanization before moving on to the next. Fill in your sheet with as much detail as possible.</a:t>
          </a:r>
        </a:p>
      </dgm:t>
    </dgm:pt>
    <dgm:pt modelId="{6D267B09-7E65-41D3-A1A1-D99BEF068C2C}" type="parTrans" cxnId="{6C25977C-6891-46FB-8FF5-98299F27D8BD}">
      <dgm:prSet/>
      <dgm:spPr/>
      <dgm:t>
        <a:bodyPr/>
        <a:lstStyle/>
        <a:p>
          <a:endParaRPr lang="en-US"/>
        </a:p>
      </dgm:t>
    </dgm:pt>
    <dgm:pt modelId="{879ED3CD-2325-4DCF-A9CE-9C01213A3B89}" type="sibTrans" cxnId="{6C25977C-6891-46FB-8FF5-98299F27D8BD}">
      <dgm:prSet/>
      <dgm:spPr/>
      <dgm:t>
        <a:bodyPr/>
        <a:lstStyle/>
        <a:p>
          <a:endParaRPr lang="en-US"/>
        </a:p>
      </dgm:t>
    </dgm:pt>
    <dgm:pt modelId="{DCD704F2-3B0B-104C-87CA-ABA88F7FA04D}" type="pres">
      <dgm:prSet presAssocID="{DAA0835C-3F44-4598-82D0-A97596E27CD9}" presName="hierChild1" presStyleCnt="0">
        <dgm:presLayoutVars>
          <dgm:orgChart val="1"/>
          <dgm:chPref val="1"/>
          <dgm:dir/>
          <dgm:animOne val="branch"/>
          <dgm:animLvl val="lvl"/>
          <dgm:resizeHandles/>
        </dgm:presLayoutVars>
      </dgm:prSet>
      <dgm:spPr/>
    </dgm:pt>
    <dgm:pt modelId="{5A4E94F4-044A-B44A-B947-FA8BE2A5FF58}" type="pres">
      <dgm:prSet presAssocID="{E5218E42-DA65-4F93-A4EF-74DF161D4A3F}" presName="hierRoot1" presStyleCnt="0">
        <dgm:presLayoutVars>
          <dgm:hierBranch val="init"/>
        </dgm:presLayoutVars>
      </dgm:prSet>
      <dgm:spPr/>
    </dgm:pt>
    <dgm:pt modelId="{4AD5BB3F-FC4E-1A41-BD85-3EE656DFB503}" type="pres">
      <dgm:prSet presAssocID="{E5218E42-DA65-4F93-A4EF-74DF161D4A3F}" presName="rootComposite1" presStyleCnt="0"/>
      <dgm:spPr/>
    </dgm:pt>
    <dgm:pt modelId="{54152B00-9CA3-BB48-970F-C6EE3542EFBA}" type="pres">
      <dgm:prSet presAssocID="{E5218E42-DA65-4F93-A4EF-74DF161D4A3F}" presName="rootText1" presStyleLbl="node0" presStyleIdx="0" presStyleCnt="2">
        <dgm:presLayoutVars>
          <dgm:chPref val="3"/>
        </dgm:presLayoutVars>
      </dgm:prSet>
      <dgm:spPr/>
    </dgm:pt>
    <dgm:pt modelId="{97C1EE28-95AE-9048-A88B-F5DCE9782DBE}" type="pres">
      <dgm:prSet presAssocID="{E5218E42-DA65-4F93-A4EF-74DF161D4A3F}" presName="rootConnector1" presStyleLbl="node1" presStyleIdx="0" presStyleCnt="0"/>
      <dgm:spPr/>
    </dgm:pt>
    <dgm:pt modelId="{C56AE616-6093-7040-ABE6-68201A769E6A}" type="pres">
      <dgm:prSet presAssocID="{E5218E42-DA65-4F93-A4EF-74DF161D4A3F}" presName="hierChild2" presStyleCnt="0"/>
      <dgm:spPr/>
    </dgm:pt>
    <dgm:pt modelId="{F35CCDC5-997D-CB49-830A-9A84CCB7DE78}" type="pres">
      <dgm:prSet presAssocID="{E5218E42-DA65-4F93-A4EF-74DF161D4A3F}" presName="hierChild3" presStyleCnt="0"/>
      <dgm:spPr/>
    </dgm:pt>
    <dgm:pt modelId="{73A2C829-A7B0-4540-B932-544EAC6384A7}" type="pres">
      <dgm:prSet presAssocID="{1BFC09A9-5678-4431-8EAF-33F2F41F4DF4}" presName="hierRoot1" presStyleCnt="0">
        <dgm:presLayoutVars>
          <dgm:hierBranch val="init"/>
        </dgm:presLayoutVars>
      </dgm:prSet>
      <dgm:spPr/>
    </dgm:pt>
    <dgm:pt modelId="{920776BE-7F7D-7D48-8D2B-3B72E23C9628}" type="pres">
      <dgm:prSet presAssocID="{1BFC09A9-5678-4431-8EAF-33F2F41F4DF4}" presName="rootComposite1" presStyleCnt="0"/>
      <dgm:spPr/>
    </dgm:pt>
    <dgm:pt modelId="{0254B60E-5101-704D-AD35-A903E52FC160}" type="pres">
      <dgm:prSet presAssocID="{1BFC09A9-5678-4431-8EAF-33F2F41F4DF4}" presName="rootText1" presStyleLbl="node0" presStyleIdx="1" presStyleCnt="2" custScaleY="153002">
        <dgm:presLayoutVars>
          <dgm:chPref val="3"/>
        </dgm:presLayoutVars>
      </dgm:prSet>
      <dgm:spPr/>
    </dgm:pt>
    <dgm:pt modelId="{915BA336-4EF7-B141-A16F-B29CDC0BFD1B}" type="pres">
      <dgm:prSet presAssocID="{1BFC09A9-5678-4431-8EAF-33F2F41F4DF4}" presName="rootConnector1" presStyleLbl="node1" presStyleIdx="0" presStyleCnt="0"/>
      <dgm:spPr/>
    </dgm:pt>
    <dgm:pt modelId="{3AF5F8AB-2E8A-D645-91DB-CD5A543C9A45}" type="pres">
      <dgm:prSet presAssocID="{1BFC09A9-5678-4431-8EAF-33F2F41F4DF4}" presName="hierChild2" presStyleCnt="0"/>
      <dgm:spPr/>
    </dgm:pt>
    <dgm:pt modelId="{F5AFDDD0-1153-3140-A281-2D3B3A8A2A5D}" type="pres">
      <dgm:prSet presAssocID="{1BFC09A9-5678-4431-8EAF-33F2F41F4DF4}" presName="hierChild3" presStyleCnt="0"/>
      <dgm:spPr/>
    </dgm:pt>
  </dgm:ptLst>
  <dgm:cxnLst>
    <dgm:cxn modelId="{83398F2C-270B-4245-A34E-18C6715F67C2}" type="presOf" srcId="{DAA0835C-3F44-4598-82D0-A97596E27CD9}" destId="{DCD704F2-3B0B-104C-87CA-ABA88F7FA04D}" srcOrd="0" destOrd="0" presId="urn:microsoft.com/office/officeart/2009/3/layout/HorizontalOrganizationChart"/>
    <dgm:cxn modelId="{583A433E-26BF-A640-A76B-C3D4FB70B911}" type="presOf" srcId="{1BFC09A9-5678-4431-8EAF-33F2F41F4DF4}" destId="{915BA336-4EF7-B141-A16F-B29CDC0BFD1B}" srcOrd="1" destOrd="0" presId="urn:microsoft.com/office/officeart/2009/3/layout/HorizontalOrganizationChart"/>
    <dgm:cxn modelId="{CE63FE3E-7E6A-6D4F-B610-223A98055FF5}" type="presOf" srcId="{1BFC09A9-5678-4431-8EAF-33F2F41F4DF4}" destId="{0254B60E-5101-704D-AD35-A903E52FC160}" srcOrd="0" destOrd="0" presId="urn:microsoft.com/office/officeart/2009/3/layout/HorizontalOrganizationChart"/>
    <dgm:cxn modelId="{2010A04A-AF27-624B-8E65-16C231D2BAE0}" type="presOf" srcId="{E5218E42-DA65-4F93-A4EF-74DF161D4A3F}" destId="{54152B00-9CA3-BB48-970F-C6EE3542EFBA}" srcOrd="0" destOrd="0" presId="urn:microsoft.com/office/officeart/2009/3/layout/HorizontalOrganizationChart"/>
    <dgm:cxn modelId="{6C25977C-6891-46FB-8FF5-98299F27D8BD}" srcId="{DAA0835C-3F44-4598-82D0-A97596E27CD9}" destId="{1BFC09A9-5678-4431-8EAF-33F2F41F4DF4}" srcOrd="1" destOrd="0" parTransId="{6D267B09-7E65-41D3-A1A1-D99BEF068C2C}" sibTransId="{879ED3CD-2325-4DCF-A9CE-9C01213A3B89}"/>
    <dgm:cxn modelId="{D4BC3ACA-D21F-1446-BEC8-541DA899D626}" type="presOf" srcId="{E5218E42-DA65-4F93-A4EF-74DF161D4A3F}" destId="{97C1EE28-95AE-9048-A88B-F5DCE9782DBE}" srcOrd="1" destOrd="0" presId="urn:microsoft.com/office/officeart/2009/3/layout/HorizontalOrganizationChart"/>
    <dgm:cxn modelId="{2813C8F0-71F9-40D9-B7ED-D64276D67089}" srcId="{DAA0835C-3F44-4598-82D0-A97596E27CD9}" destId="{E5218E42-DA65-4F93-A4EF-74DF161D4A3F}" srcOrd="0" destOrd="0" parTransId="{762BB609-CD52-4AAC-BEBF-8729AEBB0C95}" sibTransId="{6021EA14-057B-4D9E-9785-623F2372795E}"/>
    <dgm:cxn modelId="{437441FC-6C12-A440-82B2-187FB5A2423B}" type="presParOf" srcId="{DCD704F2-3B0B-104C-87CA-ABA88F7FA04D}" destId="{5A4E94F4-044A-B44A-B947-FA8BE2A5FF58}" srcOrd="0" destOrd="0" presId="urn:microsoft.com/office/officeart/2009/3/layout/HorizontalOrganizationChart"/>
    <dgm:cxn modelId="{6EB6B49E-90BA-204C-8F3D-09853415E776}" type="presParOf" srcId="{5A4E94F4-044A-B44A-B947-FA8BE2A5FF58}" destId="{4AD5BB3F-FC4E-1A41-BD85-3EE656DFB503}" srcOrd="0" destOrd="0" presId="urn:microsoft.com/office/officeart/2009/3/layout/HorizontalOrganizationChart"/>
    <dgm:cxn modelId="{3DEB826A-202B-1549-AC14-F49F82CF6E8C}" type="presParOf" srcId="{4AD5BB3F-FC4E-1A41-BD85-3EE656DFB503}" destId="{54152B00-9CA3-BB48-970F-C6EE3542EFBA}" srcOrd="0" destOrd="0" presId="urn:microsoft.com/office/officeart/2009/3/layout/HorizontalOrganizationChart"/>
    <dgm:cxn modelId="{E596D7A1-D7E6-2D49-803A-725F8357B09A}" type="presParOf" srcId="{4AD5BB3F-FC4E-1A41-BD85-3EE656DFB503}" destId="{97C1EE28-95AE-9048-A88B-F5DCE9782DBE}" srcOrd="1" destOrd="0" presId="urn:microsoft.com/office/officeart/2009/3/layout/HorizontalOrganizationChart"/>
    <dgm:cxn modelId="{5C3CBCF2-23EF-6C45-9FCE-83955F165A94}" type="presParOf" srcId="{5A4E94F4-044A-B44A-B947-FA8BE2A5FF58}" destId="{C56AE616-6093-7040-ABE6-68201A769E6A}" srcOrd="1" destOrd="0" presId="urn:microsoft.com/office/officeart/2009/3/layout/HorizontalOrganizationChart"/>
    <dgm:cxn modelId="{C0C615FA-029E-AE4A-A4D7-DCBDA2978F4A}" type="presParOf" srcId="{5A4E94F4-044A-B44A-B947-FA8BE2A5FF58}" destId="{F35CCDC5-997D-CB49-830A-9A84CCB7DE78}" srcOrd="2" destOrd="0" presId="urn:microsoft.com/office/officeart/2009/3/layout/HorizontalOrganizationChart"/>
    <dgm:cxn modelId="{3875A24A-643D-CA49-BFFA-8F65CCA7C223}" type="presParOf" srcId="{DCD704F2-3B0B-104C-87CA-ABA88F7FA04D}" destId="{73A2C829-A7B0-4540-B932-544EAC6384A7}" srcOrd="1" destOrd="0" presId="urn:microsoft.com/office/officeart/2009/3/layout/HorizontalOrganizationChart"/>
    <dgm:cxn modelId="{A760E5A1-5968-DA4C-84FE-7B262AD5D07F}" type="presParOf" srcId="{73A2C829-A7B0-4540-B932-544EAC6384A7}" destId="{920776BE-7F7D-7D48-8D2B-3B72E23C9628}" srcOrd="0" destOrd="0" presId="urn:microsoft.com/office/officeart/2009/3/layout/HorizontalOrganizationChart"/>
    <dgm:cxn modelId="{9C08EC1B-E399-DF42-9679-025A1847ADF7}" type="presParOf" srcId="{920776BE-7F7D-7D48-8D2B-3B72E23C9628}" destId="{0254B60E-5101-704D-AD35-A903E52FC160}" srcOrd="0" destOrd="0" presId="urn:microsoft.com/office/officeart/2009/3/layout/HorizontalOrganizationChart"/>
    <dgm:cxn modelId="{DF8953B8-413F-6D47-A7F6-48457BCB545F}" type="presParOf" srcId="{920776BE-7F7D-7D48-8D2B-3B72E23C9628}" destId="{915BA336-4EF7-B141-A16F-B29CDC0BFD1B}" srcOrd="1" destOrd="0" presId="urn:microsoft.com/office/officeart/2009/3/layout/HorizontalOrganizationChart"/>
    <dgm:cxn modelId="{9AAB269E-2B33-2D40-92BB-1E7AB7F16627}" type="presParOf" srcId="{73A2C829-A7B0-4540-B932-544EAC6384A7}" destId="{3AF5F8AB-2E8A-D645-91DB-CD5A543C9A45}" srcOrd="1" destOrd="0" presId="urn:microsoft.com/office/officeart/2009/3/layout/HorizontalOrganizationChart"/>
    <dgm:cxn modelId="{7A081227-7FB7-284B-B047-6A3BF03B40ED}" type="presParOf" srcId="{73A2C829-A7B0-4540-B932-544EAC6384A7}" destId="{F5AFDDD0-1153-3140-A281-2D3B3A8A2A5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52B00-9CA3-BB48-970F-C6EE3542EFBA}">
      <dsp:nvSpPr>
        <dsp:cNvPr id="0" name=""/>
        <dsp:cNvSpPr/>
      </dsp:nvSpPr>
      <dsp:spPr>
        <a:xfrm>
          <a:off x="625" y="275569"/>
          <a:ext cx="5118862" cy="15612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kern="1200"/>
            <a:t>Challenge 2 - Carousel:</a:t>
          </a:r>
        </a:p>
      </dsp:txBody>
      <dsp:txXfrm>
        <a:off x="625" y="275569"/>
        <a:ext cx="5118862" cy="1561253"/>
      </dsp:txXfrm>
    </dsp:sp>
    <dsp:sp modelId="{0254B60E-5101-704D-AD35-A903E52FC160}">
      <dsp:nvSpPr>
        <dsp:cNvPr id="0" name=""/>
        <dsp:cNvSpPr/>
      </dsp:nvSpPr>
      <dsp:spPr>
        <a:xfrm>
          <a:off x="625" y="2476680"/>
          <a:ext cx="5118862" cy="23887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You will have 10 minutes in order to develop an understanding of the particular problem associated with urbanization before moving on to the next. Fill in your sheet with as much detail as possible.</a:t>
          </a:r>
        </a:p>
      </dsp:txBody>
      <dsp:txXfrm>
        <a:off x="625" y="2476680"/>
        <a:ext cx="5118862" cy="238874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5A784-9D75-5C45-BCE8-A55BCA4CA29C}" type="datetimeFigureOut">
              <a:rPr lang="en-US" smtClean="0"/>
              <a:t>8/1/21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503D6-3600-A747-80AD-1321F1096B2B}" type="slidenum">
              <a:rPr lang="en-US" smtClean="0"/>
              <a:t>‹#›</a:t>
            </a:fld>
            <a:endParaRPr lang="en-US"/>
          </a:p>
        </p:txBody>
      </p:sp>
    </p:spTree>
    <p:extLst>
      <p:ext uri="{BB962C8B-B14F-4D97-AF65-F5344CB8AC3E}">
        <p14:creationId xmlns:p14="http://schemas.microsoft.com/office/powerpoint/2010/main" val="192306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www.centreforcities.org</a:t>
            </a:r>
            <a:r>
              <a:rPr lang="en-US" dirty="0"/>
              <a:t>/reader/cities-outlook-2020/air-quality-cities/</a:t>
            </a:r>
            <a:endParaRPr lang="en-JO" dirty="0"/>
          </a:p>
        </p:txBody>
      </p:sp>
      <p:sp>
        <p:nvSpPr>
          <p:cNvPr id="4" name="Slide Number Placeholder 3"/>
          <p:cNvSpPr>
            <a:spLocks noGrp="1"/>
          </p:cNvSpPr>
          <p:nvPr>
            <p:ph type="sldNum" sz="quarter" idx="5"/>
          </p:nvPr>
        </p:nvSpPr>
        <p:spPr/>
        <p:txBody>
          <a:bodyPr/>
          <a:lstStyle/>
          <a:p>
            <a:fld id="{ADB503D6-3600-A747-80AD-1321F1096B2B}" type="slidenum">
              <a:rPr lang="en-US" smtClean="0"/>
              <a:t>7</a:t>
            </a:fld>
            <a:endParaRPr lang="en-US"/>
          </a:p>
        </p:txBody>
      </p:sp>
    </p:spTree>
    <p:extLst>
      <p:ext uri="{BB962C8B-B14F-4D97-AF65-F5344CB8AC3E}">
        <p14:creationId xmlns:p14="http://schemas.microsoft.com/office/powerpoint/2010/main" val="168861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assets.publishing.service.gov.uk</a:t>
            </a:r>
            <a:r>
              <a:rPr lang="en-US" dirty="0"/>
              <a:t>/government/uploads/system/uploads/</a:t>
            </a:r>
            <a:r>
              <a:rPr lang="en-US" dirty="0" err="1"/>
              <a:t>attachment_data</a:t>
            </a:r>
            <a:r>
              <a:rPr lang="en-US" dirty="0"/>
              <a:t>/file/912406/Crime_August_2020.pdf</a:t>
            </a:r>
            <a:endParaRPr lang="en-JO" dirty="0"/>
          </a:p>
        </p:txBody>
      </p:sp>
      <p:sp>
        <p:nvSpPr>
          <p:cNvPr id="4" name="Slide Number Placeholder 3"/>
          <p:cNvSpPr>
            <a:spLocks noGrp="1"/>
          </p:cNvSpPr>
          <p:nvPr>
            <p:ph type="sldNum" sz="quarter" idx="5"/>
          </p:nvPr>
        </p:nvSpPr>
        <p:spPr/>
        <p:txBody>
          <a:bodyPr/>
          <a:lstStyle/>
          <a:p>
            <a:fld id="{ADB503D6-3600-A747-80AD-1321F1096B2B}" type="slidenum">
              <a:rPr lang="en-US" smtClean="0"/>
              <a:t>8</a:t>
            </a:fld>
            <a:endParaRPr lang="en-US"/>
          </a:p>
        </p:txBody>
      </p:sp>
    </p:spTree>
    <p:extLst>
      <p:ext uri="{BB962C8B-B14F-4D97-AF65-F5344CB8AC3E}">
        <p14:creationId xmlns:p14="http://schemas.microsoft.com/office/powerpoint/2010/main" val="133147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transportgeography.org</a:t>
            </a:r>
            <a:r>
              <a:rPr lang="en-US" dirty="0"/>
              <a:t>/contents/chapter8/transportation-urban-form/</a:t>
            </a:r>
            <a:endParaRPr lang="en-JO" dirty="0"/>
          </a:p>
        </p:txBody>
      </p:sp>
      <p:sp>
        <p:nvSpPr>
          <p:cNvPr id="4" name="Slide Number Placeholder 3"/>
          <p:cNvSpPr>
            <a:spLocks noGrp="1"/>
          </p:cNvSpPr>
          <p:nvPr>
            <p:ph type="sldNum" sz="quarter" idx="5"/>
          </p:nvPr>
        </p:nvSpPr>
        <p:spPr/>
        <p:txBody>
          <a:bodyPr/>
          <a:lstStyle/>
          <a:p>
            <a:fld id="{ADB503D6-3600-A747-80AD-1321F1096B2B}" type="slidenum">
              <a:rPr lang="en-US" smtClean="0"/>
              <a:t>10</a:t>
            </a:fld>
            <a:endParaRPr lang="en-US"/>
          </a:p>
        </p:txBody>
      </p:sp>
    </p:spTree>
    <p:extLst>
      <p:ext uri="{BB962C8B-B14F-4D97-AF65-F5344CB8AC3E}">
        <p14:creationId xmlns:p14="http://schemas.microsoft.com/office/powerpoint/2010/main" val="343378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699FAB-E53C-974C-8623-1E7313B2D7C8}" type="datetimeFigureOut">
              <a:rPr lang="en-US" smtClean="0"/>
              <a:t>8/1/21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110021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99FAB-E53C-974C-8623-1E7313B2D7C8}" type="datetimeFigureOut">
              <a:rPr lang="en-US" smtClean="0"/>
              <a:t>8/1/21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163956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99FAB-E53C-974C-8623-1E7313B2D7C8}" type="datetimeFigureOut">
              <a:rPr lang="en-US" smtClean="0"/>
              <a:t>8/1/21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175579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99FAB-E53C-974C-8623-1E7313B2D7C8}" type="datetimeFigureOut">
              <a:rPr lang="en-US" smtClean="0"/>
              <a:t>8/1/21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155154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99FAB-E53C-974C-8623-1E7313B2D7C8}" type="datetimeFigureOut">
              <a:rPr lang="en-US" smtClean="0"/>
              <a:t>8/1/21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200005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699FAB-E53C-974C-8623-1E7313B2D7C8}" type="datetimeFigureOut">
              <a:rPr lang="en-US" smtClean="0"/>
              <a:t>8/1/21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32316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699FAB-E53C-974C-8623-1E7313B2D7C8}" type="datetimeFigureOut">
              <a:rPr lang="en-US" smtClean="0"/>
              <a:t>8/1/21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37027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699FAB-E53C-974C-8623-1E7313B2D7C8}" type="datetimeFigureOut">
              <a:rPr lang="en-US" smtClean="0"/>
              <a:t>8/1/21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202511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99FAB-E53C-974C-8623-1E7313B2D7C8}" type="datetimeFigureOut">
              <a:rPr lang="en-US" smtClean="0"/>
              <a:t>8/1/21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58528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99FAB-E53C-974C-8623-1E7313B2D7C8}" type="datetimeFigureOut">
              <a:rPr lang="en-US" smtClean="0"/>
              <a:t>8/1/21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134471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99FAB-E53C-974C-8623-1E7313B2D7C8}" type="datetimeFigureOut">
              <a:rPr lang="en-US" smtClean="0"/>
              <a:t>8/1/21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F3AE4-B397-F44C-AC91-9AA6C052BC0F}" type="slidenum">
              <a:rPr lang="en-US" smtClean="0"/>
              <a:t>‹#›</a:t>
            </a:fld>
            <a:endParaRPr lang="en-US"/>
          </a:p>
        </p:txBody>
      </p:sp>
    </p:spTree>
    <p:extLst>
      <p:ext uri="{BB962C8B-B14F-4D97-AF65-F5344CB8AC3E}">
        <p14:creationId xmlns:p14="http://schemas.microsoft.com/office/powerpoint/2010/main" val="49355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99FAB-E53C-974C-8623-1E7313B2D7C8}" type="datetimeFigureOut">
              <a:rPr lang="en-US" smtClean="0"/>
              <a:t>8/1/21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3AE4-B397-F44C-AC91-9AA6C052BC0F}" type="slidenum">
              <a:rPr lang="en-US" smtClean="0"/>
              <a:t>‹#›</a:t>
            </a:fld>
            <a:endParaRPr lang="en-US"/>
          </a:p>
        </p:txBody>
      </p:sp>
    </p:spTree>
    <p:extLst>
      <p:ext uri="{BB962C8B-B14F-4D97-AF65-F5344CB8AC3E}">
        <p14:creationId xmlns:p14="http://schemas.microsoft.com/office/powerpoint/2010/main" val="139943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tsubishicorp.com/jp/en/evolving/12052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conserve-energy-future.com/causes-effects-solutions-urbanization.php"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heguardian.com/cities/2018/mar/19/urban-explosion-kinshasa-el-alto-growth-mexico-city-bangalore-lagos"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economist.com/graphic-detail/2018/02/28/the-hidden-cost-of-conges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algeographic.com/environment/habitats/urban-threa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wn.co.za/2018/09/14/govt-must-better-manage-urbanisation-to-tackle-crime-says-deputy-cogta-minist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english.ahram.org.eg/NewsContentP/4/310970/Opinion/Is-violent-crime-the-new-normal.aspx"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orldbank.org/en/news/feature/2016/06/17/looking-at-urbanization-through-a-jobs-lens"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abc.net.au/ra/carvingout/issues/urbanisatio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ge result for urbanisation"/>
          <p:cNvPicPr>
            <a:picLocks noChangeAspect="1" noChangeArrowheads="1"/>
          </p:cNvPicPr>
          <p:nvPr/>
        </p:nvPicPr>
        <p:blipFill rotWithShape="1">
          <a:blip r:embed="rId2">
            <a:extLst>
              <a:ext uri="{28A0092B-C50C-407E-A947-70E740481C1C}">
                <a14:useLocalDpi xmlns:a14="http://schemas.microsoft.com/office/drawing/2010/main" val="0"/>
              </a:ext>
            </a:extLst>
          </a:blip>
          <a:srcRect t="6811" b="5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What problems might be experienced in this environment?</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39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0"/>
            <a:ext cx="5486400" cy="584775"/>
          </a:xfrm>
          <a:prstGeom prst="rect">
            <a:avLst/>
          </a:prstGeom>
          <a:noFill/>
        </p:spPr>
        <p:txBody>
          <a:bodyPr wrap="square" rtlCol="0">
            <a:spAutoFit/>
          </a:bodyPr>
          <a:lstStyle/>
          <a:p>
            <a:pPr algn="ctr"/>
            <a:r>
              <a:rPr lang="en-US" sz="3200" dirty="0"/>
              <a:t>Transport Issues</a:t>
            </a:r>
          </a:p>
        </p:txBody>
      </p:sp>
      <p:sp>
        <p:nvSpPr>
          <p:cNvPr id="5" name="Rectangle 4"/>
          <p:cNvSpPr/>
          <p:nvPr/>
        </p:nvSpPr>
        <p:spPr>
          <a:xfrm>
            <a:off x="0" y="1007857"/>
            <a:ext cx="10337429" cy="830997"/>
          </a:xfrm>
          <a:prstGeom prst="rect">
            <a:avLst/>
          </a:prstGeom>
        </p:spPr>
        <p:txBody>
          <a:bodyPr wrap="square">
            <a:spAutoFit/>
          </a:bodyPr>
          <a:lstStyle/>
          <a:p>
            <a:r>
              <a:rPr lang="en-US" sz="2400" dirty="0"/>
              <a:t>Google: ‘effects of </a:t>
            </a:r>
            <a:r>
              <a:rPr lang="en-US" sz="2400" dirty="0" err="1"/>
              <a:t>urbanisation</a:t>
            </a:r>
            <a:r>
              <a:rPr lang="en-US" sz="2400" dirty="0"/>
              <a:t> on transport’ or follow the links below (Green less detailed than red). </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54" y="2480154"/>
            <a:ext cx="4713962" cy="294622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8180" y="2480155"/>
            <a:ext cx="4713961" cy="294622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566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0"/>
            <a:ext cx="5486400" cy="584775"/>
          </a:xfrm>
          <a:prstGeom prst="rect">
            <a:avLst/>
          </a:prstGeom>
          <a:noFill/>
        </p:spPr>
        <p:txBody>
          <a:bodyPr wrap="square" rtlCol="0">
            <a:spAutoFit/>
          </a:bodyPr>
          <a:lstStyle/>
          <a:p>
            <a:pPr algn="ctr"/>
            <a:r>
              <a:rPr lang="en-US" sz="3200" dirty="0"/>
              <a:t>Congestion Issues</a:t>
            </a:r>
          </a:p>
        </p:txBody>
      </p:sp>
      <p:sp>
        <p:nvSpPr>
          <p:cNvPr id="3" name="Rectangle 2"/>
          <p:cNvSpPr/>
          <p:nvPr/>
        </p:nvSpPr>
        <p:spPr>
          <a:xfrm>
            <a:off x="0" y="1007857"/>
            <a:ext cx="12192000" cy="830997"/>
          </a:xfrm>
          <a:prstGeom prst="rect">
            <a:avLst/>
          </a:prstGeom>
        </p:spPr>
        <p:txBody>
          <a:bodyPr wrap="square">
            <a:spAutoFit/>
          </a:bodyPr>
          <a:lstStyle/>
          <a:p>
            <a:r>
              <a:rPr lang="en-US" sz="2400" dirty="0"/>
              <a:t>Google: ‘effects of </a:t>
            </a:r>
            <a:r>
              <a:rPr lang="en-US" sz="2400" dirty="0" err="1"/>
              <a:t>urbanisation</a:t>
            </a:r>
            <a:r>
              <a:rPr lang="en-US" sz="2400" dirty="0"/>
              <a:t> on congestion’ or follow the links below (Green less detailed than red). </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607" y="2891589"/>
            <a:ext cx="4620126" cy="288757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37" y="2891589"/>
            <a:ext cx="4620126" cy="288757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90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013" y="1335587"/>
            <a:ext cx="4705350" cy="4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8632"/>
            <a:ext cx="7126013" cy="6894195"/>
          </a:xfrm>
          <a:prstGeom prst="rect">
            <a:avLst/>
          </a:prstGeom>
          <a:noFill/>
        </p:spPr>
        <p:txBody>
          <a:bodyPr wrap="square" rtlCol="0">
            <a:spAutoFit/>
          </a:bodyPr>
          <a:lstStyle/>
          <a:p>
            <a:r>
              <a:rPr lang="en-US" sz="2800" b="1" dirty="0"/>
              <a:t>Challenge 3:</a:t>
            </a:r>
          </a:p>
          <a:p>
            <a:endParaRPr lang="en-US" dirty="0"/>
          </a:p>
          <a:p>
            <a:r>
              <a:rPr lang="en-US" dirty="0"/>
              <a:t>You need to spend time creating something to show your understanding of the problems associated with rapid </a:t>
            </a:r>
            <a:r>
              <a:rPr lang="en-US" dirty="0" err="1"/>
              <a:t>urbanisation</a:t>
            </a:r>
            <a:r>
              <a:rPr lang="en-US" dirty="0"/>
              <a:t>.</a:t>
            </a:r>
          </a:p>
          <a:p>
            <a:endParaRPr lang="en-US" dirty="0"/>
          </a:p>
          <a:p>
            <a:r>
              <a:rPr lang="en-US" sz="2000" dirty="0"/>
              <a:t>You could do:</a:t>
            </a:r>
          </a:p>
          <a:p>
            <a:endParaRPr lang="en-US" sz="2000" dirty="0"/>
          </a:p>
          <a:p>
            <a:pPr marL="285750" lvl="0" indent="-285750">
              <a:buFont typeface="Arial" charset="0"/>
              <a:buChar char="•"/>
            </a:pPr>
            <a:r>
              <a:rPr lang="en-US" sz="2000" dirty="0"/>
              <a:t>A</a:t>
            </a:r>
            <a:r>
              <a:rPr lang="en-US" sz="2000" b="1" dirty="0"/>
              <a:t> diary entry for a recent rural to urban migrant</a:t>
            </a:r>
          </a:p>
          <a:p>
            <a:pPr marL="285750" lvl="0" indent="-285750">
              <a:buFont typeface="Arial" charset="0"/>
              <a:buChar char="•"/>
            </a:pPr>
            <a:r>
              <a:rPr lang="en-US" sz="2000" b="1" dirty="0"/>
              <a:t>A video news report on the issues being experienced in rapidly </a:t>
            </a:r>
            <a:r>
              <a:rPr lang="en-US" sz="2000" b="1" dirty="0" err="1"/>
              <a:t>urbanised</a:t>
            </a:r>
            <a:r>
              <a:rPr lang="en-US" sz="2000" b="1" dirty="0"/>
              <a:t> areas</a:t>
            </a:r>
          </a:p>
          <a:p>
            <a:pPr marL="285750" lvl="0" indent="-285750">
              <a:buFont typeface="Arial" charset="0"/>
              <a:buChar char="•"/>
            </a:pPr>
            <a:r>
              <a:rPr lang="en-US" sz="2000" b="1" dirty="0"/>
              <a:t>A PowerPoint / Slides presentation</a:t>
            </a:r>
          </a:p>
          <a:p>
            <a:pPr marL="285750" lvl="0" indent="-285750">
              <a:buFont typeface="Arial" charset="0"/>
              <a:buChar char="•"/>
            </a:pPr>
            <a:r>
              <a:rPr lang="en-US" sz="2000" b="1" dirty="0"/>
              <a:t>A poem about the urban problems</a:t>
            </a:r>
          </a:p>
          <a:p>
            <a:pPr marL="285750" lvl="0" indent="-285750">
              <a:buFont typeface="Arial" charset="0"/>
              <a:buChar char="•"/>
            </a:pPr>
            <a:r>
              <a:rPr lang="en-US" sz="2000" b="1" dirty="0"/>
              <a:t>A song about the problems</a:t>
            </a:r>
          </a:p>
          <a:p>
            <a:pPr marL="285750" lvl="0" indent="-285750">
              <a:buFont typeface="Arial" charset="0"/>
              <a:buChar char="•"/>
            </a:pPr>
            <a:r>
              <a:rPr lang="en-US" sz="2000" b="1" dirty="0"/>
              <a:t>Anything else that you would like to do to demonstrate your learning</a:t>
            </a:r>
          </a:p>
          <a:p>
            <a:pPr marL="285750" lvl="0" indent="-285750">
              <a:buFont typeface="Arial" charset="0"/>
              <a:buChar char="•"/>
            </a:pPr>
            <a:endParaRPr lang="en-US" sz="2000" dirty="0"/>
          </a:p>
          <a:p>
            <a:pPr marL="285750" lvl="0" indent="-285750">
              <a:buFont typeface="Arial" charset="0"/>
              <a:buChar char="•"/>
            </a:pPr>
            <a:endParaRPr lang="en-US" sz="2000" dirty="0"/>
          </a:p>
          <a:p>
            <a:pPr marL="285750" lvl="0" indent="-285750">
              <a:buFont typeface="Arial" charset="0"/>
              <a:buChar char="•"/>
            </a:pPr>
            <a:endParaRPr lang="en-US" sz="2000" dirty="0"/>
          </a:p>
          <a:p>
            <a:pPr marL="285750" lvl="0" indent="-285750">
              <a:buFont typeface="Arial" charset="0"/>
              <a:buChar char="•"/>
            </a:pPr>
            <a:endParaRPr lang="en-US" sz="2000" dirty="0"/>
          </a:p>
          <a:p>
            <a:pPr lvl="0"/>
            <a:r>
              <a:rPr lang="en-US" sz="2000" b="1" dirty="0"/>
              <a:t>Extra Challenge – </a:t>
            </a:r>
            <a:r>
              <a:rPr lang="en-US" sz="2000" dirty="0"/>
              <a:t>Make sure to </a:t>
            </a:r>
            <a:r>
              <a:rPr lang="en-US" sz="2400" b="1" i="1" dirty="0">
                <a:solidFill>
                  <a:srgbClr val="00B0F0"/>
                </a:solidFill>
              </a:rPr>
              <a:t>explain</a:t>
            </a:r>
            <a:r>
              <a:rPr lang="en-US" sz="2000" dirty="0"/>
              <a:t> why the problems exist and include examples and data to support your work!</a:t>
            </a:r>
          </a:p>
          <a:p>
            <a:endParaRPr lang="en-US" dirty="0"/>
          </a:p>
        </p:txBody>
      </p:sp>
    </p:spTree>
    <p:extLst>
      <p:ext uri="{BB962C8B-B14F-4D97-AF65-F5344CB8AC3E}">
        <p14:creationId xmlns:p14="http://schemas.microsoft.com/office/powerpoint/2010/main" val="52033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1E7B591-CE06-2F40-AD69-222F6337C4D5}"/>
              </a:ext>
            </a:extLst>
          </p:cNvPr>
          <p:cNvSpPr txBox="1"/>
          <p:nvPr/>
        </p:nvSpPr>
        <p:spPr>
          <a:xfrm>
            <a:off x="630936" y="2660904"/>
            <a:ext cx="4818888" cy="3547872"/>
          </a:xfrm>
          <a:prstGeom prst="rect">
            <a:avLst/>
          </a:prstGeom>
        </p:spPr>
        <p:txBody>
          <a:bodyPr vert="horz" lIns="91440" tIns="45720" rIns="91440" bIns="45720" rtlCol="0" anchor="t">
            <a:normAutofit/>
          </a:bodyPr>
          <a:lstStyle/>
          <a:p>
            <a:pPr>
              <a:lnSpc>
                <a:spcPct val="90000"/>
              </a:lnSpc>
              <a:spcAft>
                <a:spcPts val="600"/>
              </a:spcAft>
            </a:pPr>
            <a:r>
              <a:rPr lang="en-US" sz="2200" b="1" dirty="0"/>
              <a:t>To Finish</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Think of your lived experience relating to being in Katy or generally Houston and the wider metropolitan area. Write down the problems that you have experienced most due to living in a major urban area. </a:t>
            </a:r>
          </a:p>
        </p:txBody>
      </p:sp>
      <p:pic>
        <p:nvPicPr>
          <p:cNvPr id="1026" name="Picture 2" descr="How to finish what you start - Practical Sponsorship Ideas">
            <a:extLst>
              <a:ext uri="{FF2B5EF4-FFF2-40B4-BE49-F238E27FC236}">
                <a16:creationId xmlns:a16="http://schemas.microsoft.com/office/drawing/2014/main" id="{A3AE7A67-B99F-A94C-91AF-366021E7B8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893665"/>
            <a:ext cx="5458968" cy="30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7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5037"/>
            <a:ext cx="12265572" cy="2677656"/>
          </a:xfrm>
          <a:prstGeom prst="rect">
            <a:avLst/>
          </a:prstGeom>
        </p:spPr>
        <p:txBody>
          <a:bodyPr wrap="square">
            <a:spAutoFit/>
          </a:bodyPr>
          <a:lstStyle/>
          <a:p>
            <a:r>
              <a:rPr lang="en-US" sz="2800" b="1" dirty="0">
                <a:effectLst/>
                <a:latin typeface="Calibri" charset="0"/>
                <a:ea typeface="Calibri" charset="0"/>
                <a:cs typeface="Times New Roman" charset="0"/>
              </a:rPr>
              <a:t>Outcomes:</a:t>
            </a:r>
          </a:p>
          <a:p>
            <a:endParaRPr lang="en-US" sz="2800" dirty="0">
              <a:effectLst/>
              <a:latin typeface="Calibri" charset="0"/>
              <a:ea typeface="Calibri" charset="0"/>
              <a:cs typeface="Times New Roman" charset="0"/>
            </a:endParaRPr>
          </a:p>
          <a:p>
            <a:r>
              <a:rPr lang="en-US" sz="2800" dirty="0">
                <a:latin typeface="Calibri" charset="0"/>
                <a:ea typeface="Calibri" charset="0"/>
                <a:cs typeface="Times New Roman" charset="0"/>
              </a:rPr>
              <a:t>All </a:t>
            </a:r>
            <a:r>
              <a:rPr lang="en-US" sz="2800" dirty="0">
                <a:effectLst/>
                <a:latin typeface="Calibri" charset="0"/>
                <a:ea typeface="Calibri" charset="0"/>
                <a:cs typeface="Times New Roman" charset="0"/>
              </a:rPr>
              <a:t>will be able to </a:t>
            </a:r>
            <a:r>
              <a:rPr lang="en-US" sz="2800" b="1" dirty="0">
                <a:effectLst/>
                <a:latin typeface="Calibri" charset="0"/>
                <a:ea typeface="Calibri" charset="0"/>
                <a:cs typeface="Times New Roman" charset="0"/>
              </a:rPr>
              <a:t>describe</a:t>
            </a:r>
            <a:r>
              <a:rPr lang="en-US" sz="2800" dirty="0">
                <a:effectLst/>
                <a:latin typeface="Calibri" charset="0"/>
                <a:ea typeface="Calibri" charset="0"/>
                <a:cs typeface="Times New Roman" charset="0"/>
              </a:rPr>
              <a:t> the problems associated with rapid urbanization. </a:t>
            </a:r>
          </a:p>
          <a:p>
            <a:endParaRPr lang="en-US" sz="2800" dirty="0">
              <a:latin typeface="Calibri" charset="0"/>
              <a:ea typeface="Calibri" charset="0"/>
              <a:cs typeface="Times New Roman" charset="0"/>
            </a:endParaRPr>
          </a:p>
          <a:p>
            <a:r>
              <a:rPr lang="en-US" sz="2800" dirty="0">
                <a:latin typeface="Calibri" charset="0"/>
                <a:ea typeface="Calibri" charset="0"/>
                <a:cs typeface="Times New Roman" charset="0"/>
              </a:rPr>
              <a:t>All </a:t>
            </a:r>
            <a:r>
              <a:rPr lang="en-US" sz="2800" dirty="0">
                <a:effectLst/>
                <a:latin typeface="Calibri" charset="0"/>
                <a:ea typeface="Calibri" charset="0"/>
                <a:cs typeface="Times New Roman" charset="0"/>
              </a:rPr>
              <a:t>will be able to </a:t>
            </a:r>
            <a:r>
              <a:rPr lang="en-US" sz="2800" b="1" dirty="0">
                <a:effectLst/>
                <a:latin typeface="Calibri" charset="0"/>
                <a:ea typeface="Calibri" charset="0"/>
                <a:cs typeface="Times New Roman" charset="0"/>
              </a:rPr>
              <a:t>explain</a:t>
            </a:r>
            <a:r>
              <a:rPr lang="en-US" sz="2800" dirty="0">
                <a:effectLst/>
                <a:latin typeface="Calibri" charset="0"/>
                <a:ea typeface="Calibri" charset="0"/>
                <a:cs typeface="Times New Roman" charset="0"/>
              </a:rPr>
              <a:t> congestion, transport, employment, crime and environmental issues. </a:t>
            </a:r>
            <a:endParaRPr lang="en-US" sz="2800" dirty="0"/>
          </a:p>
        </p:txBody>
      </p:sp>
      <p:pic>
        <p:nvPicPr>
          <p:cNvPr id="1026" name="Picture 2" descr="mage result for urbanisation probl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454" y="4074675"/>
            <a:ext cx="3534279" cy="2649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1614" y="168166"/>
            <a:ext cx="7388772" cy="1323439"/>
          </a:xfrm>
          <a:prstGeom prst="rect">
            <a:avLst/>
          </a:prstGeom>
          <a:noFill/>
        </p:spPr>
        <p:txBody>
          <a:bodyPr wrap="square" rtlCol="0">
            <a:spAutoFit/>
          </a:bodyPr>
          <a:lstStyle/>
          <a:p>
            <a:pPr algn="ctr"/>
            <a:r>
              <a:rPr lang="en-US" sz="4000" b="1" dirty="0"/>
              <a:t>Problems associated with rapid </a:t>
            </a:r>
            <a:r>
              <a:rPr lang="en-US" sz="4000" b="1" dirty="0" err="1"/>
              <a:t>urbanisation</a:t>
            </a:r>
            <a:endParaRPr lang="en-US" sz="4000" b="1" dirty="0"/>
          </a:p>
        </p:txBody>
      </p:sp>
    </p:spTree>
    <p:extLst>
      <p:ext uri="{BB962C8B-B14F-4D97-AF65-F5344CB8AC3E}">
        <p14:creationId xmlns:p14="http://schemas.microsoft.com/office/powerpoint/2010/main" val="102528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128368" y="3710343"/>
            <a:ext cx="4937937" cy="2966029"/>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400" kern="1200" dirty="0">
                <a:solidFill>
                  <a:schemeClr val="tx1"/>
                </a:solidFill>
                <a:latin typeface="+mj-lt"/>
                <a:ea typeface="+mj-ea"/>
                <a:cs typeface="+mj-cs"/>
              </a:rPr>
              <a:t>Challenge 1 – Match up the image to the type of problem associated with rapid </a:t>
            </a:r>
            <a:r>
              <a:rPr lang="en-US" sz="2400" kern="1200" dirty="0" err="1">
                <a:solidFill>
                  <a:schemeClr val="tx1"/>
                </a:solidFill>
                <a:latin typeface="+mj-lt"/>
                <a:ea typeface="+mj-ea"/>
                <a:cs typeface="+mj-cs"/>
              </a:rPr>
              <a:t>urbanisation</a:t>
            </a:r>
            <a:endParaRPr lang="en-US" sz="2400" kern="1200" dirty="0">
              <a:solidFill>
                <a:schemeClr val="tx1"/>
              </a:solidFill>
              <a:latin typeface="+mj-lt"/>
              <a:ea typeface="+mj-ea"/>
              <a:cs typeface="+mj-cs"/>
            </a:endParaRPr>
          </a:p>
          <a:p>
            <a:pPr marL="342900" indent="-342900">
              <a:lnSpc>
                <a:spcPct val="90000"/>
              </a:lnSpc>
              <a:spcBef>
                <a:spcPct val="0"/>
              </a:spcBef>
              <a:spcAft>
                <a:spcPts val="600"/>
              </a:spcAft>
              <a:buFontTx/>
              <a:buChar char="-"/>
            </a:pPr>
            <a:r>
              <a:rPr lang="en-US" sz="2400" dirty="0">
                <a:latin typeface="+mj-lt"/>
                <a:ea typeface="+mj-ea"/>
                <a:cs typeface="+mj-cs"/>
              </a:rPr>
              <a:t>Congestion</a:t>
            </a:r>
          </a:p>
          <a:p>
            <a:pPr marL="342900" indent="-342900">
              <a:lnSpc>
                <a:spcPct val="90000"/>
              </a:lnSpc>
              <a:spcBef>
                <a:spcPct val="0"/>
              </a:spcBef>
              <a:spcAft>
                <a:spcPts val="600"/>
              </a:spcAft>
              <a:buFontTx/>
              <a:buChar char="-"/>
            </a:pPr>
            <a:r>
              <a:rPr lang="en-US" sz="2400" kern="1200" dirty="0">
                <a:solidFill>
                  <a:schemeClr val="tx1"/>
                </a:solidFill>
                <a:latin typeface="+mj-lt"/>
                <a:ea typeface="+mj-ea"/>
                <a:cs typeface="+mj-cs"/>
              </a:rPr>
              <a:t>Transport</a:t>
            </a:r>
          </a:p>
          <a:p>
            <a:pPr marL="342900" indent="-342900">
              <a:lnSpc>
                <a:spcPct val="90000"/>
              </a:lnSpc>
              <a:spcBef>
                <a:spcPct val="0"/>
              </a:spcBef>
              <a:spcAft>
                <a:spcPts val="600"/>
              </a:spcAft>
              <a:buFontTx/>
              <a:buChar char="-"/>
            </a:pPr>
            <a:r>
              <a:rPr lang="en-US" sz="2400" dirty="0">
                <a:latin typeface="+mj-lt"/>
                <a:ea typeface="+mj-ea"/>
                <a:cs typeface="+mj-cs"/>
              </a:rPr>
              <a:t>Employment</a:t>
            </a:r>
          </a:p>
          <a:p>
            <a:pPr marL="342900" indent="-342900">
              <a:lnSpc>
                <a:spcPct val="90000"/>
              </a:lnSpc>
              <a:spcBef>
                <a:spcPct val="0"/>
              </a:spcBef>
              <a:spcAft>
                <a:spcPts val="600"/>
              </a:spcAft>
              <a:buFontTx/>
              <a:buChar char="-"/>
            </a:pPr>
            <a:r>
              <a:rPr lang="en-US" sz="2400" kern="1200" dirty="0">
                <a:solidFill>
                  <a:schemeClr val="tx1"/>
                </a:solidFill>
                <a:latin typeface="+mj-lt"/>
                <a:ea typeface="+mj-ea"/>
                <a:cs typeface="+mj-cs"/>
              </a:rPr>
              <a:t>Crime</a:t>
            </a:r>
          </a:p>
          <a:p>
            <a:pPr marL="342900" indent="-342900">
              <a:lnSpc>
                <a:spcPct val="90000"/>
              </a:lnSpc>
              <a:spcBef>
                <a:spcPct val="0"/>
              </a:spcBef>
              <a:spcAft>
                <a:spcPts val="600"/>
              </a:spcAft>
              <a:buFontTx/>
              <a:buChar char="-"/>
            </a:pPr>
            <a:r>
              <a:rPr lang="en-US" sz="2400" dirty="0">
                <a:latin typeface="+mj-lt"/>
                <a:ea typeface="+mj-ea"/>
                <a:cs typeface="+mj-cs"/>
              </a:rPr>
              <a:t>Environment</a:t>
            </a:r>
            <a:endParaRPr lang="en-US" sz="2400" kern="1200" dirty="0">
              <a:solidFill>
                <a:schemeClr val="tx1"/>
              </a:solidFill>
              <a:latin typeface="+mj-lt"/>
              <a:ea typeface="+mj-ea"/>
              <a:cs typeface="+mj-cs"/>
            </a:endParaRPr>
          </a:p>
        </p:txBody>
      </p:sp>
      <p:sp>
        <p:nvSpPr>
          <p:cNvPr id="79" name="Freeform: Shape 7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tp://shanghaihighlights.weebly.com/uploads/5/6/7/2/56722925/448247985.jpg?337"/>
          <p:cNvPicPr>
            <a:picLocks noChangeAspect="1" noChangeArrowheads="1"/>
          </p:cNvPicPr>
          <p:nvPr/>
        </p:nvPicPr>
        <p:blipFill rotWithShape="1">
          <a:blip r:embed="rId2">
            <a:extLst>
              <a:ext uri="{28A0092B-C50C-407E-A947-70E740481C1C}">
                <a14:useLocalDpi xmlns:a14="http://schemas.microsoft.com/office/drawing/2010/main" val="0"/>
              </a:ext>
            </a:extLst>
          </a:blip>
          <a:srcRect t="3352" r="2" b="2"/>
          <a:stretch/>
        </p:blipFill>
        <p:spPr bwMode="auto">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mage result for mumbai train"/>
          <p:cNvPicPr>
            <a:picLocks noChangeAspect="1" noChangeArrowheads="1"/>
          </p:cNvPicPr>
          <p:nvPr/>
        </p:nvPicPr>
        <p:blipFill rotWithShape="1">
          <a:blip r:embed="rId3">
            <a:extLst>
              <a:ext uri="{28A0092B-C50C-407E-A947-70E740481C1C}">
                <a14:useLocalDpi xmlns:a14="http://schemas.microsoft.com/office/drawing/2010/main" val="0"/>
              </a:ext>
            </a:extLst>
          </a:blip>
          <a:srcRect l="34250" r="19531" b="-2"/>
          <a:stretch/>
        </p:blipFill>
        <p:spPr bwMode="auto">
          <a:xfrm>
            <a:off x="20" y="2288331"/>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83" name="Oval 8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descr="mage result for london riot"/>
          <p:cNvPicPr>
            <a:picLocks noChangeAspect="1" noChangeArrowheads="1"/>
          </p:cNvPicPr>
          <p:nvPr/>
        </p:nvPicPr>
        <p:blipFill rotWithShape="1">
          <a:blip r:embed="rId4">
            <a:extLst>
              <a:ext uri="{28A0092B-C50C-407E-A947-70E740481C1C}">
                <a14:useLocalDpi xmlns:a14="http://schemas.microsoft.com/office/drawing/2010/main" val="0"/>
              </a:ext>
            </a:extLst>
          </a:blip>
          <a:srcRect l="18680" r="13322" b="3"/>
          <a:stretch/>
        </p:blipFill>
        <p:spPr bwMode="auto">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8" name="Picture 6" descr="mage result for unemployed"/>
          <p:cNvPicPr>
            <a:picLocks noChangeAspect="1" noChangeArrowheads="1"/>
          </p:cNvPicPr>
          <p:nvPr/>
        </p:nvPicPr>
        <p:blipFill rotWithShape="1">
          <a:blip r:embed="rId5">
            <a:extLst>
              <a:ext uri="{28A0092B-C50C-407E-A947-70E740481C1C}">
                <a14:useLocalDpi xmlns:a14="http://schemas.microsoft.com/office/drawing/2010/main" val="0"/>
              </a:ext>
            </a:extLst>
          </a:blip>
          <a:srcRect l="200" r="36202" b="4"/>
          <a:stretch/>
        </p:blipFill>
        <p:spPr bwMode="auto">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2" name="Picture 10" descr="mage result for urban litter"/>
          <p:cNvPicPr>
            <a:picLocks noChangeAspect="1" noChangeArrowheads="1"/>
          </p:cNvPicPr>
          <p:nvPr/>
        </p:nvPicPr>
        <p:blipFill rotWithShape="1">
          <a:blip r:embed="rId6">
            <a:extLst>
              <a:ext uri="{28A0092B-C50C-407E-A947-70E740481C1C}">
                <a14:useLocalDpi xmlns:a14="http://schemas.microsoft.com/office/drawing/2010/main" val="0"/>
              </a:ext>
            </a:extLst>
          </a:blip>
          <a:srcRect l="25410" r="23833" b="-3"/>
          <a:stretch/>
        </p:blipFill>
        <p:spPr bwMode="auto">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703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tp://shanghaihighlights.weebly.com/uploads/5/6/7/2/56722925/448247985.jpg?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7" y="4774978"/>
            <a:ext cx="1796886" cy="1085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age result for mumbai 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543" y="331651"/>
            <a:ext cx="2012439" cy="1189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mage result for unemploy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897" y="1254198"/>
            <a:ext cx="1806333" cy="1188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age result for london ri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897" y="2513847"/>
            <a:ext cx="1796886" cy="1220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age result for urban l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897" y="3805263"/>
            <a:ext cx="1796886" cy="89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1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122" name="Picture 2" descr="mage result for carousel"/>
          <p:cNvPicPr>
            <a:picLocks noChangeAspect="1" noChangeArrowheads="1"/>
          </p:cNvPicPr>
          <p:nvPr/>
        </p:nvPicPr>
        <p:blipFill rotWithShape="1">
          <a:blip r:embed="rId2">
            <a:extLst>
              <a:ext uri="{28A0092B-C50C-407E-A947-70E740481C1C}">
                <a14:useLocalDpi xmlns:a14="http://schemas.microsoft.com/office/drawing/2010/main" val="0"/>
              </a:ext>
            </a:extLst>
          </a:blip>
          <a:srcRect l="24365" r="27535"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124" name="TextBox 1">
            <a:extLst>
              <a:ext uri="{FF2B5EF4-FFF2-40B4-BE49-F238E27FC236}">
                <a16:creationId xmlns:a16="http://schemas.microsoft.com/office/drawing/2014/main" id="{C67890F9-FC7C-45D4-B29B-A49250648C97}"/>
              </a:ext>
            </a:extLst>
          </p:cNvPr>
          <p:cNvGraphicFramePr/>
          <p:nvPr>
            <p:extLst>
              <p:ext uri="{D42A27DB-BD31-4B8C-83A1-F6EECF244321}">
                <p14:modId xmlns:p14="http://schemas.microsoft.com/office/powerpoint/2010/main" val="2234776639"/>
              </p:ext>
            </p:extLst>
          </p:nvPr>
        </p:nvGraphicFramePr>
        <p:xfrm>
          <a:off x="382867" y="195088"/>
          <a:ext cx="5120113" cy="514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19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0737598"/>
              </p:ext>
            </p:extLst>
          </p:nvPr>
        </p:nvGraphicFramePr>
        <p:xfrm>
          <a:off x="162838" y="293178"/>
          <a:ext cx="11824570" cy="6309360"/>
        </p:xfrm>
        <a:graphic>
          <a:graphicData uri="http://schemas.openxmlformats.org/drawingml/2006/table">
            <a:tbl>
              <a:tblPr firstRow="1" bandRow="1">
                <a:tableStyleId>{5C22544A-7EE6-4342-B048-85BDC9FD1C3A}</a:tableStyleId>
              </a:tblPr>
              <a:tblGrid>
                <a:gridCol w="2743835">
                  <a:extLst>
                    <a:ext uri="{9D8B030D-6E8A-4147-A177-3AD203B41FA5}">
                      <a16:colId xmlns:a16="http://schemas.microsoft.com/office/drawing/2014/main" val="20000"/>
                    </a:ext>
                  </a:extLst>
                </a:gridCol>
                <a:gridCol w="9080735">
                  <a:extLst>
                    <a:ext uri="{9D8B030D-6E8A-4147-A177-3AD203B41FA5}">
                      <a16:colId xmlns:a16="http://schemas.microsoft.com/office/drawing/2014/main" val="20001"/>
                    </a:ext>
                  </a:extLst>
                </a:gridCol>
              </a:tblGrid>
              <a:tr h="362748">
                <a:tc>
                  <a:txBody>
                    <a:bodyPr/>
                    <a:lstStyle/>
                    <a:p>
                      <a:r>
                        <a:rPr lang="en-US" dirty="0">
                          <a:solidFill>
                            <a:schemeClr val="tx1"/>
                          </a:solidFill>
                        </a:rPr>
                        <a:t>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2781">
                <a:tc>
                  <a:txBody>
                    <a:bodyPr/>
                    <a:lstStyle/>
                    <a:p>
                      <a:r>
                        <a:rPr lang="en-US" dirty="0"/>
                        <a:t>Congestion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2781">
                <a:tc>
                  <a:txBody>
                    <a:bodyPr/>
                    <a:lstStyle/>
                    <a:p>
                      <a:r>
                        <a:rPr lang="en-US"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2781">
                <a:tc>
                  <a:txBody>
                    <a:bodyPr/>
                    <a:lstStyle/>
                    <a:p>
                      <a:r>
                        <a:rPr lang="en-US" dirty="0"/>
                        <a:t>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2781">
                <a:tc>
                  <a:txBody>
                    <a:bodyPr/>
                    <a:lstStyle/>
                    <a:p>
                      <a:r>
                        <a:rPr lang="en-US" dirty="0"/>
                        <a:t>Environme</a:t>
                      </a:r>
                      <a:r>
                        <a:rPr lang="en-US" baseline="0" dirty="0"/>
                        <a:t>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62781">
                <a:tc>
                  <a:txBody>
                    <a:bodyPr/>
                    <a:lstStyle/>
                    <a:p>
                      <a:r>
                        <a:rPr lang="en-US" dirty="0"/>
                        <a:t>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180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0"/>
            <a:ext cx="5486400" cy="584775"/>
          </a:xfrm>
          <a:prstGeom prst="rect">
            <a:avLst/>
          </a:prstGeom>
          <a:noFill/>
        </p:spPr>
        <p:txBody>
          <a:bodyPr wrap="square" rtlCol="0">
            <a:spAutoFit/>
          </a:bodyPr>
          <a:lstStyle/>
          <a:p>
            <a:pPr algn="ctr"/>
            <a:r>
              <a:rPr lang="en-US" sz="3200" dirty="0"/>
              <a:t>Environmental Issues</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86" y="2261936"/>
            <a:ext cx="5005138" cy="312821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1007857"/>
            <a:ext cx="10337429" cy="830997"/>
          </a:xfrm>
          <a:prstGeom prst="rect">
            <a:avLst/>
          </a:prstGeom>
        </p:spPr>
        <p:txBody>
          <a:bodyPr wrap="square">
            <a:spAutoFit/>
          </a:bodyPr>
          <a:lstStyle/>
          <a:p>
            <a:r>
              <a:rPr lang="en-US" sz="2400" dirty="0"/>
              <a:t>Google: ‘effects of </a:t>
            </a:r>
            <a:r>
              <a:rPr lang="en-US" sz="2400" dirty="0" err="1"/>
              <a:t>urbanisation</a:t>
            </a:r>
            <a:r>
              <a:rPr lang="en-US" sz="2400" dirty="0"/>
              <a:t> on the environment’ or follow the links below (Green less detailed than red). </a:t>
            </a:r>
          </a:p>
        </p:txBody>
      </p:sp>
      <p:pic>
        <p:nvPicPr>
          <p:cNvPr id="3" name="Picture 2" descr="Qr code&#10;&#10;Description automatically generated">
            <a:extLst>
              <a:ext uri="{FF2B5EF4-FFF2-40B4-BE49-F238E27FC236}">
                <a16:creationId xmlns:a16="http://schemas.microsoft.com/office/drawing/2014/main" id="{B921E1D3-1ABC-7249-AAA4-1B8630460FD6}"/>
              </a:ext>
            </a:extLst>
          </p:cNvPr>
          <p:cNvPicPr>
            <a:picLocks noChangeAspect="1"/>
          </p:cNvPicPr>
          <p:nvPr/>
        </p:nvPicPr>
        <p:blipFill>
          <a:blip r:embed="rId5"/>
          <a:stretch>
            <a:fillRect/>
          </a:stretch>
        </p:blipFill>
        <p:spPr>
          <a:xfrm>
            <a:off x="6750492" y="2261936"/>
            <a:ext cx="3159051" cy="3131340"/>
          </a:xfrm>
          <a:prstGeom prst="rect">
            <a:avLst/>
          </a:prstGeom>
          <a:ln w="76200">
            <a:solidFill>
              <a:srgbClr val="FF0000"/>
            </a:solidFill>
          </a:ln>
        </p:spPr>
      </p:pic>
    </p:spTree>
    <p:extLst>
      <p:ext uri="{BB962C8B-B14F-4D97-AF65-F5344CB8AC3E}">
        <p14:creationId xmlns:p14="http://schemas.microsoft.com/office/powerpoint/2010/main" val="69078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0"/>
            <a:ext cx="5486400" cy="584775"/>
          </a:xfrm>
          <a:prstGeom prst="rect">
            <a:avLst/>
          </a:prstGeom>
          <a:noFill/>
        </p:spPr>
        <p:txBody>
          <a:bodyPr wrap="square" rtlCol="0">
            <a:spAutoFit/>
          </a:bodyPr>
          <a:lstStyle/>
          <a:p>
            <a:pPr algn="ctr"/>
            <a:r>
              <a:rPr lang="en-US" sz="3200" dirty="0"/>
              <a:t>Crime Issues</a:t>
            </a:r>
          </a:p>
        </p:txBody>
      </p:sp>
      <p:sp>
        <p:nvSpPr>
          <p:cNvPr id="5" name="Rectangle 4"/>
          <p:cNvSpPr/>
          <p:nvPr/>
        </p:nvSpPr>
        <p:spPr>
          <a:xfrm>
            <a:off x="0" y="1007857"/>
            <a:ext cx="10337429" cy="830997"/>
          </a:xfrm>
          <a:prstGeom prst="rect">
            <a:avLst/>
          </a:prstGeom>
        </p:spPr>
        <p:txBody>
          <a:bodyPr wrap="square">
            <a:spAutoFit/>
          </a:bodyPr>
          <a:lstStyle/>
          <a:p>
            <a:r>
              <a:rPr lang="en-US" sz="2400" dirty="0"/>
              <a:t>Google: ‘effects of </a:t>
            </a:r>
            <a:r>
              <a:rPr lang="en-US" sz="2400" dirty="0" err="1"/>
              <a:t>urbanisation</a:t>
            </a:r>
            <a:r>
              <a:rPr lang="en-US" sz="2400" dirty="0"/>
              <a:t> on crime’ or follow the links below (Green less detailed than red). </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34" y="2362201"/>
            <a:ext cx="4774131" cy="298383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6651" y="2362201"/>
            <a:ext cx="4774131" cy="298383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296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0"/>
            <a:ext cx="5486400" cy="584775"/>
          </a:xfrm>
          <a:prstGeom prst="rect">
            <a:avLst/>
          </a:prstGeom>
          <a:noFill/>
        </p:spPr>
        <p:txBody>
          <a:bodyPr wrap="square" rtlCol="0">
            <a:spAutoFit/>
          </a:bodyPr>
          <a:lstStyle/>
          <a:p>
            <a:pPr algn="ctr"/>
            <a:r>
              <a:rPr lang="en-US" sz="3200" dirty="0"/>
              <a:t>Employment Issues</a:t>
            </a:r>
          </a:p>
        </p:txBody>
      </p:sp>
      <p:sp>
        <p:nvSpPr>
          <p:cNvPr id="5" name="Rectangle 4"/>
          <p:cNvSpPr/>
          <p:nvPr/>
        </p:nvSpPr>
        <p:spPr>
          <a:xfrm>
            <a:off x="0" y="1007857"/>
            <a:ext cx="10337429" cy="830997"/>
          </a:xfrm>
          <a:prstGeom prst="rect">
            <a:avLst/>
          </a:prstGeom>
        </p:spPr>
        <p:txBody>
          <a:bodyPr wrap="square">
            <a:spAutoFit/>
          </a:bodyPr>
          <a:lstStyle/>
          <a:p>
            <a:r>
              <a:rPr lang="en-US" sz="2400" dirty="0"/>
              <a:t>Google: ‘effects of </a:t>
            </a:r>
            <a:r>
              <a:rPr lang="en-US" sz="2400" dirty="0" err="1"/>
              <a:t>urbanisation</a:t>
            </a:r>
            <a:r>
              <a:rPr lang="en-US" sz="2400" dirty="0"/>
              <a:t> on employment’ or follow the links below (Green less detailed than red). </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551" y="2786300"/>
            <a:ext cx="4761296" cy="297581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19" y="2786299"/>
            <a:ext cx="4761297" cy="297581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44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Macintosh PowerPoint</Application>
  <PresentationFormat>Widescreen</PresentationFormat>
  <Paragraphs>68</Paragraphs>
  <Slides>13</Slides>
  <Notes>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Sullivan</dc:creator>
  <cp:lastModifiedBy>Michael Sullivan</cp:lastModifiedBy>
  <cp:revision>1</cp:revision>
  <dcterms:created xsi:type="dcterms:W3CDTF">2021-08-01T12:22:05Z</dcterms:created>
  <dcterms:modified xsi:type="dcterms:W3CDTF">2021-08-01T12:22:28Z</dcterms:modified>
</cp:coreProperties>
</file>