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1" r:id="rId4"/>
    <p:sldId id="266" r:id="rId5"/>
    <p:sldId id="257" r:id="rId6"/>
    <p:sldId id="265" r:id="rId7"/>
    <p:sldId id="263" r:id="rId8"/>
    <p:sldId id="260" r:id="rId9"/>
    <p:sldId id="264" r:id="rId10"/>
    <p:sldId id="268" r:id="rId11"/>
    <p:sldId id="262" r:id="rId12"/>
    <p:sldId id="267"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969"/>
  </p:normalViewPr>
  <p:slideViewPr>
    <p:cSldViewPr snapToGrid="0" snapToObjects="1">
      <p:cViewPr varScale="1">
        <p:scale>
          <a:sx n="76" d="100"/>
          <a:sy n="76" d="100"/>
        </p:scale>
        <p:origin x="216"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6" Type="http://schemas.openxmlformats.org/officeDocument/2006/relationships/image" Target="../media/image23.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6" Type="http://schemas.openxmlformats.org/officeDocument/2006/relationships/image" Target="../media/image23.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A62100-768F-4F21-9453-7FFD1E5BA27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B6EFD40-C9E0-421D-8E0F-A844A9D3725D}">
      <dgm:prSet/>
      <dgm:spPr/>
      <dgm:t>
        <a:bodyPr/>
        <a:lstStyle/>
        <a:p>
          <a:pPr>
            <a:lnSpc>
              <a:spcPct val="100000"/>
            </a:lnSpc>
          </a:pPr>
          <a:r>
            <a:rPr lang="en-US" b="1"/>
            <a:t>19 </a:t>
          </a:r>
          <a:r>
            <a:rPr lang="en-US"/>
            <a:t>million population – overpopulation (1,000/ day) </a:t>
          </a:r>
        </a:p>
      </dgm:t>
    </dgm:pt>
    <dgm:pt modelId="{983CD490-E547-40A0-9FFB-9C5CEB4B7E10}" type="parTrans" cxnId="{0E85B771-D9F4-409E-890B-3EF2082F5E37}">
      <dgm:prSet/>
      <dgm:spPr/>
      <dgm:t>
        <a:bodyPr/>
        <a:lstStyle/>
        <a:p>
          <a:endParaRPr lang="en-US"/>
        </a:p>
      </dgm:t>
    </dgm:pt>
    <dgm:pt modelId="{ACE92BAF-D61E-493F-95BD-D213B5B39073}" type="sibTrans" cxnId="{0E85B771-D9F4-409E-890B-3EF2082F5E37}">
      <dgm:prSet/>
      <dgm:spPr/>
      <dgm:t>
        <a:bodyPr/>
        <a:lstStyle/>
        <a:p>
          <a:pPr>
            <a:lnSpc>
              <a:spcPct val="100000"/>
            </a:lnSpc>
          </a:pPr>
          <a:endParaRPr lang="en-US"/>
        </a:p>
      </dgm:t>
    </dgm:pt>
    <dgm:pt modelId="{E9CEE8F8-EC84-416D-859E-F8FBF598CD0D}">
      <dgm:prSet/>
      <dgm:spPr/>
      <dgm:t>
        <a:bodyPr/>
        <a:lstStyle/>
        <a:p>
          <a:pPr>
            <a:lnSpc>
              <a:spcPct val="100000"/>
            </a:lnSpc>
          </a:pPr>
          <a:r>
            <a:rPr lang="en-US"/>
            <a:t>People living on </a:t>
          </a:r>
          <a:r>
            <a:rPr lang="en-US" b="1"/>
            <a:t>m</a:t>
          </a:r>
          <a:r>
            <a:rPr lang="en-US"/>
            <a:t>arginal slums (‘bostis) subject to annual flooding between Jun- Nov </a:t>
          </a:r>
        </a:p>
      </dgm:t>
    </dgm:pt>
    <dgm:pt modelId="{C1E94980-9A79-46C3-A10C-FB6F167B8486}" type="parTrans" cxnId="{BCFF1470-1D4E-4E82-8C16-254A3A1B3929}">
      <dgm:prSet/>
      <dgm:spPr/>
      <dgm:t>
        <a:bodyPr/>
        <a:lstStyle/>
        <a:p>
          <a:endParaRPr lang="en-US"/>
        </a:p>
      </dgm:t>
    </dgm:pt>
    <dgm:pt modelId="{40B674E2-4EEB-4973-894C-1AB5E7EB7385}" type="sibTrans" cxnId="{BCFF1470-1D4E-4E82-8C16-254A3A1B3929}">
      <dgm:prSet/>
      <dgm:spPr/>
      <dgm:t>
        <a:bodyPr/>
        <a:lstStyle/>
        <a:p>
          <a:pPr>
            <a:lnSpc>
              <a:spcPct val="100000"/>
            </a:lnSpc>
          </a:pPr>
          <a:endParaRPr lang="en-US"/>
        </a:p>
      </dgm:t>
    </dgm:pt>
    <dgm:pt modelId="{4E13DD02-9635-4D38-A1FB-904D5D14723C}">
      <dgm:prSet/>
      <dgm:spPr/>
      <dgm:t>
        <a:bodyPr/>
        <a:lstStyle/>
        <a:p>
          <a:pPr>
            <a:lnSpc>
              <a:spcPct val="100000"/>
            </a:lnSpc>
          </a:pPr>
          <a:r>
            <a:rPr lang="en-US"/>
            <a:t>Little </a:t>
          </a:r>
          <a:r>
            <a:rPr lang="en-US" b="1"/>
            <a:t>h</a:t>
          </a:r>
          <a:r>
            <a:rPr lang="en-US"/>
            <a:t>ousing provided to accommodate numbers </a:t>
          </a:r>
        </a:p>
      </dgm:t>
    </dgm:pt>
    <dgm:pt modelId="{9FDD94E4-F91D-42F4-805D-0AB047AC65C4}" type="parTrans" cxnId="{062EBC68-8D03-4372-94CA-070DC1BF7F00}">
      <dgm:prSet/>
      <dgm:spPr/>
      <dgm:t>
        <a:bodyPr/>
        <a:lstStyle/>
        <a:p>
          <a:endParaRPr lang="en-US"/>
        </a:p>
      </dgm:t>
    </dgm:pt>
    <dgm:pt modelId="{5BE5F8B5-1EE7-4641-A479-4F964B8531EF}" type="sibTrans" cxnId="{062EBC68-8D03-4372-94CA-070DC1BF7F00}">
      <dgm:prSet/>
      <dgm:spPr/>
      <dgm:t>
        <a:bodyPr/>
        <a:lstStyle/>
        <a:p>
          <a:pPr>
            <a:lnSpc>
              <a:spcPct val="100000"/>
            </a:lnSpc>
          </a:pPr>
          <a:endParaRPr lang="en-US"/>
        </a:p>
      </dgm:t>
    </dgm:pt>
    <dgm:pt modelId="{F94F06D5-68F8-4A64-870B-7AB08D3F90BE}">
      <dgm:prSet/>
      <dgm:spPr/>
      <dgm:t>
        <a:bodyPr/>
        <a:lstStyle/>
        <a:p>
          <a:pPr>
            <a:lnSpc>
              <a:spcPct val="100000"/>
            </a:lnSpc>
          </a:pPr>
          <a:r>
            <a:rPr lang="en-US"/>
            <a:t>Overcrowding – spread of </a:t>
          </a:r>
          <a:r>
            <a:rPr lang="en-US" b="1"/>
            <a:t>d</a:t>
          </a:r>
          <a:r>
            <a:rPr lang="en-US"/>
            <a:t>iseases e.g. measles, diarrhoea </a:t>
          </a:r>
        </a:p>
      </dgm:t>
    </dgm:pt>
    <dgm:pt modelId="{0121D0D9-C79B-40EF-A9D4-D25643DAC612}" type="parTrans" cxnId="{FD90C67F-3260-4CDC-92E5-EBB87E4CAC03}">
      <dgm:prSet/>
      <dgm:spPr/>
      <dgm:t>
        <a:bodyPr/>
        <a:lstStyle/>
        <a:p>
          <a:endParaRPr lang="en-US"/>
        </a:p>
      </dgm:t>
    </dgm:pt>
    <dgm:pt modelId="{3ACE3BDE-5D70-433B-8697-E3DAD2FC92BB}" type="sibTrans" cxnId="{FD90C67F-3260-4CDC-92E5-EBB87E4CAC03}">
      <dgm:prSet/>
      <dgm:spPr/>
      <dgm:t>
        <a:bodyPr/>
        <a:lstStyle/>
        <a:p>
          <a:pPr>
            <a:lnSpc>
              <a:spcPct val="100000"/>
            </a:lnSpc>
          </a:pPr>
          <a:endParaRPr lang="en-US"/>
        </a:p>
      </dgm:t>
    </dgm:pt>
    <dgm:pt modelId="{20E23575-FA9E-4F61-9A70-E70F5DF5793E}">
      <dgm:prSet/>
      <dgm:spPr/>
      <dgm:t>
        <a:bodyPr/>
        <a:lstStyle/>
        <a:p>
          <a:pPr>
            <a:lnSpc>
              <a:spcPct val="100000"/>
            </a:lnSpc>
          </a:pPr>
          <a:r>
            <a:rPr lang="en-US" b="1"/>
            <a:t>W</a:t>
          </a:r>
          <a:r>
            <a:rPr lang="en-US"/>
            <a:t>ater pollution and rotting piles of waste cause dysentery and cholera. </a:t>
          </a:r>
        </a:p>
      </dgm:t>
    </dgm:pt>
    <dgm:pt modelId="{3ABF77DE-9C87-4D7E-8DFD-36415105F12A}" type="parTrans" cxnId="{88B789CD-F1ED-47A9-94B7-BD2EDA49AA9D}">
      <dgm:prSet/>
      <dgm:spPr/>
      <dgm:t>
        <a:bodyPr/>
        <a:lstStyle/>
        <a:p>
          <a:endParaRPr lang="en-US"/>
        </a:p>
      </dgm:t>
    </dgm:pt>
    <dgm:pt modelId="{49F950BF-7B71-4D0A-A5AC-5FCA30EC4F43}" type="sibTrans" cxnId="{88B789CD-F1ED-47A9-94B7-BD2EDA49AA9D}">
      <dgm:prSet/>
      <dgm:spPr/>
      <dgm:t>
        <a:bodyPr/>
        <a:lstStyle/>
        <a:p>
          <a:pPr>
            <a:lnSpc>
              <a:spcPct val="100000"/>
            </a:lnSpc>
          </a:pPr>
          <a:endParaRPr lang="en-US"/>
        </a:p>
      </dgm:t>
    </dgm:pt>
    <dgm:pt modelId="{1501B2B4-0555-457A-8961-9B94C110874D}">
      <dgm:prSet/>
      <dgm:spPr/>
      <dgm:t>
        <a:bodyPr/>
        <a:lstStyle/>
        <a:p>
          <a:pPr>
            <a:lnSpc>
              <a:spcPct val="100000"/>
            </a:lnSpc>
          </a:pPr>
          <a:r>
            <a:rPr lang="en-US" dirty="0"/>
            <a:t>High </a:t>
          </a:r>
          <a:r>
            <a:rPr lang="en-US" b="1" dirty="0"/>
            <a:t>u</a:t>
          </a:r>
          <a:r>
            <a:rPr lang="en-US" dirty="0"/>
            <a:t>nemployment – informal economy e.g. begging, prostitution and shoe shining (Children earn 12p/ day) ,70% of population earn less than $170 per month</a:t>
          </a:r>
        </a:p>
      </dgm:t>
    </dgm:pt>
    <dgm:pt modelId="{113D30D0-42B7-4DBA-8932-D3C262044A95}" type="parTrans" cxnId="{ADD5FE19-9B73-46F2-9AAC-D6E2F7B22774}">
      <dgm:prSet/>
      <dgm:spPr/>
      <dgm:t>
        <a:bodyPr/>
        <a:lstStyle/>
        <a:p>
          <a:endParaRPr lang="en-US"/>
        </a:p>
      </dgm:t>
    </dgm:pt>
    <dgm:pt modelId="{7346E02E-D9DE-49C5-A849-CD51D95F748F}" type="sibTrans" cxnId="{ADD5FE19-9B73-46F2-9AAC-D6E2F7B22774}">
      <dgm:prSet/>
      <dgm:spPr/>
      <dgm:t>
        <a:bodyPr/>
        <a:lstStyle/>
        <a:p>
          <a:pPr>
            <a:lnSpc>
              <a:spcPct val="100000"/>
            </a:lnSpc>
          </a:pPr>
          <a:endParaRPr lang="en-US"/>
        </a:p>
      </dgm:t>
    </dgm:pt>
    <dgm:pt modelId="{DD1BF985-18F9-4644-9CBF-1EF15412BC33}">
      <dgm:prSet/>
      <dgm:spPr/>
      <dgm:t>
        <a:bodyPr/>
        <a:lstStyle/>
        <a:p>
          <a:pPr>
            <a:lnSpc>
              <a:spcPct val="100000"/>
            </a:lnSpc>
          </a:pPr>
          <a:r>
            <a:rPr lang="en-US" dirty="0"/>
            <a:t>Little public transport leads to reliance on </a:t>
          </a:r>
          <a:r>
            <a:rPr lang="en-US" b="1" dirty="0"/>
            <a:t>r</a:t>
          </a:r>
          <a:r>
            <a:rPr lang="en-US" dirty="0"/>
            <a:t>ickshaws – congestion, air pollution - </a:t>
          </a:r>
          <a:r>
            <a:rPr lang="en-US" b="0" i="0" u="none" dirty="0"/>
            <a:t>60% say they contacted diseases due to air pollution</a:t>
          </a:r>
          <a:endParaRPr lang="en-US" dirty="0"/>
        </a:p>
      </dgm:t>
    </dgm:pt>
    <dgm:pt modelId="{4877DBE3-3960-4124-A250-9183B0A0A603}" type="parTrans" cxnId="{F311FB50-9687-447D-9F4D-13CBDCB9BF06}">
      <dgm:prSet/>
      <dgm:spPr/>
      <dgm:t>
        <a:bodyPr/>
        <a:lstStyle/>
        <a:p>
          <a:endParaRPr lang="en-US"/>
        </a:p>
      </dgm:t>
    </dgm:pt>
    <dgm:pt modelId="{D5D0BEA1-82EC-4EEA-AC6D-E808510D134E}" type="sibTrans" cxnId="{F311FB50-9687-447D-9F4D-13CBDCB9BF06}">
      <dgm:prSet/>
      <dgm:spPr/>
      <dgm:t>
        <a:bodyPr/>
        <a:lstStyle/>
        <a:p>
          <a:pPr>
            <a:lnSpc>
              <a:spcPct val="100000"/>
            </a:lnSpc>
          </a:pPr>
          <a:endParaRPr lang="en-US"/>
        </a:p>
      </dgm:t>
    </dgm:pt>
    <dgm:pt modelId="{1E80F44B-6155-4D0A-AA1E-F41B5B25FCE7}">
      <dgm:prSet/>
      <dgm:spPr/>
      <dgm:t>
        <a:bodyPr/>
        <a:lstStyle/>
        <a:p>
          <a:pPr>
            <a:lnSpc>
              <a:spcPct val="100000"/>
            </a:lnSpc>
          </a:pPr>
          <a:r>
            <a:rPr lang="en-US"/>
            <a:t>20% of slum children have access to </a:t>
          </a:r>
          <a:r>
            <a:rPr lang="en-US" b="1"/>
            <a:t>e</a:t>
          </a:r>
          <a:r>
            <a:rPr lang="en-US"/>
            <a:t>ducation </a:t>
          </a:r>
        </a:p>
      </dgm:t>
    </dgm:pt>
    <dgm:pt modelId="{096AEF47-662F-4D1F-BC2A-3E807B16CCF2}" type="parTrans" cxnId="{5C439C07-E23C-47C3-AC6A-1C3747CDE648}">
      <dgm:prSet/>
      <dgm:spPr/>
      <dgm:t>
        <a:bodyPr/>
        <a:lstStyle/>
        <a:p>
          <a:endParaRPr lang="en-US"/>
        </a:p>
      </dgm:t>
    </dgm:pt>
    <dgm:pt modelId="{F4F52AFF-5A6D-4A47-891D-18695710478C}" type="sibTrans" cxnId="{5C439C07-E23C-47C3-AC6A-1C3747CDE648}">
      <dgm:prSet/>
      <dgm:spPr/>
      <dgm:t>
        <a:bodyPr/>
        <a:lstStyle/>
        <a:p>
          <a:endParaRPr lang="en-US"/>
        </a:p>
      </dgm:t>
    </dgm:pt>
    <dgm:pt modelId="{75686E15-2208-47BF-8DCB-BBC932141D80}" type="pres">
      <dgm:prSet presAssocID="{47A62100-768F-4F21-9453-7FFD1E5BA270}" presName="root" presStyleCnt="0">
        <dgm:presLayoutVars>
          <dgm:dir/>
          <dgm:resizeHandles val="exact"/>
        </dgm:presLayoutVars>
      </dgm:prSet>
      <dgm:spPr/>
    </dgm:pt>
    <dgm:pt modelId="{C7114B65-59CD-44A1-BD94-8B0ABC468AE1}" type="pres">
      <dgm:prSet presAssocID="{47A62100-768F-4F21-9453-7FFD1E5BA270}" presName="container" presStyleCnt="0">
        <dgm:presLayoutVars>
          <dgm:dir/>
          <dgm:resizeHandles val="exact"/>
        </dgm:presLayoutVars>
      </dgm:prSet>
      <dgm:spPr/>
    </dgm:pt>
    <dgm:pt modelId="{3FCCACCF-2EA3-47BF-BD4A-0C99CD4F198B}" type="pres">
      <dgm:prSet presAssocID="{AB6EFD40-C9E0-421D-8E0F-A844A9D3725D}" presName="compNode" presStyleCnt="0"/>
      <dgm:spPr/>
    </dgm:pt>
    <dgm:pt modelId="{8B08B5B2-8750-49B5-A29A-3E73C2DD38FE}" type="pres">
      <dgm:prSet presAssocID="{AB6EFD40-C9E0-421D-8E0F-A844A9D3725D}" presName="iconBgRect" presStyleLbl="bgShp" presStyleIdx="0" presStyleCnt="8"/>
      <dgm:spPr/>
    </dgm:pt>
    <dgm:pt modelId="{A30F381F-CC9B-4980-89E5-7E7DEFC79CBA}" type="pres">
      <dgm:prSet presAssocID="{AB6EFD40-C9E0-421D-8E0F-A844A9D3725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C526106C-605E-46C0-9150-40E08B5E4B57}" type="pres">
      <dgm:prSet presAssocID="{AB6EFD40-C9E0-421D-8E0F-A844A9D3725D}" presName="spaceRect" presStyleCnt="0"/>
      <dgm:spPr/>
    </dgm:pt>
    <dgm:pt modelId="{7FBE5969-12BB-426A-9FC3-9E0EC737E579}" type="pres">
      <dgm:prSet presAssocID="{AB6EFD40-C9E0-421D-8E0F-A844A9D3725D}" presName="textRect" presStyleLbl="revTx" presStyleIdx="0" presStyleCnt="8">
        <dgm:presLayoutVars>
          <dgm:chMax val="1"/>
          <dgm:chPref val="1"/>
        </dgm:presLayoutVars>
      </dgm:prSet>
      <dgm:spPr/>
    </dgm:pt>
    <dgm:pt modelId="{6D8336E3-5C53-49D4-B13A-025B3C2B4FB2}" type="pres">
      <dgm:prSet presAssocID="{ACE92BAF-D61E-493F-95BD-D213B5B39073}" presName="sibTrans" presStyleLbl="sibTrans2D1" presStyleIdx="0" presStyleCnt="0"/>
      <dgm:spPr/>
    </dgm:pt>
    <dgm:pt modelId="{16E8930C-71B7-4D3B-BE50-DA4D561AFE84}" type="pres">
      <dgm:prSet presAssocID="{E9CEE8F8-EC84-416D-859E-F8FBF598CD0D}" presName="compNode" presStyleCnt="0"/>
      <dgm:spPr/>
    </dgm:pt>
    <dgm:pt modelId="{CC3702F1-DC60-41B3-A7C0-E1FDAEB343EF}" type="pres">
      <dgm:prSet presAssocID="{E9CEE8F8-EC84-416D-859E-F8FBF598CD0D}" presName="iconBgRect" presStyleLbl="bgShp" presStyleIdx="1" presStyleCnt="8"/>
      <dgm:spPr/>
    </dgm:pt>
    <dgm:pt modelId="{CF070C5A-CCFF-44D9-8DE7-C686342A1F7F}" type="pres">
      <dgm:prSet presAssocID="{E9CEE8F8-EC84-416D-859E-F8FBF598CD0D}"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F9BAD5D0-BA34-49E6-A2F1-C67013CC7248}" type="pres">
      <dgm:prSet presAssocID="{E9CEE8F8-EC84-416D-859E-F8FBF598CD0D}" presName="spaceRect" presStyleCnt="0"/>
      <dgm:spPr/>
    </dgm:pt>
    <dgm:pt modelId="{3F128F7F-CDF4-4923-9207-CF4FE6F969C7}" type="pres">
      <dgm:prSet presAssocID="{E9CEE8F8-EC84-416D-859E-F8FBF598CD0D}" presName="textRect" presStyleLbl="revTx" presStyleIdx="1" presStyleCnt="8">
        <dgm:presLayoutVars>
          <dgm:chMax val="1"/>
          <dgm:chPref val="1"/>
        </dgm:presLayoutVars>
      </dgm:prSet>
      <dgm:spPr/>
    </dgm:pt>
    <dgm:pt modelId="{541280F6-2743-45E0-B95D-4197CDC8EF1C}" type="pres">
      <dgm:prSet presAssocID="{40B674E2-4EEB-4973-894C-1AB5E7EB7385}" presName="sibTrans" presStyleLbl="sibTrans2D1" presStyleIdx="0" presStyleCnt="0"/>
      <dgm:spPr/>
    </dgm:pt>
    <dgm:pt modelId="{3A80D3A6-5898-440C-AB59-8EE0E04E9F56}" type="pres">
      <dgm:prSet presAssocID="{4E13DD02-9635-4D38-A1FB-904D5D14723C}" presName="compNode" presStyleCnt="0"/>
      <dgm:spPr/>
    </dgm:pt>
    <dgm:pt modelId="{B358D93E-D6DF-49C5-A75B-B453FFBA7F00}" type="pres">
      <dgm:prSet presAssocID="{4E13DD02-9635-4D38-A1FB-904D5D14723C}" presName="iconBgRect" presStyleLbl="bgShp" presStyleIdx="2" presStyleCnt="8"/>
      <dgm:spPr/>
    </dgm:pt>
    <dgm:pt modelId="{A8130E06-6C68-4779-8BC4-834844C0A43D}" type="pres">
      <dgm:prSet presAssocID="{4E13DD02-9635-4D38-A1FB-904D5D14723C}"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45C1AD7F-82B2-4237-9D38-5C39918B1443}" type="pres">
      <dgm:prSet presAssocID="{4E13DD02-9635-4D38-A1FB-904D5D14723C}" presName="spaceRect" presStyleCnt="0"/>
      <dgm:spPr/>
    </dgm:pt>
    <dgm:pt modelId="{82B419BF-6CC5-4678-8C48-111BF134CF6C}" type="pres">
      <dgm:prSet presAssocID="{4E13DD02-9635-4D38-A1FB-904D5D14723C}" presName="textRect" presStyleLbl="revTx" presStyleIdx="2" presStyleCnt="8">
        <dgm:presLayoutVars>
          <dgm:chMax val="1"/>
          <dgm:chPref val="1"/>
        </dgm:presLayoutVars>
      </dgm:prSet>
      <dgm:spPr/>
    </dgm:pt>
    <dgm:pt modelId="{3C618223-EB6F-4120-B60D-5074EA432F3C}" type="pres">
      <dgm:prSet presAssocID="{5BE5F8B5-1EE7-4641-A479-4F964B8531EF}" presName="sibTrans" presStyleLbl="sibTrans2D1" presStyleIdx="0" presStyleCnt="0"/>
      <dgm:spPr/>
    </dgm:pt>
    <dgm:pt modelId="{E0684E1A-B599-4A30-ABDD-03AEE966F017}" type="pres">
      <dgm:prSet presAssocID="{F94F06D5-68F8-4A64-870B-7AB08D3F90BE}" presName="compNode" presStyleCnt="0"/>
      <dgm:spPr/>
    </dgm:pt>
    <dgm:pt modelId="{8EF10C1B-CD57-47F0-AF2F-B5055541F566}" type="pres">
      <dgm:prSet presAssocID="{F94F06D5-68F8-4A64-870B-7AB08D3F90BE}" presName="iconBgRect" presStyleLbl="bgShp" presStyleIdx="3" presStyleCnt="8"/>
      <dgm:spPr/>
    </dgm:pt>
    <dgm:pt modelId="{C4A9F636-654A-4C19-9CAA-3FDA4043961B}" type="pres">
      <dgm:prSet presAssocID="{F94F06D5-68F8-4A64-870B-7AB08D3F90B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edle"/>
        </a:ext>
      </dgm:extLst>
    </dgm:pt>
    <dgm:pt modelId="{5386CB34-8551-47EB-AE3C-68B1B9934BBE}" type="pres">
      <dgm:prSet presAssocID="{F94F06D5-68F8-4A64-870B-7AB08D3F90BE}" presName="spaceRect" presStyleCnt="0"/>
      <dgm:spPr/>
    </dgm:pt>
    <dgm:pt modelId="{4A4037F4-A881-4847-AFDA-29D49C25B93B}" type="pres">
      <dgm:prSet presAssocID="{F94F06D5-68F8-4A64-870B-7AB08D3F90BE}" presName="textRect" presStyleLbl="revTx" presStyleIdx="3" presStyleCnt="8">
        <dgm:presLayoutVars>
          <dgm:chMax val="1"/>
          <dgm:chPref val="1"/>
        </dgm:presLayoutVars>
      </dgm:prSet>
      <dgm:spPr/>
    </dgm:pt>
    <dgm:pt modelId="{D5FA7C2F-DF6D-4605-A7B6-091383463504}" type="pres">
      <dgm:prSet presAssocID="{3ACE3BDE-5D70-433B-8697-E3DAD2FC92BB}" presName="sibTrans" presStyleLbl="sibTrans2D1" presStyleIdx="0" presStyleCnt="0"/>
      <dgm:spPr/>
    </dgm:pt>
    <dgm:pt modelId="{ADCD5CAD-8165-463A-BE4F-B7AFC07B215E}" type="pres">
      <dgm:prSet presAssocID="{20E23575-FA9E-4F61-9A70-E70F5DF5793E}" presName="compNode" presStyleCnt="0"/>
      <dgm:spPr/>
    </dgm:pt>
    <dgm:pt modelId="{34C01CE9-8699-4586-944C-474304AF0A13}" type="pres">
      <dgm:prSet presAssocID="{20E23575-FA9E-4F61-9A70-E70F5DF5793E}" presName="iconBgRect" presStyleLbl="bgShp" presStyleIdx="4" presStyleCnt="8"/>
      <dgm:spPr/>
    </dgm:pt>
    <dgm:pt modelId="{4A3D01F5-756C-44B0-9ED7-6DB0FC8364A8}" type="pres">
      <dgm:prSet presAssocID="{20E23575-FA9E-4F61-9A70-E70F5DF5793E}"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tabase"/>
        </a:ext>
      </dgm:extLst>
    </dgm:pt>
    <dgm:pt modelId="{B7166092-479C-4768-989C-4042505C4872}" type="pres">
      <dgm:prSet presAssocID="{20E23575-FA9E-4F61-9A70-E70F5DF5793E}" presName="spaceRect" presStyleCnt="0"/>
      <dgm:spPr/>
    </dgm:pt>
    <dgm:pt modelId="{E932A5B7-4108-437C-91E8-EEBE73C807F6}" type="pres">
      <dgm:prSet presAssocID="{20E23575-FA9E-4F61-9A70-E70F5DF5793E}" presName="textRect" presStyleLbl="revTx" presStyleIdx="4" presStyleCnt="8">
        <dgm:presLayoutVars>
          <dgm:chMax val="1"/>
          <dgm:chPref val="1"/>
        </dgm:presLayoutVars>
      </dgm:prSet>
      <dgm:spPr/>
    </dgm:pt>
    <dgm:pt modelId="{725F8948-90D7-45B2-80BB-C218215CB229}" type="pres">
      <dgm:prSet presAssocID="{49F950BF-7B71-4D0A-A5AC-5FCA30EC4F43}" presName="sibTrans" presStyleLbl="sibTrans2D1" presStyleIdx="0" presStyleCnt="0"/>
      <dgm:spPr/>
    </dgm:pt>
    <dgm:pt modelId="{34FF3667-E799-470D-AC9B-86E5CF1EF738}" type="pres">
      <dgm:prSet presAssocID="{1501B2B4-0555-457A-8961-9B94C110874D}" presName="compNode" presStyleCnt="0"/>
      <dgm:spPr/>
    </dgm:pt>
    <dgm:pt modelId="{2012E08B-3C98-4373-9F04-A248CEAEDE9F}" type="pres">
      <dgm:prSet presAssocID="{1501B2B4-0555-457A-8961-9B94C110874D}" presName="iconBgRect" presStyleLbl="bgShp" presStyleIdx="5" presStyleCnt="8"/>
      <dgm:spPr/>
    </dgm:pt>
    <dgm:pt modelId="{41F64A8A-F396-414E-A051-2B266D7FF984}" type="pres">
      <dgm:prSet presAssocID="{1501B2B4-0555-457A-8961-9B94C110874D}"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AFA0C5F9-5F77-451B-A45F-48D8B1FCB3B9}" type="pres">
      <dgm:prSet presAssocID="{1501B2B4-0555-457A-8961-9B94C110874D}" presName="spaceRect" presStyleCnt="0"/>
      <dgm:spPr/>
    </dgm:pt>
    <dgm:pt modelId="{94936F66-4CA2-433A-ADB7-34FC03938D53}" type="pres">
      <dgm:prSet presAssocID="{1501B2B4-0555-457A-8961-9B94C110874D}" presName="textRect" presStyleLbl="revTx" presStyleIdx="5" presStyleCnt="8">
        <dgm:presLayoutVars>
          <dgm:chMax val="1"/>
          <dgm:chPref val="1"/>
        </dgm:presLayoutVars>
      </dgm:prSet>
      <dgm:spPr/>
    </dgm:pt>
    <dgm:pt modelId="{E3869EDA-E1A8-49E6-940A-383E5005B9C7}" type="pres">
      <dgm:prSet presAssocID="{7346E02E-D9DE-49C5-A849-CD51D95F748F}" presName="sibTrans" presStyleLbl="sibTrans2D1" presStyleIdx="0" presStyleCnt="0"/>
      <dgm:spPr/>
    </dgm:pt>
    <dgm:pt modelId="{A07C800E-0690-450D-BB1F-57322A8A54A3}" type="pres">
      <dgm:prSet presAssocID="{DD1BF985-18F9-4644-9CBF-1EF15412BC33}" presName="compNode" presStyleCnt="0"/>
      <dgm:spPr/>
    </dgm:pt>
    <dgm:pt modelId="{C8CC1B50-9B5F-490A-89A9-879A7C8AE14F}" type="pres">
      <dgm:prSet presAssocID="{DD1BF985-18F9-4644-9CBF-1EF15412BC33}" presName="iconBgRect" presStyleLbl="bgShp" presStyleIdx="6" presStyleCnt="8"/>
      <dgm:spPr/>
    </dgm:pt>
    <dgm:pt modelId="{221C27AD-7EFF-40C8-A014-7AF123DBCF4F}" type="pres">
      <dgm:prSet presAssocID="{DD1BF985-18F9-4644-9CBF-1EF15412BC33}"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us"/>
        </a:ext>
      </dgm:extLst>
    </dgm:pt>
    <dgm:pt modelId="{6D923927-E83D-4F09-BF89-29ADDDF4B1AE}" type="pres">
      <dgm:prSet presAssocID="{DD1BF985-18F9-4644-9CBF-1EF15412BC33}" presName="spaceRect" presStyleCnt="0"/>
      <dgm:spPr/>
    </dgm:pt>
    <dgm:pt modelId="{85AAEDEF-2E6F-440E-BAB3-A83F3AFB6B44}" type="pres">
      <dgm:prSet presAssocID="{DD1BF985-18F9-4644-9CBF-1EF15412BC33}" presName="textRect" presStyleLbl="revTx" presStyleIdx="6" presStyleCnt="8">
        <dgm:presLayoutVars>
          <dgm:chMax val="1"/>
          <dgm:chPref val="1"/>
        </dgm:presLayoutVars>
      </dgm:prSet>
      <dgm:spPr/>
    </dgm:pt>
    <dgm:pt modelId="{24A5EEA0-995F-47CF-BD82-F377C3090F31}" type="pres">
      <dgm:prSet presAssocID="{D5D0BEA1-82EC-4EEA-AC6D-E808510D134E}" presName="sibTrans" presStyleLbl="sibTrans2D1" presStyleIdx="0" presStyleCnt="0"/>
      <dgm:spPr/>
    </dgm:pt>
    <dgm:pt modelId="{DD406F53-EDF1-467C-B0E8-C153144D1B14}" type="pres">
      <dgm:prSet presAssocID="{1E80F44B-6155-4D0A-AA1E-F41B5B25FCE7}" presName="compNode" presStyleCnt="0"/>
      <dgm:spPr/>
    </dgm:pt>
    <dgm:pt modelId="{72AF18BF-06A1-49DC-8A12-E6AEE765515A}" type="pres">
      <dgm:prSet presAssocID="{1E80F44B-6155-4D0A-AA1E-F41B5B25FCE7}" presName="iconBgRect" presStyleLbl="bgShp" presStyleIdx="7" presStyleCnt="8"/>
      <dgm:spPr/>
    </dgm:pt>
    <dgm:pt modelId="{1C9CC3E7-BFA7-412A-9610-4F7AEC5AB915}" type="pres">
      <dgm:prSet presAssocID="{1E80F44B-6155-4D0A-AA1E-F41B5B25FCE7}"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Books"/>
        </a:ext>
      </dgm:extLst>
    </dgm:pt>
    <dgm:pt modelId="{AC1EA26E-DB2E-4D38-8DFB-62E38E87DFA9}" type="pres">
      <dgm:prSet presAssocID="{1E80F44B-6155-4D0A-AA1E-F41B5B25FCE7}" presName="spaceRect" presStyleCnt="0"/>
      <dgm:spPr/>
    </dgm:pt>
    <dgm:pt modelId="{D039BEA0-A6E9-4E93-9E48-AB32609A9EF5}" type="pres">
      <dgm:prSet presAssocID="{1E80F44B-6155-4D0A-AA1E-F41B5B25FCE7}" presName="textRect" presStyleLbl="revTx" presStyleIdx="7" presStyleCnt="8">
        <dgm:presLayoutVars>
          <dgm:chMax val="1"/>
          <dgm:chPref val="1"/>
        </dgm:presLayoutVars>
      </dgm:prSet>
      <dgm:spPr/>
    </dgm:pt>
  </dgm:ptLst>
  <dgm:cxnLst>
    <dgm:cxn modelId="{0EE1D306-472B-D542-BFDC-A414B3D4D238}" type="presOf" srcId="{1501B2B4-0555-457A-8961-9B94C110874D}" destId="{94936F66-4CA2-433A-ADB7-34FC03938D53}" srcOrd="0" destOrd="0" presId="urn:microsoft.com/office/officeart/2018/2/layout/IconCircleList"/>
    <dgm:cxn modelId="{5C439C07-E23C-47C3-AC6A-1C3747CDE648}" srcId="{47A62100-768F-4F21-9453-7FFD1E5BA270}" destId="{1E80F44B-6155-4D0A-AA1E-F41B5B25FCE7}" srcOrd="7" destOrd="0" parTransId="{096AEF47-662F-4D1F-BC2A-3E807B16CCF2}" sibTransId="{F4F52AFF-5A6D-4A47-891D-18695710478C}"/>
    <dgm:cxn modelId="{25C8CB12-3E88-9D45-9C74-9B25DD99B678}" type="presOf" srcId="{E9CEE8F8-EC84-416D-859E-F8FBF598CD0D}" destId="{3F128F7F-CDF4-4923-9207-CF4FE6F969C7}" srcOrd="0" destOrd="0" presId="urn:microsoft.com/office/officeart/2018/2/layout/IconCircleList"/>
    <dgm:cxn modelId="{A32A8F18-43FF-A64F-83F1-C7A946EBC446}" type="presOf" srcId="{ACE92BAF-D61E-493F-95BD-D213B5B39073}" destId="{6D8336E3-5C53-49D4-B13A-025B3C2B4FB2}" srcOrd="0" destOrd="0" presId="urn:microsoft.com/office/officeart/2018/2/layout/IconCircleList"/>
    <dgm:cxn modelId="{9194FE18-AB02-404C-A71E-3CA40D2157B6}" type="presOf" srcId="{5BE5F8B5-1EE7-4641-A479-4F964B8531EF}" destId="{3C618223-EB6F-4120-B60D-5074EA432F3C}" srcOrd="0" destOrd="0" presId="urn:microsoft.com/office/officeart/2018/2/layout/IconCircleList"/>
    <dgm:cxn modelId="{ADD5FE19-9B73-46F2-9AAC-D6E2F7B22774}" srcId="{47A62100-768F-4F21-9453-7FFD1E5BA270}" destId="{1501B2B4-0555-457A-8961-9B94C110874D}" srcOrd="5" destOrd="0" parTransId="{113D30D0-42B7-4DBA-8932-D3C262044A95}" sibTransId="{7346E02E-D9DE-49C5-A849-CD51D95F748F}"/>
    <dgm:cxn modelId="{3BAF3523-F8FA-E34F-8B95-93F46398B3F4}" type="presOf" srcId="{1E80F44B-6155-4D0A-AA1E-F41B5B25FCE7}" destId="{D039BEA0-A6E9-4E93-9E48-AB32609A9EF5}" srcOrd="0" destOrd="0" presId="urn:microsoft.com/office/officeart/2018/2/layout/IconCircleList"/>
    <dgm:cxn modelId="{86C40127-C344-AF44-90F4-BB92F6098164}" type="presOf" srcId="{AB6EFD40-C9E0-421D-8E0F-A844A9D3725D}" destId="{7FBE5969-12BB-426A-9FC3-9E0EC737E579}" srcOrd="0" destOrd="0" presId="urn:microsoft.com/office/officeart/2018/2/layout/IconCircleList"/>
    <dgm:cxn modelId="{52CF4030-C89E-834E-97B4-EB6BDF638C9F}" type="presOf" srcId="{47A62100-768F-4F21-9453-7FFD1E5BA270}" destId="{75686E15-2208-47BF-8DCB-BBC932141D80}" srcOrd="0" destOrd="0" presId="urn:microsoft.com/office/officeart/2018/2/layout/IconCircleList"/>
    <dgm:cxn modelId="{C1503C3E-9C48-6A4A-9DB2-2B41C6C51D47}" type="presOf" srcId="{D5D0BEA1-82EC-4EEA-AC6D-E808510D134E}" destId="{24A5EEA0-995F-47CF-BD82-F377C3090F31}" srcOrd="0" destOrd="0" presId="urn:microsoft.com/office/officeart/2018/2/layout/IconCircleList"/>
    <dgm:cxn modelId="{F311FB50-9687-447D-9F4D-13CBDCB9BF06}" srcId="{47A62100-768F-4F21-9453-7FFD1E5BA270}" destId="{DD1BF985-18F9-4644-9CBF-1EF15412BC33}" srcOrd="6" destOrd="0" parTransId="{4877DBE3-3960-4124-A250-9183B0A0A603}" sibTransId="{D5D0BEA1-82EC-4EEA-AC6D-E808510D134E}"/>
    <dgm:cxn modelId="{062EBC68-8D03-4372-94CA-070DC1BF7F00}" srcId="{47A62100-768F-4F21-9453-7FFD1E5BA270}" destId="{4E13DD02-9635-4D38-A1FB-904D5D14723C}" srcOrd="2" destOrd="0" parTransId="{9FDD94E4-F91D-42F4-805D-0AB047AC65C4}" sibTransId="{5BE5F8B5-1EE7-4641-A479-4F964B8531EF}"/>
    <dgm:cxn modelId="{3463DD6F-A4B6-6E4A-BE26-142BE6D881F5}" type="presOf" srcId="{7346E02E-D9DE-49C5-A849-CD51D95F748F}" destId="{E3869EDA-E1A8-49E6-940A-383E5005B9C7}" srcOrd="0" destOrd="0" presId="urn:microsoft.com/office/officeart/2018/2/layout/IconCircleList"/>
    <dgm:cxn modelId="{BCFF1470-1D4E-4E82-8C16-254A3A1B3929}" srcId="{47A62100-768F-4F21-9453-7FFD1E5BA270}" destId="{E9CEE8F8-EC84-416D-859E-F8FBF598CD0D}" srcOrd="1" destOrd="0" parTransId="{C1E94980-9A79-46C3-A10C-FB6F167B8486}" sibTransId="{40B674E2-4EEB-4973-894C-1AB5E7EB7385}"/>
    <dgm:cxn modelId="{0E85B771-D9F4-409E-890B-3EF2082F5E37}" srcId="{47A62100-768F-4F21-9453-7FFD1E5BA270}" destId="{AB6EFD40-C9E0-421D-8E0F-A844A9D3725D}" srcOrd="0" destOrd="0" parTransId="{983CD490-E547-40A0-9FFB-9C5CEB4B7E10}" sibTransId="{ACE92BAF-D61E-493F-95BD-D213B5B39073}"/>
    <dgm:cxn modelId="{FD90C67F-3260-4CDC-92E5-EBB87E4CAC03}" srcId="{47A62100-768F-4F21-9453-7FFD1E5BA270}" destId="{F94F06D5-68F8-4A64-870B-7AB08D3F90BE}" srcOrd="3" destOrd="0" parTransId="{0121D0D9-C79B-40EF-A9D4-D25643DAC612}" sibTransId="{3ACE3BDE-5D70-433B-8697-E3DAD2FC92BB}"/>
    <dgm:cxn modelId="{88F29081-5760-D941-9BC1-2DB24E594D52}" type="presOf" srcId="{F94F06D5-68F8-4A64-870B-7AB08D3F90BE}" destId="{4A4037F4-A881-4847-AFDA-29D49C25B93B}" srcOrd="0" destOrd="0" presId="urn:microsoft.com/office/officeart/2018/2/layout/IconCircleList"/>
    <dgm:cxn modelId="{0EF2C6AB-91F1-714E-B8DE-723344062934}" type="presOf" srcId="{DD1BF985-18F9-4644-9CBF-1EF15412BC33}" destId="{85AAEDEF-2E6F-440E-BAB3-A83F3AFB6B44}" srcOrd="0" destOrd="0" presId="urn:microsoft.com/office/officeart/2018/2/layout/IconCircleList"/>
    <dgm:cxn modelId="{4FB0BAB8-5446-C540-B214-C1D78310A7B2}" type="presOf" srcId="{3ACE3BDE-5D70-433B-8697-E3DAD2FC92BB}" destId="{D5FA7C2F-DF6D-4605-A7B6-091383463504}" srcOrd="0" destOrd="0" presId="urn:microsoft.com/office/officeart/2018/2/layout/IconCircleList"/>
    <dgm:cxn modelId="{0DDBD7CC-7205-834D-A152-FDAB52B3E7C4}" type="presOf" srcId="{40B674E2-4EEB-4973-894C-1AB5E7EB7385}" destId="{541280F6-2743-45E0-B95D-4197CDC8EF1C}" srcOrd="0" destOrd="0" presId="urn:microsoft.com/office/officeart/2018/2/layout/IconCircleList"/>
    <dgm:cxn modelId="{228E48CD-F2E9-A142-BB64-ADC16C585C9C}" type="presOf" srcId="{4E13DD02-9635-4D38-A1FB-904D5D14723C}" destId="{82B419BF-6CC5-4678-8C48-111BF134CF6C}" srcOrd="0" destOrd="0" presId="urn:microsoft.com/office/officeart/2018/2/layout/IconCircleList"/>
    <dgm:cxn modelId="{88B789CD-F1ED-47A9-94B7-BD2EDA49AA9D}" srcId="{47A62100-768F-4F21-9453-7FFD1E5BA270}" destId="{20E23575-FA9E-4F61-9A70-E70F5DF5793E}" srcOrd="4" destOrd="0" parTransId="{3ABF77DE-9C87-4D7E-8DFD-36415105F12A}" sibTransId="{49F950BF-7B71-4D0A-A5AC-5FCA30EC4F43}"/>
    <dgm:cxn modelId="{732E21D0-BE28-8C44-A328-531644A0CBDB}" type="presOf" srcId="{20E23575-FA9E-4F61-9A70-E70F5DF5793E}" destId="{E932A5B7-4108-437C-91E8-EEBE73C807F6}" srcOrd="0" destOrd="0" presId="urn:microsoft.com/office/officeart/2018/2/layout/IconCircleList"/>
    <dgm:cxn modelId="{934F6AF4-A956-E348-9D74-7C28D860549D}" type="presOf" srcId="{49F950BF-7B71-4D0A-A5AC-5FCA30EC4F43}" destId="{725F8948-90D7-45B2-80BB-C218215CB229}" srcOrd="0" destOrd="0" presId="urn:microsoft.com/office/officeart/2018/2/layout/IconCircleList"/>
    <dgm:cxn modelId="{21E467D1-9672-CC4A-904C-6BA2D3E89BAD}" type="presParOf" srcId="{75686E15-2208-47BF-8DCB-BBC932141D80}" destId="{C7114B65-59CD-44A1-BD94-8B0ABC468AE1}" srcOrd="0" destOrd="0" presId="urn:microsoft.com/office/officeart/2018/2/layout/IconCircleList"/>
    <dgm:cxn modelId="{00BB1AD2-4796-B747-957E-668602A01A66}" type="presParOf" srcId="{C7114B65-59CD-44A1-BD94-8B0ABC468AE1}" destId="{3FCCACCF-2EA3-47BF-BD4A-0C99CD4F198B}" srcOrd="0" destOrd="0" presId="urn:microsoft.com/office/officeart/2018/2/layout/IconCircleList"/>
    <dgm:cxn modelId="{7B608611-6D6E-F440-93EE-CB0A60485483}" type="presParOf" srcId="{3FCCACCF-2EA3-47BF-BD4A-0C99CD4F198B}" destId="{8B08B5B2-8750-49B5-A29A-3E73C2DD38FE}" srcOrd="0" destOrd="0" presId="urn:microsoft.com/office/officeart/2018/2/layout/IconCircleList"/>
    <dgm:cxn modelId="{B02F7170-8A9F-364E-8D85-36F563CA4562}" type="presParOf" srcId="{3FCCACCF-2EA3-47BF-BD4A-0C99CD4F198B}" destId="{A30F381F-CC9B-4980-89E5-7E7DEFC79CBA}" srcOrd="1" destOrd="0" presId="urn:microsoft.com/office/officeart/2018/2/layout/IconCircleList"/>
    <dgm:cxn modelId="{425F0282-E1A8-6445-81B5-2A2AD8CBE8CF}" type="presParOf" srcId="{3FCCACCF-2EA3-47BF-BD4A-0C99CD4F198B}" destId="{C526106C-605E-46C0-9150-40E08B5E4B57}" srcOrd="2" destOrd="0" presId="urn:microsoft.com/office/officeart/2018/2/layout/IconCircleList"/>
    <dgm:cxn modelId="{9C820661-EF5D-664B-B627-24CE7E58E14B}" type="presParOf" srcId="{3FCCACCF-2EA3-47BF-BD4A-0C99CD4F198B}" destId="{7FBE5969-12BB-426A-9FC3-9E0EC737E579}" srcOrd="3" destOrd="0" presId="urn:microsoft.com/office/officeart/2018/2/layout/IconCircleList"/>
    <dgm:cxn modelId="{BC56F0CC-EDEE-DC4F-9BA1-2432373257C2}" type="presParOf" srcId="{C7114B65-59CD-44A1-BD94-8B0ABC468AE1}" destId="{6D8336E3-5C53-49D4-B13A-025B3C2B4FB2}" srcOrd="1" destOrd="0" presId="urn:microsoft.com/office/officeart/2018/2/layout/IconCircleList"/>
    <dgm:cxn modelId="{F6699192-A799-4744-BCC3-54D5CC1DD814}" type="presParOf" srcId="{C7114B65-59CD-44A1-BD94-8B0ABC468AE1}" destId="{16E8930C-71B7-4D3B-BE50-DA4D561AFE84}" srcOrd="2" destOrd="0" presId="urn:microsoft.com/office/officeart/2018/2/layout/IconCircleList"/>
    <dgm:cxn modelId="{45253C56-A135-3F4B-B061-F47C84C47D8F}" type="presParOf" srcId="{16E8930C-71B7-4D3B-BE50-DA4D561AFE84}" destId="{CC3702F1-DC60-41B3-A7C0-E1FDAEB343EF}" srcOrd="0" destOrd="0" presId="urn:microsoft.com/office/officeart/2018/2/layout/IconCircleList"/>
    <dgm:cxn modelId="{F7DCBDAF-5A88-D145-B81A-E21C32FD2BAC}" type="presParOf" srcId="{16E8930C-71B7-4D3B-BE50-DA4D561AFE84}" destId="{CF070C5A-CCFF-44D9-8DE7-C686342A1F7F}" srcOrd="1" destOrd="0" presId="urn:microsoft.com/office/officeart/2018/2/layout/IconCircleList"/>
    <dgm:cxn modelId="{07310E1B-921B-0E49-9441-673C819027D3}" type="presParOf" srcId="{16E8930C-71B7-4D3B-BE50-DA4D561AFE84}" destId="{F9BAD5D0-BA34-49E6-A2F1-C67013CC7248}" srcOrd="2" destOrd="0" presId="urn:microsoft.com/office/officeart/2018/2/layout/IconCircleList"/>
    <dgm:cxn modelId="{9C0EC158-401B-5E4E-9684-39C2E37375D0}" type="presParOf" srcId="{16E8930C-71B7-4D3B-BE50-DA4D561AFE84}" destId="{3F128F7F-CDF4-4923-9207-CF4FE6F969C7}" srcOrd="3" destOrd="0" presId="urn:microsoft.com/office/officeart/2018/2/layout/IconCircleList"/>
    <dgm:cxn modelId="{43D0A223-09C4-D745-81F5-6B119E0639EF}" type="presParOf" srcId="{C7114B65-59CD-44A1-BD94-8B0ABC468AE1}" destId="{541280F6-2743-45E0-B95D-4197CDC8EF1C}" srcOrd="3" destOrd="0" presId="urn:microsoft.com/office/officeart/2018/2/layout/IconCircleList"/>
    <dgm:cxn modelId="{DCBB72C9-8FD1-B944-B1F5-19A44484853B}" type="presParOf" srcId="{C7114B65-59CD-44A1-BD94-8B0ABC468AE1}" destId="{3A80D3A6-5898-440C-AB59-8EE0E04E9F56}" srcOrd="4" destOrd="0" presId="urn:microsoft.com/office/officeart/2018/2/layout/IconCircleList"/>
    <dgm:cxn modelId="{718C9A1A-788E-CE47-8A06-CFF2235E43D0}" type="presParOf" srcId="{3A80D3A6-5898-440C-AB59-8EE0E04E9F56}" destId="{B358D93E-D6DF-49C5-A75B-B453FFBA7F00}" srcOrd="0" destOrd="0" presId="urn:microsoft.com/office/officeart/2018/2/layout/IconCircleList"/>
    <dgm:cxn modelId="{42CE5AD5-1FBC-6344-9349-72B3B0A6EE07}" type="presParOf" srcId="{3A80D3A6-5898-440C-AB59-8EE0E04E9F56}" destId="{A8130E06-6C68-4779-8BC4-834844C0A43D}" srcOrd="1" destOrd="0" presId="urn:microsoft.com/office/officeart/2018/2/layout/IconCircleList"/>
    <dgm:cxn modelId="{2F2348CC-96FE-C546-9DC4-0E6048112988}" type="presParOf" srcId="{3A80D3A6-5898-440C-AB59-8EE0E04E9F56}" destId="{45C1AD7F-82B2-4237-9D38-5C39918B1443}" srcOrd="2" destOrd="0" presId="urn:microsoft.com/office/officeart/2018/2/layout/IconCircleList"/>
    <dgm:cxn modelId="{B605AFFF-FDD5-FC46-990D-65761698FA30}" type="presParOf" srcId="{3A80D3A6-5898-440C-AB59-8EE0E04E9F56}" destId="{82B419BF-6CC5-4678-8C48-111BF134CF6C}" srcOrd="3" destOrd="0" presId="urn:microsoft.com/office/officeart/2018/2/layout/IconCircleList"/>
    <dgm:cxn modelId="{DDD4384C-07F4-8F45-85FF-FE557C2D7143}" type="presParOf" srcId="{C7114B65-59CD-44A1-BD94-8B0ABC468AE1}" destId="{3C618223-EB6F-4120-B60D-5074EA432F3C}" srcOrd="5" destOrd="0" presId="urn:microsoft.com/office/officeart/2018/2/layout/IconCircleList"/>
    <dgm:cxn modelId="{5DF537DB-E6D7-F748-9253-2E437C3BB152}" type="presParOf" srcId="{C7114B65-59CD-44A1-BD94-8B0ABC468AE1}" destId="{E0684E1A-B599-4A30-ABDD-03AEE966F017}" srcOrd="6" destOrd="0" presId="urn:microsoft.com/office/officeart/2018/2/layout/IconCircleList"/>
    <dgm:cxn modelId="{576178E0-1010-7242-9D1D-D33FAB1CB7D3}" type="presParOf" srcId="{E0684E1A-B599-4A30-ABDD-03AEE966F017}" destId="{8EF10C1B-CD57-47F0-AF2F-B5055541F566}" srcOrd="0" destOrd="0" presId="urn:microsoft.com/office/officeart/2018/2/layout/IconCircleList"/>
    <dgm:cxn modelId="{52A57F5D-289D-9D42-BEEA-7B3B71FD37D2}" type="presParOf" srcId="{E0684E1A-B599-4A30-ABDD-03AEE966F017}" destId="{C4A9F636-654A-4C19-9CAA-3FDA4043961B}" srcOrd="1" destOrd="0" presId="urn:microsoft.com/office/officeart/2018/2/layout/IconCircleList"/>
    <dgm:cxn modelId="{2FAFBAA7-2882-D94C-8587-FB01D1F2035D}" type="presParOf" srcId="{E0684E1A-B599-4A30-ABDD-03AEE966F017}" destId="{5386CB34-8551-47EB-AE3C-68B1B9934BBE}" srcOrd="2" destOrd="0" presId="urn:microsoft.com/office/officeart/2018/2/layout/IconCircleList"/>
    <dgm:cxn modelId="{9B97462F-243A-1343-A38D-CCBE41F0FAFD}" type="presParOf" srcId="{E0684E1A-B599-4A30-ABDD-03AEE966F017}" destId="{4A4037F4-A881-4847-AFDA-29D49C25B93B}" srcOrd="3" destOrd="0" presId="urn:microsoft.com/office/officeart/2018/2/layout/IconCircleList"/>
    <dgm:cxn modelId="{A1FCB68E-751B-A24C-82F5-C2838AD376BA}" type="presParOf" srcId="{C7114B65-59CD-44A1-BD94-8B0ABC468AE1}" destId="{D5FA7C2F-DF6D-4605-A7B6-091383463504}" srcOrd="7" destOrd="0" presId="urn:microsoft.com/office/officeart/2018/2/layout/IconCircleList"/>
    <dgm:cxn modelId="{BBBB8721-E340-D748-B134-BD52C73D6FE1}" type="presParOf" srcId="{C7114B65-59CD-44A1-BD94-8B0ABC468AE1}" destId="{ADCD5CAD-8165-463A-BE4F-B7AFC07B215E}" srcOrd="8" destOrd="0" presId="urn:microsoft.com/office/officeart/2018/2/layout/IconCircleList"/>
    <dgm:cxn modelId="{6D9B8E20-0CA6-BA47-83E7-1FD143217CF8}" type="presParOf" srcId="{ADCD5CAD-8165-463A-BE4F-B7AFC07B215E}" destId="{34C01CE9-8699-4586-944C-474304AF0A13}" srcOrd="0" destOrd="0" presId="urn:microsoft.com/office/officeart/2018/2/layout/IconCircleList"/>
    <dgm:cxn modelId="{2B547CA4-D63B-2B4E-9D73-6D445760C2FF}" type="presParOf" srcId="{ADCD5CAD-8165-463A-BE4F-B7AFC07B215E}" destId="{4A3D01F5-756C-44B0-9ED7-6DB0FC8364A8}" srcOrd="1" destOrd="0" presId="urn:microsoft.com/office/officeart/2018/2/layout/IconCircleList"/>
    <dgm:cxn modelId="{DF86370E-F907-8044-A55B-AA248466BF53}" type="presParOf" srcId="{ADCD5CAD-8165-463A-BE4F-B7AFC07B215E}" destId="{B7166092-479C-4768-989C-4042505C4872}" srcOrd="2" destOrd="0" presId="urn:microsoft.com/office/officeart/2018/2/layout/IconCircleList"/>
    <dgm:cxn modelId="{3B205D69-044F-904E-8F5D-75897AACBF10}" type="presParOf" srcId="{ADCD5CAD-8165-463A-BE4F-B7AFC07B215E}" destId="{E932A5B7-4108-437C-91E8-EEBE73C807F6}" srcOrd="3" destOrd="0" presId="urn:microsoft.com/office/officeart/2018/2/layout/IconCircleList"/>
    <dgm:cxn modelId="{DA04DEEA-BFA7-0941-BDD1-FFC0D10F8F73}" type="presParOf" srcId="{C7114B65-59CD-44A1-BD94-8B0ABC468AE1}" destId="{725F8948-90D7-45B2-80BB-C218215CB229}" srcOrd="9" destOrd="0" presId="urn:microsoft.com/office/officeart/2018/2/layout/IconCircleList"/>
    <dgm:cxn modelId="{94471370-3B5C-BD48-A55A-AEC2718EAC0E}" type="presParOf" srcId="{C7114B65-59CD-44A1-BD94-8B0ABC468AE1}" destId="{34FF3667-E799-470D-AC9B-86E5CF1EF738}" srcOrd="10" destOrd="0" presId="urn:microsoft.com/office/officeart/2018/2/layout/IconCircleList"/>
    <dgm:cxn modelId="{1E8E631A-E160-344E-A935-C41FF0431778}" type="presParOf" srcId="{34FF3667-E799-470D-AC9B-86E5CF1EF738}" destId="{2012E08B-3C98-4373-9F04-A248CEAEDE9F}" srcOrd="0" destOrd="0" presId="urn:microsoft.com/office/officeart/2018/2/layout/IconCircleList"/>
    <dgm:cxn modelId="{441D9332-4697-4944-BE62-36739D7D7B1E}" type="presParOf" srcId="{34FF3667-E799-470D-AC9B-86E5CF1EF738}" destId="{41F64A8A-F396-414E-A051-2B266D7FF984}" srcOrd="1" destOrd="0" presId="urn:microsoft.com/office/officeart/2018/2/layout/IconCircleList"/>
    <dgm:cxn modelId="{70F351BC-8F68-9F48-A48D-3E1FB03587D7}" type="presParOf" srcId="{34FF3667-E799-470D-AC9B-86E5CF1EF738}" destId="{AFA0C5F9-5F77-451B-A45F-48D8B1FCB3B9}" srcOrd="2" destOrd="0" presId="urn:microsoft.com/office/officeart/2018/2/layout/IconCircleList"/>
    <dgm:cxn modelId="{2FC6691D-821A-1E42-853E-72FA40777865}" type="presParOf" srcId="{34FF3667-E799-470D-AC9B-86E5CF1EF738}" destId="{94936F66-4CA2-433A-ADB7-34FC03938D53}" srcOrd="3" destOrd="0" presId="urn:microsoft.com/office/officeart/2018/2/layout/IconCircleList"/>
    <dgm:cxn modelId="{6CB97777-38EF-B14B-BEDD-06037B87AA63}" type="presParOf" srcId="{C7114B65-59CD-44A1-BD94-8B0ABC468AE1}" destId="{E3869EDA-E1A8-49E6-940A-383E5005B9C7}" srcOrd="11" destOrd="0" presId="urn:microsoft.com/office/officeart/2018/2/layout/IconCircleList"/>
    <dgm:cxn modelId="{7388BE8F-093E-BA46-93F5-2BFCCA98ED70}" type="presParOf" srcId="{C7114B65-59CD-44A1-BD94-8B0ABC468AE1}" destId="{A07C800E-0690-450D-BB1F-57322A8A54A3}" srcOrd="12" destOrd="0" presId="urn:microsoft.com/office/officeart/2018/2/layout/IconCircleList"/>
    <dgm:cxn modelId="{543A14FD-7CD5-1B4D-B081-1372977EC208}" type="presParOf" srcId="{A07C800E-0690-450D-BB1F-57322A8A54A3}" destId="{C8CC1B50-9B5F-490A-89A9-879A7C8AE14F}" srcOrd="0" destOrd="0" presId="urn:microsoft.com/office/officeart/2018/2/layout/IconCircleList"/>
    <dgm:cxn modelId="{3EE96806-8523-E743-A450-E7346F126924}" type="presParOf" srcId="{A07C800E-0690-450D-BB1F-57322A8A54A3}" destId="{221C27AD-7EFF-40C8-A014-7AF123DBCF4F}" srcOrd="1" destOrd="0" presId="urn:microsoft.com/office/officeart/2018/2/layout/IconCircleList"/>
    <dgm:cxn modelId="{AA8278C5-2700-4246-BEFD-F0E3D19DD310}" type="presParOf" srcId="{A07C800E-0690-450D-BB1F-57322A8A54A3}" destId="{6D923927-E83D-4F09-BF89-29ADDDF4B1AE}" srcOrd="2" destOrd="0" presId="urn:microsoft.com/office/officeart/2018/2/layout/IconCircleList"/>
    <dgm:cxn modelId="{F18EF608-196D-E448-94F5-9493463C774D}" type="presParOf" srcId="{A07C800E-0690-450D-BB1F-57322A8A54A3}" destId="{85AAEDEF-2E6F-440E-BAB3-A83F3AFB6B44}" srcOrd="3" destOrd="0" presId="urn:microsoft.com/office/officeart/2018/2/layout/IconCircleList"/>
    <dgm:cxn modelId="{37A0AF26-4560-7149-A94E-90E93F2B088E}" type="presParOf" srcId="{C7114B65-59CD-44A1-BD94-8B0ABC468AE1}" destId="{24A5EEA0-995F-47CF-BD82-F377C3090F31}" srcOrd="13" destOrd="0" presId="urn:microsoft.com/office/officeart/2018/2/layout/IconCircleList"/>
    <dgm:cxn modelId="{9023C3F1-0FDB-9448-B994-CCBC134028A3}" type="presParOf" srcId="{C7114B65-59CD-44A1-BD94-8B0ABC468AE1}" destId="{DD406F53-EDF1-467C-B0E8-C153144D1B14}" srcOrd="14" destOrd="0" presId="urn:microsoft.com/office/officeart/2018/2/layout/IconCircleList"/>
    <dgm:cxn modelId="{CC9281A1-F525-6D44-835A-2A20B92DD767}" type="presParOf" srcId="{DD406F53-EDF1-467C-B0E8-C153144D1B14}" destId="{72AF18BF-06A1-49DC-8A12-E6AEE765515A}" srcOrd="0" destOrd="0" presId="urn:microsoft.com/office/officeart/2018/2/layout/IconCircleList"/>
    <dgm:cxn modelId="{8678AED3-8C25-2B46-AB33-07286D523BB0}" type="presParOf" srcId="{DD406F53-EDF1-467C-B0E8-C153144D1B14}" destId="{1C9CC3E7-BFA7-412A-9610-4F7AEC5AB915}" srcOrd="1" destOrd="0" presId="urn:microsoft.com/office/officeart/2018/2/layout/IconCircleList"/>
    <dgm:cxn modelId="{FA0AC414-E3E1-9349-9B9A-BC10238CB67C}" type="presParOf" srcId="{DD406F53-EDF1-467C-B0E8-C153144D1B14}" destId="{AC1EA26E-DB2E-4D38-8DFB-62E38E87DFA9}" srcOrd="2" destOrd="0" presId="urn:microsoft.com/office/officeart/2018/2/layout/IconCircleList"/>
    <dgm:cxn modelId="{953E4BB8-E4CE-3440-8232-957236E4F84A}" type="presParOf" srcId="{DD406F53-EDF1-467C-B0E8-C153144D1B14}" destId="{D039BEA0-A6E9-4E93-9E48-AB32609A9EF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8B5B2-8750-49B5-A29A-3E73C2DD38FE}">
      <dsp:nvSpPr>
        <dsp:cNvPr id="0" name=""/>
        <dsp:cNvSpPr/>
      </dsp:nvSpPr>
      <dsp:spPr>
        <a:xfrm>
          <a:off x="169199" y="585952"/>
          <a:ext cx="604800" cy="6048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0F381F-CC9B-4980-89E5-7E7DEFC79CBA}">
      <dsp:nvSpPr>
        <dsp:cNvPr id="0" name=""/>
        <dsp:cNvSpPr/>
      </dsp:nvSpPr>
      <dsp:spPr>
        <a:xfrm>
          <a:off x="296207" y="712960"/>
          <a:ext cx="350784" cy="350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BE5969-12BB-426A-9FC3-9E0EC737E579}">
      <dsp:nvSpPr>
        <dsp:cNvPr id="0" name=""/>
        <dsp:cNvSpPr/>
      </dsp:nvSpPr>
      <dsp:spPr>
        <a:xfrm>
          <a:off x="903599" y="58595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19 </a:t>
          </a:r>
          <a:r>
            <a:rPr lang="en-US" sz="1100" kern="1200"/>
            <a:t>million population – overpopulation (1,000/ day) </a:t>
          </a:r>
        </a:p>
      </dsp:txBody>
      <dsp:txXfrm>
        <a:off x="903599" y="585952"/>
        <a:ext cx="1425599" cy="604800"/>
      </dsp:txXfrm>
    </dsp:sp>
    <dsp:sp modelId="{CC3702F1-DC60-41B3-A7C0-E1FDAEB343EF}">
      <dsp:nvSpPr>
        <dsp:cNvPr id="0" name=""/>
        <dsp:cNvSpPr/>
      </dsp:nvSpPr>
      <dsp:spPr>
        <a:xfrm>
          <a:off x="2577599" y="585952"/>
          <a:ext cx="604800" cy="6048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070C5A-CCFF-44D9-8DE7-C686342A1F7F}">
      <dsp:nvSpPr>
        <dsp:cNvPr id="0" name=""/>
        <dsp:cNvSpPr/>
      </dsp:nvSpPr>
      <dsp:spPr>
        <a:xfrm>
          <a:off x="2704608" y="712960"/>
          <a:ext cx="350784" cy="350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128F7F-CDF4-4923-9207-CF4FE6F969C7}">
      <dsp:nvSpPr>
        <dsp:cNvPr id="0" name=""/>
        <dsp:cNvSpPr/>
      </dsp:nvSpPr>
      <dsp:spPr>
        <a:xfrm>
          <a:off x="3312000" y="58595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People living on </a:t>
          </a:r>
          <a:r>
            <a:rPr lang="en-US" sz="1100" b="1" kern="1200"/>
            <a:t>m</a:t>
          </a:r>
          <a:r>
            <a:rPr lang="en-US" sz="1100" kern="1200"/>
            <a:t>arginal slums (‘bostis) subject to annual flooding between Jun- Nov </a:t>
          </a:r>
        </a:p>
      </dsp:txBody>
      <dsp:txXfrm>
        <a:off x="3312000" y="585952"/>
        <a:ext cx="1425599" cy="604800"/>
      </dsp:txXfrm>
    </dsp:sp>
    <dsp:sp modelId="{B358D93E-D6DF-49C5-A75B-B453FFBA7F00}">
      <dsp:nvSpPr>
        <dsp:cNvPr id="0" name=""/>
        <dsp:cNvSpPr/>
      </dsp:nvSpPr>
      <dsp:spPr>
        <a:xfrm>
          <a:off x="4986000" y="585952"/>
          <a:ext cx="604800" cy="6048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130E06-6C68-4779-8BC4-834844C0A43D}">
      <dsp:nvSpPr>
        <dsp:cNvPr id="0" name=""/>
        <dsp:cNvSpPr/>
      </dsp:nvSpPr>
      <dsp:spPr>
        <a:xfrm>
          <a:off x="5113008" y="712960"/>
          <a:ext cx="350784" cy="3507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B419BF-6CC5-4678-8C48-111BF134CF6C}">
      <dsp:nvSpPr>
        <dsp:cNvPr id="0" name=""/>
        <dsp:cNvSpPr/>
      </dsp:nvSpPr>
      <dsp:spPr>
        <a:xfrm>
          <a:off x="5720400" y="58595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Little </a:t>
          </a:r>
          <a:r>
            <a:rPr lang="en-US" sz="1100" b="1" kern="1200"/>
            <a:t>h</a:t>
          </a:r>
          <a:r>
            <a:rPr lang="en-US" sz="1100" kern="1200"/>
            <a:t>ousing provided to accommodate numbers </a:t>
          </a:r>
        </a:p>
      </dsp:txBody>
      <dsp:txXfrm>
        <a:off x="5720400" y="585952"/>
        <a:ext cx="1425599" cy="604800"/>
      </dsp:txXfrm>
    </dsp:sp>
    <dsp:sp modelId="{8EF10C1B-CD57-47F0-AF2F-B5055541F566}">
      <dsp:nvSpPr>
        <dsp:cNvPr id="0" name=""/>
        <dsp:cNvSpPr/>
      </dsp:nvSpPr>
      <dsp:spPr>
        <a:xfrm>
          <a:off x="169199" y="1959953"/>
          <a:ext cx="604800" cy="6048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A9F636-654A-4C19-9CAA-3FDA4043961B}">
      <dsp:nvSpPr>
        <dsp:cNvPr id="0" name=""/>
        <dsp:cNvSpPr/>
      </dsp:nvSpPr>
      <dsp:spPr>
        <a:xfrm>
          <a:off x="296207" y="2086961"/>
          <a:ext cx="350784" cy="3507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4037F4-A881-4847-AFDA-29D49C25B93B}">
      <dsp:nvSpPr>
        <dsp:cNvPr id="0" name=""/>
        <dsp:cNvSpPr/>
      </dsp:nvSpPr>
      <dsp:spPr>
        <a:xfrm>
          <a:off x="903599" y="1959953"/>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Overcrowding – spread of </a:t>
          </a:r>
          <a:r>
            <a:rPr lang="en-US" sz="1100" b="1" kern="1200"/>
            <a:t>d</a:t>
          </a:r>
          <a:r>
            <a:rPr lang="en-US" sz="1100" kern="1200"/>
            <a:t>iseases e.g. measles, diarrhoea </a:t>
          </a:r>
        </a:p>
      </dsp:txBody>
      <dsp:txXfrm>
        <a:off x="903599" y="1959953"/>
        <a:ext cx="1425599" cy="604800"/>
      </dsp:txXfrm>
    </dsp:sp>
    <dsp:sp modelId="{34C01CE9-8699-4586-944C-474304AF0A13}">
      <dsp:nvSpPr>
        <dsp:cNvPr id="0" name=""/>
        <dsp:cNvSpPr/>
      </dsp:nvSpPr>
      <dsp:spPr>
        <a:xfrm>
          <a:off x="2577599" y="1959953"/>
          <a:ext cx="604800" cy="6048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3D01F5-756C-44B0-9ED7-6DB0FC8364A8}">
      <dsp:nvSpPr>
        <dsp:cNvPr id="0" name=""/>
        <dsp:cNvSpPr/>
      </dsp:nvSpPr>
      <dsp:spPr>
        <a:xfrm>
          <a:off x="2704608" y="2086961"/>
          <a:ext cx="350784" cy="3507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32A5B7-4108-437C-91E8-EEBE73C807F6}">
      <dsp:nvSpPr>
        <dsp:cNvPr id="0" name=""/>
        <dsp:cNvSpPr/>
      </dsp:nvSpPr>
      <dsp:spPr>
        <a:xfrm>
          <a:off x="3312000" y="1959953"/>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W</a:t>
          </a:r>
          <a:r>
            <a:rPr lang="en-US" sz="1100" kern="1200"/>
            <a:t>ater pollution and rotting piles of waste cause dysentery and cholera. </a:t>
          </a:r>
        </a:p>
      </dsp:txBody>
      <dsp:txXfrm>
        <a:off x="3312000" y="1959953"/>
        <a:ext cx="1425599" cy="604800"/>
      </dsp:txXfrm>
    </dsp:sp>
    <dsp:sp modelId="{2012E08B-3C98-4373-9F04-A248CEAEDE9F}">
      <dsp:nvSpPr>
        <dsp:cNvPr id="0" name=""/>
        <dsp:cNvSpPr/>
      </dsp:nvSpPr>
      <dsp:spPr>
        <a:xfrm>
          <a:off x="4986000" y="1959953"/>
          <a:ext cx="604800" cy="6048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F64A8A-F396-414E-A051-2B266D7FF984}">
      <dsp:nvSpPr>
        <dsp:cNvPr id="0" name=""/>
        <dsp:cNvSpPr/>
      </dsp:nvSpPr>
      <dsp:spPr>
        <a:xfrm>
          <a:off x="5113008" y="2086961"/>
          <a:ext cx="350784" cy="3507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936F66-4CA2-433A-ADB7-34FC03938D53}">
      <dsp:nvSpPr>
        <dsp:cNvPr id="0" name=""/>
        <dsp:cNvSpPr/>
      </dsp:nvSpPr>
      <dsp:spPr>
        <a:xfrm>
          <a:off x="5720400" y="1959953"/>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High </a:t>
          </a:r>
          <a:r>
            <a:rPr lang="en-US" sz="1100" b="1" kern="1200" dirty="0"/>
            <a:t>u</a:t>
          </a:r>
          <a:r>
            <a:rPr lang="en-US" sz="1100" kern="1200" dirty="0"/>
            <a:t>nemployment – informal economy e.g. begging, prostitution and shoe shining (Children earn 12p/ day) ,70% of population earn less than $170 per month</a:t>
          </a:r>
        </a:p>
      </dsp:txBody>
      <dsp:txXfrm>
        <a:off x="5720400" y="1959953"/>
        <a:ext cx="1425599" cy="604800"/>
      </dsp:txXfrm>
    </dsp:sp>
    <dsp:sp modelId="{C8CC1B50-9B5F-490A-89A9-879A7C8AE14F}">
      <dsp:nvSpPr>
        <dsp:cNvPr id="0" name=""/>
        <dsp:cNvSpPr/>
      </dsp:nvSpPr>
      <dsp:spPr>
        <a:xfrm>
          <a:off x="169199" y="3333953"/>
          <a:ext cx="604800" cy="6048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1C27AD-7EFF-40C8-A014-7AF123DBCF4F}">
      <dsp:nvSpPr>
        <dsp:cNvPr id="0" name=""/>
        <dsp:cNvSpPr/>
      </dsp:nvSpPr>
      <dsp:spPr>
        <a:xfrm>
          <a:off x="296207" y="3460961"/>
          <a:ext cx="350784" cy="3507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AAEDEF-2E6F-440E-BAB3-A83F3AFB6B44}">
      <dsp:nvSpPr>
        <dsp:cNvPr id="0" name=""/>
        <dsp:cNvSpPr/>
      </dsp:nvSpPr>
      <dsp:spPr>
        <a:xfrm>
          <a:off x="903599" y="3333953"/>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Little public transport leads to reliance on </a:t>
          </a:r>
          <a:r>
            <a:rPr lang="en-US" sz="1100" b="1" kern="1200" dirty="0"/>
            <a:t>r</a:t>
          </a:r>
          <a:r>
            <a:rPr lang="en-US" sz="1100" kern="1200" dirty="0"/>
            <a:t>ickshaws – congestion, air pollution - </a:t>
          </a:r>
          <a:r>
            <a:rPr lang="en-US" sz="1100" b="0" i="0" u="none" kern="1200" dirty="0"/>
            <a:t>60% say they contacted diseases due to air pollution</a:t>
          </a:r>
          <a:endParaRPr lang="en-US" sz="1100" kern="1200" dirty="0"/>
        </a:p>
      </dsp:txBody>
      <dsp:txXfrm>
        <a:off x="903599" y="3333953"/>
        <a:ext cx="1425599" cy="604800"/>
      </dsp:txXfrm>
    </dsp:sp>
    <dsp:sp modelId="{72AF18BF-06A1-49DC-8A12-E6AEE765515A}">
      <dsp:nvSpPr>
        <dsp:cNvPr id="0" name=""/>
        <dsp:cNvSpPr/>
      </dsp:nvSpPr>
      <dsp:spPr>
        <a:xfrm>
          <a:off x="2577599" y="3333953"/>
          <a:ext cx="604800" cy="6048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CC3E7-BFA7-412A-9610-4F7AEC5AB915}">
      <dsp:nvSpPr>
        <dsp:cNvPr id="0" name=""/>
        <dsp:cNvSpPr/>
      </dsp:nvSpPr>
      <dsp:spPr>
        <a:xfrm>
          <a:off x="2704608" y="3460961"/>
          <a:ext cx="350784" cy="35078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39BEA0-A6E9-4E93-9E48-AB32609A9EF5}">
      <dsp:nvSpPr>
        <dsp:cNvPr id="0" name=""/>
        <dsp:cNvSpPr/>
      </dsp:nvSpPr>
      <dsp:spPr>
        <a:xfrm>
          <a:off x="3312000" y="3333953"/>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20% of slum children have access to </a:t>
          </a:r>
          <a:r>
            <a:rPr lang="en-US" sz="1100" b="1" kern="1200"/>
            <a:t>e</a:t>
          </a:r>
          <a:r>
            <a:rPr lang="en-US" sz="1100" kern="1200"/>
            <a:t>ducation </a:t>
          </a:r>
        </a:p>
      </dsp:txBody>
      <dsp:txXfrm>
        <a:off x="3312000" y="3333953"/>
        <a:ext cx="1425599" cy="6048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2494-EAA4-8F4E-8F2E-187EF40653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8D63BD-D1F3-404D-A714-9D3E370CF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EC6AC2-E12A-DB49-8E94-4F5FDF327773}"/>
              </a:ext>
            </a:extLst>
          </p:cNvPr>
          <p:cNvSpPr>
            <a:spLocks noGrp="1"/>
          </p:cNvSpPr>
          <p:nvPr>
            <p:ph type="dt" sz="half" idx="10"/>
          </p:nvPr>
        </p:nvSpPr>
        <p:spPr/>
        <p:txBody>
          <a:bodyPr/>
          <a:lstStyle/>
          <a:p>
            <a:fld id="{481A1F5C-3592-324F-892A-C721F2DAD631}" type="datetimeFigureOut">
              <a:rPr lang="en-US" smtClean="0"/>
              <a:t>3/28/19</a:t>
            </a:fld>
            <a:endParaRPr lang="en-US"/>
          </a:p>
        </p:txBody>
      </p:sp>
      <p:sp>
        <p:nvSpPr>
          <p:cNvPr id="5" name="Footer Placeholder 4">
            <a:extLst>
              <a:ext uri="{FF2B5EF4-FFF2-40B4-BE49-F238E27FC236}">
                <a16:creationId xmlns:a16="http://schemas.microsoft.com/office/drawing/2014/main" id="{3CFC4784-67C3-154C-BED7-09D7E3019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08DDC-512B-7E4F-88D4-561B01D90C75}"/>
              </a:ext>
            </a:extLst>
          </p:cNvPr>
          <p:cNvSpPr>
            <a:spLocks noGrp="1"/>
          </p:cNvSpPr>
          <p:nvPr>
            <p:ph type="sldNum" sz="quarter" idx="12"/>
          </p:nvPr>
        </p:nvSpPr>
        <p:spPr/>
        <p:txBody>
          <a:bodyPr/>
          <a:lstStyle/>
          <a:p>
            <a:fld id="{9D092032-718D-BC4C-BF74-2364FB746561}" type="slidenum">
              <a:rPr lang="en-US" smtClean="0"/>
              <a:t>‹#›</a:t>
            </a:fld>
            <a:endParaRPr lang="en-US"/>
          </a:p>
        </p:txBody>
      </p:sp>
    </p:spTree>
    <p:extLst>
      <p:ext uri="{BB962C8B-B14F-4D97-AF65-F5344CB8AC3E}">
        <p14:creationId xmlns:p14="http://schemas.microsoft.com/office/powerpoint/2010/main" val="204379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784F-38B7-844F-BDF5-CA7EAF545A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6B9048-6089-0F41-B628-3E181C4EF9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82B5D-1C2F-F84C-A7A2-1E5368C1B03C}"/>
              </a:ext>
            </a:extLst>
          </p:cNvPr>
          <p:cNvSpPr>
            <a:spLocks noGrp="1"/>
          </p:cNvSpPr>
          <p:nvPr>
            <p:ph type="dt" sz="half" idx="10"/>
          </p:nvPr>
        </p:nvSpPr>
        <p:spPr/>
        <p:txBody>
          <a:bodyPr/>
          <a:lstStyle/>
          <a:p>
            <a:fld id="{481A1F5C-3592-324F-892A-C721F2DAD631}" type="datetimeFigureOut">
              <a:rPr lang="en-US" smtClean="0"/>
              <a:t>3/28/19</a:t>
            </a:fld>
            <a:endParaRPr lang="en-US"/>
          </a:p>
        </p:txBody>
      </p:sp>
      <p:sp>
        <p:nvSpPr>
          <p:cNvPr id="5" name="Footer Placeholder 4">
            <a:extLst>
              <a:ext uri="{FF2B5EF4-FFF2-40B4-BE49-F238E27FC236}">
                <a16:creationId xmlns:a16="http://schemas.microsoft.com/office/drawing/2014/main" id="{702A44CF-98D6-094E-9289-EE164C4F9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6FF6C-53DC-4B4D-98A4-A159A7CB466F}"/>
              </a:ext>
            </a:extLst>
          </p:cNvPr>
          <p:cNvSpPr>
            <a:spLocks noGrp="1"/>
          </p:cNvSpPr>
          <p:nvPr>
            <p:ph type="sldNum" sz="quarter" idx="12"/>
          </p:nvPr>
        </p:nvSpPr>
        <p:spPr/>
        <p:txBody>
          <a:bodyPr/>
          <a:lstStyle/>
          <a:p>
            <a:fld id="{9D092032-718D-BC4C-BF74-2364FB746561}" type="slidenum">
              <a:rPr lang="en-US" smtClean="0"/>
              <a:t>‹#›</a:t>
            </a:fld>
            <a:endParaRPr lang="en-US"/>
          </a:p>
        </p:txBody>
      </p:sp>
    </p:spTree>
    <p:extLst>
      <p:ext uri="{BB962C8B-B14F-4D97-AF65-F5344CB8AC3E}">
        <p14:creationId xmlns:p14="http://schemas.microsoft.com/office/powerpoint/2010/main" val="40170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529ED4-47F4-C744-8A81-294BC52023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DADAB9-4248-F04C-82DC-2FCD49B429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AB1CB-6A3E-AB43-A2DB-DAF9F63F55E2}"/>
              </a:ext>
            </a:extLst>
          </p:cNvPr>
          <p:cNvSpPr>
            <a:spLocks noGrp="1"/>
          </p:cNvSpPr>
          <p:nvPr>
            <p:ph type="dt" sz="half" idx="10"/>
          </p:nvPr>
        </p:nvSpPr>
        <p:spPr/>
        <p:txBody>
          <a:bodyPr/>
          <a:lstStyle/>
          <a:p>
            <a:fld id="{481A1F5C-3592-324F-892A-C721F2DAD631}" type="datetimeFigureOut">
              <a:rPr lang="en-US" smtClean="0"/>
              <a:t>3/28/19</a:t>
            </a:fld>
            <a:endParaRPr lang="en-US"/>
          </a:p>
        </p:txBody>
      </p:sp>
      <p:sp>
        <p:nvSpPr>
          <p:cNvPr id="5" name="Footer Placeholder 4">
            <a:extLst>
              <a:ext uri="{FF2B5EF4-FFF2-40B4-BE49-F238E27FC236}">
                <a16:creationId xmlns:a16="http://schemas.microsoft.com/office/drawing/2014/main" id="{70C7E79B-0748-0343-B4C2-23606C0B6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C2FF5-B642-134E-8F72-3B27D642C3FF}"/>
              </a:ext>
            </a:extLst>
          </p:cNvPr>
          <p:cNvSpPr>
            <a:spLocks noGrp="1"/>
          </p:cNvSpPr>
          <p:nvPr>
            <p:ph type="sldNum" sz="quarter" idx="12"/>
          </p:nvPr>
        </p:nvSpPr>
        <p:spPr/>
        <p:txBody>
          <a:bodyPr/>
          <a:lstStyle/>
          <a:p>
            <a:fld id="{9D092032-718D-BC4C-BF74-2364FB746561}" type="slidenum">
              <a:rPr lang="en-US" smtClean="0"/>
              <a:t>‹#›</a:t>
            </a:fld>
            <a:endParaRPr lang="en-US"/>
          </a:p>
        </p:txBody>
      </p:sp>
    </p:spTree>
    <p:extLst>
      <p:ext uri="{BB962C8B-B14F-4D97-AF65-F5344CB8AC3E}">
        <p14:creationId xmlns:p14="http://schemas.microsoft.com/office/powerpoint/2010/main" val="353260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3DFC-9BA6-3446-9DD8-407737F8F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1EE4C-3A28-604F-93CE-83370F8CBB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807BF-68B3-AB49-89BA-88893DD5875C}"/>
              </a:ext>
            </a:extLst>
          </p:cNvPr>
          <p:cNvSpPr>
            <a:spLocks noGrp="1"/>
          </p:cNvSpPr>
          <p:nvPr>
            <p:ph type="dt" sz="half" idx="10"/>
          </p:nvPr>
        </p:nvSpPr>
        <p:spPr/>
        <p:txBody>
          <a:bodyPr/>
          <a:lstStyle/>
          <a:p>
            <a:fld id="{481A1F5C-3592-324F-892A-C721F2DAD631}" type="datetimeFigureOut">
              <a:rPr lang="en-US" smtClean="0"/>
              <a:t>3/28/19</a:t>
            </a:fld>
            <a:endParaRPr lang="en-US"/>
          </a:p>
        </p:txBody>
      </p:sp>
      <p:sp>
        <p:nvSpPr>
          <p:cNvPr id="5" name="Footer Placeholder 4">
            <a:extLst>
              <a:ext uri="{FF2B5EF4-FFF2-40B4-BE49-F238E27FC236}">
                <a16:creationId xmlns:a16="http://schemas.microsoft.com/office/drawing/2014/main" id="{67F872D1-97F0-9942-8E0C-80F4BE44E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B0F48-7C52-6D4B-B3FA-B4F300CA8297}"/>
              </a:ext>
            </a:extLst>
          </p:cNvPr>
          <p:cNvSpPr>
            <a:spLocks noGrp="1"/>
          </p:cNvSpPr>
          <p:nvPr>
            <p:ph type="sldNum" sz="quarter" idx="12"/>
          </p:nvPr>
        </p:nvSpPr>
        <p:spPr/>
        <p:txBody>
          <a:bodyPr/>
          <a:lstStyle/>
          <a:p>
            <a:fld id="{9D092032-718D-BC4C-BF74-2364FB746561}" type="slidenum">
              <a:rPr lang="en-US" smtClean="0"/>
              <a:t>‹#›</a:t>
            </a:fld>
            <a:endParaRPr lang="en-US"/>
          </a:p>
        </p:txBody>
      </p:sp>
    </p:spTree>
    <p:extLst>
      <p:ext uri="{BB962C8B-B14F-4D97-AF65-F5344CB8AC3E}">
        <p14:creationId xmlns:p14="http://schemas.microsoft.com/office/powerpoint/2010/main" val="328132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A2797-1337-3F4E-AABA-2AD66965F9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E04BE8-EB28-7341-A714-8A33B741B2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80270-20DB-FE45-8B73-AD76DB222495}"/>
              </a:ext>
            </a:extLst>
          </p:cNvPr>
          <p:cNvSpPr>
            <a:spLocks noGrp="1"/>
          </p:cNvSpPr>
          <p:nvPr>
            <p:ph type="dt" sz="half" idx="10"/>
          </p:nvPr>
        </p:nvSpPr>
        <p:spPr/>
        <p:txBody>
          <a:bodyPr/>
          <a:lstStyle/>
          <a:p>
            <a:fld id="{481A1F5C-3592-324F-892A-C721F2DAD631}" type="datetimeFigureOut">
              <a:rPr lang="en-US" smtClean="0"/>
              <a:t>3/28/19</a:t>
            </a:fld>
            <a:endParaRPr lang="en-US"/>
          </a:p>
        </p:txBody>
      </p:sp>
      <p:sp>
        <p:nvSpPr>
          <p:cNvPr id="5" name="Footer Placeholder 4">
            <a:extLst>
              <a:ext uri="{FF2B5EF4-FFF2-40B4-BE49-F238E27FC236}">
                <a16:creationId xmlns:a16="http://schemas.microsoft.com/office/drawing/2014/main" id="{93AF2FD0-81F2-E046-A9F0-877676DD7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78E57-2297-8540-886B-220DD24C6696}"/>
              </a:ext>
            </a:extLst>
          </p:cNvPr>
          <p:cNvSpPr>
            <a:spLocks noGrp="1"/>
          </p:cNvSpPr>
          <p:nvPr>
            <p:ph type="sldNum" sz="quarter" idx="12"/>
          </p:nvPr>
        </p:nvSpPr>
        <p:spPr/>
        <p:txBody>
          <a:bodyPr/>
          <a:lstStyle/>
          <a:p>
            <a:fld id="{9D092032-718D-BC4C-BF74-2364FB746561}" type="slidenum">
              <a:rPr lang="en-US" smtClean="0"/>
              <a:t>‹#›</a:t>
            </a:fld>
            <a:endParaRPr lang="en-US"/>
          </a:p>
        </p:txBody>
      </p:sp>
    </p:spTree>
    <p:extLst>
      <p:ext uri="{BB962C8B-B14F-4D97-AF65-F5344CB8AC3E}">
        <p14:creationId xmlns:p14="http://schemas.microsoft.com/office/powerpoint/2010/main" val="397980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75E2-9B44-D542-9A06-80CAA2B4F5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F375E7-D2F5-C745-94A2-4CF7408221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17C514-5536-4B4B-8878-5B864A2F7C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A9D579-6ACB-EC46-9EFA-42E3010FE34E}"/>
              </a:ext>
            </a:extLst>
          </p:cNvPr>
          <p:cNvSpPr>
            <a:spLocks noGrp="1"/>
          </p:cNvSpPr>
          <p:nvPr>
            <p:ph type="dt" sz="half" idx="10"/>
          </p:nvPr>
        </p:nvSpPr>
        <p:spPr/>
        <p:txBody>
          <a:bodyPr/>
          <a:lstStyle/>
          <a:p>
            <a:fld id="{481A1F5C-3592-324F-892A-C721F2DAD631}" type="datetimeFigureOut">
              <a:rPr lang="en-US" smtClean="0"/>
              <a:t>3/28/19</a:t>
            </a:fld>
            <a:endParaRPr lang="en-US"/>
          </a:p>
        </p:txBody>
      </p:sp>
      <p:sp>
        <p:nvSpPr>
          <p:cNvPr id="6" name="Footer Placeholder 5">
            <a:extLst>
              <a:ext uri="{FF2B5EF4-FFF2-40B4-BE49-F238E27FC236}">
                <a16:creationId xmlns:a16="http://schemas.microsoft.com/office/drawing/2014/main" id="{0F2C0471-18A3-D841-8BA7-13509BC21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B5F1DC-4E9F-3241-B963-B80639EBAEB9}"/>
              </a:ext>
            </a:extLst>
          </p:cNvPr>
          <p:cNvSpPr>
            <a:spLocks noGrp="1"/>
          </p:cNvSpPr>
          <p:nvPr>
            <p:ph type="sldNum" sz="quarter" idx="12"/>
          </p:nvPr>
        </p:nvSpPr>
        <p:spPr/>
        <p:txBody>
          <a:bodyPr/>
          <a:lstStyle/>
          <a:p>
            <a:fld id="{9D092032-718D-BC4C-BF74-2364FB746561}" type="slidenum">
              <a:rPr lang="en-US" smtClean="0"/>
              <a:t>‹#›</a:t>
            </a:fld>
            <a:endParaRPr lang="en-US"/>
          </a:p>
        </p:txBody>
      </p:sp>
    </p:spTree>
    <p:extLst>
      <p:ext uri="{BB962C8B-B14F-4D97-AF65-F5344CB8AC3E}">
        <p14:creationId xmlns:p14="http://schemas.microsoft.com/office/powerpoint/2010/main" val="158142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E324-D1BB-C545-AD1F-24E22E6F3F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2D48A-DA93-A749-925D-9B0AB9C19F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41DFB2-FC72-1B4A-94E8-66326CBC66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F0A529-DD89-4F44-BF90-09DC15952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91957E-6068-CE45-90CC-A8CAEFFF7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098596-EA28-FC49-859C-FD7919D6DEA1}"/>
              </a:ext>
            </a:extLst>
          </p:cNvPr>
          <p:cNvSpPr>
            <a:spLocks noGrp="1"/>
          </p:cNvSpPr>
          <p:nvPr>
            <p:ph type="dt" sz="half" idx="10"/>
          </p:nvPr>
        </p:nvSpPr>
        <p:spPr/>
        <p:txBody>
          <a:bodyPr/>
          <a:lstStyle/>
          <a:p>
            <a:fld id="{481A1F5C-3592-324F-892A-C721F2DAD631}" type="datetimeFigureOut">
              <a:rPr lang="en-US" smtClean="0"/>
              <a:t>3/28/19</a:t>
            </a:fld>
            <a:endParaRPr lang="en-US"/>
          </a:p>
        </p:txBody>
      </p:sp>
      <p:sp>
        <p:nvSpPr>
          <p:cNvPr id="8" name="Footer Placeholder 7">
            <a:extLst>
              <a:ext uri="{FF2B5EF4-FFF2-40B4-BE49-F238E27FC236}">
                <a16:creationId xmlns:a16="http://schemas.microsoft.com/office/drawing/2014/main" id="{4F02A1D8-2D8C-5243-8689-157D875F8F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143EF1-32B8-604B-8BA1-DDA65D711D70}"/>
              </a:ext>
            </a:extLst>
          </p:cNvPr>
          <p:cNvSpPr>
            <a:spLocks noGrp="1"/>
          </p:cNvSpPr>
          <p:nvPr>
            <p:ph type="sldNum" sz="quarter" idx="12"/>
          </p:nvPr>
        </p:nvSpPr>
        <p:spPr/>
        <p:txBody>
          <a:bodyPr/>
          <a:lstStyle/>
          <a:p>
            <a:fld id="{9D092032-718D-BC4C-BF74-2364FB746561}" type="slidenum">
              <a:rPr lang="en-US" smtClean="0"/>
              <a:t>‹#›</a:t>
            </a:fld>
            <a:endParaRPr lang="en-US"/>
          </a:p>
        </p:txBody>
      </p:sp>
    </p:spTree>
    <p:extLst>
      <p:ext uri="{BB962C8B-B14F-4D97-AF65-F5344CB8AC3E}">
        <p14:creationId xmlns:p14="http://schemas.microsoft.com/office/powerpoint/2010/main" val="320243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7EDA9-E65A-D748-A054-47C273743C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D7BE04-79D5-D140-B24E-1D78B4213376}"/>
              </a:ext>
            </a:extLst>
          </p:cNvPr>
          <p:cNvSpPr>
            <a:spLocks noGrp="1"/>
          </p:cNvSpPr>
          <p:nvPr>
            <p:ph type="dt" sz="half" idx="10"/>
          </p:nvPr>
        </p:nvSpPr>
        <p:spPr/>
        <p:txBody>
          <a:bodyPr/>
          <a:lstStyle/>
          <a:p>
            <a:fld id="{481A1F5C-3592-324F-892A-C721F2DAD631}" type="datetimeFigureOut">
              <a:rPr lang="en-US" smtClean="0"/>
              <a:t>3/28/19</a:t>
            </a:fld>
            <a:endParaRPr lang="en-US"/>
          </a:p>
        </p:txBody>
      </p:sp>
      <p:sp>
        <p:nvSpPr>
          <p:cNvPr id="4" name="Footer Placeholder 3">
            <a:extLst>
              <a:ext uri="{FF2B5EF4-FFF2-40B4-BE49-F238E27FC236}">
                <a16:creationId xmlns:a16="http://schemas.microsoft.com/office/drawing/2014/main" id="{EC00F614-FC0D-1D41-BC1D-0A7039E268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A1E56C-A4CF-5749-A8BC-7AA1D1A4A368}"/>
              </a:ext>
            </a:extLst>
          </p:cNvPr>
          <p:cNvSpPr>
            <a:spLocks noGrp="1"/>
          </p:cNvSpPr>
          <p:nvPr>
            <p:ph type="sldNum" sz="quarter" idx="12"/>
          </p:nvPr>
        </p:nvSpPr>
        <p:spPr/>
        <p:txBody>
          <a:bodyPr/>
          <a:lstStyle/>
          <a:p>
            <a:fld id="{9D092032-718D-BC4C-BF74-2364FB746561}" type="slidenum">
              <a:rPr lang="en-US" smtClean="0"/>
              <a:t>‹#›</a:t>
            </a:fld>
            <a:endParaRPr lang="en-US"/>
          </a:p>
        </p:txBody>
      </p:sp>
    </p:spTree>
    <p:extLst>
      <p:ext uri="{BB962C8B-B14F-4D97-AF65-F5344CB8AC3E}">
        <p14:creationId xmlns:p14="http://schemas.microsoft.com/office/powerpoint/2010/main" val="48810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DAC8B-07D3-5641-A59B-B0177DE2E4D9}"/>
              </a:ext>
            </a:extLst>
          </p:cNvPr>
          <p:cNvSpPr>
            <a:spLocks noGrp="1"/>
          </p:cNvSpPr>
          <p:nvPr>
            <p:ph type="dt" sz="half" idx="10"/>
          </p:nvPr>
        </p:nvSpPr>
        <p:spPr/>
        <p:txBody>
          <a:bodyPr/>
          <a:lstStyle/>
          <a:p>
            <a:fld id="{481A1F5C-3592-324F-892A-C721F2DAD631}" type="datetimeFigureOut">
              <a:rPr lang="en-US" smtClean="0"/>
              <a:t>3/28/19</a:t>
            </a:fld>
            <a:endParaRPr lang="en-US"/>
          </a:p>
        </p:txBody>
      </p:sp>
      <p:sp>
        <p:nvSpPr>
          <p:cNvPr id="3" name="Footer Placeholder 2">
            <a:extLst>
              <a:ext uri="{FF2B5EF4-FFF2-40B4-BE49-F238E27FC236}">
                <a16:creationId xmlns:a16="http://schemas.microsoft.com/office/drawing/2014/main" id="{F83B8A7B-4CFF-8B4C-A533-0B10B0CA8F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DC8DB4-1244-824C-989E-9358E44B4748}"/>
              </a:ext>
            </a:extLst>
          </p:cNvPr>
          <p:cNvSpPr>
            <a:spLocks noGrp="1"/>
          </p:cNvSpPr>
          <p:nvPr>
            <p:ph type="sldNum" sz="quarter" idx="12"/>
          </p:nvPr>
        </p:nvSpPr>
        <p:spPr/>
        <p:txBody>
          <a:bodyPr/>
          <a:lstStyle/>
          <a:p>
            <a:fld id="{9D092032-718D-BC4C-BF74-2364FB746561}" type="slidenum">
              <a:rPr lang="en-US" smtClean="0"/>
              <a:t>‹#›</a:t>
            </a:fld>
            <a:endParaRPr lang="en-US"/>
          </a:p>
        </p:txBody>
      </p:sp>
    </p:spTree>
    <p:extLst>
      <p:ext uri="{BB962C8B-B14F-4D97-AF65-F5344CB8AC3E}">
        <p14:creationId xmlns:p14="http://schemas.microsoft.com/office/powerpoint/2010/main" val="2432772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68D83-2BB8-724C-8EC4-AE6862EED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5E06C4-73F0-824B-A899-0E71D6A57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D5C12B-C109-6C46-A92F-0E8F9B5A18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934FC0-5F73-054D-B1FE-C602BAFF9436}"/>
              </a:ext>
            </a:extLst>
          </p:cNvPr>
          <p:cNvSpPr>
            <a:spLocks noGrp="1"/>
          </p:cNvSpPr>
          <p:nvPr>
            <p:ph type="dt" sz="half" idx="10"/>
          </p:nvPr>
        </p:nvSpPr>
        <p:spPr/>
        <p:txBody>
          <a:bodyPr/>
          <a:lstStyle/>
          <a:p>
            <a:fld id="{481A1F5C-3592-324F-892A-C721F2DAD631}" type="datetimeFigureOut">
              <a:rPr lang="en-US" smtClean="0"/>
              <a:t>3/28/19</a:t>
            </a:fld>
            <a:endParaRPr lang="en-US"/>
          </a:p>
        </p:txBody>
      </p:sp>
      <p:sp>
        <p:nvSpPr>
          <p:cNvPr id="6" name="Footer Placeholder 5">
            <a:extLst>
              <a:ext uri="{FF2B5EF4-FFF2-40B4-BE49-F238E27FC236}">
                <a16:creationId xmlns:a16="http://schemas.microsoft.com/office/drawing/2014/main" id="{C10D9C85-FC94-554B-AE61-401E1929F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33CE0B-396C-3A46-BB34-D265D6DB9E03}"/>
              </a:ext>
            </a:extLst>
          </p:cNvPr>
          <p:cNvSpPr>
            <a:spLocks noGrp="1"/>
          </p:cNvSpPr>
          <p:nvPr>
            <p:ph type="sldNum" sz="quarter" idx="12"/>
          </p:nvPr>
        </p:nvSpPr>
        <p:spPr/>
        <p:txBody>
          <a:bodyPr/>
          <a:lstStyle/>
          <a:p>
            <a:fld id="{9D092032-718D-BC4C-BF74-2364FB746561}" type="slidenum">
              <a:rPr lang="en-US" smtClean="0"/>
              <a:t>‹#›</a:t>
            </a:fld>
            <a:endParaRPr lang="en-US"/>
          </a:p>
        </p:txBody>
      </p:sp>
    </p:spTree>
    <p:extLst>
      <p:ext uri="{BB962C8B-B14F-4D97-AF65-F5344CB8AC3E}">
        <p14:creationId xmlns:p14="http://schemas.microsoft.com/office/powerpoint/2010/main" val="80689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D1BA-632A-354B-B8D7-08C8192F6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1AEE47-E3A8-C54B-B447-AF42C53B00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42EBB8-F70C-E345-8716-852379B4F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3CD3B1-EAD0-3948-80B2-02C55D405E5D}"/>
              </a:ext>
            </a:extLst>
          </p:cNvPr>
          <p:cNvSpPr>
            <a:spLocks noGrp="1"/>
          </p:cNvSpPr>
          <p:nvPr>
            <p:ph type="dt" sz="half" idx="10"/>
          </p:nvPr>
        </p:nvSpPr>
        <p:spPr/>
        <p:txBody>
          <a:bodyPr/>
          <a:lstStyle/>
          <a:p>
            <a:fld id="{481A1F5C-3592-324F-892A-C721F2DAD631}" type="datetimeFigureOut">
              <a:rPr lang="en-US" smtClean="0"/>
              <a:t>3/28/19</a:t>
            </a:fld>
            <a:endParaRPr lang="en-US"/>
          </a:p>
        </p:txBody>
      </p:sp>
      <p:sp>
        <p:nvSpPr>
          <p:cNvPr id="6" name="Footer Placeholder 5">
            <a:extLst>
              <a:ext uri="{FF2B5EF4-FFF2-40B4-BE49-F238E27FC236}">
                <a16:creationId xmlns:a16="http://schemas.microsoft.com/office/drawing/2014/main" id="{6FB1D539-BB6C-634D-995D-B4EA4953B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70BC4-CA80-6D43-9E56-8A992CCE43C2}"/>
              </a:ext>
            </a:extLst>
          </p:cNvPr>
          <p:cNvSpPr>
            <a:spLocks noGrp="1"/>
          </p:cNvSpPr>
          <p:nvPr>
            <p:ph type="sldNum" sz="quarter" idx="12"/>
          </p:nvPr>
        </p:nvSpPr>
        <p:spPr/>
        <p:txBody>
          <a:bodyPr/>
          <a:lstStyle/>
          <a:p>
            <a:fld id="{9D092032-718D-BC4C-BF74-2364FB746561}" type="slidenum">
              <a:rPr lang="en-US" smtClean="0"/>
              <a:t>‹#›</a:t>
            </a:fld>
            <a:endParaRPr lang="en-US"/>
          </a:p>
        </p:txBody>
      </p:sp>
    </p:spTree>
    <p:extLst>
      <p:ext uri="{BB962C8B-B14F-4D97-AF65-F5344CB8AC3E}">
        <p14:creationId xmlns:p14="http://schemas.microsoft.com/office/powerpoint/2010/main" val="181243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30D0A4-DA37-0B45-B9A1-22689F964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F0B2DF-FCAC-304D-B842-241CEBDAC1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FD654-1008-B240-9777-D107812F51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A1F5C-3592-324F-892A-C721F2DAD631}" type="datetimeFigureOut">
              <a:rPr lang="en-US" smtClean="0"/>
              <a:t>3/28/19</a:t>
            </a:fld>
            <a:endParaRPr lang="en-US"/>
          </a:p>
        </p:txBody>
      </p:sp>
      <p:sp>
        <p:nvSpPr>
          <p:cNvPr id="5" name="Footer Placeholder 4">
            <a:extLst>
              <a:ext uri="{FF2B5EF4-FFF2-40B4-BE49-F238E27FC236}">
                <a16:creationId xmlns:a16="http://schemas.microsoft.com/office/drawing/2014/main" id="{806EE688-5793-C14D-A8CB-C8968E6395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518316-7F92-4348-B121-37B12DD390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92032-718D-BC4C-BF74-2364FB746561}" type="slidenum">
              <a:rPr lang="en-US" smtClean="0"/>
              <a:t>‹#›</a:t>
            </a:fld>
            <a:endParaRPr lang="en-US"/>
          </a:p>
        </p:txBody>
      </p:sp>
    </p:spTree>
    <p:extLst>
      <p:ext uri="{BB962C8B-B14F-4D97-AF65-F5344CB8AC3E}">
        <p14:creationId xmlns:p14="http://schemas.microsoft.com/office/powerpoint/2010/main" val="746241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C6B630-055E-0442-8EFF-64C5EC9AFEC1}"/>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091F0FB-4520-9A4E-881E-B236684C3DFB}"/>
              </a:ext>
            </a:extLst>
          </p:cNvPr>
          <p:cNvSpPr>
            <a:spLocks noGrp="1"/>
          </p:cNvSpPr>
          <p:nvPr>
            <p:ph type="ctrTitle"/>
          </p:nvPr>
        </p:nvSpPr>
        <p:spPr>
          <a:xfrm>
            <a:off x="8022021" y="3231931"/>
            <a:ext cx="3852041" cy="1834056"/>
          </a:xfrm>
        </p:spPr>
        <p:txBody>
          <a:bodyPr>
            <a:normAutofit/>
          </a:bodyPr>
          <a:lstStyle/>
          <a:p>
            <a:r>
              <a:rPr lang="en-US" sz="4000" dirty="0">
                <a:latin typeface="dearJoe 5 CASUAL PRO" panose="02000000000000000000" pitchFamily="2" charset="0"/>
              </a:rPr>
              <a:t>Dhaka: A rapidly urbanizing  LIC city</a:t>
            </a:r>
          </a:p>
        </p:txBody>
      </p:sp>
      <p:sp>
        <p:nvSpPr>
          <p:cNvPr id="3" name="Subtitle 2">
            <a:extLst>
              <a:ext uri="{FF2B5EF4-FFF2-40B4-BE49-F238E27FC236}">
                <a16:creationId xmlns:a16="http://schemas.microsoft.com/office/drawing/2014/main" id="{AA03E85B-AA1F-2446-A918-D0210A72C256}"/>
              </a:ext>
            </a:extLst>
          </p:cNvPr>
          <p:cNvSpPr>
            <a:spLocks noGrp="1"/>
          </p:cNvSpPr>
          <p:nvPr>
            <p:ph type="subTitle" idx="1"/>
          </p:nvPr>
        </p:nvSpPr>
        <p:spPr>
          <a:xfrm>
            <a:off x="7782910" y="5242675"/>
            <a:ext cx="4330262" cy="683284"/>
          </a:xfrm>
        </p:spPr>
        <p:txBody>
          <a:bodyPr>
            <a:normAutofit/>
          </a:bodyPr>
          <a:lstStyle/>
          <a:p>
            <a:endParaRPr lang="en-US" sz="200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185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9F13-07D5-FE42-9E9F-583E62631852}"/>
              </a:ext>
            </a:extLst>
          </p:cNvPr>
          <p:cNvSpPr>
            <a:spLocks noGrp="1"/>
          </p:cNvSpPr>
          <p:nvPr>
            <p:ph type="title"/>
          </p:nvPr>
        </p:nvSpPr>
        <p:spPr/>
        <p:txBody>
          <a:bodyPr/>
          <a:lstStyle/>
          <a:p>
            <a:r>
              <a:rPr lang="en-US" dirty="0">
                <a:latin typeface="dearJoe 5 CASUAL PRO" panose="02000000000000000000" pitchFamily="2" charset="0"/>
              </a:rPr>
              <a:t>The informal economy</a:t>
            </a:r>
          </a:p>
        </p:txBody>
      </p:sp>
      <p:pic>
        <p:nvPicPr>
          <p:cNvPr id="5" name="Content Placeholder 4">
            <a:extLst>
              <a:ext uri="{FF2B5EF4-FFF2-40B4-BE49-F238E27FC236}">
                <a16:creationId xmlns:a16="http://schemas.microsoft.com/office/drawing/2014/main" id="{EA25E274-2216-3F49-A194-C00B85416EE9}"/>
              </a:ext>
            </a:extLst>
          </p:cNvPr>
          <p:cNvPicPr>
            <a:picLocks noGrp="1" noChangeAspect="1"/>
          </p:cNvPicPr>
          <p:nvPr>
            <p:ph idx="1"/>
          </p:nvPr>
        </p:nvPicPr>
        <p:blipFill>
          <a:blip r:embed="rId2"/>
          <a:stretch>
            <a:fillRect/>
          </a:stretch>
        </p:blipFill>
        <p:spPr>
          <a:xfrm>
            <a:off x="513406" y="1453091"/>
            <a:ext cx="6728654" cy="4351338"/>
          </a:xfrm>
        </p:spPr>
      </p:pic>
      <p:sp>
        <p:nvSpPr>
          <p:cNvPr id="6" name="TextBox 5">
            <a:extLst>
              <a:ext uri="{FF2B5EF4-FFF2-40B4-BE49-F238E27FC236}">
                <a16:creationId xmlns:a16="http://schemas.microsoft.com/office/drawing/2014/main" id="{CEDCB599-EA70-1E4F-8956-57C6AD627FFA}"/>
              </a:ext>
            </a:extLst>
          </p:cNvPr>
          <p:cNvSpPr txBox="1"/>
          <p:nvPr/>
        </p:nvSpPr>
        <p:spPr>
          <a:xfrm>
            <a:off x="7704667" y="1027906"/>
            <a:ext cx="4182533" cy="3785652"/>
          </a:xfrm>
          <a:prstGeom prst="rect">
            <a:avLst/>
          </a:prstGeom>
          <a:noFill/>
        </p:spPr>
        <p:txBody>
          <a:bodyPr wrap="square" rtlCol="0">
            <a:spAutoFit/>
          </a:bodyPr>
          <a:lstStyle/>
          <a:p>
            <a:r>
              <a:rPr lang="en-US" sz="2000" dirty="0"/>
              <a:t>In LICs, some people also have </a:t>
            </a:r>
            <a:r>
              <a:rPr lang="en-US" sz="2000" b="1" dirty="0"/>
              <a:t>formal</a:t>
            </a:r>
            <a:r>
              <a:rPr lang="en-US" sz="2000" dirty="0"/>
              <a:t> jobs but large numbers of workers have </a:t>
            </a:r>
            <a:r>
              <a:rPr lang="en-US" sz="2000" b="1" dirty="0"/>
              <a:t>informal</a:t>
            </a:r>
            <a:r>
              <a:rPr lang="en-US" sz="2000" dirty="0"/>
              <a:t> jobs. These jobs are often unskilled and labour intensive, require little money to set up, offer no protection to the workers and they pay no tax. Examples include street sellers, minibus drivers, money changers and market traders. These jobs form part of the </a:t>
            </a:r>
            <a:r>
              <a:rPr lang="en-US" sz="2000" b="1" dirty="0"/>
              <a:t>informal economy</a:t>
            </a:r>
            <a:r>
              <a:rPr lang="en-US" sz="2000" dirty="0"/>
              <a:t> which is also called the </a:t>
            </a:r>
            <a:r>
              <a:rPr lang="en-US" sz="2000" b="1" dirty="0"/>
              <a:t>grey economy</a:t>
            </a:r>
            <a:r>
              <a:rPr lang="en-US" sz="2000" dirty="0"/>
              <a:t>.</a:t>
            </a:r>
          </a:p>
        </p:txBody>
      </p:sp>
    </p:spTree>
    <p:extLst>
      <p:ext uri="{BB962C8B-B14F-4D97-AF65-F5344CB8AC3E}">
        <p14:creationId xmlns:p14="http://schemas.microsoft.com/office/powerpoint/2010/main" val="3855801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330589-A648-934B-A0A5-B59D57F4C742}"/>
              </a:ext>
            </a:extLst>
          </p:cNvPr>
          <p:cNvPicPr>
            <a:picLocks noChangeAspect="1"/>
          </p:cNvPicPr>
          <p:nvPr/>
        </p:nvPicPr>
        <p:blipFill rotWithShape="1">
          <a:blip r:embed="rId2"/>
          <a:srcRect t="6637" b="9408"/>
          <a:stretch/>
        </p:blipFill>
        <p:spPr>
          <a:xfrm>
            <a:off x="0"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4D4D51D-A191-064D-AA9E-70CCAA130D63}"/>
              </a:ext>
            </a:extLst>
          </p:cNvPr>
          <p:cNvSpPr>
            <a:spLocks noGrp="1"/>
          </p:cNvSpPr>
          <p:nvPr>
            <p:ph type="title"/>
          </p:nvPr>
        </p:nvSpPr>
        <p:spPr>
          <a:xfrm>
            <a:off x="725796" y="1638782"/>
            <a:ext cx="4204137" cy="1342754"/>
          </a:xfrm>
        </p:spPr>
        <p:txBody>
          <a:bodyPr>
            <a:normAutofit/>
          </a:bodyPr>
          <a:lstStyle/>
          <a:p>
            <a:pPr algn="ctr"/>
            <a:r>
              <a:rPr lang="en-US" sz="3600" dirty="0">
                <a:latin typeface="dearJoe 5 CASUAL PRO" panose="02000000000000000000" pitchFamily="2" charset="0"/>
              </a:rPr>
              <a:t>Solution: 1 </a:t>
            </a:r>
            <a:r>
              <a:rPr lang="en-US" sz="3600" dirty="0" err="1">
                <a:latin typeface="dearJoe 5 CASUAL PRO" panose="02000000000000000000" pitchFamily="2" charset="0"/>
              </a:rPr>
              <a:t>Manoshi</a:t>
            </a:r>
            <a:r>
              <a:rPr lang="en-US" sz="3600" dirty="0">
                <a:latin typeface="dearJoe 5 CASUAL PRO" panose="02000000000000000000" pitchFamily="2" charset="0"/>
              </a:rPr>
              <a:t> project</a:t>
            </a:r>
          </a:p>
        </p:txBody>
      </p:sp>
      <p:cxnSp>
        <p:nvCxnSpPr>
          <p:cNvPr id="16"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9088974-6004-F64A-81DB-1C5861F9C5A7}"/>
              </a:ext>
            </a:extLst>
          </p:cNvPr>
          <p:cNvSpPr>
            <a:spLocks noGrp="1"/>
          </p:cNvSpPr>
          <p:nvPr>
            <p:ph idx="1"/>
          </p:nvPr>
        </p:nvSpPr>
        <p:spPr>
          <a:xfrm>
            <a:off x="-2" y="3417573"/>
            <a:ext cx="5655735" cy="3084824"/>
          </a:xfrm>
        </p:spPr>
        <p:txBody>
          <a:bodyPr anchor="ctr">
            <a:normAutofit fontScale="92500" lnSpcReduction="20000"/>
          </a:bodyPr>
          <a:lstStyle/>
          <a:p>
            <a:r>
              <a:rPr lang="en-US" sz="1600" dirty="0"/>
              <a:t>In 2007, around 86 percent of slum births took place at home, where multiple families might share a confined space in unhygienic conditions= maternal mortality rate of 294 deaths per 100,000 live births and a neonatal mortality rate of 43 deaths per 1,000 live births.</a:t>
            </a:r>
          </a:p>
          <a:p>
            <a:endParaRPr lang="en-US" sz="1600" dirty="0"/>
          </a:p>
          <a:p>
            <a:r>
              <a:rPr lang="en-US" sz="1600" dirty="0"/>
              <a:t>One issue is that health workers don’t know where to locate pregnant mothers. In the </a:t>
            </a:r>
            <a:r>
              <a:rPr lang="en-US" sz="1600" dirty="0" err="1"/>
              <a:t>Manoshi</a:t>
            </a:r>
            <a:r>
              <a:rPr lang="en-US" sz="1600" dirty="0"/>
              <a:t> project comprehensive map of slum communities was created to locate pregnant women, mothers, and their children. This information was then used to guide healthcare workers and increase the availability of health services.</a:t>
            </a:r>
          </a:p>
          <a:p>
            <a:endParaRPr lang="en-US" sz="1600" dirty="0"/>
          </a:p>
          <a:p>
            <a:r>
              <a:rPr lang="en-GB" sz="1600" dirty="0"/>
              <a:t> The project has almost halved the number of maternal deaths among its’ patients to 135 per 100 000 live births. </a:t>
            </a:r>
          </a:p>
          <a:p>
            <a:pPr marL="0" indent="0">
              <a:buNone/>
            </a:pPr>
            <a:endParaRPr lang="en-US" sz="1600" b="1" dirty="0"/>
          </a:p>
          <a:p>
            <a:endParaRPr lang="en-US" sz="1100" dirty="0"/>
          </a:p>
          <a:p>
            <a:endParaRPr lang="en-US" sz="1100" dirty="0"/>
          </a:p>
          <a:p>
            <a:endParaRPr lang="en-US" sz="1100" dirty="0"/>
          </a:p>
        </p:txBody>
      </p:sp>
    </p:spTree>
    <p:extLst>
      <p:ext uri="{BB962C8B-B14F-4D97-AF65-F5344CB8AC3E}">
        <p14:creationId xmlns:p14="http://schemas.microsoft.com/office/powerpoint/2010/main" val="201535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I use this tube well for washing, cleaning, cooking and bathing. Earlier I had to walk one kilometre to get drinking water and used the stale pond water for washing and bathing,” explains Saleha. With the support of the Bangladesh Red Crescent, villagers in Chanamula village have raised the height of village wells by three feet ensuring that access to clean water is no longer interrupted by flooding. (p15574) Credit: Stacey M.Winston/International Federation">
            <a:extLst>
              <a:ext uri="{FF2B5EF4-FFF2-40B4-BE49-F238E27FC236}">
                <a16:creationId xmlns:a16="http://schemas.microsoft.com/office/drawing/2014/main" id="{77788CFC-D52F-C249-BFA5-729B026FE347}"/>
              </a:ext>
            </a:extLst>
          </p:cNvPr>
          <p:cNvPicPr/>
          <p:nvPr/>
        </p:nvPicPr>
        <p:blipFill rotWithShape="1">
          <a:blip r:embed="rId2">
            <a:alphaModFix/>
            <a:extLst>
              <a:ext uri="{28A0092B-C50C-407E-A947-70E740481C1C}">
                <a14:useLocalDpi xmlns:a14="http://schemas.microsoft.com/office/drawing/2010/main" val="0"/>
              </a:ext>
            </a:extLst>
          </a:blip>
          <a:srcRect l="19085" r="30567"/>
          <a:stretch/>
        </p:blipFill>
        <p:spPr bwMode="auto">
          <a:xfrm>
            <a:off x="5797543" y="10"/>
            <a:ext cx="6394152" cy="6857990"/>
          </a:xfrm>
          <a:prstGeom prst="rect">
            <a:avLst/>
          </a:prstGeom>
          <a:noFill/>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D3E7E86-9F9A-1848-8FDB-2109DE5D0BEB}"/>
              </a:ext>
            </a:extLst>
          </p:cNvPr>
          <p:cNvSpPr>
            <a:spLocks noGrp="1"/>
          </p:cNvSpPr>
          <p:nvPr>
            <p:ph type="title"/>
          </p:nvPr>
        </p:nvSpPr>
        <p:spPr>
          <a:xfrm>
            <a:off x="804998" y="798445"/>
            <a:ext cx="4803636" cy="1311664"/>
          </a:xfrm>
        </p:spPr>
        <p:txBody>
          <a:bodyPr>
            <a:normAutofit fontScale="90000"/>
          </a:bodyPr>
          <a:lstStyle/>
          <a:p>
            <a:r>
              <a:rPr lang="en-US">
                <a:solidFill>
                  <a:srgbClr val="000000"/>
                </a:solidFill>
                <a:latin typeface="dearJoe 5 CASUAL PRO" panose="02000000000000000000" pitchFamily="2" charset="0"/>
              </a:rPr>
              <a:t>Solution 2: T</a:t>
            </a:r>
            <a:r>
              <a:rPr lang="en-US" b="1">
                <a:solidFill>
                  <a:srgbClr val="000000"/>
                </a:solidFill>
                <a:latin typeface="dearJoe 5 CASUAL PRO" panose="02000000000000000000" pitchFamily="2" charset="0"/>
              </a:rPr>
              <a:t>ube wells</a:t>
            </a:r>
            <a:endParaRPr lang="en-US">
              <a:solidFill>
                <a:srgbClr val="000000"/>
              </a:solidFill>
              <a:latin typeface="dearJoe 5 CASUAL PRO" panose="02000000000000000000" pitchFamily="2" charset="0"/>
            </a:endParaRPr>
          </a:p>
        </p:txBody>
      </p:sp>
      <p:sp>
        <p:nvSpPr>
          <p:cNvPr id="3" name="Content Placeholder 2">
            <a:extLst>
              <a:ext uri="{FF2B5EF4-FFF2-40B4-BE49-F238E27FC236}">
                <a16:creationId xmlns:a16="http://schemas.microsoft.com/office/drawing/2014/main" id="{744140BC-B99C-B048-A10A-58147DE1819B}"/>
              </a:ext>
            </a:extLst>
          </p:cNvPr>
          <p:cNvSpPr>
            <a:spLocks noGrp="1"/>
          </p:cNvSpPr>
          <p:nvPr>
            <p:ph idx="1"/>
          </p:nvPr>
        </p:nvSpPr>
        <p:spPr>
          <a:xfrm>
            <a:off x="804997" y="2272143"/>
            <a:ext cx="4706803" cy="3788830"/>
          </a:xfrm>
        </p:spPr>
        <p:txBody>
          <a:bodyPr anchor="ctr">
            <a:normAutofit/>
          </a:bodyPr>
          <a:lstStyle/>
          <a:p>
            <a:pPr marL="0" indent="0" fontAlgn="base">
              <a:buNone/>
            </a:pPr>
            <a:r>
              <a:rPr lang="en-US" sz="1400">
                <a:solidFill>
                  <a:srgbClr val="000000"/>
                </a:solidFill>
              </a:rPr>
              <a:t>Old Zhimkhana, a slum community had no safe water or toilets</a:t>
            </a:r>
          </a:p>
          <a:p>
            <a:pPr marL="0" indent="0" fontAlgn="base">
              <a:buNone/>
            </a:pPr>
            <a:endParaRPr lang="en-US" sz="1400">
              <a:solidFill>
                <a:srgbClr val="000000"/>
              </a:solidFill>
            </a:endParaRPr>
          </a:p>
          <a:p>
            <a:pPr marL="0" indent="0" fontAlgn="base">
              <a:buNone/>
            </a:pPr>
            <a:r>
              <a:rPr lang="en-US" sz="1400">
                <a:solidFill>
                  <a:srgbClr val="000000"/>
                </a:solidFill>
              </a:rPr>
              <a:t>Prodiplan (an NGO) are working with the community to help deliver water, sanitation and hygiene education.</a:t>
            </a:r>
            <a:br>
              <a:rPr lang="en-US" sz="1400">
                <a:solidFill>
                  <a:srgbClr val="000000"/>
                </a:solidFill>
              </a:rPr>
            </a:br>
            <a:endParaRPr lang="en-US" sz="1400">
              <a:solidFill>
                <a:srgbClr val="000000"/>
              </a:solidFill>
            </a:endParaRPr>
          </a:p>
          <a:p>
            <a:pPr fontAlgn="base"/>
            <a:r>
              <a:rPr lang="en-US" sz="1400">
                <a:solidFill>
                  <a:srgbClr val="000000"/>
                </a:solidFill>
              </a:rPr>
              <a:t>Six tube wells have been constructed saving people time and energy in collecting water</a:t>
            </a:r>
          </a:p>
          <a:p>
            <a:pPr fontAlgn="base"/>
            <a:r>
              <a:rPr lang="en-US" sz="1400">
                <a:solidFill>
                  <a:srgbClr val="000000"/>
                </a:solidFill>
              </a:rPr>
              <a:t>Tube well system prevents contamination of fresh water with sewage</a:t>
            </a:r>
          </a:p>
          <a:p>
            <a:pPr fontAlgn="base"/>
            <a:r>
              <a:rPr lang="en-US" sz="1400">
                <a:solidFill>
                  <a:srgbClr val="000000"/>
                </a:solidFill>
              </a:rPr>
              <a:t>Two sanitation blocks provide toilets and water for washing</a:t>
            </a:r>
          </a:p>
          <a:p>
            <a:pPr fontAlgn="base"/>
            <a:r>
              <a:rPr lang="en-US" sz="1400">
                <a:solidFill>
                  <a:srgbClr val="000000"/>
                </a:solidFill>
              </a:rPr>
              <a:t> People are no longer continually ill.</a:t>
            </a:r>
          </a:p>
          <a:p>
            <a:pPr fontAlgn="base"/>
            <a:r>
              <a:rPr lang="en-US" sz="1400">
                <a:solidFill>
                  <a:srgbClr val="000000"/>
                </a:solidFill>
              </a:rPr>
              <a:t>Locals run the project themselves.</a:t>
            </a:r>
          </a:p>
          <a:p>
            <a:endParaRPr lang="en-US" sz="1400">
              <a:solidFill>
                <a:srgbClr val="000000"/>
              </a:solidFill>
            </a:endParaRPr>
          </a:p>
        </p:txBody>
      </p:sp>
    </p:spTree>
    <p:extLst>
      <p:ext uri="{BB962C8B-B14F-4D97-AF65-F5344CB8AC3E}">
        <p14:creationId xmlns:p14="http://schemas.microsoft.com/office/powerpoint/2010/main" val="3858291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7087B-4FB5-3A4E-92C5-36CFF4F61753}"/>
              </a:ext>
            </a:extLst>
          </p:cNvPr>
          <p:cNvSpPr>
            <a:spLocks noGrp="1"/>
          </p:cNvSpPr>
          <p:nvPr>
            <p:ph type="title"/>
          </p:nvPr>
        </p:nvSpPr>
        <p:spPr/>
        <p:txBody>
          <a:bodyPr/>
          <a:lstStyle/>
          <a:p>
            <a:r>
              <a:rPr lang="en-US" dirty="0">
                <a:latin typeface="dearJoe 5 CASUAL PRO" panose="02000000000000000000" pitchFamily="2" charset="0"/>
              </a:rPr>
              <a:t>7 mark Exam questions</a:t>
            </a:r>
          </a:p>
        </p:txBody>
      </p:sp>
      <p:sp>
        <p:nvSpPr>
          <p:cNvPr id="3" name="Content Placeholder 2">
            <a:extLst>
              <a:ext uri="{FF2B5EF4-FFF2-40B4-BE49-F238E27FC236}">
                <a16:creationId xmlns:a16="http://schemas.microsoft.com/office/drawing/2014/main" id="{9C710AA1-D968-1342-9218-8E7B5CDE0DD9}"/>
              </a:ext>
            </a:extLst>
          </p:cNvPr>
          <p:cNvSpPr>
            <a:spLocks noGrp="1"/>
          </p:cNvSpPr>
          <p:nvPr>
            <p:ph idx="1"/>
          </p:nvPr>
        </p:nvSpPr>
        <p:spPr/>
        <p:txBody>
          <a:bodyPr/>
          <a:lstStyle/>
          <a:p>
            <a:r>
              <a:rPr lang="en-US" dirty="0"/>
              <a:t>For a named country you have studied, explain why internal migration takes place from rural areas to rapidly growing urban areas. Name of country .............................................</a:t>
            </a:r>
          </a:p>
          <a:p>
            <a:r>
              <a:rPr lang="en-US" dirty="0"/>
              <a:t>For a named urban area you have studied in an LEDC, describe the strategies used to improve the living conditions of people in squatter settlements. Name of urban area .......................................</a:t>
            </a:r>
          </a:p>
          <a:p>
            <a:r>
              <a:rPr lang="en-US" dirty="0"/>
              <a:t>For an urban area you have studied, describe the strategies used to reduce problems caused by the growth of squatter settlements.</a:t>
            </a:r>
          </a:p>
          <a:p>
            <a:r>
              <a:rPr lang="en-US" dirty="0"/>
              <a:t>For a named town or city you have studied, describe the impact of urbanisation on the people who live there.</a:t>
            </a:r>
          </a:p>
          <a:p>
            <a:endParaRPr lang="en-US" dirty="0"/>
          </a:p>
          <a:p>
            <a:endParaRPr lang="en-US" dirty="0"/>
          </a:p>
        </p:txBody>
      </p:sp>
    </p:spTree>
    <p:extLst>
      <p:ext uri="{BB962C8B-B14F-4D97-AF65-F5344CB8AC3E}">
        <p14:creationId xmlns:p14="http://schemas.microsoft.com/office/powerpoint/2010/main" val="44227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A1707-7E4F-8544-9D8D-9035C29B20F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92CBBD6-D2B1-3A4B-BEBE-A1527B820601}"/>
              </a:ext>
            </a:extLst>
          </p:cNvPr>
          <p:cNvPicPr>
            <a:picLocks noGrp="1" noChangeAspect="1"/>
          </p:cNvPicPr>
          <p:nvPr>
            <p:ph idx="1"/>
          </p:nvPr>
        </p:nvPicPr>
        <p:blipFill>
          <a:blip r:embed="rId2"/>
          <a:stretch>
            <a:fillRect/>
          </a:stretch>
        </p:blipFill>
        <p:spPr>
          <a:xfrm>
            <a:off x="2987041" y="369950"/>
            <a:ext cx="5579054" cy="6122925"/>
          </a:xfrm>
        </p:spPr>
      </p:pic>
    </p:spTree>
    <p:extLst>
      <p:ext uri="{BB962C8B-B14F-4D97-AF65-F5344CB8AC3E}">
        <p14:creationId xmlns:p14="http://schemas.microsoft.com/office/powerpoint/2010/main" val="401744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30BEF-B2BD-4545-B0B2-AE468B642A2C}"/>
              </a:ext>
            </a:extLst>
          </p:cNvPr>
          <p:cNvSpPr>
            <a:spLocks noGrp="1"/>
          </p:cNvSpPr>
          <p:nvPr>
            <p:ph type="title"/>
          </p:nvPr>
        </p:nvSpPr>
        <p:spPr/>
        <p:txBody>
          <a:bodyPr/>
          <a:lstStyle/>
          <a:p>
            <a:r>
              <a:rPr lang="en-US" dirty="0">
                <a:latin typeface="dearJoe 5 CASUAL PRO" panose="02000000000000000000" pitchFamily="2" charset="0"/>
              </a:rPr>
              <a:t>Revision- Dhaka recap</a:t>
            </a:r>
          </a:p>
        </p:txBody>
      </p:sp>
      <p:sp>
        <p:nvSpPr>
          <p:cNvPr id="3" name="Content Placeholder 2">
            <a:extLst>
              <a:ext uri="{FF2B5EF4-FFF2-40B4-BE49-F238E27FC236}">
                <a16:creationId xmlns:a16="http://schemas.microsoft.com/office/drawing/2014/main" id="{97B869DE-A941-7E4D-856B-1FBF259B634D}"/>
              </a:ext>
            </a:extLst>
          </p:cNvPr>
          <p:cNvSpPr>
            <a:spLocks noGrp="1"/>
          </p:cNvSpPr>
          <p:nvPr>
            <p:ph idx="1"/>
          </p:nvPr>
        </p:nvSpPr>
        <p:spPr/>
        <p:txBody>
          <a:bodyPr/>
          <a:lstStyle/>
          <a:p>
            <a:pPr marL="514350" indent="-514350">
              <a:buAutoNum type="arabicPeriod"/>
            </a:pPr>
            <a:r>
              <a:rPr lang="en-US" dirty="0"/>
              <a:t>Name 1 industry in Dhaka</a:t>
            </a:r>
          </a:p>
          <a:p>
            <a:pPr marL="514350" indent="-514350">
              <a:buAutoNum type="arabicPeriod"/>
            </a:pPr>
            <a:r>
              <a:rPr lang="en-US" dirty="0"/>
              <a:t>Name 2 reasons why people move to Dhaka</a:t>
            </a:r>
          </a:p>
          <a:p>
            <a:pPr marL="514350" indent="-514350">
              <a:buAutoNum type="arabicPeriod"/>
            </a:pPr>
            <a:r>
              <a:rPr lang="en-US" dirty="0"/>
              <a:t>Name 3 issues in Dhaka </a:t>
            </a:r>
          </a:p>
        </p:txBody>
      </p:sp>
    </p:spTree>
    <p:extLst>
      <p:ext uri="{BB962C8B-B14F-4D97-AF65-F5344CB8AC3E}">
        <p14:creationId xmlns:p14="http://schemas.microsoft.com/office/powerpoint/2010/main" val="110272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9C15E4-744A-904A-AE97-10121CCD6A9A}"/>
              </a:ext>
            </a:extLst>
          </p:cNvPr>
          <p:cNvPicPr>
            <a:picLocks noChangeAspect="1"/>
          </p:cNvPicPr>
          <p:nvPr/>
        </p:nvPicPr>
        <p:blipFill rotWithShape="1">
          <a:blip r:embed="rId2"/>
          <a:srcRect l="5953" r="-1" b="-1"/>
          <a:stretch/>
        </p:blipFill>
        <p:spPr>
          <a:xfrm>
            <a:off x="-1" y="10"/>
            <a:ext cx="12192001" cy="4666928"/>
          </a:xfrm>
          <a:prstGeom prst="rect">
            <a:avLst/>
          </a:prstGeom>
        </p:spPr>
      </p:pic>
      <p:pic>
        <p:nvPicPr>
          <p:cNvPr id="14"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D57F2-D985-B846-8CAB-9154D9457448}"/>
              </a:ext>
            </a:extLst>
          </p:cNvPr>
          <p:cNvSpPr>
            <a:spLocks noGrp="1"/>
          </p:cNvSpPr>
          <p:nvPr>
            <p:ph type="title"/>
          </p:nvPr>
        </p:nvSpPr>
        <p:spPr>
          <a:xfrm>
            <a:off x="804998" y="4551037"/>
            <a:ext cx="5021782" cy="1509931"/>
          </a:xfrm>
        </p:spPr>
        <p:txBody>
          <a:bodyPr>
            <a:normAutofit/>
          </a:bodyPr>
          <a:lstStyle/>
          <a:p>
            <a:r>
              <a:rPr lang="en-US" sz="4000">
                <a:solidFill>
                  <a:srgbClr val="000000"/>
                </a:solidFill>
                <a:latin typeface="dearJoe 5 CASUAL PRO" panose="02000000000000000000" pitchFamily="2" charset="0"/>
              </a:rPr>
              <a:t>Urbanisation in Bangladesh </a:t>
            </a:r>
          </a:p>
        </p:txBody>
      </p:sp>
      <p:sp>
        <p:nvSpPr>
          <p:cNvPr id="3" name="Content Placeholder 2">
            <a:extLst>
              <a:ext uri="{FF2B5EF4-FFF2-40B4-BE49-F238E27FC236}">
                <a16:creationId xmlns:a16="http://schemas.microsoft.com/office/drawing/2014/main" id="{977F8BE6-8016-EA4D-8A73-CA81482C144E}"/>
              </a:ext>
            </a:extLst>
          </p:cNvPr>
          <p:cNvSpPr>
            <a:spLocks noGrp="1"/>
          </p:cNvSpPr>
          <p:nvPr>
            <p:ph idx="1"/>
          </p:nvPr>
        </p:nvSpPr>
        <p:spPr>
          <a:xfrm>
            <a:off x="6470247" y="4551037"/>
            <a:ext cx="4926411" cy="1509935"/>
          </a:xfrm>
        </p:spPr>
        <p:txBody>
          <a:bodyPr anchor="ctr">
            <a:normAutofit/>
          </a:bodyPr>
          <a:lstStyle/>
          <a:p>
            <a:pPr marL="0" indent="0">
              <a:buNone/>
            </a:pPr>
            <a:r>
              <a:rPr lang="en-US" sz="1800">
                <a:solidFill>
                  <a:srgbClr val="000000"/>
                </a:solidFill>
              </a:rPr>
              <a:t>According to 2017 estimates, Bangladesh has been urbanizing at an annual rate of 3.17 percent, with 36.6 percent of the country’s 158 million population now living in urban areas</a:t>
            </a:r>
          </a:p>
        </p:txBody>
      </p:sp>
    </p:spTree>
    <p:extLst>
      <p:ext uri="{BB962C8B-B14F-4D97-AF65-F5344CB8AC3E}">
        <p14:creationId xmlns:p14="http://schemas.microsoft.com/office/powerpoint/2010/main" val="1490637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C221F7-798A-A745-B276-C4641C736EE3}"/>
              </a:ext>
            </a:extLst>
          </p:cNvPr>
          <p:cNvPicPr>
            <a:picLocks noChangeAspect="1"/>
          </p:cNvPicPr>
          <p:nvPr/>
        </p:nvPicPr>
        <p:blipFill rotWithShape="1">
          <a:blip r:embed="rId2"/>
          <a:srcRect t="443"/>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CB5CBCE-8A33-E446-9519-96A97B777D43}"/>
              </a:ext>
            </a:extLst>
          </p:cNvPr>
          <p:cNvSpPr>
            <a:spLocks noGrp="1"/>
          </p:cNvSpPr>
          <p:nvPr>
            <p:ph type="title"/>
          </p:nvPr>
        </p:nvSpPr>
        <p:spPr>
          <a:xfrm>
            <a:off x="709448" y="1913950"/>
            <a:ext cx="4204137" cy="1342754"/>
          </a:xfrm>
        </p:spPr>
        <p:txBody>
          <a:bodyPr>
            <a:normAutofit/>
          </a:bodyPr>
          <a:lstStyle/>
          <a:p>
            <a:pPr algn="ctr"/>
            <a:endParaRPr lang="en-US" sz="3600"/>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21A96D-C4FA-E243-BAF2-F85AE55C227C}"/>
              </a:ext>
            </a:extLst>
          </p:cNvPr>
          <p:cNvSpPr>
            <a:spLocks noGrp="1"/>
          </p:cNvSpPr>
          <p:nvPr>
            <p:ph idx="1"/>
          </p:nvPr>
        </p:nvSpPr>
        <p:spPr>
          <a:xfrm>
            <a:off x="712075" y="1913950"/>
            <a:ext cx="4593021" cy="4998717"/>
          </a:xfrm>
        </p:spPr>
        <p:txBody>
          <a:bodyPr anchor="ctr">
            <a:normAutofit/>
          </a:bodyPr>
          <a:lstStyle/>
          <a:p>
            <a:pPr marL="0" indent="0">
              <a:buNone/>
            </a:pPr>
            <a:r>
              <a:rPr lang="en-US" sz="2200" dirty="0"/>
              <a:t>Dhaka is the capital of Bangladesh and the most densely populated city on earth.</a:t>
            </a:r>
          </a:p>
          <a:p>
            <a:r>
              <a:rPr lang="en-US" sz="2200" dirty="0"/>
              <a:t>It has a population of 19 million, with an average of 45,000 people packed into each square </a:t>
            </a:r>
            <a:r>
              <a:rPr lang="en-US" sz="2200" dirty="0" err="1"/>
              <a:t>kilometre</a:t>
            </a:r>
            <a:r>
              <a:rPr lang="en-US" sz="2200" dirty="0"/>
              <a:t>.</a:t>
            </a:r>
          </a:p>
          <a:p>
            <a:r>
              <a:rPr lang="en-US" sz="2200" dirty="0"/>
              <a:t>The city’s 4,000 informal settlements are home to 3.5 million people. While most of the city has access to drinking water, half the amount consumed does not meet safety standards.</a:t>
            </a:r>
          </a:p>
          <a:p>
            <a:pPr marL="0" indent="0">
              <a:buNone/>
            </a:pPr>
            <a:endParaRPr lang="en-US" sz="1700" dirty="0"/>
          </a:p>
          <a:p>
            <a:endParaRPr lang="en-US" sz="1700" dirty="0"/>
          </a:p>
        </p:txBody>
      </p:sp>
    </p:spTree>
    <p:extLst>
      <p:ext uri="{BB962C8B-B14F-4D97-AF65-F5344CB8AC3E}">
        <p14:creationId xmlns:p14="http://schemas.microsoft.com/office/powerpoint/2010/main" val="380095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029B8A-4752-5949-B6AC-31CEA77D06C3}"/>
              </a:ext>
            </a:extLst>
          </p:cNvPr>
          <p:cNvPicPr>
            <a:picLocks noGrp="1" noChangeAspect="1"/>
          </p:cNvPicPr>
          <p:nvPr>
            <p:ph idx="1"/>
          </p:nvPr>
        </p:nvPicPr>
        <p:blipFill>
          <a:blip r:embed="rId2"/>
          <a:stretch>
            <a:fillRect/>
          </a:stretch>
        </p:blipFill>
        <p:spPr>
          <a:xfrm>
            <a:off x="2381956" y="643466"/>
            <a:ext cx="7428088" cy="5571067"/>
          </a:xfrm>
          <a:prstGeom prst="rect">
            <a:avLst/>
          </a:prstGeom>
        </p:spPr>
      </p:pic>
    </p:spTree>
    <p:extLst>
      <p:ext uri="{BB962C8B-B14F-4D97-AF65-F5344CB8AC3E}">
        <p14:creationId xmlns:p14="http://schemas.microsoft.com/office/powerpoint/2010/main" val="138717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7512F-56F8-1943-9534-1D271231B282}"/>
              </a:ext>
            </a:extLst>
          </p:cNvPr>
          <p:cNvSpPr>
            <a:spLocks noGrp="1"/>
          </p:cNvSpPr>
          <p:nvPr>
            <p:ph type="title"/>
          </p:nvPr>
        </p:nvSpPr>
        <p:spPr/>
        <p:txBody>
          <a:bodyPr/>
          <a:lstStyle/>
          <a:p>
            <a:r>
              <a:rPr lang="en-US" b="1" dirty="0"/>
              <a:t>Causes of rapid growth: </a:t>
            </a:r>
            <a:br>
              <a:rPr lang="en-US" dirty="0"/>
            </a:br>
            <a:endParaRPr lang="en-US" dirty="0"/>
          </a:p>
        </p:txBody>
      </p:sp>
      <p:sp>
        <p:nvSpPr>
          <p:cNvPr id="3" name="Content Placeholder 2">
            <a:extLst>
              <a:ext uri="{FF2B5EF4-FFF2-40B4-BE49-F238E27FC236}">
                <a16:creationId xmlns:a16="http://schemas.microsoft.com/office/drawing/2014/main" id="{128CB878-F47A-4948-9CDB-9958290D055A}"/>
              </a:ext>
            </a:extLst>
          </p:cNvPr>
          <p:cNvSpPr>
            <a:spLocks noGrp="1"/>
          </p:cNvSpPr>
          <p:nvPr>
            <p:ph idx="1"/>
          </p:nvPr>
        </p:nvSpPr>
        <p:spPr/>
        <p:txBody>
          <a:bodyPr>
            <a:normAutofit fontScale="77500" lnSpcReduction="20000"/>
          </a:bodyPr>
          <a:lstStyle/>
          <a:p>
            <a:pPr marL="514350" indent="-514350">
              <a:buAutoNum type="arabicPeriod"/>
            </a:pPr>
            <a:r>
              <a:rPr lang="en-US" dirty="0"/>
              <a:t>Natural Increase – 60% population growth (1.5%) </a:t>
            </a:r>
          </a:p>
          <a:p>
            <a:pPr marL="514350" indent="-514350">
              <a:buAutoNum type="arabicPeriod"/>
            </a:pPr>
            <a:endParaRPr lang="en-US" dirty="0"/>
          </a:p>
          <a:p>
            <a:pPr marL="0" indent="0">
              <a:buNone/>
            </a:pPr>
            <a:r>
              <a:rPr lang="en-US" dirty="0"/>
              <a:t>2. Rural-urban migration – push and pull factors </a:t>
            </a:r>
          </a:p>
          <a:p>
            <a:r>
              <a:rPr lang="en-US" dirty="0">
                <a:highlight>
                  <a:srgbClr val="FFFF00"/>
                </a:highlight>
              </a:rPr>
              <a:t>Rural Push Factors </a:t>
            </a:r>
            <a:r>
              <a:rPr lang="en-US" dirty="0"/>
              <a:t>– </a:t>
            </a:r>
            <a:r>
              <a:rPr lang="en-US" dirty="0" err="1"/>
              <a:t>Mechanisation</a:t>
            </a:r>
            <a:r>
              <a:rPr lang="en-US" dirty="0"/>
              <a:t> of farming, lack of education and jobs (literacy rate 57%)- escape from rural poverty,  natural hazards- flooding and cyclones</a:t>
            </a:r>
          </a:p>
          <a:p>
            <a:pPr marL="0" indent="0">
              <a:buNone/>
            </a:pPr>
            <a:r>
              <a:rPr lang="en-US" dirty="0"/>
              <a:t>     There are no migrant restrictions in Dhaka unlike China</a:t>
            </a:r>
          </a:p>
          <a:p>
            <a:pPr marL="0" indent="0">
              <a:buNone/>
            </a:pPr>
            <a:endParaRPr lang="en-US" dirty="0"/>
          </a:p>
          <a:p>
            <a:r>
              <a:rPr lang="en-US" dirty="0">
                <a:highlight>
                  <a:srgbClr val="FFFF00"/>
                </a:highlight>
              </a:rPr>
              <a:t>Urban Pull Factors </a:t>
            </a:r>
            <a:r>
              <a:rPr lang="en-US" dirty="0"/>
              <a:t>– Higher wages ($38- 67/ </a:t>
            </a:r>
            <a:r>
              <a:rPr lang="en-US" dirty="0" err="1"/>
              <a:t>mth</a:t>
            </a:r>
            <a:r>
              <a:rPr lang="en-US" dirty="0"/>
              <a:t>), public utilities e.g. water (25%), electricity.  Growth of secondary industry such as textiles </a:t>
            </a:r>
          </a:p>
          <a:p>
            <a:endParaRPr lang="en-US" dirty="0"/>
          </a:p>
          <a:p>
            <a:pPr marL="0" indent="0">
              <a:buNone/>
            </a:pPr>
            <a:r>
              <a:rPr lang="en-US" dirty="0"/>
              <a:t>The city has become a magnet for men and women escaping rural poverty</a:t>
            </a:r>
            <a:br>
              <a:rPr lang="en-US" dirty="0"/>
            </a:br>
            <a:br>
              <a:rPr lang="en-US" dirty="0"/>
            </a:br>
            <a:endParaRPr lang="en-US" dirty="0"/>
          </a:p>
          <a:p>
            <a:pPr marL="0" indent="0">
              <a:buNone/>
            </a:pPr>
            <a:endParaRPr lang="en-US" dirty="0"/>
          </a:p>
        </p:txBody>
      </p:sp>
    </p:spTree>
    <p:extLst>
      <p:ext uri="{BB962C8B-B14F-4D97-AF65-F5344CB8AC3E}">
        <p14:creationId xmlns:p14="http://schemas.microsoft.com/office/powerpoint/2010/main" val="163894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87F3-0C8A-504B-B445-39AA299F13B3}"/>
              </a:ext>
            </a:extLst>
          </p:cNvPr>
          <p:cNvSpPr>
            <a:spLocks noGrp="1"/>
          </p:cNvSpPr>
          <p:nvPr>
            <p:ph type="title"/>
          </p:nvPr>
        </p:nvSpPr>
        <p:spPr/>
        <p:txBody>
          <a:bodyPr/>
          <a:lstStyle/>
          <a:p>
            <a:r>
              <a:rPr lang="en-US" dirty="0">
                <a:latin typeface="dearJoe 5 CASUAL PRO" panose="02000000000000000000" pitchFamily="2" charset="0"/>
              </a:rPr>
              <a:t>Watch:</a:t>
            </a:r>
          </a:p>
        </p:txBody>
      </p:sp>
      <p:sp>
        <p:nvSpPr>
          <p:cNvPr id="6" name="TextBox 5">
            <a:extLst>
              <a:ext uri="{FF2B5EF4-FFF2-40B4-BE49-F238E27FC236}">
                <a16:creationId xmlns:a16="http://schemas.microsoft.com/office/drawing/2014/main" id="{E28E5D2D-7745-C445-A80B-9B87375B7476}"/>
              </a:ext>
            </a:extLst>
          </p:cNvPr>
          <p:cNvSpPr txBox="1"/>
          <p:nvPr/>
        </p:nvSpPr>
        <p:spPr>
          <a:xfrm>
            <a:off x="7938708" y="1756569"/>
            <a:ext cx="3846892" cy="3970318"/>
          </a:xfrm>
          <a:prstGeom prst="rect">
            <a:avLst/>
          </a:prstGeom>
          <a:noFill/>
        </p:spPr>
        <p:txBody>
          <a:bodyPr wrap="square" rtlCol="0">
            <a:spAutoFit/>
          </a:bodyPr>
          <a:lstStyle/>
          <a:p>
            <a:pPr marL="342900" indent="-342900">
              <a:buAutoNum type="arabicPeriod"/>
            </a:pPr>
            <a:r>
              <a:rPr lang="en-US" dirty="0"/>
              <a:t>Why do people move to Dhaka? (push and pull factors)</a:t>
            </a:r>
          </a:p>
          <a:p>
            <a:endParaRPr lang="en-US" dirty="0"/>
          </a:p>
          <a:p>
            <a:r>
              <a:rPr lang="en-US" dirty="0"/>
              <a:t>2. In video, find an example for each of the "8 Common Rapid Urbanization Problems "and write in your book:</a:t>
            </a:r>
            <a:br>
              <a:rPr lang="en-US" dirty="0"/>
            </a:br>
            <a:r>
              <a:rPr lang="en-US" dirty="0"/>
              <a:t>1. Housing</a:t>
            </a:r>
            <a:br>
              <a:rPr lang="en-US" dirty="0"/>
            </a:br>
            <a:r>
              <a:rPr lang="en-US" dirty="0"/>
              <a:t>2. Education</a:t>
            </a:r>
            <a:br>
              <a:rPr lang="en-US" dirty="0"/>
            </a:br>
            <a:r>
              <a:rPr lang="en-US" dirty="0"/>
              <a:t>3. Access to Water &amp; Electricity</a:t>
            </a:r>
            <a:br>
              <a:rPr lang="en-US" dirty="0"/>
            </a:br>
            <a:r>
              <a:rPr lang="en-US" dirty="0"/>
              <a:t>4. Traffic Congestion</a:t>
            </a:r>
            <a:br>
              <a:rPr lang="en-US" dirty="0"/>
            </a:br>
            <a:r>
              <a:rPr lang="en-US" dirty="0"/>
              <a:t>5. Health</a:t>
            </a:r>
            <a:br>
              <a:rPr lang="en-US" dirty="0"/>
            </a:br>
            <a:r>
              <a:rPr lang="en-US" dirty="0"/>
              <a:t>6. Social Problems</a:t>
            </a:r>
            <a:br>
              <a:rPr lang="en-US" dirty="0"/>
            </a:br>
            <a:r>
              <a:rPr lang="en-US" dirty="0"/>
              <a:t>7. Employment</a:t>
            </a:r>
            <a:br>
              <a:rPr lang="en-US" dirty="0"/>
            </a:br>
            <a:r>
              <a:rPr lang="en-US" dirty="0"/>
              <a:t>8. Environmental (Pollution)</a:t>
            </a:r>
          </a:p>
        </p:txBody>
      </p:sp>
      <p:pic>
        <p:nvPicPr>
          <p:cNvPr id="10" name="Content Placeholder 9">
            <a:extLst>
              <a:ext uri="{FF2B5EF4-FFF2-40B4-BE49-F238E27FC236}">
                <a16:creationId xmlns:a16="http://schemas.microsoft.com/office/drawing/2014/main" id="{0FE6E740-3CC6-9E46-9A78-E5BC91463B71}"/>
              </a:ext>
            </a:extLst>
          </p:cNvPr>
          <p:cNvPicPr>
            <a:picLocks noGrp="1" noChangeAspect="1"/>
          </p:cNvPicPr>
          <p:nvPr>
            <p:ph idx="1"/>
          </p:nvPr>
        </p:nvPicPr>
        <p:blipFill>
          <a:blip r:embed="rId2"/>
          <a:stretch>
            <a:fillRect/>
          </a:stretch>
        </p:blipFill>
        <p:spPr>
          <a:xfrm>
            <a:off x="1110043" y="1690688"/>
            <a:ext cx="5880100" cy="3759200"/>
          </a:xfrm>
        </p:spPr>
      </p:pic>
    </p:spTree>
    <p:extLst>
      <p:ext uri="{BB962C8B-B14F-4D97-AF65-F5344CB8AC3E}">
        <p14:creationId xmlns:p14="http://schemas.microsoft.com/office/powerpoint/2010/main" val="3074117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255B0E-55CD-3244-BCD7-D429DF29F444}"/>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latin typeface="dearJoe 5 CASUAL PRO" panose="02000000000000000000" pitchFamily="2" charset="0"/>
              </a:rPr>
              <a:t>Summary of impacts</a:t>
            </a:r>
          </a:p>
        </p:txBody>
      </p:sp>
      <p:graphicFrame>
        <p:nvGraphicFramePr>
          <p:cNvPr id="5" name="Content Placeholder 2">
            <a:extLst>
              <a:ext uri="{FF2B5EF4-FFF2-40B4-BE49-F238E27FC236}">
                <a16:creationId xmlns:a16="http://schemas.microsoft.com/office/drawing/2014/main" id="{149F6AB1-F226-4985-ADD1-9AD03BA918D1}"/>
              </a:ext>
            </a:extLst>
          </p:cNvPr>
          <p:cNvGraphicFramePr>
            <a:graphicFrameLocks noGrp="1"/>
          </p:cNvGraphicFramePr>
          <p:nvPr>
            <p:ph idx="1"/>
            <p:extLst>
              <p:ext uri="{D42A27DB-BD31-4B8C-83A1-F6EECF244321}">
                <p14:modId xmlns:p14="http://schemas.microsoft.com/office/powerpoint/2010/main" val="1710146751"/>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150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673</Words>
  <Application>Microsoft Macintosh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dearJoe 5 CASUAL PRO</vt:lpstr>
      <vt:lpstr>Office Theme</vt:lpstr>
      <vt:lpstr>Dhaka: A rapidly urbanizing  LIC city</vt:lpstr>
      <vt:lpstr>PowerPoint Presentation</vt:lpstr>
      <vt:lpstr>Revision- Dhaka recap</vt:lpstr>
      <vt:lpstr>Urbanisation in Bangladesh </vt:lpstr>
      <vt:lpstr>PowerPoint Presentation</vt:lpstr>
      <vt:lpstr>PowerPoint Presentation</vt:lpstr>
      <vt:lpstr>Causes of rapid growth:  </vt:lpstr>
      <vt:lpstr>Watch:</vt:lpstr>
      <vt:lpstr>Summary of impacts</vt:lpstr>
      <vt:lpstr>The informal economy</vt:lpstr>
      <vt:lpstr>Solution: 1 Manoshi project</vt:lpstr>
      <vt:lpstr>Solution 2: Tube wells</vt:lpstr>
      <vt:lpstr>7 mark Exam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Dhaka: A rapidly urbanizing  LIC city</dc:title>
  <dc:creator>Anna Bennett</dc:creator>
  <cp:lastModifiedBy>Anna Bennett</cp:lastModifiedBy>
  <cp:revision>2</cp:revision>
  <dcterms:created xsi:type="dcterms:W3CDTF">2019-03-31T15:07:38Z</dcterms:created>
  <dcterms:modified xsi:type="dcterms:W3CDTF">2019-03-31T15:22:56Z</dcterms:modified>
</cp:coreProperties>
</file>