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11" r:id="rId2"/>
    <p:sldId id="332" r:id="rId3"/>
    <p:sldId id="312" r:id="rId4"/>
    <p:sldId id="313" r:id="rId5"/>
    <p:sldId id="314" r:id="rId6"/>
    <p:sldId id="315" r:id="rId7"/>
    <p:sldId id="316" r:id="rId8"/>
    <p:sldId id="317" r:id="rId9"/>
    <p:sldId id="318" r:id="rId10"/>
    <p:sldId id="331" r:id="rId11"/>
    <p:sldId id="333" r:id="rId12"/>
    <p:sldId id="320" r:id="rId13"/>
    <p:sldId id="259" r:id="rId14"/>
    <p:sldId id="336" r:id="rId15"/>
    <p:sldId id="321" r:id="rId16"/>
    <p:sldId id="322" r:id="rId17"/>
    <p:sldId id="323" r:id="rId18"/>
    <p:sldId id="324" r:id="rId19"/>
    <p:sldId id="325" r:id="rId20"/>
    <p:sldId id="326" r:id="rId21"/>
    <p:sldId id="327" r:id="rId22"/>
    <p:sldId id="284" r:id="rId23"/>
    <p:sldId id="328" r:id="rId24"/>
    <p:sldId id="329" r:id="rId25"/>
    <p:sldId id="283" r:id="rId26"/>
    <p:sldId id="270" r:id="rId27"/>
    <p:sldId id="272" r:id="rId28"/>
    <p:sldId id="263" r:id="rId29"/>
    <p:sldId id="280" r:id="rId30"/>
    <p:sldId id="271" r:id="rId31"/>
    <p:sldId id="261" r:id="rId32"/>
    <p:sldId id="281" r:id="rId33"/>
    <p:sldId id="282" r:id="rId34"/>
    <p:sldId id="278" r:id="rId35"/>
    <p:sldId id="266" r:id="rId36"/>
    <p:sldId id="268" r:id="rId37"/>
    <p:sldId id="330" r:id="rId38"/>
    <p:sldId id="260" r:id="rId39"/>
    <p:sldId id="285" r:id="rId40"/>
    <p:sldId id="302" r:id="rId41"/>
    <p:sldId id="303" r:id="rId42"/>
    <p:sldId id="304" r:id="rId43"/>
    <p:sldId id="300" r:id="rId44"/>
    <p:sldId id="305" r:id="rId45"/>
    <p:sldId id="301" r:id="rId46"/>
    <p:sldId id="297" r:id="rId47"/>
    <p:sldId id="299" r:id="rId48"/>
    <p:sldId id="306" r:id="rId49"/>
    <p:sldId id="307" r:id="rId50"/>
    <p:sldId id="308" r:id="rId51"/>
    <p:sldId id="309" r:id="rId52"/>
    <p:sldId id="289" r:id="rId53"/>
    <p:sldId id="334" r:id="rId54"/>
    <p:sldId id="290"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p:restoredTop sz="94632"/>
  </p:normalViewPr>
  <p:slideViewPr>
    <p:cSldViewPr snapToGrid="0" snapToObjects="1">
      <p:cViewPr varScale="1">
        <p:scale>
          <a:sx n="114" d="100"/>
          <a:sy n="114"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6CC97-6CF1-234E-83D1-41F59E5BE5FF}" type="datetimeFigureOut">
              <a:rPr lang="en-US" smtClean="0"/>
              <a:t>4/1/19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DB096-3D2B-E64A-999E-847D9D6B9B06}" type="slidenum">
              <a:rPr lang="en-US" smtClean="0"/>
              <a:t>‹#›</a:t>
            </a:fld>
            <a:endParaRPr lang="en-US"/>
          </a:p>
        </p:txBody>
      </p:sp>
    </p:spTree>
    <p:extLst>
      <p:ext uri="{BB962C8B-B14F-4D97-AF65-F5344CB8AC3E}">
        <p14:creationId xmlns:p14="http://schemas.microsoft.com/office/powerpoint/2010/main" val="75166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5</a:t>
            </a:fld>
            <a:endParaRPr lang="en-GB"/>
          </a:p>
        </p:txBody>
      </p:sp>
    </p:spTree>
    <p:extLst>
      <p:ext uri="{BB962C8B-B14F-4D97-AF65-F5344CB8AC3E}">
        <p14:creationId xmlns:p14="http://schemas.microsoft.com/office/powerpoint/2010/main" val="153420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6</a:t>
            </a:fld>
            <a:endParaRPr lang="en-GB"/>
          </a:p>
        </p:txBody>
      </p:sp>
    </p:spTree>
    <p:extLst>
      <p:ext uri="{BB962C8B-B14F-4D97-AF65-F5344CB8AC3E}">
        <p14:creationId xmlns:p14="http://schemas.microsoft.com/office/powerpoint/2010/main" val="353033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7</a:t>
            </a:fld>
            <a:endParaRPr lang="en-GB"/>
          </a:p>
        </p:txBody>
      </p:sp>
    </p:spTree>
    <p:extLst>
      <p:ext uri="{BB962C8B-B14F-4D97-AF65-F5344CB8AC3E}">
        <p14:creationId xmlns:p14="http://schemas.microsoft.com/office/powerpoint/2010/main" val="215166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51320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9</a:t>
            </a:fld>
            <a:endParaRPr lang="en-GB"/>
          </a:p>
        </p:txBody>
      </p:sp>
    </p:spTree>
    <p:extLst>
      <p:ext uri="{BB962C8B-B14F-4D97-AF65-F5344CB8AC3E}">
        <p14:creationId xmlns:p14="http://schemas.microsoft.com/office/powerpoint/2010/main" val="295018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12</a:t>
            </a:fld>
            <a:endParaRPr lang="en-GB"/>
          </a:p>
        </p:txBody>
      </p:sp>
    </p:spTree>
    <p:extLst>
      <p:ext uri="{BB962C8B-B14F-4D97-AF65-F5344CB8AC3E}">
        <p14:creationId xmlns:p14="http://schemas.microsoft.com/office/powerpoint/2010/main" val="329498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https://www.youtube.com/watch?v=UDcdFJc5G9M&amp;list=PLnHzp8tnptFXpKags1hvgvGkSgYCkJjY7</a:t>
            </a:r>
          </a:p>
        </p:txBody>
      </p:sp>
      <p:sp>
        <p:nvSpPr>
          <p:cNvPr id="4" name="Slide Number Placeholder 3"/>
          <p:cNvSpPr>
            <a:spLocks noGrp="1"/>
          </p:cNvSpPr>
          <p:nvPr>
            <p:ph type="sldNum" sz="quarter" idx="10"/>
          </p:nvPr>
        </p:nvSpPr>
        <p:spPr/>
        <p:txBody>
          <a:bodyPr/>
          <a:lstStyle/>
          <a:p>
            <a:fld id="{E9AA138B-167B-4C0C-BF33-4154EF5FA3B9}" type="slidenum">
              <a:rPr lang="en-GB" smtClean="0"/>
              <a:t>13</a:t>
            </a:fld>
            <a:endParaRPr lang="en-GB"/>
          </a:p>
        </p:txBody>
      </p:sp>
    </p:spTree>
    <p:extLst>
      <p:ext uri="{BB962C8B-B14F-4D97-AF65-F5344CB8AC3E}">
        <p14:creationId xmlns:p14="http://schemas.microsoft.com/office/powerpoint/2010/main" val="353501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9EB600-DB37-43B1-8448-B2DFB3C20E90}" type="slidenum">
              <a:rPr lang="en-GB" smtClean="0"/>
              <a:t>15</a:t>
            </a:fld>
            <a:endParaRPr lang="en-GB"/>
          </a:p>
        </p:txBody>
      </p:sp>
    </p:spTree>
    <p:extLst>
      <p:ext uri="{BB962C8B-B14F-4D97-AF65-F5344CB8AC3E}">
        <p14:creationId xmlns:p14="http://schemas.microsoft.com/office/powerpoint/2010/main" val="125474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4AEBF4-5FFC-D440-94F0-78B92A163E72}"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76736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AEBF4-5FFC-D440-94F0-78B92A163E72}"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98116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AEBF4-5FFC-D440-94F0-78B92A163E72}"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204926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AEBF4-5FFC-D440-94F0-78B92A163E72}"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68252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4AEBF4-5FFC-D440-94F0-78B92A163E72}"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36152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4AEBF4-5FFC-D440-94F0-78B92A163E72}"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75327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4AEBF4-5FFC-D440-94F0-78B92A163E72}" type="datetimeFigureOut">
              <a:rPr lang="en-US" smtClean="0"/>
              <a:t>4/1/19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65353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4AEBF4-5FFC-D440-94F0-78B92A163E72}" type="datetimeFigureOut">
              <a:rPr lang="en-US" smtClean="0"/>
              <a:t>4/1/19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38253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4AEBF4-5FFC-D440-94F0-78B92A163E72}" type="datetimeFigureOut">
              <a:rPr lang="en-US" smtClean="0"/>
              <a:t>4/1/19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81579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4AEBF4-5FFC-D440-94F0-78B92A163E72}"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16054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4AEBF4-5FFC-D440-94F0-78B92A163E72}"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35F47-07EA-924D-A386-F2F82AF734F9}" type="slidenum">
              <a:rPr lang="en-US" smtClean="0"/>
              <a:t>‹#›</a:t>
            </a:fld>
            <a:endParaRPr lang="en-US"/>
          </a:p>
        </p:txBody>
      </p:sp>
    </p:spTree>
    <p:extLst>
      <p:ext uri="{BB962C8B-B14F-4D97-AF65-F5344CB8AC3E}">
        <p14:creationId xmlns:p14="http://schemas.microsoft.com/office/powerpoint/2010/main" val="97739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AEBF4-5FFC-D440-94F0-78B92A163E72}" type="datetimeFigureOut">
              <a:rPr lang="en-US" smtClean="0"/>
              <a:t>4/1/19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35F47-07EA-924D-A386-F2F82AF734F9}" type="slidenum">
              <a:rPr lang="en-US" smtClean="0"/>
              <a:t>‹#›</a:t>
            </a:fld>
            <a:endParaRPr lang="en-US"/>
          </a:p>
        </p:txBody>
      </p:sp>
    </p:spTree>
    <p:extLst>
      <p:ext uri="{BB962C8B-B14F-4D97-AF65-F5344CB8AC3E}">
        <p14:creationId xmlns:p14="http://schemas.microsoft.com/office/powerpoint/2010/main" val="201451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youtube.com/watch?v=UDcdFJc5G9M&amp;list=PLnHzp8tnptFXpKags1hvgvGkSgYCkJjY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theguardian.com/environment/video/2016/dec/05/evolving-earth-captured-by-google-timelapse-vide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greenfield%20v%20brownfield.pdf"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EgIPGx02VKc" TargetMode="External"/><Relationship Id="rId7" Type="http://schemas.openxmlformats.org/officeDocument/2006/relationships/image" Target="../media/image36.jpeg"/><Relationship Id="rId2" Type="http://schemas.openxmlformats.org/officeDocument/2006/relationships/hyperlink" Target="http://www.youtube.com/watch?v=p6t7OqR73AA"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www.youtube.com/watch?v=7JUDUlZV5Vk" TargetMode="External"/><Relationship Id="rId4" Type="http://schemas.openxmlformats.org/officeDocument/2006/relationships/hyperlink" Target="http://www.youtube.com/watch?v=_isWKKs5kHY"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bing.com/videos/search?q=what%20is%20zipcar&amp;qs=n&amp;form=QBVR&amp;pq=what%20is%20zipcar&amp;sc=6-14&amp;sp=-1&amp;sk="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The characteristics of, and changes in, land use in urban areas: case study HOUSTON</a:t>
            </a:r>
            <a:endParaRPr lang="en-US" dirty="0"/>
          </a:p>
        </p:txBody>
      </p:sp>
      <p:sp>
        <p:nvSpPr>
          <p:cNvPr id="3" name="Subtitle 2"/>
          <p:cNvSpPr>
            <a:spLocks noGrp="1"/>
          </p:cNvSpPr>
          <p:nvPr>
            <p:ph type="subTitle" idx="1"/>
          </p:nvPr>
        </p:nvSpPr>
        <p:spPr/>
        <p:txBody>
          <a:bodyPr/>
          <a:lstStyle/>
          <a:p>
            <a:r>
              <a:rPr lang="en-US" b="1" u="sng" dirty="0"/>
              <a:t>Objective:</a:t>
            </a:r>
            <a:r>
              <a:rPr lang="en-US" u="sng" dirty="0"/>
              <a:t> To find out how urban areas are structured in terms of land use and how this is changing in modern times.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111" y="4429919"/>
            <a:ext cx="7591777" cy="2152308"/>
          </a:xfrm>
          <a:prstGeom prst="rect">
            <a:avLst/>
          </a:prstGeom>
        </p:spPr>
      </p:pic>
    </p:spTree>
    <p:extLst>
      <p:ext uri="{BB962C8B-B14F-4D97-AF65-F5344CB8AC3E}">
        <p14:creationId xmlns:p14="http://schemas.microsoft.com/office/powerpoint/2010/main" val="101483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8D8D-1D8D-FE48-A308-BD1EC3724B1F}"/>
              </a:ext>
            </a:extLst>
          </p:cNvPr>
          <p:cNvSpPr>
            <a:spLocks noGrp="1"/>
          </p:cNvSpPr>
          <p:nvPr>
            <p:ph type="title"/>
          </p:nvPr>
        </p:nvSpPr>
        <p:spPr>
          <a:xfrm>
            <a:off x="838200" y="365125"/>
            <a:ext cx="5516880" cy="1325563"/>
          </a:xfrm>
        </p:spPr>
        <p:txBody>
          <a:bodyPr/>
          <a:lstStyle/>
          <a:p>
            <a:r>
              <a:rPr lang="en-US" dirty="0"/>
              <a:t>Features of Houston’s CBD</a:t>
            </a:r>
          </a:p>
        </p:txBody>
      </p:sp>
      <p:pic>
        <p:nvPicPr>
          <p:cNvPr id="5" name="Content Placeholder 4">
            <a:extLst>
              <a:ext uri="{FF2B5EF4-FFF2-40B4-BE49-F238E27FC236}">
                <a16:creationId xmlns:a16="http://schemas.microsoft.com/office/drawing/2014/main" id="{6BE45EF6-BF46-1049-8DE6-CEEA603A7201}"/>
              </a:ext>
            </a:extLst>
          </p:cNvPr>
          <p:cNvPicPr>
            <a:picLocks noGrp="1" noChangeAspect="1"/>
          </p:cNvPicPr>
          <p:nvPr>
            <p:ph idx="1"/>
          </p:nvPr>
        </p:nvPicPr>
        <p:blipFill>
          <a:blip r:embed="rId2"/>
          <a:stretch>
            <a:fillRect/>
          </a:stretch>
        </p:blipFill>
        <p:spPr>
          <a:xfrm>
            <a:off x="557187" y="2350929"/>
            <a:ext cx="4359484" cy="3104991"/>
          </a:xfrm>
        </p:spPr>
      </p:pic>
      <p:pic>
        <p:nvPicPr>
          <p:cNvPr id="7" name="Picture 6">
            <a:extLst>
              <a:ext uri="{FF2B5EF4-FFF2-40B4-BE49-F238E27FC236}">
                <a16:creationId xmlns:a16="http://schemas.microsoft.com/office/drawing/2014/main" id="{FC199E5D-77CA-EE4A-B62D-22DBBF81B227}"/>
              </a:ext>
            </a:extLst>
          </p:cNvPr>
          <p:cNvPicPr>
            <a:picLocks noChangeAspect="1"/>
          </p:cNvPicPr>
          <p:nvPr/>
        </p:nvPicPr>
        <p:blipFill>
          <a:blip r:embed="rId3"/>
          <a:stretch>
            <a:fillRect/>
          </a:stretch>
        </p:blipFill>
        <p:spPr>
          <a:xfrm>
            <a:off x="5927515" y="3969"/>
            <a:ext cx="6526161" cy="6858000"/>
          </a:xfrm>
          <a:prstGeom prst="rect">
            <a:avLst/>
          </a:prstGeom>
        </p:spPr>
      </p:pic>
    </p:spTree>
    <p:extLst>
      <p:ext uri="{BB962C8B-B14F-4D97-AF65-F5344CB8AC3E}">
        <p14:creationId xmlns:p14="http://schemas.microsoft.com/office/powerpoint/2010/main" val="339779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C138-2CB9-434C-8AA2-DD72CDDEDB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54A4A03-005A-114F-B20A-AEA14621A0AC}"/>
              </a:ext>
            </a:extLst>
          </p:cNvPr>
          <p:cNvPicPr>
            <a:picLocks noGrp="1" noChangeAspect="1"/>
          </p:cNvPicPr>
          <p:nvPr>
            <p:ph idx="1"/>
          </p:nvPr>
        </p:nvPicPr>
        <p:blipFill>
          <a:blip r:embed="rId2"/>
          <a:stretch>
            <a:fillRect/>
          </a:stretch>
        </p:blipFill>
        <p:spPr>
          <a:xfrm>
            <a:off x="838200" y="365125"/>
            <a:ext cx="10515600" cy="1540347"/>
          </a:xfrm>
        </p:spPr>
      </p:pic>
      <p:sp>
        <p:nvSpPr>
          <p:cNvPr id="6" name="TextBox 5">
            <a:extLst>
              <a:ext uri="{FF2B5EF4-FFF2-40B4-BE49-F238E27FC236}">
                <a16:creationId xmlns:a16="http://schemas.microsoft.com/office/drawing/2014/main" id="{D09ECB8E-1586-6743-9325-F0A2B7EFFDD1}"/>
              </a:ext>
            </a:extLst>
          </p:cNvPr>
          <p:cNvSpPr txBox="1"/>
          <p:nvPr/>
        </p:nvSpPr>
        <p:spPr>
          <a:xfrm>
            <a:off x="579120" y="1905472"/>
            <a:ext cx="11186160" cy="2862322"/>
          </a:xfrm>
          <a:prstGeom prst="rect">
            <a:avLst/>
          </a:prstGeom>
          <a:noFill/>
        </p:spPr>
        <p:txBody>
          <a:bodyPr wrap="square" rtlCol="0">
            <a:spAutoFit/>
          </a:bodyPr>
          <a:lstStyle/>
          <a:p>
            <a:r>
              <a:rPr lang="en-US" sz="2000" dirty="0"/>
              <a:t>All the major freeways in Houston lead to Downtown- this makes is the most accessible part of the city. Downtown Houston has many tall buildings. This is because of the high cost of land so buildings need to build upwards rather than outwards to save space. There are many TNC headquarters located in the CBD like Chevron and BG group because they are the ones that can afford the high cost of the land (many are oil and gas companies due to Houston’s proximity to to the Gulf of Mexico. The environmental quality in the CBD is generally high as the companies here want to to be attractive to their customers- parks (such as Discovery Green) have been created to keep the environmental quality high.   There are many services that will be used by the whole city such as city hall and the main justice courts for the city.  There is not shopping in Downtown Houston- this has located in more easily accessible malls in the suburbs. </a:t>
            </a:r>
          </a:p>
        </p:txBody>
      </p:sp>
    </p:spTree>
    <p:extLst>
      <p:ext uri="{BB962C8B-B14F-4D97-AF65-F5344CB8AC3E}">
        <p14:creationId xmlns:p14="http://schemas.microsoft.com/office/powerpoint/2010/main" val="2789941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634082"/>
          </a:xfrm>
          <a:solidFill>
            <a:schemeClr val="accent5"/>
          </a:solidFill>
        </p:spPr>
        <p:txBody>
          <a:bodyPr>
            <a:normAutofit fontScale="90000"/>
          </a:bodyPr>
          <a:lstStyle/>
          <a:p>
            <a:r>
              <a:rPr lang="en-GB" dirty="0"/>
              <a:t>The Rural-Urban Fringe</a:t>
            </a:r>
            <a:endParaRPr lang="es-ES_tradnl" dirty="0"/>
          </a:p>
        </p:txBody>
      </p:sp>
      <p:sp>
        <p:nvSpPr>
          <p:cNvPr id="4" name="Rectangle 3"/>
          <p:cNvSpPr/>
          <p:nvPr/>
        </p:nvSpPr>
        <p:spPr>
          <a:xfrm>
            <a:off x="1515944" y="908720"/>
            <a:ext cx="9144000" cy="4801314"/>
          </a:xfrm>
          <a:prstGeom prst="rect">
            <a:avLst/>
          </a:prstGeom>
        </p:spPr>
        <p:txBody>
          <a:bodyPr wrap="square">
            <a:spAutoFit/>
          </a:bodyPr>
          <a:lstStyle/>
          <a:p>
            <a:endParaRPr lang="en-GB" dirty="0"/>
          </a:p>
          <a:p>
            <a:r>
              <a:rPr lang="en-GB" b="1" u="sng" dirty="0"/>
              <a:t>Rural-urban fringe: </a:t>
            </a:r>
            <a:r>
              <a:rPr lang="en-GB" dirty="0"/>
              <a:t>The boundary between the urban area (towns and cities) and the rural area (countryside).</a:t>
            </a:r>
          </a:p>
          <a:p>
            <a:endParaRPr lang="en-GB" dirty="0"/>
          </a:p>
          <a:p>
            <a:r>
              <a:rPr lang="en-GB" dirty="0"/>
              <a:t>Because so many cities are expanding, more houses need to built and often this means building on </a:t>
            </a:r>
            <a:r>
              <a:rPr lang="en-GB" b="1" u="sng" dirty="0"/>
              <a:t>greenfield sites </a:t>
            </a:r>
            <a:r>
              <a:rPr lang="en-GB" dirty="0"/>
              <a:t>and the </a:t>
            </a:r>
            <a:r>
              <a:rPr lang="en-GB" b="1" u="sng" dirty="0"/>
              <a:t>rural urban fringe</a:t>
            </a:r>
            <a:r>
              <a:rPr lang="en-GB" dirty="0"/>
              <a:t>. This means different groups frequently come into conflict over how to use it. </a:t>
            </a:r>
          </a:p>
          <a:p>
            <a:endParaRPr lang="en-GB" dirty="0"/>
          </a:p>
          <a:p>
            <a:r>
              <a:rPr lang="en-GB" dirty="0"/>
              <a:t>Groups that may come into conflict include:</a:t>
            </a:r>
          </a:p>
          <a:p>
            <a:r>
              <a:rPr lang="en-GB" dirty="0"/>
              <a:t>House developers</a:t>
            </a:r>
          </a:p>
          <a:p>
            <a:r>
              <a:rPr lang="en-GB" dirty="0"/>
              <a:t>House buyers</a:t>
            </a:r>
          </a:p>
          <a:p>
            <a:r>
              <a:rPr lang="en-GB" dirty="0"/>
              <a:t>Farmers</a:t>
            </a:r>
          </a:p>
          <a:p>
            <a:r>
              <a:rPr lang="en-GB" dirty="0"/>
              <a:t>Hikers and cyclists</a:t>
            </a:r>
          </a:p>
          <a:p>
            <a:r>
              <a:rPr lang="en-GB" dirty="0"/>
              <a:t>Road builders</a:t>
            </a:r>
          </a:p>
          <a:p>
            <a:r>
              <a:rPr lang="en-GB" dirty="0"/>
              <a:t>Factories</a:t>
            </a:r>
          </a:p>
          <a:p>
            <a:r>
              <a:rPr lang="en-GB" dirty="0"/>
              <a:t>Supermarkets</a:t>
            </a:r>
          </a:p>
          <a:p>
            <a:r>
              <a:rPr lang="en-GB" dirty="0"/>
              <a:t>Business or science parks</a:t>
            </a:r>
            <a:endParaRPr lang="es-ES_tradnl" dirty="0"/>
          </a:p>
        </p:txBody>
      </p:sp>
      <p:pic>
        <p:nvPicPr>
          <p:cNvPr id="6146" name="Picture 2" descr="http://www.pland.gov.hk/pland_en/p_study/prog_s/landscape/e_executive_summary_hp/images/image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7" y="3573016"/>
            <a:ext cx="5789585"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4075EA-2410-6A4F-8A53-3E71031FF08C}"/>
              </a:ext>
            </a:extLst>
          </p:cNvPr>
          <p:cNvSpPr/>
          <p:nvPr/>
        </p:nvSpPr>
        <p:spPr>
          <a:xfrm>
            <a:off x="5977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spTree>
    <p:extLst>
      <p:ext uri="{BB962C8B-B14F-4D97-AF65-F5344CB8AC3E}">
        <p14:creationId xmlns:p14="http://schemas.microsoft.com/office/powerpoint/2010/main" val="240347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65" y="2466938"/>
            <a:ext cx="11811846" cy="1384995"/>
          </a:xfrm>
          <a:prstGeom prst="rect">
            <a:avLst/>
          </a:prstGeom>
          <a:solidFill>
            <a:srgbClr val="CF9F6F"/>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dirty="0"/>
              <a:t>A brownfield site is </a:t>
            </a:r>
            <a:r>
              <a:rPr lang="en-US" sz="2800" dirty="0"/>
              <a:t>land that has been used, abandoned and now awaits some new use. Commonly found across urban areas, particularly in the inner city.</a:t>
            </a:r>
            <a:endParaRPr lang="en-GB" sz="2800" dirty="0"/>
          </a:p>
          <a:p>
            <a:endParaRPr lang="en-GB" sz="2800" dirty="0"/>
          </a:p>
        </p:txBody>
      </p:sp>
      <p:sp>
        <p:nvSpPr>
          <p:cNvPr id="3" name="TextBox 2"/>
          <p:cNvSpPr txBox="1"/>
          <p:nvPr/>
        </p:nvSpPr>
        <p:spPr>
          <a:xfrm>
            <a:off x="85865" y="4008782"/>
            <a:ext cx="11811846"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800" dirty="0"/>
              <a:t>A greenfield site is </a:t>
            </a:r>
            <a:r>
              <a:rPr lang="en-US" sz="2800" dirty="0"/>
              <a:t>a plot of land, often in a rural or on the edge of an urban area that has not yet been subject to any building development.</a:t>
            </a:r>
            <a:endParaRPr lang="en-GB" sz="2800" dirty="0"/>
          </a:p>
          <a:p>
            <a:endParaRPr lang="en-GB" sz="2800" dirty="0"/>
          </a:p>
        </p:txBody>
      </p:sp>
      <p:sp>
        <p:nvSpPr>
          <p:cNvPr id="5" name="TextBox 4"/>
          <p:cNvSpPr txBox="1"/>
          <p:nvPr/>
        </p:nvSpPr>
        <p:spPr>
          <a:xfrm>
            <a:off x="3005959" y="865566"/>
            <a:ext cx="4813434" cy="707886"/>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4000" dirty="0"/>
              <a:t>Key Word Definitions: </a:t>
            </a:r>
          </a:p>
        </p:txBody>
      </p:sp>
      <p:pic>
        <p:nvPicPr>
          <p:cNvPr id="6" name="Picture 5"/>
          <p:cNvPicPr>
            <a:picLocks noChangeAspect="1"/>
          </p:cNvPicPr>
          <p:nvPr/>
        </p:nvPicPr>
        <p:blipFill>
          <a:blip r:embed="rId3"/>
          <a:stretch>
            <a:fillRect/>
          </a:stretch>
        </p:blipFill>
        <p:spPr>
          <a:xfrm>
            <a:off x="818328" y="0"/>
            <a:ext cx="2105025" cy="1943100"/>
          </a:xfrm>
          <a:prstGeom prst="rect">
            <a:avLst/>
          </a:prstGeom>
        </p:spPr>
      </p:pic>
      <p:sp>
        <p:nvSpPr>
          <p:cNvPr id="4" name="Rectangle 3"/>
          <p:cNvSpPr/>
          <p:nvPr/>
        </p:nvSpPr>
        <p:spPr>
          <a:xfrm>
            <a:off x="85865" y="5917615"/>
            <a:ext cx="9926815" cy="369332"/>
          </a:xfrm>
          <a:prstGeom prst="rect">
            <a:avLst/>
          </a:prstGeom>
        </p:spPr>
        <p:txBody>
          <a:bodyPr wrap="square">
            <a:spAutoFit/>
          </a:bodyPr>
          <a:lstStyle/>
          <a:p>
            <a:r>
              <a:rPr lang="en-GB" dirty="0">
                <a:hlinkClick r:id="rId4"/>
              </a:rPr>
              <a:t>https://www.youtube.com/watch?v=UDcdFJc5G9M&amp;list=PLnHzp8tnptFXpKags1hvgvGkSgYCkJjY7</a:t>
            </a:r>
            <a:r>
              <a:rPr lang="en-GB" dirty="0"/>
              <a:t> </a:t>
            </a:r>
          </a:p>
        </p:txBody>
      </p:sp>
    </p:spTree>
    <p:extLst>
      <p:ext uri="{BB962C8B-B14F-4D97-AF65-F5344CB8AC3E}">
        <p14:creationId xmlns:p14="http://schemas.microsoft.com/office/powerpoint/2010/main" val="23580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246536" y="692114"/>
          <a:ext cx="7375970" cy="5445615"/>
        </p:xfrm>
        <a:graphic>
          <a:graphicData uri="http://schemas.openxmlformats.org/drawingml/2006/table">
            <a:tbl>
              <a:tblPr firstRow="1" firstCol="1" bandRow="1">
                <a:tableStyleId>{5940675A-B579-460E-94D1-54222C63F5DA}</a:tableStyleId>
              </a:tblPr>
              <a:tblGrid>
                <a:gridCol w="3687985">
                  <a:extLst>
                    <a:ext uri="{9D8B030D-6E8A-4147-A177-3AD203B41FA5}">
                      <a16:colId xmlns:a16="http://schemas.microsoft.com/office/drawing/2014/main" val="20000"/>
                    </a:ext>
                  </a:extLst>
                </a:gridCol>
                <a:gridCol w="3687985">
                  <a:extLst>
                    <a:ext uri="{9D8B030D-6E8A-4147-A177-3AD203B41FA5}">
                      <a16:colId xmlns:a16="http://schemas.microsoft.com/office/drawing/2014/main" val="20001"/>
                    </a:ext>
                  </a:extLst>
                </a:gridCol>
              </a:tblGrid>
              <a:tr h="814817">
                <a:tc>
                  <a:txBody>
                    <a:bodyPr/>
                    <a:lstStyle/>
                    <a:p>
                      <a:pPr algn="ctr">
                        <a:lnSpc>
                          <a:spcPct val="107000"/>
                        </a:lnSpc>
                        <a:spcAft>
                          <a:spcPts val="0"/>
                        </a:spcAft>
                      </a:pPr>
                      <a:r>
                        <a:rPr lang="en-GB" sz="2000" dirty="0">
                          <a:effectLst/>
                        </a:rPr>
                        <a:t>More space for gardens.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Roads already exist.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018617">
                <a:tc>
                  <a:txBody>
                    <a:bodyPr/>
                    <a:lstStyle/>
                    <a:p>
                      <a:pPr algn="ctr">
                        <a:lnSpc>
                          <a:spcPct val="107000"/>
                        </a:lnSpc>
                        <a:spcAft>
                          <a:spcPts val="0"/>
                        </a:spcAft>
                      </a:pPr>
                      <a:r>
                        <a:rPr lang="en-GB" sz="2000">
                          <a:effectLst/>
                        </a:rPr>
                        <a:t>Easier to get planning permission as councils want to see brownfield sites used.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Pleasant countryside environment may appeal to potential home owners.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14817">
                <a:tc>
                  <a:txBody>
                    <a:bodyPr/>
                    <a:lstStyle/>
                    <a:p>
                      <a:pPr algn="ctr">
                        <a:lnSpc>
                          <a:spcPct val="107000"/>
                        </a:lnSpc>
                        <a:spcAft>
                          <a:spcPts val="0"/>
                        </a:spcAft>
                      </a:pPr>
                      <a:r>
                        <a:rPr lang="en-GB" sz="2000" dirty="0">
                          <a:effectLst/>
                        </a:rPr>
                        <a:t>Land cheaper on the outskirts so plots can be larger.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Sites in cities are not left derelict and/or empty.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018617">
                <a:tc>
                  <a:txBody>
                    <a:bodyPr/>
                    <a:lstStyle/>
                    <a:p>
                      <a:pPr algn="ctr">
                        <a:lnSpc>
                          <a:spcPct val="107000"/>
                        </a:lnSpc>
                        <a:spcAft>
                          <a:spcPts val="0"/>
                        </a:spcAft>
                      </a:pPr>
                      <a:r>
                        <a:rPr lang="en-GB" sz="2000" dirty="0">
                          <a:effectLst/>
                        </a:rPr>
                        <a:t>Near to facilities in town centres, e.g. shops, entertainment and places of work.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No restrictions of existing road network.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14817">
                <a:tc>
                  <a:txBody>
                    <a:bodyPr/>
                    <a:lstStyle/>
                    <a:p>
                      <a:pPr algn="ctr">
                        <a:lnSpc>
                          <a:spcPct val="107000"/>
                        </a:lnSpc>
                        <a:spcAft>
                          <a:spcPts val="0"/>
                        </a:spcAft>
                      </a:pPr>
                      <a:r>
                        <a:rPr lang="en-GB" sz="2000">
                          <a:effectLst/>
                        </a:rPr>
                        <a:t>Some shops and business parks on the outskirts provide local facilities.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effectLst/>
                        </a:rPr>
                        <a:t>Utilities such as water and electricity are already provided.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14817">
                <a:tc>
                  <a:txBody>
                    <a:bodyPr/>
                    <a:lstStyle/>
                    <a:p>
                      <a:pPr algn="ctr">
                        <a:lnSpc>
                          <a:spcPct val="107000"/>
                        </a:lnSpc>
                        <a:spcAft>
                          <a:spcPts val="0"/>
                        </a:spcAft>
                      </a:pPr>
                      <a:r>
                        <a:rPr lang="en-GB" sz="2000" dirty="0">
                          <a:effectLst/>
                        </a:rPr>
                        <a:t>Cuts commuting.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rPr>
                        <a:t>New sites do not need clearing so can be cheaper to prepare.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3" name="TextBox 2"/>
          <p:cNvSpPr txBox="1"/>
          <p:nvPr/>
        </p:nvSpPr>
        <p:spPr>
          <a:xfrm>
            <a:off x="340963" y="278969"/>
            <a:ext cx="3363132" cy="273921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Sort the cards into two categories. Advantages of building on a brownfield site and advantages of building on a greenfield site. </a:t>
            </a:r>
          </a:p>
        </p:txBody>
      </p:sp>
      <p:sp>
        <p:nvSpPr>
          <p:cNvPr id="4" name="TextBox 3"/>
          <p:cNvSpPr txBox="1"/>
          <p:nvPr/>
        </p:nvSpPr>
        <p:spPr>
          <a:xfrm>
            <a:off x="333214" y="3265809"/>
            <a:ext cx="3370881" cy="3046988"/>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Challenge: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of the two sites to build on do you think benefits:</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developer.</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potential residents of the new homes. </a:t>
            </a:r>
          </a:p>
        </p:txBody>
      </p:sp>
    </p:spTree>
    <p:extLst>
      <p:ext uri="{BB962C8B-B14F-4D97-AF65-F5344CB8AC3E}">
        <p14:creationId xmlns:p14="http://schemas.microsoft.com/office/powerpoint/2010/main" val="86625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05547" y="1628801"/>
          <a:ext cx="9162454" cy="4048155"/>
        </p:xfrm>
        <a:graphic>
          <a:graphicData uri="http://schemas.openxmlformats.org/drawingml/2006/table">
            <a:tbl>
              <a:tblPr/>
              <a:tblGrid>
                <a:gridCol w="4581227">
                  <a:extLst>
                    <a:ext uri="{9D8B030D-6E8A-4147-A177-3AD203B41FA5}">
                      <a16:colId xmlns:a16="http://schemas.microsoft.com/office/drawing/2014/main" val="20000"/>
                    </a:ext>
                  </a:extLst>
                </a:gridCol>
                <a:gridCol w="4581227">
                  <a:extLst>
                    <a:ext uri="{9D8B030D-6E8A-4147-A177-3AD203B41FA5}">
                      <a16:colId xmlns:a16="http://schemas.microsoft.com/office/drawing/2014/main" val="20001"/>
                    </a:ext>
                  </a:extLst>
                </a:gridCol>
              </a:tblGrid>
              <a:tr h="664875">
                <a:tc>
                  <a:txBody>
                    <a:bodyPr/>
                    <a:lstStyle/>
                    <a:p>
                      <a:pPr algn="ctr" fontAlgn="t"/>
                      <a:r>
                        <a:rPr lang="en-GB" b="1" dirty="0">
                          <a:effectLst/>
                        </a:rPr>
                        <a:t>ADVANTAGES TO LOCAL RESIDENTS IN RURAL-URBAN FRINGE</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b="1">
                          <a:effectLst/>
                        </a:rPr>
                        <a:t>DISADVANTAGES TO LOCAL RESIDENTS IN RURAL-URBAN FRINGE</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08141">
                <a:tc>
                  <a:txBody>
                    <a:bodyPr/>
                    <a:lstStyle/>
                    <a:p>
                      <a:pPr fontAlgn="t">
                        <a:buFont typeface="Arial"/>
                        <a:buChar char="•"/>
                      </a:pPr>
                      <a:r>
                        <a:rPr lang="en-GB" dirty="0">
                          <a:effectLst/>
                        </a:rPr>
                        <a:t>New public transport links may be developed</a:t>
                      </a:r>
                    </a:p>
                    <a:p>
                      <a:pPr fontAlgn="t">
                        <a:buFont typeface="Arial"/>
                        <a:buNone/>
                      </a:pPr>
                      <a:endParaRPr lang="en-GB" dirty="0">
                        <a:effectLst/>
                      </a:endParaRPr>
                    </a:p>
                    <a:p>
                      <a:pPr fontAlgn="t">
                        <a:buFont typeface="Arial"/>
                        <a:buChar char="•"/>
                      </a:pPr>
                      <a:r>
                        <a:rPr lang="en-GB" dirty="0">
                          <a:effectLst/>
                        </a:rPr>
                        <a:t>There will be new facilities that local residents can access and use</a:t>
                      </a:r>
                    </a:p>
                    <a:p>
                      <a:pPr fontAlgn="t">
                        <a:buFont typeface="Arial"/>
                        <a:buChar char="•"/>
                      </a:pPr>
                      <a:endParaRPr lang="en-GB" dirty="0">
                        <a:effectLst/>
                      </a:endParaRPr>
                    </a:p>
                    <a:p>
                      <a:pPr fontAlgn="t">
                        <a:buFont typeface="Arial"/>
                        <a:buChar char="•"/>
                      </a:pPr>
                      <a:r>
                        <a:rPr lang="en-GB" dirty="0">
                          <a:effectLst/>
                        </a:rPr>
                        <a:t>Local residents may get jobs in the new shopping centre.</a:t>
                      </a:r>
                    </a:p>
                    <a:p>
                      <a:pPr fontAlgn="t">
                        <a:buFont typeface="Arial"/>
                        <a:buChar char="•"/>
                      </a:pPr>
                      <a:endParaRPr lang="en-GB" dirty="0">
                        <a:effectLst/>
                      </a:endParaRPr>
                    </a:p>
                    <a:p>
                      <a:pPr fontAlgn="t">
                        <a:buFont typeface="Arial"/>
                        <a:buChar char="•"/>
                      </a:pPr>
                      <a:r>
                        <a:rPr lang="en-GB" dirty="0">
                          <a:effectLst/>
                        </a:rPr>
                        <a:t>The shopping centre may pull more people into the area and may benefit existing services, possibly owned by local residents (positive multiplier effect).</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buFont typeface="Arial"/>
                        <a:buChar char="•"/>
                      </a:pPr>
                      <a:r>
                        <a:rPr lang="en-GB" dirty="0">
                          <a:effectLst/>
                        </a:rPr>
                        <a:t>There will be an increase in congestion as more people travel to shopping centre by car.</a:t>
                      </a:r>
                    </a:p>
                    <a:p>
                      <a:pPr fontAlgn="t">
                        <a:buFont typeface="Arial"/>
                        <a:buChar char="•"/>
                      </a:pPr>
                      <a:endParaRPr lang="en-GB" dirty="0">
                        <a:effectLst/>
                      </a:endParaRPr>
                    </a:p>
                    <a:p>
                      <a:pPr fontAlgn="t">
                        <a:buFont typeface="Arial"/>
                        <a:buChar char="•"/>
                      </a:pPr>
                      <a:r>
                        <a:rPr lang="en-GB" dirty="0">
                          <a:effectLst/>
                        </a:rPr>
                        <a:t>The shopping centres may create noise, air and visual pollution all affecting local residents (negative externality)</a:t>
                      </a:r>
                    </a:p>
                    <a:p>
                      <a:pPr fontAlgn="t">
                        <a:buFont typeface="Arial"/>
                        <a:buChar char="•"/>
                      </a:pPr>
                      <a:endParaRPr lang="en-GB" dirty="0">
                        <a:effectLst/>
                      </a:endParaRPr>
                    </a:p>
                    <a:p>
                      <a:pPr fontAlgn="t">
                        <a:buFont typeface="Arial"/>
                        <a:buChar char="•"/>
                      </a:pPr>
                      <a:r>
                        <a:rPr lang="en-GB" dirty="0">
                          <a:effectLst/>
                        </a:rPr>
                        <a:t>Shopping centres may destroy greenfield sites that have previously been used and enjoyed by local residents.</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2" name="TextBox 1"/>
          <p:cNvSpPr txBox="1"/>
          <p:nvPr/>
        </p:nvSpPr>
        <p:spPr>
          <a:xfrm>
            <a:off x="1919536" y="260648"/>
            <a:ext cx="8496944" cy="923330"/>
          </a:xfrm>
          <a:prstGeom prst="rect">
            <a:avLst/>
          </a:prstGeom>
          <a:solidFill>
            <a:srgbClr val="FFFF00"/>
          </a:solidFill>
        </p:spPr>
        <p:txBody>
          <a:bodyPr wrap="square" rtlCol="0">
            <a:spAutoFit/>
          </a:bodyPr>
          <a:lstStyle/>
          <a:p>
            <a:pPr algn="ctr"/>
            <a:r>
              <a:rPr lang="en-GB" b="1" u="sng" dirty="0"/>
              <a:t>Developing the rural urban fringe</a:t>
            </a:r>
          </a:p>
          <a:p>
            <a:r>
              <a:rPr lang="en-GB" dirty="0"/>
              <a:t>Imagine a shopping centre was being built on the outskirts of Houston there would be advantages and disadvantages for the local residents!</a:t>
            </a:r>
          </a:p>
        </p:txBody>
      </p:sp>
    </p:spTree>
    <p:extLst>
      <p:ext uri="{BB962C8B-B14F-4D97-AF65-F5344CB8AC3E}">
        <p14:creationId xmlns:p14="http://schemas.microsoft.com/office/powerpoint/2010/main" val="76514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location of Memorial Mall, Houston</a:t>
            </a:r>
          </a:p>
        </p:txBody>
      </p:sp>
      <p:pic>
        <p:nvPicPr>
          <p:cNvPr id="4" name="Content Placeholder 3"/>
          <p:cNvPicPr>
            <a:picLocks noGrp="1" noChangeAspect="1"/>
          </p:cNvPicPr>
          <p:nvPr>
            <p:ph idx="1"/>
          </p:nvPr>
        </p:nvPicPr>
        <p:blipFill>
          <a:blip r:embed="rId2"/>
          <a:stretch>
            <a:fillRect/>
          </a:stretch>
        </p:blipFill>
        <p:spPr>
          <a:xfrm>
            <a:off x="1981200" y="1844824"/>
            <a:ext cx="8229600" cy="3338580"/>
          </a:xfrm>
          <a:prstGeom prst="rect">
            <a:avLst/>
          </a:prstGeom>
        </p:spPr>
      </p:pic>
    </p:spTree>
    <p:extLst>
      <p:ext uri="{BB962C8B-B14F-4D97-AF65-F5344CB8AC3E}">
        <p14:creationId xmlns:p14="http://schemas.microsoft.com/office/powerpoint/2010/main" val="416730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is shopping moving to the suburbs?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5800" y="1988840"/>
            <a:ext cx="5499100" cy="3937000"/>
          </a:xfrm>
        </p:spPr>
      </p:pic>
      <p:sp>
        <p:nvSpPr>
          <p:cNvPr id="5" name="TextBox 4"/>
          <p:cNvSpPr txBox="1"/>
          <p:nvPr/>
        </p:nvSpPr>
        <p:spPr>
          <a:xfrm>
            <a:off x="981023" y="2126984"/>
            <a:ext cx="1234480" cy="2862322"/>
          </a:xfrm>
          <a:prstGeom prst="rect">
            <a:avLst/>
          </a:prstGeom>
          <a:noFill/>
        </p:spPr>
        <p:txBody>
          <a:bodyPr wrap="square" rtlCol="0">
            <a:spAutoFit/>
          </a:bodyPr>
          <a:lstStyle/>
          <a:p>
            <a:r>
              <a:rPr lang="en-US" b="1" u="sng" dirty="0">
                <a:solidFill>
                  <a:srgbClr val="0070C0"/>
                </a:solidFill>
              </a:rPr>
              <a:t>Skill: </a:t>
            </a:r>
            <a:r>
              <a:rPr lang="en-US" dirty="0">
                <a:solidFill>
                  <a:srgbClr val="0070C0"/>
                </a:solidFill>
              </a:rPr>
              <a:t>annotate this image to explain why memorial has located in the suburbs</a:t>
            </a:r>
          </a:p>
        </p:txBody>
      </p:sp>
    </p:spTree>
    <p:extLst>
      <p:ext uri="{BB962C8B-B14F-4D97-AF65-F5344CB8AC3E}">
        <p14:creationId xmlns:p14="http://schemas.microsoft.com/office/powerpoint/2010/main" val="42046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52788" y="862013"/>
            <a:ext cx="5686425" cy="5133975"/>
          </a:xfrm>
          <a:prstGeom prst="rect">
            <a:avLst/>
          </a:prstGeom>
        </p:spPr>
      </p:pic>
      <p:sp>
        <p:nvSpPr>
          <p:cNvPr id="5" name="TextBox 4"/>
          <p:cNvSpPr txBox="1"/>
          <p:nvPr/>
        </p:nvSpPr>
        <p:spPr>
          <a:xfrm>
            <a:off x="6672064" y="404665"/>
            <a:ext cx="2736304" cy="646331"/>
          </a:xfrm>
          <a:prstGeom prst="rect">
            <a:avLst/>
          </a:prstGeom>
          <a:noFill/>
        </p:spPr>
        <p:txBody>
          <a:bodyPr wrap="square" rtlCol="0">
            <a:spAutoFit/>
          </a:bodyPr>
          <a:lstStyle/>
          <a:p>
            <a:r>
              <a:rPr lang="en-US" b="1" dirty="0"/>
              <a:t>Excellent transport links- I10</a:t>
            </a:r>
          </a:p>
        </p:txBody>
      </p:sp>
      <p:cxnSp>
        <p:nvCxnSpPr>
          <p:cNvPr id="7" name="Straight Arrow Connector 6"/>
          <p:cNvCxnSpPr/>
          <p:nvPr/>
        </p:nvCxnSpPr>
        <p:spPr>
          <a:xfrm flipH="1">
            <a:off x="6240016" y="721518"/>
            <a:ext cx="1152128" cy="2566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11824" y="6126164"/>
            <a:ext cx="5040560" cy="646331"/>
          </a:xfrm>
          <a:prstGeom prst="rect">
            <a:avLst/>
          </a:prstGeom>
          <a:noFill/>
        </p:spPr>
        <p:txBody>
          <a:bodyPr wrap="square" rtlCol="0">
            <a:spAutoFit/>
          </a:bodyPr>
          <a:lstStyle/>
          <a:p>
            <a:r>
              <a:rPr lang="en-US" b="1" dirty="0"/>
              <a:t>Near wealthy residential areas in the West of Houston such as Memorial and Lakes and Eldridge</a:t>
            </a:r>
          </a:p>
        </p:txBody>
      </p:sp>
      <p:cxnSp>
        <p:nvCxnSpPr>
          <p:cNvPr id="10" name="Straight Arrow Connector 9"/>
          <p:cNvCxnSpPr/>
          <p:nvPr/>
        </p:nvCxnSpPr>
        <p:spPr>
          <a:xfrm flipV="1">
            <a:off x="6744072" y="4509121"/>
            <a:ext cx="0" cy="1617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2"/>
          </p:cNvCxnSpPr>
          <p:nvPr/>
        </p:nvCxnSpPr>
        <p:spPr>
          <a:xfrm flipH="1" flipV="1">
            <a:off x="4583832" y="2204865"/>
            <a:ext cx="1512168" cy="3921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83228" y="2125862"/>
            <a:ext cx="1090464" cy="3416320"/>
          </a:xfrm>
          <a:prstGeom prst="rect">
            <a:avLst/>
          </a:prstGeom>
          <a:noFill/>
        </p:spPr>
        <p:txBody>
          <a:bodyPr wrap="square" rtlCol="0">
            <a:spAutoFit/>
          </a:bodyPr>
          <a:lstStyle/>
          <a:p>
            <a:r>
              <a:rPr lang="en-US" b="1" dirty="0"/>
              <a:t>Away from city </a:t>
            </a:r>
            <a:r>
              <a:rPr lang="en-US" b="1" dirty="0" err="1"/>
              <a:t>centre</a:t>
            </a:r>
            <a:r>
              <a:rPr lang="en-US" b="1" dirty="0"/>
              <a:t> so more land available for cheaper parking and bigger stores </a:t>
            </a:r>
          </a:p>
        </p:txBody>
      </p:sp>
      <p:cxnSp>
        <p:nvCxnSpPr>
          <p:cNvPr id="16" name="Straight Arrow Connector 15"/>
          <p:cNvCxnSpPr/>
          <p:nvPr/>
        </p:nvCxnSpPr>
        <p:spPr>
          <a:xfrm flipH="1">
            <a:off x="8832304" y="3645024"/>
            <a:ext cx="3352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9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r>
              <a:rPr lang="en-GB" b="1" dirty="0"/>
              <a:t>Case Study: The location of retail- i.e. Memorial, Houston </a:t>
            </a:r>
          </a:p>
        </p:txBody>
      </p:sp>
      <p:sp>
        <p:nvSpPr>
          <p:cNvPr id="3" name="Content Placeholder 2"/>
          <p:cNvSpPr>
            <a:spLocks noGrp="1"/>
          </p:cNvSpPr>
          <p:nvPr>
            <p:ph idx="1"/>
          </p:nvPr>
        </p:nvSpPr>
        <p:spPr>
          <a:ln>
            <a:solidFill>
              <a:srgbClr val="FF0000"/>
            </a:solidFill>
          </a:ln>
        </p:spPr>
        <p:txBody>
          <a:bodyPr/>
          <a:lstStyle/>
          <a:p>
            <a:pPr marL="514350" indent="-514350">
              <a:buNone/>
            </a:pPr>
            <a:r>
              <a:rPr lang="en-GB" b="1" dirty="0"/>
              <a:t>Explain the factors that affect the location of tertiary industry. Use an example in your answer. (6)</a:t>
            </a:r>
          </a:p>
          <a:p>
            <a:pPr marL="514350" indent="-514350">
              <a:buNone/>
            </a:pPr>
            <a:endParaRPr lang="en-GB" b="1" dirty="0"/>
          </a:p>
          <a:p>
            <a:pPr marL="0" indent="0">
              <a:buNone/>
            </a:pPr>
            <a:endParaRPr lang="en-GB" dirty="0"/>
          </a:p>
        </p:txBody>
      </p:sp>
    </p:spTree>
    <p:extLst>
      <p:ext uri="{BB962C8B-B14F-4D97-AF65-F5344CB8AC3E}">
        <p14:creationId xmlns:p14="http://schemas.microsoft.com/office/powerpoint/2010/main" val="216904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4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837FEB0-D5E1-8A4C-BCA6-919CA905D127}"/>
              </a:ext>
            </a:extLst>
          </p:cNvPr>
          <p:cNvPicPr>
            <a:picLocks noGrp="1" noChangeAspect="1"/>
          </p:cNvPicPr>
          <p:nvPr>
            <p:ph idx="1"/>
          </p:nvPr>
        </p:nvPicPr>
        <p:blipFill>
          <a:blip r:embed="rId2"/>
          <a:stretch>
            <a:fillRect/>
          </a:stretch>
        </p:blipFill>
        <p:spPr>
          <a:xfrm>
            <a:off x="643467" y="675471"/>
            <a:ext cx="10905066" cy="5507057"/>
          </a:xfrm>
          <a:prstGeom prst="rect">
            <a:avLst/>
          </a:prstGeom>
        </p:spPr>
      </p:pic>
    </p:spTree>
    <p:extLst>
      <p:ext uri="{BB962C8B-B14F-4D97-AF65-F5344CB8AC3E}">
        <p14:creationId xmlns:p14="http://schemas.microsoft.com/office/powerpoint/2010/main" val="4059850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7528" y="188640"/>
            <a:ext cx="8229600" cy="6192688"/>
          </a:xfrm>
        </p:spPr>
        <p:txBody>
          <a:bodyPr>
            <a:normAutofit fontScale="92500" lnSpcReduction="20000"/>
          </a:bodyPr>
          <a:lstStyle/>
          <a:p>
            <a:pPr>
              <a:buNone/>
            </a:pPr>
            <a:r>
              <a:rPr lang="en-GB" b="1" dirty="0"/>
              <a:t>Explain the factors that affect the location of tertiary industry. Use an example in your answer. (6)</a:t>
            </a:r>
            <a:endParaRPr lang="en-US" dirty="0"/>
          </a:p>
          <a:p>
            <a:pPr>
              <a:buNone/>
            </a:pPr>
            <a:r>
              <a:rPr lang="en-GB" dirty="0"/>
              <a:t>Memorial shopping Mall is part of the retail industry.  It is located in an  suburban area of Houston, Texas. It is a very large mall with ? square feet of space; a location within the suburbs was therefore appropriate as land is cheaper than in the CBD.  An important consideration for the retail industry is accessibility for customers and deliveries of merchandise. The mall is located just off the I10 – a major arterial route of the e city; this enables large numbers of people to reach the mall easily. It is an upscale mall and so it is located in the west of the city; this is a wealthier area of the city and so customers have ample disposable income to spend. The location of the mall in the suburbs means that there are many people living in residential areas surrounding the mall providing both workers and customers. The area surrounding the Memorial is multi-use; there are many offices in the area increasing the consumer base still further. </a:t>
            </a:r>
            <a:endParaRPr lang="en-US" dirty="0"/>
          </a:p>
        </p:txBody>
      </p:sp>
    </p:spTree>
    <p:extLst>
      <p:ext uri="{BB962C8B-B14F-4D97-AF65-F5344CB8AC3E}">
        <p14:creationId xmlns:p14="http://schemas.microsoft.com/office/powerpoint/2010/main" val="295592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google maps to try and apply the Burgess and Hoyt model to Houston</a:t>
            </a:r>
          </a:p>
        </p:txBody>
      </p:sp>
      <p:sp>
        <p:nvSpPr>
          <p:cNvPr id="3" name="Content Placeholder 2"/>
          <p:cNvSpPr>
            <a:spLocks noGrp="1"/>
          </p:cNvSpPr>
          <p:nvPr>
            <p:ph idx="1"/>
          </p:nvPr>
        </p:nvSpPr>
        <p:spPr/>
        <p:txBody>
          <a:bodyPr>
            <a:normAutofit fontScale="92500" lnSpcReduction="20000"/>
          </a:bodyPr>
          <a:lstStyle/>
          <a:p>
            <a:r>
              <a:rPr lang="en-US" dirty="0"/>
              <a:t>Using google maps</a:t>
            </a:r>
            <a:r>
              <a:rPr lang="is-IS" dirty="0"/>
              <a:t>….</a:t>
            </a:r>
          </a:p>
          <a:p>
            <a:r>
              <a:rPr lang="is-IS" dirty="0"/>
              <a:t>Compete the table using google street mapview to find evidence of different land use zones within Houston and desecribe the evidence</a:t>
            </a:r>
          </a:p>
          <a:p>
            <a:pPr marL="0" indent="0">
              <a:buNone/>
            </a:pPr>
            <a:r>
              <a:rPr lang="is-IS" b="1" u="sng" dirty="0"/>
              <a:t>Task 2: </a:t>
            </a:r>
          </a:p>
          <a:p>
            <a:pPr marL="0" indent="0">
              <a:buNone/>
            </a:pPr>
            <a:r>
              <a:rPr lang="is-IS" dirty="0"/>
              <a:t>Transfer this information onto the wall map of Houston to make a display. Things to include:</a:t>
            </a:r>
          </a:p>
          <a:p>
            <a:pPr marL="0" indent="0">
              <a:buNone/>
            </a:pPr>
            <a:r>
              <a:rPr lang="is-IS" dirty="0"/>
              <a:t>Images of different areas of Houston- and an explanation of why the land use is different in each of these areas</a:t>
            </a:r>
          </a:p>
          <a:p>
            <a:pPr marL="0" indent="0">
              <a:buNone/>
            </a:pPr>
            <a:r>
              <a:rPr lang="is-IS" dirty="0"/>
              <a:t>Key terms associated with the land use maps (CBD/ inner city/ Suburbs/ industy/ low class residential/ high class residential/ rural-urban fringe)</a:t>
            </a:r>
          </a:p>
          <a:p>
            <a:pPr marL="0" indent="0">
              <a:buNone/>
            </a:pPr>
            <a:r>
              <a:rPr lang="is-IS" dirty="0">
                <a:solidFill>
                  <a:srgbClr val="7030A0"/>
                </a:solidFill>
              </a:rPr>
              <a:t>Success criteria: make the display detailed and informative but also readable and attractive</a:t>
            </a:r>
          </a:p>
          <a:p>
            <a:endParaRPr lang="en-US" dirty="0"/>
          </a:p>
        </p:txBody>
      </p:sp>
    </p:spTree>
    <p:extLst>
      <p:ext uri="{BB962C8B-B14F-4D97-AF65-F5344CB8AC3E}">
        <p14:creationId xmlns:p14="http://schemas.microsoft.com/office/powerpoint/2010/main" val="1712437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use in Houston- annotate a map to show and explain the land use in Houston, </a:t>
            </a:r>
            <a:r>
              <a:rPr lang="en-US" dirty="0" err="1"/>
              <a:t>Tx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714" y="1825625"/>
            <a:ext cx="6602997" cy="4697382"/>
          </a:xfrm>
        </p:spPr>
      </p:pic>
    </p:spTree>
    <p:extLst>
      <p:ext uri="{BB962C8B-B14F-4D97-AF65-F5344CB8AC3E}">
        <p14:creationId xmlns:p14="http://schemas.microsoft.com/office/powerpoint/2010/main" val="286889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03" y="640292"/>
            <a:ext cx="8228597" cy="5853836"/>
          </a:xfrm>
          <a:prstGeom prst="rect">
            <a:avLst/>
          </a:prstGeom>
        </p:spPr>
      </p:pic>
      <p:sp>
        <p:nvSpPr>
          <p:cNvPr id="6" name="Rectangle 5"/>
          <p:cNvSpPr/>
          <p:nvPr/>
        </p:nvSpPr>
        <p:spPr>
          <a:xfrm>
            <a:off x="6592711" y="3849511"/>
            <a:ext cx="349956"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9882" y="150743"/>
            <a:ext cx="1633928" cy="3416320"/>
          </a:xfrm>
          <a:prstGeom prst="rect">
            <a:avLst/>
          </a:prstGeom>
          <a:noFill/>
        </p:spPr>
        <p:txBody>
          <a:bodyPr wrap="square" rtlCol="0">
            <a:spAutoFit/>
          </a:bodyPr>
          <a:lstStyle/>
          <a:p>
            <a:r>
              <a:rPr lang="en-US" dirty="0"/>
              <a:t>Downtown Houston (the CBD) is in the center of the city with the greatest accessibility- different to the theory there is no shopping located in Houston’s CBD</a:t>
            </a:r>
          </a:p>
        </p:txBody>
      </p:sp>
      <p:cxnSp>
        <p:nvCxnSpPr>
          <p:cNvPr id="9" name="Straight Arrow Connector 8"/>
          <p:cNvCxnSpPr/>
          <p:nvPr/>
        </p:nvCxnSpPr>
        <p:spPr>
          <a:xfrm>
            <a:off x="1484026" y="1184223"/>
            <a:ext cx="5283663" cy="281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709285" y="4276461"/>
            <a:ext cx="629587" cy="543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28026" y="3477718"/>
            <a:ext cx="1563974" cy="3416320"/>
          </a:xfrm>
          <a:prstGeom prst="rect">
            <a:avLst/>
          </a:prstGeom>
          <a:noFill/>
        </p:spPr>
        <p:txBody>
          <a:bodyPr wrap="square" rtlCol="0">
            <a:spAutoFit/>
          </a:bodyPr>
          <a:lstStyle/>
          <a:p>
            <a:r>
              <a:rPr lang="en-US" dirty="0"/>
              <a:t>Industrial developments on the East of the city along the canal and the 1-10 freeway for accessibility. Good access needed to oil in the Gulf of Mexico </a:t>
            </a:r>
          </a:p>
        </p:txBody>
      </p:sp>
      <p:cxnSp>
        <p:nvCxnSpPr>
          <p:cNvPr id="14" name="Straight Arrow Connector 13"/>
          <p:cNvCxnSpPr/>
          <p:nvPr/>
        </p:nvCxnSpPr>
        <p:spPr>
          <a:xfrm flipH="1" flipV="1">
            <a:off x="9338872" y="4497049"/>
            <a:ext cx="1114176" cy="89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87777" y="3477718"/>
            <a:ext cx="1199213" cy="1019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79881" y="4001294"/>
            <a:ext cx="1779743" cy="2862322"/>
          </a:xfrm>
          <a:prstGeom prst="rect">
            <a:avLst/>
          </a:prstGeom>
          <a:noFill/>
        </p:spPr>
        <p:txBody>
          <a:bodyPr wrap="square" rtlCol="0">
            <a:spAutoFit/>
          </a:bodyPr>
          <a:lstStyle/>
          <a:p>
            <a:r>
              <a:rPr lang="en-US" dirty="0"/>
              <a:t>Newer, larger, high class houses in the outer suburbs (such as Katy)- here there is more land available- this conforms to </a:t>
            </a:r>
            <a:r>
              <a:rPr lang="en-US"/>
              <a:t>the theory</a:t>
            </a:r>
            <a:endParaRPr lang="en-US" dirty="0"/>
          </a:p>
        </p:txBody>
      </p:sp>
      <p:cxnSp>
        <p:nvCxnSpPr>
          <p:cNvPr id="18" name="Straight Arrow Connector 17"/>
          <p:cNvCxnSpPr/>
          <p:nvPr/>
        </p:nvCxnSpPr>
        <p:spPr>
          <a:xfrm flipV="1">
            <a:off x="1869777" y="4001294"/>
            <a:ext cx="1518000" cy="105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216577" y="3717561"/>
            <a:ext cx="401990" cy="283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86990" y="764498"/>
            <a:ext cx="1454046" cy="369332"/>
          </a:xfrm>
          <a:prstGeom prst="rect">
            <a:avLst/>
          </a:prstGeom>
          <a:noFill/>
        </p:spPr>
        <p:txBody>
          <a:bodyPr wrap="square" rtlCol="0">
            <a:spAutoFit/>
          </a:bodyPr>
          <a:lstStyle/>
          <a:p>
            <a:r>
              <a:rPr lang="en-US" dirty="0" err="1"/>
              <a:t>Sh</a:t>
            </a:r>
            <a:endParaRPr lang="en-US" dirty="0"/>
          </a:p>
        </p:txBody>
      </p:sp>
      <p:cxnSp>
        <p:nvCxnSpPr>
          <p:cNvPr id="22" name="Straight Arrow Connector 21"/>
          <p:cNvCxnSpPr/>
          <p:nvPr/>
        </p:nvCxnSpPr>
        <p:spPr>
          <a:xfrm>
            <a:off x="2663206" y="6020363"/>
            <a:ext cx="67556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4450" y="6175821"/>
            <a:ext cx="7893911" cy="646331"/>
          </a:xfrm>
          <a:prstGeom prst="rect">
            <a:avLst/>
          </a:prstGeom>
          <a:noFill/>
        </p:spPr>
        <p:txBody>
          <a:bodyPr wrap="square" rtlCol="0">
            <a:spAutoFit/>
          </a:bodyPr>
          <a:lstStyle/>
          <a:p>
            <a:r>
              <a:rPr lang="en-US" dirty="0"/>
              <a:t>In Houston there is a general West/ east divide in terms of quality of life (West having higher quality </a:t>
            </a:r>
            <a:r>
              <a:rPr lang="en-US"/>
              <a:t>of Life)</a:t>
            </a:r>
          </a:p>
        </p:txBody>
      </p:sp>
      <p:sp>
        <p:nvSpPr>
          <p:cNvPr id="24" name="TextBox 23"/>
          <p:cNvSpPr txBox="1"/>
          <p:nvPr/>
        </p:nvSpPr>
        <p:spPr>
          <a:xfrm>
            <a:off x="3642611" y="1133830"/>
            <a:ext cx="2728210" cy="1754326"/>
          </a:xfrm>
          <a:prstGeom prst="rect">
            <a:avLst/>
          </a:prstGeom>
          <a:noFill/>
        </p:spPr>
        <p:txBody>
          <a:bodyPr wrap="square" rtlCol="0">
            <a:spAutoFit/>
          </a:bodyPr>
          <a:lstStyle/>
          <a:p>
            <a:r>
              <a:rPr lang="en-US" dirty="0"/>
              <a:t>In Houston shopping tends be located in suburban areas (i.e. Memorial Mall) where there is good road access, more space and closer to the customers</a:t>
            </a:r>
          </a:p>
        </p:txBody>
      </p:sp>
      <p:cxnSp>
        <p:nvCxnSpPr>
          <p:cNvPr id="30" name="Straight Arrow Connector 29"/>
          <p:cNvCxnSpPr>
            <a:endCxn id="19" idx="0"/>
          </p:cNvCxnSpPr>
          <p:nvPr/>
        </p:nvCxnSpPr>
        <p:spPr>
          <a:xfrm>
            <a:off x="5336498" y="2888156"/>
            <a:ext cx="81074" cy="829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265889" y="4001294"/>
            <a:ext cx="326822" cy="275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419354" y="4497049"/>
            <a:ext cx="3090718" cy="1477328"/>
          </a:xfrm>
          <a:prstGeom prst="rect">
            <a:avLst/>
          </a:prstGeom>
          <a:noFill/>
        </p:spPr>
        <p:txBody>
          <a:bodyPr wrap="square" rtlCol="0">
            <a:spAutoFit/>
          </a:bodyPr>
          <a:lstStyle/>
          <a:p>
            <a:r>
              <a:rPr lang="en-US" dirty="0"/>
              <a:t>In Houston some of the wealthiest residential areas (i.e. River Oaks) are located in the inner city area- this differs from the theory on the model</a:t>
            </a:r>
          </a:p>
        </p:txBody>
      </p:sp>
      <p:cxnSp>
        <p:nvCxnSpPr>
          <p:cNvPr id="34" name="Straight Arrow Connector 33"/>
          <p:cNvCxnSpPr/>
          <p:nvPr/>
        </p:nvCxnSpPr>
        <p:spPr>
          <a:xfrm flipV="1">
            <a:off x="5849125" y="4218843"/>
            <a:ext cx="416764" cy="368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011811" y="4016830"/>
            <a:ext cx="349956" cy="275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338873" y="1289154"/>
            <a:ext cx="1772494" cy="2308324"/>
          </a:xfrm>
          <a:prstGeom prst="rect">
            <a:avLst/>
          </a:prstGeom>
          <a:noFill/>
        </p:spPr>
        <p:txBody>
          <a:bodyPr wrap="square" rtlCol="0">
            <a:spAutoFit/>
          </a:bodyPr>
          <a:lstStyle/>
          <a:p>
            <a:r>
              <a:rPr lang="en-US" dirty="0"/>
              <a:t>On the Eastern Inner city there are poorer neighborhoods such as the third </a:t>
            </a:r>
            <a:r>
              <a:rPr lang="en-US"/>
              <a:t>ward- smaller houses and ethnic divides</a:t>
            </a:r>
            <a:endParaRPr lang="en-US" dirty="0"/>
          </a:p>
        </p:txBody>
      </p:sp>
      <p:cxnSp>
        <p:nvCxnSpPr>
          <p:cNvPr id="38" name="Straight Arrow Connector 37"/>
          <p:cNvCxnSpPr/>
          <p:nvPr/>
        </p:nvCxnSpPr>
        <p:spPr>
          <a:xfrm flipH="1">
            <a:off x="7517197" y="2728210"/>
            <a:ext cx="1821675" cy="1273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942666" y="491566"/>
            <a:ext cx="2277409" cy="923330"/>
          </a:xfrm>
          <a:prstGeom prst="rect">
            <a:avLst/>
          </a:prstGeom>
          <a:noFill/>
        </p:spPr>
        <p:txBody>
          <a:bodyPr wrap="square" rtlCol="0">
            <a:spAutoFit/>
          </a:bodyPr>
          <a:lstStyle/>
          <a:p>
            <a:r>
              <a:rPr lang="en-US" b="1" dirty="0">
                <a:solidFill>
                  <a:srgbClr val="0070C0"/>
                </a:solidFill>
              </a:rPr>
              <a:t>Houston is a good example of urban sprawl </a:t>
            </a:r>
          </a:p>
        </p:txBody>
      </p:sp>
    </p:spTree>
    <p:extLst>
      <p:ext uri="{BB962C8B-B14F-4D97-AF65-F5344CB8AC3E}">
        <p14:creationId xmlns:p14="http://schemas.microsoft.com/office/powerpoint/2010/main" val="2128986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question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379" y="2287946"/>
            <a:ext cx="10515600" cy="965718"/>
          </a:xfrm>
        </p:spPr>
      </p:pic>
    </p:spTree>
    <p:extLst>
      <p:ext uri="{BB962C8B-B14F-4D97-AF65-F5344CB8AC3E}">
        <p14:creationId xmlns:p14="http://schemas.microsoft.com/office/powerpoint/2010/main" val="3318536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solidFill>
                  <a:srgbClr val="FF0000"/>
                </a:solidFill>
              </a:rPr>
              <a:t>Named city: Houston, </a:t>
            </a:r>
            <a:r>
              <a:rPr lang="en-US" dirty="0" err="1">
                <a:solidFill>
                  <a:srgbClr val="FF0000"/>
                </a:solidFill>
              </a:rPr>
              <a:t>Tx</a:t>
            </a:r>
            <a:endParaRPr lang="en-US" dirty="0">
              <a:solidFill>
                <a:srgbClr val="FF0000"/>
              </a:solidFill>
            </a:endParaRPr>
          </a:p>
          <a:p>
            <a:pPr marL="0" indent="0">
              <a:buNone/>
            </a:pPr>
            <a:r>
              <a:rPr lang="en-US" dirty="0"/>
              <a:t>Houston is a city that has experienced Urban sprawl and this has impacted it’s morphology. Downtown Houston  (the CBD) does lie in the center of the city and has many of the characteristics  you would expect of a CBD such as high rise buildings and offices. The CBD of Houston does not have shopping as a main land use- in Houston this is located in the suburbs (i.e. Memorial mall) due to closer access to transport links (the I10), more space for building and accessibility to the population.</a:t>
            </a:r>
          </a:p>
          <a:p>
            <a:pPr marL="0" indent="0">
              <a:buNone/>
            </a:pPr>
            <a:r>
              <a:rPr lang="en-US" dirty="0"/>
              <a:t>Industry is located on the East of the city along transport routes (such as the I10 and canal) similar to the Hoyt model. </a:t>
            </a:r>
          </a:p>
          <a:p>
            <a:pPr marL="0" indent="0">
              <a:buNone/>
            </a:pPr>
            <a:r>
              <a:rPr lang="en-US" dirty="0"/>
              <a:t>Large, higher class residential homes have developed on the edge of the city (i.e. in Katy) similar to the Burgess model. </a:t>
            </a:r>
          </a:p>
          <a:p>
            <a:pPr marL="0" indent="0">
              <a:buNone/>
            </a:pPr>
            <a:r>
              <a:rPr lang="en-US" dirty="0"/>
              <a:t>There is an east, west divide in terms of quality of life in Houston with the Eastern inner city having smaller, poorer homes (i.e. the Third Ward), but also some of the richest mansions (in River Oaks) on the Western inner city which is a land use that differs from the model. </a:t>
            </a:r>
          </a:p>
          <a:p>
            <a:pPr marL="0" indent="0">
              <a:buNone/>
            </a:pPr>
            <a:endParaRPr lang="en-US" dirty="0"/>
          </a:p>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513" y="545047"/>
            <a:ext cx="10515600" cy="965718"/>
          </a:xfrm>
        </p:spPr>
      </p:pic>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357" y="410110"/>
            <a:ext cx="10515600" cy="965718"/>
          </a:xfrm>
        </p:spPr>
      </p:pic>
    </p:spTree>
    <p:extLst>
      <p:ext uri="{BB962C8B-B14F-4D97-AF65-F5344CB8AC3E}">
        <p14:creationId xmlns:p14="http://schemas.microsoft.com/office/powerpoint/2010/main" val="3845815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a:t>
            </a:r>
            <a:r>
              <a:rPr lang="en-US" dirty="0" err="1"/>
              <a:t>Urbanisation</a:t>
            </a:r>
            <a:r>
              <a:rPr lang="en-US"/>
              <a:t> </a:t>
            </a:r>
            <a:br>
              <a:rPr lang="en-US"/>
            </a:br>
            <a:endParaRPr lang="en-US"/>
          </a:p>
        </p:txBody>
      </p:sp>
      <p:sp>
        <p:nvSpPr>
          <p:cNvPr id="3" name="Content Placeholder 2"/>
          <p:cNvSpPr>
            <a:spLocks noGrp="1"/>
          </p:cNvSpPr>
          <p:nvPr>
            <p:ph idx="1"/>
          </p:nvPr>
        </p:nvSpPr>
        <p:spPr/>
        <p:txBody>
          <a:bodyPr/>
          <a:lstStyle/>
          <a:p>
            <a:pPr marL="0" indent="0">
              <a:buNone/>
            </a:pPr>
            <a:r>
              <a:rPr lang="en-US" b="1" u="sng" dirty="0"/>
              <a:t>Learning objectives: </a:t>
            </a:r>
          </a:p>
          <a:p>
            <a:pPr marL="0" indent="0">
              <a:buNone/>
            </a:pPr>
            <a:r>
              <a:rPr lang="en-US" dirty="0"/>
              <a:t>• Explain the problems of urban areas, their causes and possible solutions </a:t>
            </a:r>
          </a:p>
          <a:p>
            <a:pPr marL="0" indent="0">
              <a:buNone/>
            </a:pPr>
            <a:endParaRPr lang="en-US" dirty="0"/>
          </a:p>
          <a:p>
            <a:pPr marL="0" indent="0">
              <a:buNone/>
            </a:pPr>
            <a:r>
              <a:rPr lang="en-US" dirty="0">
                <a:solidFill>
                  <a:srgbClr val="7030A0"/>
                </a:solidFill>
              </a:rPr>
              <a:t>What we need to know: </a:t>
            </a:r>
          </a:p>
          <a:p>
            <a:pPr marL="0" indent="0">
              <a:buNone/>
            </a:pPr>
            <a:r>
              <a:rPr lang="en-US" dirty="0"/>
              <a:t>Different types of pollution (air, noise, water, visual), inequality, housing issues, traffic congestion and </a:t>
            </a:r>
            <a:r>
              <a:rPr lang="en-US" dirty="0" err="1"/>
              <a:t>conficts</a:t>
            </a:r>
            <a:r>
              <a:rPr lang="en-US" dirty="0"/>
              <a:t> over land use change </a:t>
            </a:r>
          </a:p>
          <a:p>
            <a:pPr marL="0" indent="0">
              <a:buNone/>
            </a:pPr>
            <a:endParaRPr lang="en-US" dirty="0"/>
          </a:p>
          <a:p>
            <a:endParaRPr lang="en-US" dirty="0"/>
          </a:p>
        </p:txBody>
      </p:sp>
    </p:spTree>
    <p:extLst>
      <p:ext uri="{BB962C8B-B14F-4D97-AF65-F5344CB8AC3E}">
        <p14:creationId xmlns:p14="http://schemas.microsoft.com/office/powerpoint/2010/main" val="1557070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Google </a:t>
            </a:r>
            <a:r>
              <a:rPr lang="en-US" err="1"/>
              <a:t>timelapse</a:t>
            </a:r>
            <a:r>
              <a:rPr lang="en-US"/>
              <a:t> shows changing earth </a:t>
            </a:r>
          </a:p>
        </p:txBody>
      </p:sp>
      <p:sp>
        <p:nvSpPr>
          <p:cNvPr id="3" name="Content Placeholder 2"/>
          <p:cNvSpPr>
            <a:spLocks noGrp="1"/>
          </p:cNvSpPr>
          <p:nvPr>
            <p:ph idx="1"/>
          </p:nvPr>
        </p:nvSpPr>
        <p:spPr/>
        <p:txBody>
          <a:bodyPr/>
          <a:lstStyle/>
          <a:p>
            <a:r>
              <a:rPr lang="en-US" dirty="0">
                <a:hlinkClick r:id="rId2"/>
              </a:rPr>
              <a:t>https://www.theguardian.com/environment/video/2016/dec/05/evolving-earth-captured-by-google-timelapse-video</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77" y="3209410"/>
            <a:ext cx="4827411" cy="2753946"/>
          </a:xfrm>
          <a:prstGeom prst="rect">
            <a:avLst/>
          </a:prstGeom>
        </p:spPr>
      </p:pic>
    </p:spTree>
    <p:extLst>
      <p:ext uri="{BB962C8B-B14F-4D97-AF65-F5344CB8AC3E}">
        <p14:creationId xmlns:p14="http://schemas.microsoft.com/office/powerpoint/2010/main" val="1489545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term: </a:t>
            </a:r>
            <a:r>
              <a:rPr lang="en-US">
                <a:solidFill>
                  <a:srgbClr val="7030A0"/>
                </a:solidFill>
              </a:rPr>
              <a:t>urban sprawl </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3594" y="1424066"/>
            <a:ext cx="7793198" cy="5229349"/>
          </a:xfrm>
        </p:spPr>
      </p:pic>
    </p:spTree>
    <p:extLst>
      <p:ext uri="{BB962C8B-B14F-4D97-AF65-F5344CB8AC3E}">
        <p14:creationId xmlns:p14="http://schemas.microsoft.com/office/powerpoint/2010/main" val="9478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752600" y="228601"/>
            <a:ext cx="8305800" cy="5041767"/>
          </a:xfrm>
          <a:prstGeom prst="rect">
            <a:avLst/>
          </a:prstGeom>
          <a:noFill/>
          <a:ln w="9525">
            <a:noFill/>
            <a:miter lim="800000"/>
            <a:headEnd/>
            <a:tailEnd/>
          </a:ln>
        </p:spPr>
      </p:pic>
      <p:sp>
        <p:nvSpPr>
          <p:cNvPr id="3" name="TextBox 2"/>
          <p:cNvSpPr txBox="1"/>
          <p:nvPr/>
        </p:nvSpPr>
        <p:spPr>
          <a:xfrm>
            <a:off x="2362200" y="5334000"/>
            <a:ext cx="7315200" cy="923330"/>
          </a:xfrm>
          <a:prstGeom prst="rect">
            <a:avLst/>
          </a:prstGeom>
          <a:noFill/>
        </p:spPr>
        <p:txBody>
          <a:bodyPr wrap="square" rtlCol="0">
            <a:spAutoFit/>
          </a:bodyPr>
          <a:lstStyle/>
          <a:p>
            <a:r>
              <a:rPr lang="en-US"/>
              <a:t>Question:</a:t>
            </a:r>
          </a:p>
          <a:p>
            <a:pPr marL="342900" indent="-342900">
              <a:buAutoNum type="arabicPeriod"/>
            </a:pPr>
            <a:r>
              <a:rPr lang="en-US"/>
              <a:t>Describe the pattern shown on this graph (3)</a:t>
            </a:r>
          </a:p>
          <a:p>
            <a:pPr marL="342900" indent="-342900">
              <a:buAutoNum type="arabicPeriod"/>
            </a:pPr>
            <a:endParaRPr lang="en-US"/>
          </a:p>
        </p:txBody>
      </p:sp>
    </p:spTree>
    <p:extLst>
      <p:ext uri="{BB962C8B-B14F-4D97-AF65-F5344CB8AC3E}">
        <p14:creationId xmlns:p14="http://schemas.microsoft.com/office/powerpoint/2010/main" val="160312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446867" cy="1325563"/>
          </a:xfrm>
        </p:spPr>
        <p:txBody>
          <a:bodyPr/>
          <a:lstStyle/>
          <a:p>
            <a:r>
              <a:rPr lang="en-US"/>
              <a:t>Houston in 1955</a:t>
            </a:r>
          </a:p>
        </p:txBody>
      </p:sp>
      <p:sp>
        <p:nvSpPr>
          <p:cNvPr id="3" name="Content Placeholder 2"/>
          <p:cNvSpPr>
            <a:spLocks noGrp="1"/>
          </p:cNvSpPr>
          <p:nvPr>
            <p:ph idx="1"/>
          </p:nvPr>
        </p:nvSpPr>
        <p:spPr/>
        <p:txBody>
          <a:bodyPr/>
          <a:lstStyle/>
          <a:p>
            <a:endParaRPr lang="en-US"/>
          </a:p>
        </p:txBody>
      </p:sp>
      <p:pic>
        <p:nvPicPr>
          <p:cNvPr id="4" name="Picture 3" descr="../Desktop/Screen%20Shot%202016-12-02%20at%2012.16.21%20PM.png"/>
          <p:cNvPicPr/>
          <p:nvPr/>
        </p:nvPicPr>
        <p:blipFill>
          <a:blip r:embed="rId2">
            <a:extLst>
              <a:ext uri="{28A0092B-C50C-407E-A947-70E740481C1C}">
                <a14:useLocalDpi xmlns:a14="http://schemas.microsoft.com/office/drawing/2010/main" val="0"/>
              </a:ext>
            </a:extLst>
          </a:blip>
          <a:srcRect/>
          <a:stretch>
            <a:fillRect/>
          </a:stretch>
        </p:blipFill>
        <p:spPr bwMode="auto">
          <a:xfrm>
            <a:off x="3476976" y="541248"/>
            <a:ext cx="8455379" cy="5339645"/>
          </a:xfrm>
          <a:prstGeom prst="rect">
            <a:avLst/>
          </a:prstGeom>
          <a:noFill/>
          <a:ln>
            <a:noFill/>
          </a:ln>
        </p:spPr>
      </p:pic>
    </p:spTree>
    <p:extLst>
      <p:ext uri="{BB962C8B-B14F-4D97-AF65-F5344CB8AC3E}">
        <p14:creationId xmlns:p14="http://schemas.microsoft.com/office/powerpoint/2010/main" val="3640666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549400" y="273756"/>
            <a:ext cx="8534400" cy="6001643"/>
          </a:xfrm>
          <a:prstGeom prst="rect">
            <a:avLst/>
          </a:prstGeom>
          <a:noFill/>
          <a:ln w="9525">
            <a:noFill/>
            <a:miter lim="800000"/>
            <a:headEnd/>
            <a:tailEnd/>
          </a:ln>
          <a:effectLst/>
        </p:spPr>
        <p:txBody>
          <a:bodyPr wrap="square">
            <a:spAutoFit/>
          </a:bodyPr>
          <a:lstStyle/>
          <a:p>
            <a:r>
              <a:rPr lang="en-US" sz="3200" u="sng">
                <a:solidFill>
                  <a:srgbClr val="996633"/>
                </a:solidFill>
              </a:rPr>
              <a:t>Brownfield</a:t>
            </a:r>
            <a:r>
              <a:rPr lang="en-US" sz="3200">
                <a:solidFill>
                  <a:srgbClr val="996633"/>
                </a:solidFill>
              </a:rPr>
              <a:t>-</a:t>
            </a:r>
            <a:r>
              <a:rPr lang="en-US" sz="3200"/>
              <a:t> A site that has been built on before. Normally associated with urban areas.</a:t>
            </a:r>
          </a:p>
          <a:p>
            <a:r>
              <a:rPr lang="en-US" sz="3200" u="sng">
                <a:solidFill>
                  <a:srgbClr val="92D050"/>
                </a:solidFill>
              </a:rPr>
              <a:t>Greenfield</a:t>
            </a:r>
            <a:r>
              <a:rPr lang="en-US" sz="3200"/>
              <a:t>- Sites that have not been built on before. Often rural / countryside areas.</a:t>
            </a:r>
          </a:p>
          <a:p>
            <a:endParaRPr lang="en-US" sz="3200"/>
          </a:p>
          <a:p>
            <a:r>
              <a:rPr lang="en-US" sz="3200"/>
              <a:t>As a decision maker you are faced with two options:</a:t>
            </a:r>
          </a:p>
          <a:p>
            <a:r>
              <a:rPr lang="en-US" sz="3200"/>
              <a:t>1. Develop existing Brownfield sites</a:t>
            </a:r>
          </a:p>
          <a:p>
            <a:r>
              <a:rPr lang="en-US" sz="3200"/>
              <a:t>2. Develop new Greenfield sites</a:t>
            </a:r>
          </a:p>
          <a:p>
            <a:endParaRPr lang="en-US" sz="3200"/>
          </a:p>
          <a:p>
            <a:r>
              <a:rPr lang="en-US" sz="3200"/>
              <a:t>Complete the </a:t>
            </a:r>
            <a:r>
              <a:rPr lang="en-US" sz="3200">
                <a:hlinkClick r:id="rId2" action="ppaction://hlinkfile"/>
              </a:rPr>
              <a:t>worksheet</a:t>
            </a:r>
            <a:r>
              <a:rPr lang="en-US" sz="3200"/>
              <a:t> to find out the positives and negatives of </a:t>
            </a:r>
            <a:r>
              <a:rPr lang="en-US" sz="3200" err="1"/>
              <a:t>brownfield</a:t>
            </a:r>
            <a:r>
              <a:rPr lang="en-US" sz="3200"/>
              <a:t> and </a:t>
            </a:r>
            <a:r>
              <a:rPr lang="en-US" sz="3200" err="1"/>
              <a:t>greenfield</a:t>
            </a:r>
            <a:r>
              <a:rPr lang="en-US" sz="3200"/>
              <a:t> sites</a:t>
            </a:r>
          </a:p>
        </p:txBody>
      </p:sp>
    </p:spTree>
    <p:extLst>
      <p:ext uri="{BB962C8B-B14F-4D97-AF65-F5344CB8AC3E}">
        <p14:creationId xmlns:p14="http://schemas.microsoft.com/office/powerpoint/2010/main" val="1196585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Urban sprawl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6801" y="1475668"/>
            <a:ext cx="7105664" cy="5178705"/>
          </a:xfrm>
        </p:spPr>
      </p:pic>
    </p:spTree>
    <p:extLst>
      <p:ext uri="{BB962C8B-B14F-4D97-AF65-F5344CB8AC3E}">
        <p14:creationId xmlns:p14="http://schemas.microsoft.com/office/powerpoint/2010/main" val="839749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690798" y="365125"/>
            <a:ext cx="7941099" cy="51530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7467600" y="5105400"/>
            <a:ext cx="2782230" cy="1371600"/>
          </a:xfrm>
          <a:prstGeom prst="rect">
            <a:avLst/>
          </a:prstGeom>
          <a:noFill/>
          <a:ln w="9525">
            <a:noFill/>
            <a:miter lim="800000"/>
            <a:headEnd/>
            <a:tailEnd/>
          </a:ln>
        </p:spPr>
      </p:pic>
      <p:sp>
        <p:nvSpPr>
          <p:cNvPr id="4" name="TextBox 3"/>
          <p:cNvSpPr txBox="1"/>
          <p:nvPr/>
        </p:nvSpPr>
        <p:spPr>
          <a:xfrm>
            <a:off x="9114020" y="2263515"/>
            <a:ext cx="2083632" cy="1200329"/>
          </a:xfrm>
          <a:prstGeom prst="rect">
            <a:avLst/>
          </a:prstGeom>
          <a:noFill/>
        </p:spPr>
        <p:txBody>
          <a:bodyPr wrap="square" rtlCol="0">
            <a:spAutoFit/>
          </a:bodyPr>
          <a:lstStyle/>
          <a:p>
            <a:r>
              <a:rPr lang="en-US" dirty="0"/>
              <a:t>How do each of these lead to urban/suburban sprawl</a:t>
            </a:r>
          </a:p>
        </p:txBody>
      </p:sp>
    </p:spTree>
    <p:extLst>
      <p:ext uri="{BB962C8B-B14F-4D97-AF65-F5344CB8AC3E}">
        <p14:creationId xmlns:p14="http://schemas.microsoft.com/office/powerpoint/2010/main" val="1970712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solidFill>
                  <a:srgbClr val="00B050"/>
                </a:solidFill>
              </a:rPr>
              <a:t>1. Expanding the outer suburbs = urban sprawl</a:t>
            </a:r>
            <a:br>
              <a:rPr lang="en-US" dirty="0"/>
            </a:br>
            <a:endParaRPr lang="en-US" dirty="0"/>
          </a:p>
        </p:txBody>
      </p:sp>
      <p:sp>
        <p:nvSpPr>
          <p:cNvPr id="3" name="Content Placeholder 2"/>
          <p:cNvSpPr>
            <a:spLocks noGrp="1"/>
          </p:cNvSpPr>
          <p:nvPr>
            <p:ph idx="1"/>
          </p:nvPr>
        </p:nvSpPr>
        <p:spPr/>
        <p:txBody>
          <a:bodyPr>
            <a:normAutofit/>
          </a:bodyPr>
          <a:lstStyle/>
          <a:p>
            <a:pPr marL="514350" indent="-514350">
              <a:buNone/>
            </a:pPr>
            <a:r>
              <a:rPr lang="en-US" dirty="0" err="1"/>
              <a:t>Advs</a:t>
            </a:r>
            <a:r>
              <a:rPr lang="en-US" dirty="0"/>
              <a:t>  </a:t>
            </a:r>
          </a:p>
          <a:p>
            <a:pPr marL="514350" indent="-514350">
              <a:buNone/>
            </a:pPr>
            <a:r>
              <a:rPr lang="en-US" dirty="0"/>
              <a:t>Near the countryside for leisure, plenty of space, not too far to commute to CBD for work, the construction out of town shopping </a:t>
            </a:r>
            <a:r>
              <a:rPr lang="en-US" dirty="0" err="1"/>
              <a:t>centres</a:t>
            </a:r>
            <a:r>
              <a:rPr lang="en-US" dirty="0"/>
              <a:t> means that there are often plentiful services nearby.</a:t>
            </a:r>
          </a:p>
          <a:p>
            <a:pPr marL="514350" indent="-514350">
              <a:buNone/>
            </a:pPr>
            <a:r>
              <a:rPr lang="en-US" dirty="0" err="1"/>
              <a:t>Disadvs</a:t>
            </a:r>
            <a:endParaRPr lang="en-US" dirty="0"/>
          </a:p>
          <a:p>
            <a:pPr marL="514350" indent="-514350">
              <a:buNone/>
            </a:pPr>
            <a:r>
              <a:rPr lang="en-US" dirty="0"/>
              <a:t>Involves building on </a:t>
            </a:r>
            <a:r>
              <a:rPr lang="en-US" dirty="0" err="1"/>
              <a:t>greenfield</a:t>
            </a:r>
            <a:r>
              <a:rPr lang="en-US" dirty="0"/>
              <a:t> sites which means the loss of countryside e.g. for leisure purposes/habitats for animals.</a:t>
            </a:r>
          </a:p>
          <a:p>
            <a:pPr marL="514350" indent="-514350">
              <a:buNone/>
            </a:pPr>
            <a:r>
              <a:rPr lang="en-US" dirty="0"/>
              <a:t>Results in high dependence of the car to move around the sprawl e.g. for shopping, schools and to get to the commuter train.</a:t>
            </a:r>
          </a:p>
          <a:p>
            <a:pPr marL="514350" indent="-514350">
              <a:buNone/>
            </a:pPr>
            <a:endParaRPr lang="en-US" dirty="0"/>
          </a:p>
        </p:txBody>
      </p:sp>
    </p:spTree>
    <p:extLst>
      <p:ext uri="{BB962C8B-B14F-4D97-AF65-F5344CB8AC3E}">
        <p14:creationId xmlns:p14="http://schemas.microsoft.com/office/powerpoint/2010/main" val="1119724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theory: </a:t>
            </a:r>
            <a:r>
              <a:rPr lang="en-US" sz="3200" dirty="0"/>
              <a:t>A number of problems are associated with the growth of urban areas. </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A number of problems are associated with the growth of urban areas. These include:</a:t>
            </a:r>
          </a:p>
          <a:p>
            <a:r>
              <a:rPr lang="en-US" dirty="0"/>
              <a:t>Congestion in the CBD</a:t>
            </a:r>
          </a:p>
          <a:p>
            <a:r>
              <a:rPr lang="en-US" dirty="0"/>
              <a:t>Very high land prices in the CBD</a:t>
            </a:r>
          </a:p>
          <a:p>
            <a:r>
              <a:rPr lang="en-US" dirty="0"/>
              <a:t>Overcrowding</a:t>
            </a:r>
          </a:p>
          <a:p>
            <a:r>
              <a:rPr lang="en-US" dirty="0"/>
              <a:t>Housing shortages</a:t>
            </a:r>
          </a:p>
          <a:p>
            <a:r>
              <a:rPr lang="en-US" dirty="0"/>
              <a:t>Traffic congestion</a:t>
            </a:r>
          </a:p>
          <a:p>
            <a:r>
              <a:rPr lang="en-US" dirty="0"/>
              <a:t>Unemployment</a:t>
            </a:r>
          </a:p>
          <a:p>
            <a:r>
              <a:rPr lang="en-US" dirty="0"/>
              <a:t>Racial conflict</a:t>
            </a:r>
          </a:p>
          <a:p>
            <a:r>
              <a:rPr lang="en-US" dirty="0"/>
              <a:t>Urban decay and dereliction</a:t>
            </a:r>
          </a:p>
          <a:p>
            <a:r>
              <a:rPr lang="en-US" dirty="0"/>
              <a:t>Deprivation</a:t>
            </a:r>
          </a:p>
          <a:p>
            <a:r>
              <a:rPr lang="en-US" dirty="0"/>
              <a:t>Pollution of air and water</a:t>
            </a:r>
          </a:p>
          <a:p>
            <a:endParaRPr lang="en-US" dirty="0"/>
          </a:p>
          <a:p>
            <a:endParaRPr lang="en-US" dirty="0"/>
          </a:p>
        </p:txBody>
      </p:sp>
    </p:spTree>
    <p:extLst>
      <p:ext uri="{BB962C8B-B14F-4D97-AF65-F5344CB8AC3E}">
        <p14:creationId xmlns:p14="http://schemas.microsoft.com/office/powerpoint/2010/main" val="443949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232" y="-178832"/>
            <a:ext cx="5013346" cy="2004457"/>
          </a:xfrm>
          <a:prstGeom prst="rect">
            <a:avLst/>
          </a:prstGeom>
        </p:spPr>
      </p:pic>
      <p:sp>
        <p:nvSpPr>
          <p:cNvPr id="5" name="Cloud 4"/>
          <p:cNvSpPr/>
          <p:nvPr/>
        </p:nvSpPr>
        <p:spPr>
          <a:xfrm>
            <a:off x="3770489" y="2980267"/>
            <a:ext cx="4752622" cy="190782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011188" y="3386667"/>
            <a:ext cx="2970057" cy="923330"/>
          </a:xfrm>
          <a:prstGeom prst="rect">
            <a:avLst/>
          </a:prstGeom>
          <a:noFill/>
        </p:spPr>
        <p:txBody>
          <a:bodyPr wrap="square" rtlCol="0">
            <a:spAutoFit/>
          </a:bodyPr>
          <a:lstStyle/>
          <a:p>
            <a:r>
              <a:rPr lang="en-US" dirty="0"/>
              <a:t>What are the benefits and problems of urban sprawl in Houston? </a:t>
            </a:r>
          </a:p>
        </p:txBody>
      </p:sp>
    </p:spTree>
    <p:extLst>
      <p:ext uri="{BB962C8B-B14F-4D97-AF65-F5344CB8AC3E}">
        <p14:creationId xmlns:p14="http://schemas.microsoft.com/office/powerpoint/2010/main" val="11040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Urban sprawl in Houston</a:t>
            </a:r>
          </a:p>
        </p:txBody>
      </p:sp>
      <p:sp>
        <p:nvSpPr>
          <p:cNvPr id="7" name="Text Placeholder 6"/>
          <p:cNvSpPr>
            <a:spLocks noGrp="1"/>
          </p:cNvSpPr>
          <p:nvPr>
            <p:ph type="body" idx="1"/>
          </p:nvPr>
        </p:nvSpPr>
        <p:spPr/>
        <p:txBody>
          <a:bodyPr/>
          <a:lstStyle/>
          <a:p>
            <a:r>
              <a:rPr lang="en-US" dirty="0"/>
              <a:t>Benefits</a:t>
            </a:r>
          </a:p>
        </p:txBody>
      </p:sp>
      <p:sp>
        <p:nvSpPr>
          <p:cNvPr id="8" name="Content Placeholder 7"/>
          <p:cNvSpPr>
            <a:spLocks noGrp="1"/>
          </p:cNvSpPr>
          <p:nvPr>
            <p:ph sz="half" idx="2"/>
          </p:nvPr>
        </p:nvSpPr>
        <p:spPr/>
        <p:txBody>
          <a:bodyPr/>
          <a:lstStyle/>
          <a:p>
            <a:r>
              <a:rPr lang="en-US" dirty="0"/>
              <a:t>Large houses/ gardens </a:t>
            </a:r>
            <a:r>
              <a:rPr lang="en-US" dirty="0" err="1"/>
              <a:t>etc</a:t>
            </a:r>
            <a:r>
              <a:rPr lang="en-US" dirty="0"/>
              <a:t> (high quality of living)</a:t>
            </a:r>
          </a:p>
          <a:p>
            <a:r>
              <a:rPr lang="en-US" dirty="0"/>
              <a:t>Cheap land= cheaper houses</a:t>
            </a:r>
          </a:p>
          <a:p>
            <a:r>
              <a:rPr lang="en-US" dirty="0"/>
              <a:t>Development of industry</a:t>
            </a:r>
          </a:p>
        </p:txBody>
      </p:sp>
      <p:sp>
        <p:nvSpPr>
          <p:cNvPr id="9" name="Text Placeholder 8"/>
          <p:cNvSpPr>
            <a:spLocks noGrp="1"/>
          </p:cNvSpPr>
          <p:nvPr>
            <p:ph type="body" sz="quarter" idx="3"/>
          </p:nvPr>
        </p:nvSpPr>
        <p:spPr/>
        <p:txBody>
          <a:bodyPr/>
          <a:lstStyle/>
          <a:p>
            <a:r>
              <a:rPr lang="en-US"/>
              <a:t>Issues</a:t>
            </a:r>
          </a:p>
        </p:txBody>
      </p:sp>
      <p:sp>
        <p:nvSpPr>
          <p:cNvPr id="10" name="Content Placeholder 9"/>
          <p:cNvSpPr>
            <a:spLocks noGrp="1"/>
          </p:cNvSpPr>
          <p:nvPr>
            <p:ph sz="quarter" idx="4"/>
          </p:nvPr>
        </p:nvSpPr>
        <p:spPr/>
        <p:txBody>
          <a:bodyPr>
            <a:normAutofit fontScale="85000" lnSpcReduction="10000"/>
          </a:bodyPr>
          <a:lstStyle/>
          <a:p>
            <a:r>
              <a:rPr lang="en-US"/>
              <a:t>Car dependent- cannot develop public transport systems</a:t>
            </a:r>
          </a:p>
          <a:p>
            <a:r>
              <a:rPr lang="en-US"/>
              <a:t>A lot of greenspace lost due to development on Greenfield sites</a:t>
            </a:r>
          </a:p>
          <a:p>
            <a:r>
              <a:rPr lang="en-US"/>
              <a:t>Risk of flooding increased- due to increased </a:t>
            </a:r>
            <a:r>
              <a:rPr lang="en-US" err="1"/>
              <a:t>urbanisation</a:t>
            </a:r>
            <a:endParaRPr lang="en-US"/>
          </a:p>
          <a:p>
            <a:r>
              <a:rPr lang="en-US"/>
              <a:t>Long commute times and </a:t>
            </a:r>
          </a:p>
          <a:p>
            <a:r>
              <a:rPr lang="en-US"/>
              <a:t>Increase in illnesses such as diabetes due to being car dependent</a:t>
            </a:r>
          </a:p>
          <a:p>
            <a:r>
              <a:rPr lang="en-US"/>
              <a:t>Inequality </a:t>
            </a:r>
          </a:p>
        </p:txBody>
      </p:sp>
      <p:pic>
        <p:nvPicPr>
          <p:cNvPr id="11" name="Content Placeholder 3">
            <a:extLst>
              <a:ext uri="{FF2B5EF4-FFF2-40B4-BE49-F238E27FC236}">
                <a16:creationId xmlns:a16="http://schemas.microsoft.com/office/drawing/2014/main" id="{561AB5F7-EDF3-8A4A-851D-201570C69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1872" y="365125"/>
            <a:ext cx="2213135" cy="1437695"/>
          </a:xfrm>
          <a:prstGeom prst="rect">
            <a:avLst/>
          </a:prstGeom>
        </p:spPr>
      </p:pic>
    </p:spTree>
    <p:extLst>
      <p:ext uri="{BB962C8B-B14F-4D97-AF65-F5344CB8AC3E}">
        <p14:creationId xmlns:p14="http://schemas.microsoft.com/office/powerpoint/2010/main" val="1472194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D36A-9D95-BC4D-B96F-CC6FC2E92DF3}"/>
              </a:ext>
            </a:extLst>
          </p:cNvPr>
          <p:cNvSpPr>
            <a:spLocks noGrp="1"/>
          </p:cNvSpPr>
          <p:nvPr>
            <p:ph type="title"/>
          </p:nvPr>
        </p:nvSpPr>
        <p:spPr/>
        <p:txBody>
          <a:bodyPr>
            <a:normAutofit fontScale="90000"/>
          </a:bodyPr>
          <a:lstStyle/>
          <a:p>
            <a:r>
              <a:rPr lang="en-US" dirty="0"/>
              <a:t>For a named urban area you have studied, describe the problems which are caused by urban sprawl (7)</a:t>
            </a:r>
          </a:p>
        </p:txBody>
      </p:sp>
      <p:sp>
        <p:nvSpPr>
          <p:cNvPr id="3" name="Content Placeholder 2">
            <a:extLst>
              <a:ext uri="{FF2B5EF4-FFF2-40B4-BE49-F238E27FC236}">
                <a16:creationId xmlns:a16="http://schemas.microsoft.com/office/drawing/2014/main" id="{606BF1FE-2D86-D145-A0BD-9E159226A8E3}"/>
              </a:ext>
            </a:extLst>
          </p:cNvPr>
          <p:cNvSpPr>
            <a:spLocks noGrp="1"/>
          </p:cNvSpPr>
          <p:nvPr>
            <p:ph idx="1"/>
          </p:nvPr>
        </p:nvSpPr>
        <p:spPr/>
        <p:txBody>
          <a:bodyPr>
            <a:normAutofit fontScale="92500" lnSpcReduction="10000"/>
          </a:bodyPr>
          <a:lstStyle/>
          <a:p>
            <a:pPr marL="0" indent="0">
              <a:buNone/>
            </a:pPr>
            <a:r>
              <a:rPr lang="en-US" dirty="0"/>
              <a:t>Because of no planning restrictions or space restrictions Houston has uncontrollably spread onto the greenspace surrounding it. This has lead to over-reliance on the car. Many commuters are travelling 30-40 miles a day each way to get to work (i.e. from the suburb of Katy to Downtown Houston) . This leads to many cars on the road (the main freeway running through Houston, the i10 is the widest in the world) and so there is large amounts of air pollution. The heavy reliance on the car means that many people live sedentary lifestyles so there is a high prevalence of diseases such as diabetes and obesity. </a:t>
            </a:r>
          </a:p>
          <a:p>
            <a:pPr marL="0" indent="0">
              <a:buNone/>
            </a:pPr>
            <a:r>
              <a:rPr lang="en-US" dirty="0"/>
              <a:t>The urban sprawl has meant that many greenspaces have been lost. The site of Houston was </a:t>
            </a:r>
            <a:r>
              <a:rPr lang="en-US" dirty="0" err="1"/>
              <a:t>orginally</a:t>
            </a:r>
            <a:r>
              <a:rPr lang="en-US" dirty="0"/>
              <a:t> swamp land which would have absorbed all of the rainfall. This has increased the risk of flooding because of increased run-off such as during hurricanes such as Harvey. </a:t>
            </a:r>
          </a:p>
        </p:txBody>
      </p:sp>
    </p:spTree>
    <p:extLst>
      <p:ext uri="{BB962C8B-B14F-4D97-AF65-F5344CB8AC3E}">
        <p14:creationId xmlns:p14="http://schemas.microsoft.com/office/powerpoint/2010/main" val="3799617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 question practice: </a:t>
            </a:r>
          </a:p>
        </p:txBody>
      </p:sp>
      <p:sp>
        <p:nvSpPr>
          <p:cNvPr id="3" name="Content Placeholder 2"/>
          <p:cNvSpPr>
            <a:spLocks noGrp="1"/>
          </p:cNvSpPr>
          <p:nvPr>
            <p:ph idx="1"/>
          </p:nvPr>
        </p:nvSpPr>
        <p:spPr/>
        <p:txBody>
          <a:bodyPr/>
          <a:lstStyle/>
          <a:p>
            <a:pPr marL="0" indent="0">
              <a:buNone/>
            </a:pPr>
            <a:r>
              <a:rPr lang="en-GB" dirty="0"/>
              <a:t>The building of new housing, roads and services often results in urban sprawl.</a:t>
            </a:r>
            <a:endParaRPr lang="en-US" dirty="0"/>
          </a:p>
          <a:p>
            <a:pPr marL="0" indent="0">
              <a:buNone/>
            </a:pPr>
            <a:r>
              <a:rPr lang="en-GB" dirty="0"/>
              <a:t>Name an example of a town or city which you have studied where urban sprawl has taken place. Describe its effects on people and the natural environment. [7]</a:t>
            </a:r>
            <a:endParaRPr lang="en-US" dirty="0"/>
          </a:p>
          <a:p>
            <a:endParaRPr lang="en-US" dirty="0"/>
          </a:p>
        </p:txBody>
      </p:sp>
    </p:spTree>
    <p:extLst>
      <p:ext uri="{BB962C8B-B14F-4D97-AF65-F5344CB8AC3E}">
        <p14:creationId xmlns:p14="http://schemas.microsoft.com/office/powerpoint/2010/main" val="3495817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1601049"/>
            <a:ext cx="7772400" cy="685800"/>
          </a:xfrm>
        </p:spPr>
        <p:txBody>
          <a:bodyPr>
            <a:normAutofit fontScale="90000"/>
          </a:bodyPr>
          <a:lstStyle/>
          <a:p>
            <a:br>
              <a:rPr lang="en-US" b="1" dirty="0"/>
            </a:br>
            <a:br>
              <a:rPr lang="en-US" b="1" u="sng" dirty="0"/>
            </a:br>
            <a:r>
              <a:rPr lang="en-US" b="1" u="sng" dirty="0"/>
              <a:t>Solutions to Urban sprawl</a:t>
            </a:r>
            <a:br>
              <a:rPr lang="en-US" b="1" u="sng" dirty="0"/>
            </a:br>
            <a:r>
              <a:rPr lang="en-US" b="1" dirty="0"/>
              <a:t>Managing Urban Transport</a:t>
            </a:r>
            <a:br>
              <a:rPr lang="en-US" b="1" dirty="0"/>
            </a:br>
            <a:endParaRPr lang="en-US" b="1" dirty="0"/>
          </a:p>
        </p:txBody>
      </p:sp>
      <p:sp>
        <p:nvSpPr>
          <p:cNvPr id="3" name="Subtitle 2"/>
          <p:cNvSpPr>
            <a:spLocks noGrp="1"/>
          </p:cNvSpPr>
          <p:nvPr>
            <p:ph type="subTitle" idx="1"/>
          </p:nvPr>
        </p:nvSpPr>
        <p:spPr>
          <a:xfrm>
            <a:off x="2895600" y="4648200"/>
            <a:ext cx="6400800" cy="1600200"/>
          </a:xfrm>
        </p:spPr>
        <p:txBody>
          <a:bodyPr>
            <a:normAutofit/>
          </a:bodyPr>
          <a:lstStyle/>
          <a:p>
            <a:r>
              <a:rPr lang="en-US" b="1" dirty="0">
                <a:solidFill>
                  <a:srgbClr val="00B050"/>
                </a:solidFill>
              </a:rPr>
              <a:t>LO: Explain  the management of transport in urban areas and evaluate how this reduces urban sprawl</a:t>
            </a:r>
          </a:p>
        </p:txBody>
      </p:sp>
      <p:pic>
        <p:nvPicPr>
          <p:cNvPr id="19458" name="Picture 2" descr="http://fc05.deviantart.net/fs71/i/2010/159/5/d/TS_Bus_Vs_Car_by_Fco_G.jpg"/>
          <p:cNvPicPr>
            <a:picLocks noChangeAspect="1" noChangeArrowheads="1"/>
          </p:cNvPicPr>
          <p:nvPr/>
        </p:nvPicPr>
        <p:blipFill>
          <a:blip r:embed="rId2" cstate="print"/>
          <a:srcRect/>
          <a:stretch>
            <a:fillRect/>
          </a:stretch>
        </p:blipFill>
        <p:spPr bwMode="auto">
          <a:xfrm>
            <a:off x="4495800" y="1905001"/>
            <a:ext cx="3276600" cy="2439247"/>
          </a:xfrm>
          <a:prstGeom prst="rect">
            <a:avLst/>
          </a:prstGeom>
          <a:noFill/>
        </p:spPr>
      </p:pic>
    </p:spTree>
    <p:extLst>
      <p:ext uri="{BB962C8B-B14F-4D97-AF65-F5344CB8AC3E}">
        <p14:creationId xmlns:p14="http://schemas.microsoft.com/office/powerpoint/2010/main" val="4237260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Houston</a:t>
            </a:r>
            <a:br>
              <a:rPr lang="en-US" dirty="0"/>
            </a:br>
            <a:r>
              <a:rPr lang="en-US" dirty="0"/>
              <a:t>today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5422" y="178508"/>
            <a:ext cx="8477956" cy="6439247"/>
          </a:xfrm>
        </p:spPr>
      </p:pic>
    </p:spTree>
    <p:extLst>
      <p:ext uri="{BB962C8B-B14F-4D97-AF65-F5344CB8AC3E}">
        <p14:creationId xmlns:p14="http://schemas.microsoft.com/office/powerpoint/2010/main" val="214188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Think, pair share</a:t>
            </a:r>
          </a:p>
        </p:txBody>
      </p:sp>
      <p:sp>
        <p:nvSpPr>
          <p:cNvPr id="3" name="Content Placeholder 2"/>
          <p:cNvSpPr>
            <a:spLocks noGrp="1"/>
          </p:cNvSpPr>
          <p:nvPr>
            <p:ph idx="1"/>
          </p:nvPr>
        </p:nvSpPr>
        <p:spPr/>
        <p:txBody>
          <a:bodyPr/>
          <a:lstStyle/>
          <a:p>
            <a:r>
              <a:rPr lang="en-US" dirty="0"/>
              <a:t>What do you think are the 3 biggest issues of urban sprawl</a:t>
            </a:r>
          </a:p>
          <a:p>
            <a:endParaRPr lang="en-US" dirty="0"/>
          </a:p>
          <a:p>
            <a:endParaRPr lang="en-US" dirty="0"/>
          </a:p>
          <a:p>
            <a:endParaRPr lang="en-US" dirty="0"/>
          </a:p>
          <a:p>
            <a:r>
              <a:rPr lang="en-US" dirty="0"/>
              <a:t>Is this the same in all cities?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7318" y="2845594"/>
            <a:ext cx="3464455" cy="2311400"/>
          </a:xfrm>
          <a:prstGeom prst="rect">
            <a:avLst/>
          </a:prstGeom>
        </p:spPr>
      </p:pic>
    </p:spTree>
    <p:extLst>
      <p:ext uri="{BB962C8B-B14F-4D97-AF65-F5344CB8AC3E}">
        <p14:creationId xmlns:p14="http://schemas.microsoft.com/office/powerpoint/2010/main" val="2614533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752600" y="228601"/>
            <a:ext cx="8305800" cy="5041767"/>
          </a:xfrm>
          <a:prstGeom prst="rect">
            <a:avLst/>
          </a:prstGeom>
          <a:noFill/>
          <a:ln w="9525">
            <a:noFill/>
            <a:miter lim="800000"/>
            <a:headEnd/>
            <a:tailEnd/>
          </a:ln>
        </p:spPr>
      </p:pic>
      <p:sp>
        <p:nvSpPr>
          <p:cNvPr id="3" name="TextBox 2"/>
          <p:cNvSpPr txBox="1"/>
          <p:nvPr/>
        </p:nvSpPr>
        <p:spPr>
          <a:xfrm>
            <a:off x="2362200" y="5334000"/>
            <a:ext cx="7315200" cy="923330"/>
          </a:xfrm>
          <a:prstGeom prst="rect">
            <a:avLst/>
          </a:prstGeom>
          <a:noFill/>
        </p:spPr>
        <p:txBody>
          <a:bodyPr wrap="square" rtlCol="0">
            <a:spAutoFit/>
          </a:bodyPr>
          <a:lstStyle/>
          <a:p>
            <a:r>
              <a:rPr lang="en-US" dirty="0"/>
              <a:t>Question:</a:t>
            </a:r>
          </a:p>
          <a:p>
            <a:pPr marL="342900" indent="-342900">
              <a:buAutoNum type="arabicPeriod"/>
            </a:pPr>
            <a:r>
              <a:rPr lang="en-US" dirty="0"/>
              <a:t>Describe the pattern shown on this graph (3)</a:t>
            </a:r>
          </a:p>
          <a:p>
            <a:pPr marL="342900" indent="-342900">
              <a:buAutoNum type="arabicPeriod"/>
            </a:pPr>
            <a:endParaRPr lang="en-US" dirty="0"/>
          </a:p>
        </p:txBody>
      </p:sp>
    </p:spTree>
    <p:extLst>
      <p:ext uri="{BB962C8B-B14F-4D97-AF65-F5344CB8AC3E}">
        <p14:creationId xmlns:p14="http://schemas.microsoft.com/office/powerpoint/2010/main" val="3911336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9200"/>
            <a:ext cx="8229600" cy="198438"/>
          </a:xfrm>
        </p:spPr>
        <p:txBody>
          <a:bodyPr>
            <a:noAutofit/>
          </a:bodyPr>
          <a:lstStyle/>
          <a:p>
            <a:r>
              <a:rPr lang="en-US" sz="2800" b="1" dirty="0">
                <a:latin typeface="dearJoe 5 CASUAL PRO" panose="02000000000000000000" pitchFamily="2" charset="0"/>
              </a:rPr>
              <a:t>Bike share schemes e.g. </a:t>
            </a:r>
            <a:br>
              <a:rPr lang="en-US" sz="2800" b="1" dirty="0">
                <a:latin typeface="dearJoe 5 CASUAL PRO" panose="02000000000000000000" pitchFamily="2" charset="0"/>
              </a:rPr>
            </a:br>
            <a:r>
              <a:rPr lang="en-US" sz="2800" b="1" dirty="0">
                <a:latin typeface="dearJoe 5 CASUAL PRO" panose="02000000000000000000" pitchFamily="2" charset="0"/>
              </a:rPr>
              <a:t>Barclay’s Bikes, London </a:t>
            </a:r>
            <a:br>
              <a:rPr lang="en-US" sz="2800" b="1" dirty="0">
                <a:latin typeface="dearJoe 5 CASUAL PRO" panose="02000000000000000000" pitchFamily="2" charset="0"/>
              </a:rPr>
            </a:br>
            <a:r>
              <a:rPr lang="en-US" sz="2800" b="1" dirty="0" err="1">
                <a:latin typeface="dearJoe 5 CASUAL PRO" panose="02000000000000000000" pitchFamily="2" charset="0"/>
              </a:rPr>
              <a:t>Velib</a:t>
            </a:r>
            <a:r>
              <a:rPr lang="en-US" sz="2800" b="1" dirty="0">
                <a:latin typeface="dearJoe 5 CASUAL PRO" panose="02000000000000000000" pitchFamily="2" charset="0"/>
              </a:rPr>
              <a:t>, Paris, </a:t>
            </a:r>
            <a:br>
              <a:rPr lang="en-US" sz="2800" b="1" dirty="0">
                <a:latin typeface="dearJoe 5 CASUAL PRO" panose="02000000000000000000" pitchFamily="2" charset="0"/>
              </a:rPr>
            </a:br>
            <a:r>
              <a:rPr lang="en-US" sz="2800" b="1" dirty="0">
                <a:latin typeface="dearJoe 5 CASUAL PRO" panose="02000000000000000000" pitchFamily="2" charset="0"/>
              </a:rPr>
              <a:t>B-Cycle, Houston</a:t>
            </a:r>
          </a:p>
        </p:txBody>
      </p:sp>
      <p:sp>
        <p:nvSpPr>
          <p:cNvPr id="3" name="Content Placeholder 2"/>
          <p:cNvSpPr>
            <a:spLocks noGrp="1"/>
          </p:cNvSpPr>
          <p:nvPr>
            <p:ph idx="1"/>
          </p:nvPr>
        </p:nvSpPr>
        <p:spPr>
          <a:xfrm>
            <a:off x="1981200" y="2743201"/>
            <a:ext cx="8229600" cy="3382963"/>
          </a:xfrm>
        </p:spPr>
        <p:txBody>
          <a:bodyPr>
            <a:normAutofit/>
          </a:bodyPr>
          <a:lstStyle/>
          <a:p>
            <a:pPr>
              <a:buNone/>
            </a:pPr>
            <a:r>
              <a:rPr lang="en-US" b="1" dirty="0"/>
              <a:t>Barclay’s Bikes, London:</a:t>
            </a:r>
            <a:endParaRPr lang="en-US" b="1" dirty="0">
              <a:hlinkClick r:id="rId2"/>
            </a:endParaRPr>
          </a:p>
          <a:p>
            <a:pPr>
              <a:buNone/>
            </a:pPr>
            <a:r>
              <a:rPr lang="en-US" dirty="0">
                <a:hlinkClick r:id="rId2"/>
              </a:rPr>
              <a:t>http://www.youtube.com/watch?v=p6t7OqR73AA</a:t>
            </a:r>
            <a:endParaRPr lang="en-US" dirty="0"/>
          </a:p>
          <a:p>
            <a:pPr>
              <a:buNone/>
            </a:pPr>
            <a:r>
              <a:rPr lang="en-US" dirty="0">
                <a:hlinkClick r:id="rId3"/>
              </a:rPr>
              <a:t>https://www.youtube.com/watch?v=EgIPGx02VKc</a:t>
            </a:r>
            <a:endParaRPr lang="en-US" dirty="0"/>
          </a:p>
          <a:p>
            <a:pPr>
              <a:buNone/>
            </a:pPr>
            <a:r>
              <a:rPr lang="en-US" b="1" dirty="0"/>
              <a:t>B-Cycle, Houston:</a:t>
            </a:r>
            <a:endParaRPr lang="en-US" dirty="0"/>
          </a:p>
          <a:p>
            <a:pPr>
              <a:buNone/>
            </a:pPr>
            <a:r>
              <a:rPr lang="en-US" dirty="0">
                <a:hlinkClick r:id="rId4"/>
              </a:rPr>
              <a:t>http://www.youtube.com/watch?v=_isWKKs5kHY</a:t>
            </a:r>
            <a:endParaRPr lang="en-US" dirty="0"/>
          </a:p>
          <a:p>
            <a:pPr>
              <a:buNone/>
            </a:pPr>
            <a:r>
              <a:rPr lang="en-US" dirty="0">
                <a:hlinkClick r:id="rId5"/>
              </a:rPr>
              <a:t>http://www.youtube.com/watch?v=7JUDUlZV5Vk</a:t>
            </a:r>
            <a:endParaRPr lang="en-US" dirty="0"/>
          </a:p>
          <a:p>
            <a:pPr>
              <a:buNone/>
            </a:pPr>
            <a:endParaRPr lang="en-US" dirty="0"/>
          </a:p>
          <a:p>
            <a:pPr>
              <a:buNone/>
            </a:pPr>
            <a:endParaRPr lang="en-US" dirty="0"/>
          </a:p>
          <a:p>
            <a:pPr>
              <a:buNone/>
            </a:pPr>
            <a:endParaRPr lang="en-US" dirty="0"/>
          </a:p>
        </p:txBody>
      </p:sp>
      <p:pic>
        <p:nvPicPr>
          <p:cNvPr id="1026" name="Picture 2" descr="http://app1.kuhf.org/_images/content/photos/130403_cityhall_bikeshare700px.jpg"/>
          <p:cNvPicPr>
            <a:picLocks noChangeAspect="1" noChangeArrowheads="1"/>
          </p:cNvPicPr>
          <p:nvPr/>
        </p:nvPicPr>
        <p:blipFill>
          <a:blip r:embed="rId6" cstate="print"/>
          <a:srcRect/>
          <a:stretch>
            <a:fillRect/>
          </a:stretch>
        </p:blipFill>
        <p:spPr bwMode="auto">
          <a:xfrm>
            <a:off x="9136858" y="541338"/>
            <a:ext cx="2362200" cy="1771650"/>
          </a:xfrm>
          <a:prstGeom prst="rect">
            <a:avLst/>
          </a:prstGeom>
          <a:noFill/>
        </p:spPr>
      </p:pic>
      <p:pic>
        <p:nvPicPr>
          <p:cNvPr id="1028" name="Picture 4" descr="http://www.standard.co.uk/incoming/article7911932.ece/ALTERNATES/w620/AN5440192epa03292079-FILE-A.jpg"/>
          <p:cNvPicPr>
            <a:picLocks noChangeAspect="1" noChangeArrowheads="1"/>
          </p:cNvPicPr>
          <p:nvPr/>
        </p:nvPicPr>
        <p:blipFill>
          <a:blip r:embed="rId7" cstate="print"/>
          <a:srcRect/>
          <a:stretch>
            <a:fillRect/>
          </a:stretch>
        </p:blipFill>
        <p:spPr bwMode="auto">
          <a:xfrm>
            <a:off x="6096000" y="541338"/>
            <a:ext cx="2532894" cy="1752600"/>
          </a:xfrm>
          <a:prstGeom prst="rect">
            <a:avLst/>
          </a:prstGeom>
          <a:noFill/>
        </p:spPr>
      </p:pic>
    </p:spTree>
    <p:extLst>
      <p:ext uri="{BB962C8B-B14F-4D97-AF65-F5344CB8AC3E}">
        <p14:creationId xmlns:p14="http://schemas.microsoft.com/office/powerpoint/2010/main" val="2386205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Houston B-Cycle</a:t>
            </a:r>
          </a:p>
        </p:txBody>
      </p:sp>
      <p:sp>
        <p:nvSpPr>
          <p:cNvPr id="4" name="Content Placeholder 3"/>
          <p:cNvSpPr>
            <a:spLocks noGrp="1"/>
          </p:cNvSpPr>
          <p:nvPr>
            <p:ph idx="1"/>
          </p:nvPr>
        </p:nvSpPr>
        <p:spPr>
          <a:xfrm>
            <a:off x="1981200" y="1600201"/>
            <a:ext cx="5715000" cy="4798237"/>
          </a:xfrm>
          <a:prstGeom prst="rect">
            <a:avLst/>
          </a:prstGeom>
        </p:spPr>
        <p:txBody>
          <a:bodyPr wrap="square">
            <a:spAutoFit/>
          </a:bodyPr>
          <a:lstStyle/>
          <a:p>
            <a:pPr marL="514350" indent="-514350">
              <a:buFont typeface="Arial" pitchFamily="34" charset="0"/>
              <a:buChar char="•"/>
            </a:pPr>
            <a:r>
              <a:rPr lang="en-US" sz="2400" b="1" dirty="0"/>
              <a:t>Houston B-cycle</a:t>
            </a:r>
            <a:r>
              <a:rPr lang="en-US" sz="2400" dirty="0"/>
              <a:t> is a bicycle sharing system owned and operated by Houston Bike Share a non-profit </a:t>
            </a:r>
            <a:r>
              <a:rPr lang="en-US" sz="2400" dirty="0" err="1"/>
              <a:t>organisation</a:t>
            </a:r>
            <a:r>
              <a:rPr lang="en-US" sz="2400" dirty="0"/>
              <a:t>. </a:t>
            </a:r>
          </a:p>
          <a:p>
            <a:pPr marL="514350" indent="-514350">
              <a:buFont typeface="Arial" pitchFamily="34" charset="0"/>
              <a:buChar char="•"/>
            </a:pPr>
            <a:r>
              <a:rPr lang="en-US" sz="2400" dirty="0"/>
              <a:t>The program launched May 2012 with just 18 bikes at 3 stations.</a:t>
            </a:r>
          </a:p>
          <a:p>
            <a:pPr marL="514350" indent="-514350">
              <a:buFont typeface="Arial" pitchFamily="34" charset="0"/>
              <a:buChar char="•"/>
            </a:pPr>
            <a:r>
              <a:rPr lang="en-US" sz="2400" dirty="0"/>
              <a:t>May 2013, </a:t>
            </a:r>
            <a:r>
              <a:rPr lang="en-US" sz="2400" b="1" dirty="0"/>
              <a:t>Houston B-cycle</a:t>
            </a:r>
            <a:r>
              <a:rPr lang="en-US" sz="2400" dirty="0"/>
              <a:t> expanded from 3 to 25 stations and 215 bikes. </a:t>
            </a:r>
          </a:p>
          <a:p>
            <a:pPr marL="514350" indent="-514350">
              <a:buFont typeface="Arial" pitchFamily="34" charset="0"/>
              <a:buChar char="•"/>
            </a:pPr>
            <a:r>
              <a:rPr lang="en-US" sz="2400" dirty="0"/>
              <a:t>The program aims to expand to 1,000 bikes at 100 stations by the end of 2017 to include the Texas Medical Center and local universities, as well as additional neighborhoods such as Houston Heights, Midtown and Montrose.</a:t>
            </a:r>
          </a:p>
        </p:txBody>
      </p:sp>
      <p:pic>
        <p:nvPicPr>
          <p:cNvPr id="5" name="Picture 2" descr="https://farm4.staticflickr.com/3767/9190924975_775470ae37_z.jpg"/>
          <p:cNvPicPr>
            <a:picLocks noChangeAspect="1" noChangeArrowheads="1"/>
          </p:cNvPicPr>
          <p:nvPr/>
        </p:nvPicPr>
        <p:blipFill>
          <a:blip r:embed="rId2" cstate="print"/>
          <a:srcRect/>
          <a:stretch>
            <a:fillRect/>
          </a:stretch>
        </p:blipFill>
        <p:spPr bwMode="auto">
          <a:xfrm>
            <a:off x="7663543" y="1905000"/>
            <a:ext cx="2209190" cy="2957912"/>
          </a:xfrm>
          <a:prstGeom prst="rect">
            <a:avLst/>
          </a:prstGeom>
          <a:noFill/>
        </p:spPr>
      </p:pic>
    </p:spTree>
    <p:extLst>
      <p:ext uri="{BB962C8B-B14F-4D97-AF65-F5344CB8AC3E}">
        <p14:creationId xmlns:p14="http://schemas.microsoft.com/office/powerpoint/2010/main" val="17720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04801"/>
            <a:ext cx="5029200" cy="6001643"/>
          </a:xfrm>
          <a:prstGeom prst="rect">
            <a:avLst/>
          </a:prstGeom>
        </p:spPr>
        <p:txBody>
          <a:bodyPr wrap="square">
            <a:spAutoFit/>
          </a:bodyPr>
          <a:lstStyle/>
          <a:p>
            <a:pPr marL="514350" indent="-514350">
              <a:buFont typeface="Arial" pitchFamily="34" charset="0"/>
              <a:buChar char="•"/>
            </a:pPr>
            <a:r>
              <a:rPr lang="en-US" sz="2400" b="1" dirty="0"/>
              <a:t>Houston B-cycle</a:t>
            </a:r>
            <a:r>
              <a:rPr lang="en-US" sz="2400" dirty="0"/>
              <a:t> is a bicycle sharing system owned and operated by Houston Bike Share a non-profit </a:t>
            </a:r>
            <a:r>
              <a:rPr lang="en-US" sz="2400" dirty="0" err="1"/>
              <a:t>organisation</a:t>
            </a:r>
            <a:r>
              <a:rPr lang="en-US" sz="2400" dirty="0"/>
              <a:t>. </a:t>
            </a:r>
          </a:p>
          <a:p>
            <a:pPr marL="514350" indent="-514350">
              <a:buFont typeface="Arial" pitchFamily="34" charset="0"/>
              <a:buChar char="•"/>
            </a:pPr>
            <a:r>
              <a:rPr lang="en-US" sz="2400" dirty="0"/>
              <a:t>The program launched May 2012 with just 18 bikes at 3 stations.</a:t>
            </a:r>
          </a:p>
          <a:p>
            <a:pPr marL="514350" indent="-514350">
              <a:buFont typeface="Arial" pitchFamily="34" charset="0"/>
              <a:buChar char="•"/>
            </a:pPr>
            <a:r>
              <a:rPr lang="en-US" sz="2400" dirty="0"/>
              <a:t>May 2013, </a:t>
            </a:r>
            <a:r>
              <a:rPr lang="en-US" sz="2400" b="1" dirty="0"/>
              <a:t>Houston B-cycle</a:t>
            </a:r>
            <a:r>
              <a:rPr lang="en-US" sz="2400" dirty="0"/>
              <a:t> expanded from 3 to 25 stations and 215 bikes. </a:t>
            </a:r>
          </a:p>
          <a:p>
            <a:pPr marL="514350" indent="-514350">
              <a:buFont typeface="Arial" pitchFamily="34" charset="0"/>
              <a:buChar char="•"/>
            </a:pPr>
            <a:r>
              <a:rPr lang="en-US" sz="2400" dirty="0"/>
              <a:t>The program aims to expand to 1,000 bikes at 100 stations by the end of 2017 to include the Texas Medical Center and local universities, as well as additional neighborhoods such as Houston Heights, Midtown and Montrose.</a:t>
            </a:r>
          </a:p>
        </p:txBody>
      </p:sp>
      <p:pic>
        <p:nvPicPr>
          <p:cNvPr id="9218" name="Picture 2" descr="https://farm4.staticflickr.com/3767/9190924975_775470ae37_z.jpg"/>
          <p:cNvPicPr>
            <a:picLocks noChangeAspect="1" noChangeArrowheads="1"/>
          </p:cNvPicPr>
          <p:nvPr/>
        </p:nvPicPr>
        <p:blipFill>
          <a:blip r:embed="rId2" cstate="print"/>
          <a:srcRect/>
          <a:stretch>
            <a:fillRect/>
          </a:stretch>
        </p:blipFill>
        <p:spPr bwMode="auto">
          <a:xfrm>
            <a:off x="6553200" y="762000"/>
            <a:ext cx="3699272" cy="4953000"/>
          </a:xfrm>
          <a:prstGeom prst="rect">
            <a:avLst/>
          </a:prstGeom>
          <a:noFill/>
        </p:spPr>
      </p:pic>
    </p:spTree>
    <p:extLst>
      <p:ext uri="{BB962C8B-B14F-4D97-AF65-F5344CB8AC3E}">
        <p14:creationId xmlns:p14="http://schemas.microsoft.com/office/powerpoint/2010/main" val="4085931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3048000" cy="1143000"/>
          </a:xfrm>
        </p:spPr>
        <p:txBody>
          <a:bodyPr>
            <a:normAutofit fontScale="90000"/>
          </a:bodyPr>
          <a:lstStyle/>
          <a:p>
            <a:r>
              <a:rPr lang="en-US" dirty="0"/>
              <a:t>Map of B-Cycles in Houston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76800" y="228600"/>
            <a:ext cx="5175380" cy="6251094"/>
          </a:xfrm>
          <a:prstGeom prst="rect">
            <a:avLst/>
          </a:prstGeom>
        </p:spPr>
      </p:pic>
    </p:spTree>
    <p:extLst>
      <p:ext uri="{BB962C8B-B14F-4D97-AF65-F5344CB8AC3E}">
        <p14:creationId xmlns:p14="http://schemas.microsoft.com/office/powerpoint/2010/main" val="872210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p>
        </p:txBody>
      </p:sp>
      <p:sp>
        <p:nvSpPr>
          <p:cNvPr id="3" name="Content Placeholder 2"/>
          <p:cNvSpPr>
            <a:spLocks noGrp="1"/>
          </p:cNvSpPr>
          <p:nvPr>
            <p:ph idx="1"/>
          </p:nvPr>
        </p:nvSpPr>
        <p:spPr/>
        <p:txBody>
          <a:bodyPr/>
          <a:lstStyle/>
          <a:p>
            <a:r>
              <a:rPr lang="en-US" dirty="0"/>
              <a:t>Why may a bike scheme work better in London than Houston.</a:t>
            </a:r>
          </a:p>
          <a:p>
            <a:endParaRPr lang="en-US" dirty="0"/>
          </a:p>
          <a:p>
            <a:r>
              <a:rPr lang="en-US" dirty="0"/>
              <a:t>List at least 3 points. </a:t>
            </a:r>
          </a:p>
        </p:txBody>
      </p:sp>
      <p:pic>
        <p:nvPicPr>
          <p:cNvPr id="4" name="Picture 4" descr="http://www.standard.co.uk/incoming/article7911932.ece/ALTERNATES/w620/AN5440192epa03292079-FILE-A.jpg"/>
          <p:cNvPicPr>
            <a:picLocks noChangeAspect="1" noChangeArrowheads="1"/>
          </p:cNvPicPr>
          <p:nvPr/>
        </p:nvPicPr>
        <p:blipFill>
          <a:blip r:embed="rId2" cstate="print"/>
          <a:srcRect/>
          <a:stretch>
            <a:fillRect/>
          </a:stretch>
        </p:blipFill>
        <p:spPr bwMode="auto">
          <a:xfrm>
            <a:off x="2209800" y="4373563"/>
            <a:ext cx="2532894" cy="1752600"/>
          </a:xfrm>
          <a:prstGeom prst="rect">
            <a:avLst/>
          </a:prstGeom>
          <a:noFill/>
        </p:spPr>
      </p:pic>
      <p:pic>
        <p:nvPicPr>
          <p:cNvPr id="5" name="Picture 2" descr="http://app1.kuhf.org/_images/content/photos/130403_cityhall_bikeshare700px.jpg"/>
          <p:cNvPicPr>
            <a:picLocks noChangeAspect="1" noChangeArrowheads="1"/>
          </p:cNvPicPr>
          <p:nvPr/>
        </p:nvPicPr>
        <p:blipFill>
          <a:blip r:embed="rId3" cstate="print"/>
          <a:srcRect/>
          <a:stretch>
            <a:fillRect/>
          </a:stretch>
        </p:blipFill>
        <p:spPr bwMode="auto">
          <a:xfrm>
            <a:off x="6629400" y="3276600"/>
            <a:ext cx="2362200" cy="1771650"/>
          </a:xfrm>
          <a:prstGeom prst="rect">
            <a:avLst/>
          </a:prstGeom>
          <a:noFill/>
        </p:spPr>
      </p:pic>
    </p:spTree>
    <p:extLst>
      <p:ext uri="{BB962C8B-B14F-4D97-AF65-F5344CB8AC3E}">
        <p14:creationId xmlns:p14="http://schemas.microsoft.com/office/powerpoint/2010/main" val="2564036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667000" y="1295400"/>
            <a:ext cx="6172200" cy="3746634"/>
          </a:xfrm>
          <a:prstGeom prst="rect">
            <a:avLst/>
          </a:prstGeom>
          <a:noFill/>
          <a:ln w="9525">
            <a:noFill/>
            <a:miter lim="800000"/>
            <a:headEnd/>
            <a:tailEnd/>
          </a:ln>
        </p:spPr>
      </p:pic>
      <p:sp>
        <p:nvSpPr>
          <p:cNvPr id="3" name="TextBox 2"/>
          <p:cNvSpPr txBox="1"/>
          <p:nvPr/>
        </p:nvSpPr>
        <p:spPr>
          <a:xfrm>
            <a:off x="1676400" y="1"/>
            <a:ext cx="3962400" cy="1200329"/>
          </a:xfrm>
          <a:prstGeom prst="rect">
            <a:avLst/>
          </a:prstGeom>
          <a:noFill/>
        </p:spPr>
        <p:txBody>
          <a:bodyPr wrap="square" rtlCol="0">
            <a:spAutoFit/>
          </a:bodyPr>
          <a:lstStyle/>
          <a:p>
            <a:r>
              <a:rPr lang="en-US" sz="3600" b="1" dirty="0"/>
              <a:t>Bike sharing schemes</a:t>
            </a:r>
          </a:p>
        </p:txBody>
      </p:sp>
      <p:sp>
        <p:nvSpPr>
          <p:cNvPr id="4" name="TextBox 3"/>
          <p:cNvSpPr txBox="1"/>
          <p:nvPr/>
        </p:nvSpPr>
        <p:spPr>
          <a:xfrm>
            <a:off x="1752600" y="4876800"/>
            <a:ext cx="2057400" cy="1754326"/>
          </a:xfrm>
          <a:prstGeom prst="rect">
            <a:avLst/>
          </a:prstGeom>
          <a:noFill/>
        </p:spPr>
        <p:txBody>
          <a:bodyPr wrap="square" rtlCol="0">
            <a:spAutoFit/>
          </a:bodyPr>
          <a:lstStyle/>
          <a:p>
            <a:r>
              <a:rPr lang="en-US" b="1" dirty="0">
                <a:solidFill>
                  <a:srgbClr val="FF0000"/>
                </a:solidFill>
              </a:rPr>
              <a:t>Work best in compact (high density cities) such as those in Europe e.g. London and Paris)</a:t>
            </a:r>
          </a:p>
        </p:txBody>
      </p:sp>
      <p:sp>
        <p:nvSpPr>
          <p:cNvPr id="5" name="TextBox 4"/>
          <p:cNvSpPr txBox="1"/>
          <p:nvPr/>
        </p:nvSpPr>
        <p:spPr>
          <a:xfrm>
            <a:off x="8458200" y="1"/>
            <a:ext cx="2057400" cy="2031325"/>
          </a:xfrm>
          <a:prstGeom prst="rect">
            <a:avLst/>
          </a:prstGeom>
          <a:noFill/>
        </p:spPr>
        <p:txBody>
          <a:bodyPr wrap="square" rtlCol="0">
            <a:spAutoFit/>
          </a:bodyPr>
          <a:lstStyle/>
          <a:p>
            <a:r>
              <a:rPr lang="en-US" b="1" dirty="0">
                <a:solidFill>
                  <a:srgbClr val="0070C0"/>
                </a:solidFill>
              </a:rPr>
              <a:t>Houston has adopted its own bike sharing scheme but it is much more limited in its extent as it is a low density city</a:t>
            </a:r>
          </a:p>
        </p:txBody>
      </p:sp>
      <p:pic>
        <p:nvPicPr>
          <p:cNvPr id="1026" name="Picture 2" descr="http://www.thedrum.com/uploads/drum_basic_article/123182/main_images/boris%20bikes%20barclays_0.jpg"/>
          <p:cNvPicPr>
            <a:picLocks noChangeAspect="1" noChangeArrowheads="1"/>
          </p:cNvPicPr>
          <p:nvPr/>
        </p:nvPicPr>
        <p:blipFill>
          <a:blip r:embed="rId3" cstate="print"/>
          <a:srcRect/>
          <a:stretch>
            <a:fillRect/>
          </a:stretch>
        </p:blipFill>
        <p:spPr bwMode="auto">
          <a:xfrm>
            <a:off x="3886200" y="5334000"/>
            <a:ext cx="2159000" cy="1295400"/>
          </a:xfrm>
          <a:prstGeom prst="rect">
            <a:avLst/>
          </a:prstGeom>
          <a:noFill/>
        </p:spPr>
      </p:pic>
      <p:pic>
        <p:nvPicPr>
          <p:cNvPr id="1028" name="Picture 4" descr="http://blogs.ridemetro.org/images/write_on/houstonbcycle.jpg"/>
          <p:cNvPicPr>
            <a:picLocks noChangeAspect="1" noChangeArrowheads="1"/>
          </p:cNvPicPr>
          <p:nvPr/>
        </p:nvPicPr>
        <p:blipFill>
          <a:blip r:embed="rId4" cstate="print"/>
          <a:srcRect/>
          <a:stretch>
            <a:fillRect/>
          </a:stretch>
        </p:blipFill>
        <p:spPr bwMode="auto">
          <a:xfrm>
            <a:off x="6781800" y="152400"/>
            <a:ext cx="1536700" cy="1229360"/>
          </a:xfrm>
          <a:prstGeom prst="rect">
            <a:avLst/>
          </a:prstGeom>
          <a:noFill/>
        </p:spPr>
      </p:pic>
    </p:spTree>
    <p:extLst>
      <p:ext uri="{BB962C8B-B14F-4D97-AF65-F5344CB8AC3E}">
        <p14:creationId xmlns:p14="http://schemas.microsoft.com/office/powerpoint/2010/main" val="2936368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 and ride Houston</a:t>
            </a:r>
          </a:p>
        </p:txBody>
      </p:sp>
      <p:sp>
        <p:nvSpPr>
          <p:cNvPr id="5" name="Rectangle 4"/>
          <p:cNvSpPr/>
          <p:nvPr/>
        </p:nvSpPr>
        <p:spPr>
          <a:xfrm>
            <a:off x="8001000" y="3276600"/>
            <a:ext cx="2590800" cy="3416320"/>
          </a:xfrm>
          <a:prstGeom prst="rect">
            <a:avLst/>
          </a:prstGeom>
        </p:spPr>
        <p:txBody>
          <a:bodyPr wrap="square">
            <a:spAutoFit/>
          </a:bodyPr>
          <a:lstStyle/>
          <a:p>
            <a:r>
              <a:rPr lang="en-US" dirty="0">
                <a:solidFill>
                  <a:srgbClr val="1A1818"/>
                </a:solidFill>
                <a:latin typeface="TrebuchetMS" charset="0"/>
              </a:rPr>
              <a:t>Direct nonstop service to downtown, the Texas Medical Center and other major employment centers in the METRO service area is available from Park &amp; Ride lots. </a:t>
            </a:r>
          </a:p>
          <a:p>
            <a:r>
              <a:rPr lang="en-US" dirty="0">
                <a:solidFill>
                  <a:srgbClr val="1A1818"/>
                </a:solidFill>
                <a:latin typeface="TrebuchetMS" charset="0"/>
              </a:rPr>
              <a:t>Park &amp; Ride facilities also serve as a staging area for vanpools and carpools. </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3232" y="1417638"/>
            <a:ext cx="5970127" cy="3459162"/>
          </a:xfrm>
        </p:spPr>
      </p:pic>
    </p:spTree>
    <p:extLst>
      <p:ext uri="{BB962C8B-B14F-4D97-AF65-F5344CB8AC3E}">
        <p14:creationId xmlns:p14="http://schemas.microsoft.com/office/powerpoint/2010/main" val="552427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b="1" dirty="0"/>
              <a:t>Sustainable Transport Houston</a:t>
            </a:r>
          </a:p>
        </p:txBody>
      </p:sp>
      <p:sp>
        <p:nvSpPr>
          <p:cNvPr id="3" name="Content Placeholder 2"/>
          <p:cNvSpPr>
            <a:spLocks noGrp="1"/>
          </p:cNvSpPr>
          <p:nvPr>
            <p:ph idx="1"/>
          </p:nvPr>
        </p:nvSpPr>
        <p:spPr>
          <a:xfrm>
            <a:off x="1676400" y="914400"/>
            <a:ext cx="5029200" cy="5562600"/>
          </a:xfrm>
        </p:spPr>
        <p:txBody>
          <a:bodyPr>
            <a:normAutofit fontScale="92500" lnSpcReduction="10000"/>
          </a:bodyPr>
          <a:lstStyle/>
          <a:p>
            <a:pPr marL="514350" indent="-514350"/>
            <a:r>
              <a:rPr lang="en-US" dirty="0"/>
              <a:t>In cities such as Houston, Texas creating a sustainable public transport network is a problem as the city has sprawled rapidly outwards, occupying a total land area of 650 square miles. Many sustainable transport solutions therefore rely on the continued use of private vehicles. </a:t>
            </a:r>
          </a:p>
          <a:p>
            <a:pPr marL="514350" indent="-514350"/>
            <a:r>
              <a:rPr lang="en-US" dirty="0"/>
              <a:t>The city’s freeways also offer HOV (High occupancy vehicle lanes) to try to encourage car pooling to decrease Co2 levels through fewer vehicles on the road.</a:t>
            </a:r>
          </a:p>
        </p:txBody>
      </p:sp>
      <p:pic>
        <p:nvPicPr>
          <p:cNvPr id="8194" name="Picture 2" descr="http://ww3.hdnux.com/photos/21/51/66/4627878/3/622x350.jpg"/>
          <p:cNvPicPr>
            <a:picLocks noChangeAspect="1" noChangeArrowheads="1"/>
          </p:cNvPicPr>
          <p:nvPr/>
        </p:nvPicPr>
        <p:blipFill>
          <a:blip r:embed="rId2" cstate="print"/>
          <a:srcRect/>
          <a:stretch>
            <a:fillRect/>
          </a:stretch>
        </p:blipFill>
        <p:spPr bwMode="auto">
          <a:xfrm>
            <a:off x="6781800" y="2438401"/>
            <a:ext cx="3441700" cy="2294467"/>
          </a:xfrm>
          <a:prstGeom prst="rect">
            <a:avLst/>
          </a:prstGeom>
          <a:noFill/>
        </p:spPr>
      </p:pic>
    </p:spTree>
    <p:extLst>
      <p:ext uri="{BB962C8B-B14F-4D97-AF65-F5344CB8AC3E}">
        <p14:creationId xmlns:p14="http://schemas.microsoft.com/office/powerpoint/2010/main" val="287257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056533" cy="620688"/>
          </a:xfrm>
          <a:solidFill>
            <a:schemeClr val="accent3"/>
          </a:solidFill>
        </p:spPr>
        <p:txBody>
          <a:bodyPr>
            <a:normAutofit fontScale="90000"/>
          </a:bodyPr>
          <a:lstStyle/>
          <a:p>
            <a:br>
              <a:rPr lang="en-GB" b="1" u="sng"/>
            </a:br>
            <a:r>
              <a:rPr lang="en-GB" b="1" u="sng"/>
              <a:t>Changing </a:t>
            </a:r>
            <a:r>
              <a:rPr lang="en-GB" b="1" u="sng" dirty="0"/>
              <a:t>urban models in MEDCs</a:t>
            </a:r>
            <a:endParaRPr lang="es-ES_tradnl" b="1" u="sng" dirty="0"/>
          </a:p>
        </p:txBody>
      </p:sp>
      <p:sp>
        <p:nvSpPr>
          <p:cNvPr id="3" name="Subtitle 2"/>
          <p:cNvSpPr>
            <a:spLocks noGrp="1"/>
          </p:cNvSpPr>
          <p:nvPr>
            <p:ph type="subTitle" idx="1"/>
          </p:nvPr>
        </p:nvSpPr>
        <p:spPr>
          <a:xfrm>
            <a:off x="1548619" y="692696"/>
            <a:ext cx="9113377" cy="1224136"/>
          </a:xfrm>
          <a:solidFill>
            <a:schemeClr val="accent2">
              <a:lumMod val="20000"/>
              <a:lumOff val="80000"/>
            </a:schemeClr>
          </a:solidFill>
        </p:spPr>
        <p:txBody>
          <a:bodyPr>
            <a:normAutofit/>
          </a:bodyPr>
          <a:lstStyle/>
          <a:p>
            <a:r>
              <a:rPr lang="en-GB" dirty="0">
                <a:solidFill>
                  <a:schemeClr val="tx1"/>
                </a:solidFill>
              </a:rPr>
              <a:t>L/O: To recognise land use models and be able to compare them and apply them to ONE MEDC. </a:t>
            </a:r>
            <a:endParaRPr lang="es-ES_tradnl" dirty="0">
              <a:solidFill>
                <a:schemeClr val="tx1"/>
              </a:solidFill>
            </a:endParaRPr>
          </a:p>
          <a:p>
            <a:endParaRPr lang="es-ES_tradnl" dirty="0">
              <a:solidFill>
                <a:schemeClr val="tx1"/>
              </a:solidFill>
            </a:endParaRPr>
          </a:p>
        </p:txBody>
      </p:sp>
      <p:pic>
        <p:nvPicPr>
          <p:cNvPr id="1026" name="Picture 2" descr="http://www.bennett.karoo.net/images/urban/burges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86" y="1968310"/>
            <a:ext cx="4602266" cy="2629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eography.learnontheinternet.co.uk/images/urban/hoy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959" y="4437113"/>
            <a:ext cx="4833033" cy="241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7448" y="2636913"/>
            <a:ext cx="3629891" cy="646331"/>
          </a:xfrm>
          <a:prstGeom prst="rect">
            <a:avLst/>
          </a:prstGeom>
          <a:solidFill>
            <a:schemeClr val="accent1">
              <a:lumMod val="20000"/>
              <a:lumOff val="80000"/>
            </a:schemeClr>
          </a:solidFill>
        </p:spPr>
        <p:txBody>
          <a:bodyPr wrap="square" rtlCol="0">
            <a:spAutoFit/>
          </a:bodyPr>
          <a:lstStyle/>
          <a:p>
            <a:r>
              <a:rPr lang="en-GB" dirty="0"/>
              <a:t>What do these show us? Can you connect these models to Houston ?</a:t>
            </a:r>
            <a:endParaRPr lang="es-ES_tradnl" dirty="0"/>
          </a:p>
        </p:txBody>
      </p:sp>
    </p:spTree>
    <p:extLst>
      <p:ext uri="{BB962C8B-B14F-4D97-AF65-F5344CB8AC3E}">
        <p14:creationId xmlns:p14="http://schemas.microsoft.com/office/powerpoint/2010/main" val="1309073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Houston HOV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1" y="1600201"/>
            <a:ext cx="7112579" cy="5135563"/>
          </a:xfrm>
        </p:spPr>
      </p:pic>
    </p:spTree>
    <p:extLst>
      <p:ext uri="{BB962C8B-B14F-4D97-AF65-F5344CB8AC3E}">
        <p14:creationId xmlns:p14="http://schemas.microsoft.com/office/powerpoint/2010/main" val="2212391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62400" y="1492586"/>
            <a:ext cx="6319838" cy="5365414"/>
          </a:xfrm>
          <a:prstGeom prst="rect">
            <a:avLst/>
          </a:prstGeom>
          <a:noFill/>
          <a:ln w="9525">
            <a:noFill/>
            <a:miter lim="800000"/>
            <a:headEnd/>
            <a:tailEnd/>
          </a:ln>
        </p:spPr>
      </p:pic>
      <p:sp>
        <p:nvSpPr>
          <p:cNvPr id="5" name="Rectangle 4"/>
          <p:cNvSpPr/>
          <p:nvPr/>
        </p:nvSpPr>
        <p:spPr>
          <a:xfrm>
            <a:off x="1828800" y="152400"/>
            <a:ext cx="5334000" cy="1477328"/>
          </a:xfrm>
          <a:prstGeom prst="rect">
            <a:avLst/>
          </a:prstGeom>
        </p:spPr>
        <p:txBody>
          <a:bodyPr wrap="square">
            <a:spAutoFit/>
          </a:bodyPr>
          <a:lstStyle/>
          <a:p>
            <a:r>
              <a:rPr lang="en-US" b="1" dirty="0">
                <a:solidFill>
                  <a:srgbClr val="00B050"/>
                </a:solidFill>
              </a:rPr>
              <a:t>Need a car for a few hours near Houston, TX? </a:t>
            </a:r>
            <a:r>
              <a:rPr lang="en-US" b="1" dirty="0" err="1">
                <a:solidFill>
                  <a:srgbClr val="00B050"/>
                </a:solidFill>
              </a:rPr>
              <a:t>Zipcar</a:t>
            </a:r>
            <a:r>
              <a:rPr lang="en-US" b="1" dirty="0">
                <a:solidFill>
                  <a:srgbClr val="00B050"/>
                </a:solidFill>
              </a:rPr>
              <a:t> is an alternative to car rental and car ownership. It's a car, but only when you need one. Check out the map below. Enter an address, zip code, or neighborhood to find Houston, TX </a:t>
            </a:r>
            <a:r>
              <a:rPr lang="en-US" b="1" dirty="0" err="1">
                <a:solidFill>
                  <a:srgbClr val="00B050"/>
                </a:solidFill>
              </a:rPr>
              <a:t>Zipcars</a:t>
            </a:r>
            <a:r>
              <a:rPr lang="en-US" b="1" dirty="0">
                <a:solidFill>
                  <a:srgbClr val="00B050"/>
                </a:solidFill>
              </a:rPr>
              <a:t>.</a:t>
            </a:r>
          </a:p>
        </p:txBody>
      </p:sp>
      <p:sp>
        <p:nvSpPr>
          <p:cNvPr id="9" name="Rectangle 8"/>
          <p:cNvSpPr/>
          <p:nvPr/>
        </p:nvSpPr>
        <p:spPr>
          <a:xfrm>
            <a:off x="1752600" y="3505200"/>
            <a:ext cx="2209800" cy="1600438"/>
          </a:xfrm>
          <a:prstGeom prst="rect">
            <a:avLst/>
          </a:prstGeom>
        </p:spPr>
        <p:txBody>
          <a:bodyPr wrap="square">
            <a:spAutoFit/>
          </a:bodyPr>
          <a:lstStyle/>
          <a:p>
            <a:r>
              <a:rPr lang="en-US" sz="1200" dirty="0">
                <a:hlinkClick r:id="rId3" invalidUrl="http://www.bing.com/videos/search?q=what is zipcar&amp;qs=n&amp;form=QBVR&amp;pq=what is zipcar&amp;sc=6-14&amp;sp=-1&amp;sk="/>
              </a:rPr>
              <a:t>http://www.bing.com/videos/search?q=what%20is%20zipcar&amp;qs=n&amp;form=QBVR&amp;pq=what%20is%20zipcar&amp;sc=6-14&amp;sp=-1&amp;sk=#view=detail&amp;mid=AE5D3460CAE6905A53B3AE5D3460CAE6905A53B3</a:t>
            </a:r>
            <a:endParaRPr lang="en-US" sz="1200" dirty="0"/>
          </a:p>
          <a:p>
            <a:endParaRPr lang="en-US" sz="1400" dirty="0"/>
          </a:p>
        </p:txBody>
      </p:sp>
      <p:sp>
        <p:nvSpPr>
          <p:cNvPr id="11" name="Rectangle 10"/>
          <p:cNvSpPr/>
          <p:nvPr/>
        </p:nvSpPr>
        <p:spPr>
          <a:xfrm>
            <a:off x="1676400" y="5105400"/>
            <a:ext cx="2438400" cy="1600438"/>
          </a:xfrm>
          <a:prstGeom prst="rect">
            <a:avLst/>
          </a:prstGeom>
        </p:spPr>
        <p:txBody>
          <a:bodyPr wrap="square">
            <a:spAutoFit/>
          </a:bodyPr>
          <a:lstStyle/>
          <a:p>
            <a:r>
              <a:rPr lang="en-US" sz="1200" dirty="0">
                <a:hlinkClick r:id="rId3" invalidUrl="http://www.bing.com/videos/search?q=what is zipcar&amp;qs=n&amp;form=QBVR&amp;pq=what is zipcar&amp;sc=6-14&amp;sp=-1&amp;sk="/>
              </a:rPr>
              <a:t>http://www.bing.com/videos/search?q=what%20is%20zipcar&amp;qs=n&amp;form=QBVR&amp;pq=what%20is%20zipcar&amp;sc=6-14&amp;sp=-1&amp;sk=#view=detail&amp;mid=BD79666A8EE62CD32717BD79666A8EE62CD32717</a:t>
            </a:r>
            <a:endParaRPr lang="en-US" sz="1200" dirty="0"/>
          </a:p>
          <a:p>
            <a:endParaRPr lang="en-US" sz="1400" dirty="0"/>
          </a:p>
        </p:txBody>
      </p:sp>
      <p:pic>
        <p:nvPicPr>
          <p:cNvPr id="1028" name="Picture 4"/>
          <p:cNvPicPr>
            <a:picLocks noChangeAspect="1" noChangeArrowheads="1"/>
          </p:cNvPicPr>
          <p:nvPr/>
        </p:nvPicPr>
        <p:blipFill>
          <a:blip r:embed="rId4" cstate="print"/>
          <a:srcRect/>
          <a:stretch>
            <a:fillRect/>
          </a:stretch>
        </p:blipFill>
        <p:spPr bwMode="auto">
          <a:xfrm>
            <a:off x="7467600" y="228600"/>
            <a:ext cx="2895600" cy="1447800"/>
          </a:xfrm>
          <a:prstGeom prst="rect">
            <a:avLst/>
          </a:prstGeom>
          <a:noFill/>
          <a:ln w="9525">
            <a:noFill/>
            <a:miter lim="800000"/>
            <a:headEnd/>
            <a:tailEnd/>
          </a:ln>
        </p:spPr>
      </p:pic>
    </p:spTree>
    <p:extLst>
      <p:ext uri="{BB962C8B-B14F-4D97-AF65-F5344CB8AC3E}">
        <p14:creationId xmlns:p14="http://schemas.microsoft.com/office/powerpoint/2010/main" val="2719737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Exam Question</a:t>
            </a:r>
          </a:p>
        </p:txBody>
      </p:sp>
      <p:sp>
        <p:nvSpPr>
          <p:cNvPr id="3" name="Content Placeholder 2"/>
          <p:cNvSpPr>
            <a:spLocks noGrp="1"/>
          </p:cNvSpPr>
          <p:nvPr>
            <p:ph idx="1"/>
          </p:nvPr>
        </p:nvSpPr>
        <p:spPr/>
        <p:txBody>
          <a:bodyPr/>
          <a:lstStyle/>
          <a:p>
            <a:pPr>
              <a:buNone/>
            </a:pPr>
            <a:r>
              <a:rPr lang="en-US" b="1" dirty="0"/>
              <a:t>	Outline how transport is being managed in urban areas. Explain how this reduces some of the negative impacts of urban sprawl (6)</a:t>
            </a:r>
            <a:br>
              <a:rPr lang="en-US" dirty="0"/>
            </a:br>
            <a:endParaRPr lang="en-US" dirty="0"/>
          </a:p>
        </p:txBody>
      </p:sp>
    </p:spTree>
    <p:extLst>
      <p:ext uri="{BB962C8B-B14F-4D97-AF65-F5344CB8AC3E}">
        <p14:creationId xmlns:p14="http://schemas.microsoft.com/office/powerpoint/2010/main" val="178992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8EFD-41B1-AA46-833A-4A66C84C79AE}"/>
              </a:ext>
            </a:extLst>
          </p:cNvPr>
          <p:cNvSpPr>
            <a:spLocks noGrp="1"/>
          </p:cNvSpPr>
          <p:nvPr>
            <p:ph type="title"/>
          </p:nvPr>
        </p:nvSpPr>
        <p:spPr/>
        <p:txBody>
          <a:bodyPr>
            <a:normAutofit fontScale="90000"/>
          </a:bodyPr>
          <a:lstStyle/>
          <a:p>
            <a:r>
              <a:rPr lang="en-US" dirty="0"/>
              <a:t>For a town or city you have studied describe what has been done to manage urban sprawl (7)</a:t>
            </a:r>
          </a:p>
        </p:txBody>
      </p:sp>
      <p:sp>
        <p:nvSpPr>
          <p:cNvPr id="3" name="Content Placeholder 2">
            <a:extLst>
              <a:ext uri="{FF2B5EF4-FFF2-40B4-BE49-F238E27FC236}">
                <a16:creationId xmlns:a16="http://schemas.microsoft.com/office/drawing/2014/main" id="{324E24DA-1E38-2945-8B23-05059395EC93}"/>
              </a:ext>
            </a:extLst>
          </p:cNvPr>
          <p:cNvSpPr>
            <a:spLocks noGrp="1"/>
          </p:cNvSpPr>
          <p:nvPr>
            <p:ph idx="1"/>
          </p:nvPr>
        </p:nvSpPr>
        <p:spPr/>
        <p:txBody>
          <a:bodyPr>
            <a:normAutofit fontScale="92500" lnSpcReduction="20000"/>
          </a:bodyPr>
          <a:lstStyle/>
          <a:p>
            <a:pPr marL="0" indent="0">
              <a:buNone/>
            </a:pPr>
            <a:r>
              <a:rPr lang="en-US" dirty="0"/>
              <a:t>In Houston traffic is a major issue because of of uncontrolled urban sprawl. Many commuters are travelling 30-40 miles a day each way to get to work. To manage this many park and ride areas have been developed in the suburb areas such as Katy.  This tries to reduce the amount of the cars on the road. Additionally, HOV (high occupancy </a:t>
            </a:r>
            <a:r>
              <a:rPr lang="en-US" dirty="0" err="1"/>
              <a:t>vechile</a:t>
            </a:r>
            <a:r>
              <a:rPr lang="en-US" dirty="0"/>
              <a:t>) lanes have been created on the main freeways to allow cars with more than one passenger in them are allowed to travel into the city more quickly. Near the city </a:t>
            </a:r>
            <a:r>
              <a:rPr lang="en-US" dirty="0" err="1"/>
              <a:t>centre</a:t>
            </a:r>
            <a:r>
              <a:rPr lang="en-US" dirty="0"/>
              <a:t> a shared bicycle scheme (b-cycles) has been developed to the city </a:t>
            </a:r>
            <a:r>
              <a:rPr lang="en-US" dirty="0" err="1"/>
              <a:t>centre</a:t>
            </a:r>
            <a:r>
              <a:rPr lang="en-US" dirty="0"/>
              <a:t> to encourage people to take bikes rather than cars. This can reduce the impact of air pollution and wasted productivity time.</a:t>
            </a:r>
          </a:p>
          <a:p>
            <a:pPr marL="0" indent="0">
              <a:buNone/>
            </a:pPr>
            <a:r>
              <a:rPr lang="en-US" dirty="0"/>
              <a:t>Urban sprawl has increased the risk of flooding because of removal of the </a:t>
            </a:r>
            <a:r>
              <a:rPr lang="en-US" dirty="0" err="1"/>
              <a:t>absorbative</a:t>
            </a:r>
            <a:r>
              <a:rPr lang="en-US" dirty="0"/>
              <a:t> swamp land and increased with urban surfaces that increased run off. To do this wetlands on the edge of the city, such as Katy </a:t>
            </a:r>
            <a:r>
              <a:rPr lang="en-US" dirty="0" err="1"/>
              <a:t>Prarie</a:t>
            </a:r>
            <a:r>
              <a:rPr lang="en-US" dirty="0"/>
              <a:t>, have been developed to preserve absorb the heavy rainfall. </a:t>
            </a:r>
          </a:p>
        </p:txBody>
      </p:sp>
    </p:spTree>
    <p:extLst>
      <p:ext uri="{BB962C8B-B14F-4D97-AF65-F5344CB8AC3E}">
        <p14:creationId xmlns:p14="http://schemas.microsoft.com/office/powerpoint/2010/main" val="3863570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Outline how transport is being managed in urban areas. You should refer to a number of different sustainable schemes in your answer. (6)</a:t>
            </a:r>
            <a:endParaRPr lang="en-US" sz="2400" dirty="0"/>
          </a:p>
        </p:txBody>
      </p:sp>
      <p:sp>
        <p:nvSpPr>
          <p:cNvPr id="3" name="Content Placeholder 2"/>
          <p:cNvSpPr>
            <a:spLocks noGrp="1"/>
          </p:cNvSpPr>
          <p:nvPr>
            <p:ph idx="1"/>
          </p:nvPr>
        </p:nvSpPr>
        <p:spPr/>
        <p:txBody>
          <a:bodyPr>
            <a:normAutofit/>
          </a:bodyPr>
          <a:lstStyle/>
          <a:p>
            <a:r>
              <a:rPr lang="en-US" dirty="0"/>
              <a:t>There are a number of different ways to combat urban transport problems that arise from urban sprawl e.g. poor air quality and emission levels, congestion and accidents. The congestion charging zone in London is a scheme that aims to address these problems. It charges private cars a fee of 10 pounds to visit the city during peak times (7am-6pm Mon-Fri). This has reduced traffic in central London by 21% and the funds raised from congestion charging are being used to further improve public transport. These schemes  can be seen as sustainable as they are limiting the impact that transport emissions could have on climate change that may impact on current and future generations. </a:t>
            </a:r>
          </a:p>
        </p:txBody>
      </p:sp>
    </p:spTree>
    <p:extLst>
      <p:ext uri="{BB962C8B-B14F-4D97-AF65-F5344CB8AC3E}">
        <p14:creationId xmlns:p14="http://schemas.microsoft.com/office/powerpoint/2010/main" val="3928544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7722" y="1219201"/>
            <a:ext cx="6996557" cy="4525963"/>
          </a:xfrm>
        </p:spPr>
      </p:pic>
    </p:spTree>
    <p:extLst>
      <p:ext uri="{BB962C8B-B14F-4D97-AF65-F5344CB8AC3E}">
        <p14:creationId xmlns:p14="http://schemas.microsoft.com/office/powerpoint/2010/main" val="22695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978"/>
            <a:ext cx="8229600" cy="591710"/>
          </a:xfrm>
          <a:solidFill>
            <a:schemeClr val="accent6">
              <a:lumMod val="20000"/>
              <a:lumOff val="80000"/>
            </a:schemeClr>
          </a:solidFill>
        </p:spPr>
        <p:txBody>
          <a:bodyPr>
            <a:normAutofit fontScale="90000"/>
          </a:bodyPr>
          <a:lstStyle/>
          <a:p>
            <a:r>
              <a:rPr lang="en-GB" dirty="0"/>
              <a:t>Think – land use!</a:t>
            </a:r>
          </a:p>
        </p:txBody>
      </p:sp>
      <p:sp>
        <p:nvSpPr>
          <p:cNvPr id="3" name="Content Placeholder 2"/>
          <p:cNvSpPr>
            <a:spLocks noGrp="1"/>
          </p:cNvSpPr>
          <p:nvPr>
            <p:ph idx="1"/>
          </p:nvPr>
        </p:nvSpPr>
        <p:spPr>
          <a:xfrm>
            <a:off x="1518677" y="881413"/>
            <a:ext cx="9149323" cy="1684784"/>
          </a:xfrm>
        </p:spPr>
        <p:txBody>
          <a:bodyPr/>
          <a:lstStyle/>
          <a:p>
            <a:r>
              <a:rPr lang="en-GB" dirty="0"/>
              <a:t>How is land used in an urban area?</a:t>
            </a:r>
          </a:p>
          <a:p>
            <a:r>
              <a:rPr lang="en-GB" dirty="0"/>
              <a:t>List what sorts of ways land could to be used in an urban area? E.g. offices</a:t>
            </a:r>
          </a:p>
        </p:txBody>
      </p:sp>
      <p:graphicFrame>
        <p:nvGraphicFramePr>
          <p:cNvPr id="4" name="Table 3"/>
          <p:cNvGraphicFramePr>
            <a:graphicFrameLocks noGrp="1"/>
          </p:cNvGraphicFramePr>
          <p:nvPr>
            <p:extLst/>
          </p:nvPr>
        </p:nvGraphicFramePr>
        <p:xfrm>
          <a:off x="1566863" y="2636912"/>
          <a:ext cx="9101134" cy="2480564"/>
        </p:xfrm>
        <a:graphic>
          <a:graphicData uri="http://schemas.openxmlformats.org/drawingml/2006/table">
            <a:tbl>
              <a:tblPr firstRow="1" firstCol="1" bandRow="1"/>
              <a:tblGrid>
                <a:gridCol w="1300162">
                  <a:extLst>
                    <a:ext uri="{9D8B030D-6E8A-4147-A177-3AD203B41FA5}">
                      <a16:colId xmlns:a16="http://schemas.microsoft.com/office/drawing/2014/main" val="20000"/>
                    </a:ext>
                  </a:extLst>
                </a:gridCol>
                <a:gridCol w="1300162">
                  <a:extLst>
                    <a:ext uri="{9D8B030D-6E8A-4147-A177-3AD203B41FA5}">
                      <a16:colId xmlns:a16="http://schemas.microsoft.com/office/drawing/2014/main" val="20001"/>
                    </a:ext>
                  </a:extLst>
                </a:gridCol>
                <a:gridCol w="1300162">
                  <a:extLst>
                    <a:ext uri="{9D8B030D-6E8A-4147-A177-3AD203B41FA5}">
                      <a16:colId xmlns:a16="http://schemas.microsoft.com/office/drawing/2014/main" val="20002"/>
                    </a:ext>
                  </a:extLst>
                </a:gridCol>
                <a:gridCol w="1300162">
                  <a:extLst>
                    <a:ext uri="{9D8B030D-6E8A-4147-A177-3AD203B41FA5}">
                      <a16:colId xmlns:a16="http://schemas.microsoft.com/office/drawing/2014/main" val="20003"/>
                    </a:ext>
                  </a:extLst>
                </a:gridCol>
                <a:gridCol w="1300162">
                  <a:extLst>
                    <a:ext uri="{9D8B030D-6E8A-4147-A177-3AD203B41FA5}">
                      <a16:colId xmlns:a16="http://schemas.microsoft.com/office/drawing/2014/main" val="20004"/>
                    </a:ext>
                  </a:extLst>
                </a:gridCol>
                <a:gridCol w="1300162">
                  <a:extLst>
                    <a:ext uri="{9D8B030D-6E8A-4147-A177-3AD203B41FA5}">
                      <a16:colId xmlns:a16="http://schemas.microsoft.com/office/drawing/2014/main" val="20005"/>
                    </a:ext>
                  </a:extLst>
                </a:gridCol>
                <a:gridCol w="1300162">
                  <a:extLst>
                    <a:ext uri="{9D8B030D-6E8A-4147-A177-3AD203B41FA5}">
                      <a16:colId xmlns:a16="http://schemas.microsoft.com/office/drawing/2014/main" val="20006"/>
                    </a:ext>
                  </a:extLst>
                </a:gridCol>
              </a:tblGrid>
              <a:tr h="2138710">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Commercial: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This is businesses, mainly offices. The main commercial area will normally be in the CBD.</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Residential: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This is housing and is where people live. Apartment type housing is found near the CBD and bigger houses towards the suburbs.</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Industrial: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This is factories, traditionally found in the transition zone, they are now more likely to be found in the rural-urban fringe.</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Agricultural: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This farming and is obviously normally found in rural areas although some cities may have some small urban farms.</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Recreational: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Any activity that people do in their spare time. This land use may include golf courses, football pitches, museums, sports </a:t>
                      </a:r>
                      <a:r>
                        <a:rPr lang="en-US" sz="1200" dirty="0" err="1">
                          <a:solidFill>
                            <a:srgbClr val="000000"/>
                          </a:solidFill>
                          <a:effectLst/>
                          <a:latin typeface="Arial"/>
                          <a:ea typeface="Times New Roman"/>
                          <a:cs typeface="Times New Roman"/>
                        </a:rPr>
                        <a:t>centres</a:t>
                      </a:r>
                      <a:r>
                        <a:rPr lang="en-US" sz="1200" dirty="0">
                          <a:solidFill>
                            <a:srgbClr val="000000"/>
                          </a:solidFill>
                          <a:effectLst/>
                          <a:latin typeface="Arial"/>
                          <a:ea typeface="Times New Roman"/>
                          <a:cs typeface="Times New Roman"/>
                        </a:rPr>
                        <a:t> and tennis courts.</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Retail: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This is shops. Traditionally the main shopping areas have been in the CBD but increasingly shops have been relocating to shopping malls in the rural-urban fringe.</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lnSpc>
                          <a:spcPts val="1465"/>
                        </a:lnSpc>
                        <a:spcBef>
                          <a:spcPts val="750"/>
                        </a:spcBef>
                        <a:spcAft>
                          <a:spcPts val="750"/>
                        </a:spcAft>
                      </a:pPr>
                      <a:r>
                        <a:rPr lang="en-US" sz="1200" b="1" dirty="0">
                          <a:solidFill>
                            <a:srgbClr val="000000"/>
                          </a:solidFill>
                          <a:effectLst/>
                          <a:latin typeface="Arial"/>
                          <a:ea typeface="Times New Roman"/>
                          <a:cs typeface="Times New Roman"/>
                        </a:rPr>
                        <a:t>Educational:</a:t>
                      </a:r>
                      <a:r>
                        <a:rPr lang="en-US" sz="1200" dirty="0">
                          <a:solidFill>
                            <a:srgbClr val="000000"/>
                          </a:solidFill>
                          <a:effectLst/>
                          <a:latin typeface="Arial"/>
                          <a:ea typeface="Times New Roman"/>
                          <a:cs typeface="Times New Roman"/>
                        </a:rPr>
                        <a:t> </a:t>
                      </a:r>
                    </a:p>
                    <a:p>
                      <a:pPr algn="ctr">
                        <a:lnSpc>
                          <a:spcPts val="1465"/>
                        </a:lnSpc>
                        <a:spcBef>
                          <a:spcPts val="750"/>
                        </a:spcBef>
                        <a:spcAft>
                          <a:spcPts val="750"/>
                        </a:spcAft>
                      </a:pPr>
                      <a:r>
                        <a:rPr lang="en-US" sz="1200" dirty="0">
                          <a:solidFill>
                            <a:srgbClr val="000000"/>
                          </a:solidFill>
                          <a:effectLst/>
                          <a:latin typeface="Arial"/>
                          <a:ea typeface="Times New Roman"/>
                          <a:cs typeface="Times New Roman"/>
                        </a:rPr>
                        <a:t>Any building connected to education e.g. libraries, schools and universities. This land use may be found anywhere in urban areas.</a:t>
                      </a:r>
                      <a:endParaRPr lang="en-GB" sz="1200" dirty="0">
                        <a:effectLst/>
                        <a:latin typeface="Calibri"/>
                        <a:ea typeface="Calibri"/>
                        <a:cs typeface="Times New Roman"/>
                      </a:endParaRPr>
                    </a:p>
                  </a:txBody>
                  <a:tcPr marL="0" marR="0" marT="0" marB="0">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pic>
        <p:nvPicPr>
          <p:cNvPr id="1031" name="Imagen 1" descr="external image canarywhar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002" y="173013"/>
            <a:ext cx="12096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2" descr="subur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976" y="5842090"/>
            <a:ext cx="1224136" cy="10048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n 3" descr="external image images?q=tbn:ANd9GcT5XYt_TmT2eRESI9bsTl9k9fUjZBCCYWdQVxJtfgI2SZ7zdvv7IhJJaYiLx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3798" y="82466"/>
            <a:ext cx="1114425"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n 4" descr="external image T9SPD00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6896" y="5791721"/>
            <a:ext cx="1372054" cy="10320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5" descr="external image 028134_4676e68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6160" y="5825248"/>
            <a:ext cx="1384763" cy="10385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n 6" descr="external image shopping_mall_phot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6863" y="5648326"/>
            <a:ext cx="18288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7" descr="external image et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721" y="5877272"/>
            <a:ext cx="1644605"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6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490066"/>
          </a:xfrm>
          <a:solidFill>
            <a:schemeClr val="accent6">
              <a:lumMod val="20000"/>
              <a:lumOff val="80000"/>
            </a:schemeClr>
          </a:solidFill>
        </p:spPr>
        <p:txBody>
          <a:bodyPr>
            <a:normAutofit fontScale="90000"/>
          </a:bodyPr>
          <a:lstStyle/>
          <a:p>
            <a:r>
              <a:rPr lang="en-GB" b="1" u="sng" dirty="0"/>
              <a:t>Land use models in a MEDC</a:t>
            </a:r>
          </a:p>
        </p:txBody>
      </p:sp>
      <p:pic>
        <p:nvPicPr>
          <p:cNvPr id="4" name="Picture 2" descr="http://www.bennett.karoo.net/images/urban/burges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20689"/>
            <a:ext cx="4896544" cy="2917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00056" y="1628800"/>
            <a:ext cx="3888432" cy="923330"/>
          </a:xfrm>
          <a:prstGeom prst="rect">
            <a:avLst/>
          </a:prstGeom>
          <a:solidFill>
            <a:srgbClr val="92D050"/>
          </a:solidFill>
        </p:spPr>
        <p:txBody>
          <a:bodyPr wrap="square" rtlCol="0">
            <a:spAutoFit/>
          </a:bodyPr>
          <a:lstStyle/>
          <a:p>
            <a:r>
              <a:rPr lang="en-GB" dirty="0"/>
              <a:t>Land use models are theories that attempt to give a pattern to the land use in most cities. </a:t>
            </a:r>
          </a:p>
        </p:txBody>
      </p:sp>
      <p:sp>
        <p:nvSpPr>
          <p:cNvPr id="6" name="Rectangle 5"/>
          <p:cNvSpPr/>
          <p:nvPr/>
        </p:nvSpPr>
        <p:spPr>
          <a:xfrm>
            <a:off x="1520624" y="3429001"/>
            <a:ext cx="9144000" cy="3293209"/>
          </a:xfrm>
          <a:prstGeom prst="rect">
            <a:avLst/>
          </a:prstGeom>
        </p:spPr>
        <p:txBody>
          <a:bodyPr wrap="square">
            <a:spAutoFit/>
          </a:bodyPr>
          <a:lstStyle/>
          <a:p>
            <a:r>
              <a:rPr lang="en-GB" sz="1600" dirty="0"/>
              <a:t>The </a:t>
            </a:r>
            <a:r>
              <a:rPr lang="en-GB" sz="1600" b="1" u="sng" dirty="0"/>
              <a:t>concentric model </a:t>
            </a:r>
            <a:r>
              <a:rPr lang="en-GB" sz="1600" dirty="0"/>
              <a:t>was created by Ernest Burgess and is based on Chicago, where he claims all settlements  start from an central point going outwards. </a:t>
            </a:r>
          </a:p>
          <a:p>
            <a:endParaRPr lang="en-GB" sz="1600" dirty="0"/>
          </a:p>
          <a:p>
            <a:r>
              <a:rPr lang="en-GB" sz="1600" dirty="0"/>
              <a:t>As you move out from the CBD </a:t>
            </a:r>
            <a:r>
              <a:rPr lang="en-GB" sz="1600" b="1" u="sng" dirty="0"/>
              <a:t>(central business district)  </a:t>
            </a:r>
            <a:r>
              <a:rPr lang="en-GB" sz="1600" dirty="0"/>
              <a:t>the higher the income of the average person becomes. The centre (CBD) is usually the oldest part of the city however it should be also the most advanced and as the needs of the CBD grows the city will also grow in all directions. </a:t>
            </a:r>
          </a:p>
          <a:p>
            <a:endParaRPr lang="en-GB" sz="1600" dirty="0"/>
          </a:p>
          <a:p>
            <a:r>
              <a:rPr lang="en-GB" sz="1600" dirty="0"/>
              <a:t>The yellow area is </a:t>
            </a:r>
            <a:r>
              <a:rPr lang="en-GB" sz="1600" b="1" u="sng" dirty="0"/>
              <a:t>High class residential, </a:t>
            </a:r>
            <a:r>
              <a:rPr lang="en-GB" sz="1600" dirty="0"/>
              <a:t>this means that they are usually </a:t>
            </a:r>
            <a:r>
              <a:rPr lang="en-GB" sz="1600" b="1" u="sng" dirty="0"/>
              <a:t>fully detached  </a:t>
            </a:r>
            <a:r>
              <a:rPr lang="en-GB" sz="1600" dirty="0"/>
              <a:t>(not attached to another house) and are biggest, and usually containing a garden.</a:t>
            </a:r>
          </a:p>
          <a:p>
            <a:endParaRPr lang="en-GB" sz="1600" dirty="0"/>
          </a:p>
          <a:p>
            <a:r>
              <a:rPr lang="en-GB" sz="1600" dirty="0"/>
              <a:t>The </a:t>
            </a:r>
            <a:r>
              <a:rPr lang="en-GB" sz="1600" b="1" u="sng" dirty="0"/>
              <a:t>low class residential area </a:t>
            </a:r>
            <a:r>
              <a:rPr lang="en-GB" sz="1600" dirty="0"/>
              <a:t>is the area most close to the factories, the housing will usually be attached on both sides  </a:t>
            </a:r>
            <a:r>
              <a:rPr lang="en-GB" sz="1600" b="1" u="sng" dirty="0"/>
              <a:t>(detached) </a:t>
            </a:r>
            <a:r>
              <a:rPr lang="en-GB" sz="1600" dirty="0"/>
              <a:t>and very small and closely packed when compared to the high class residential. This is to put more people in a smaller area. So workers can get to their jobs easier (in the factories)</a:t>
            </a:r>
          </a:p>
        </p:txBody>
      </p:sp>
    </p:spTree>
    <p:extLst>
      <p:ext uri="{BB962C8B-B14F-4D97-AF65-F5344CB8AC3E}">
        <p14:creationId xmlns:p14="http://schemas.microsoft.com/office/powerpoint/2010/main" val="30537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490066"/>
          </a:xfrm>
          <a:solidFill>
            <a:schemeClr val="accent6">
              <a:lumMod val="20000"/>
              <a:lumOff val="80000"/>
            </a:schemeClr>
          </a:solidFill>
        </p:spPr>
        <p:txBody>
          <a:bodyPr>
            <a:normAutofit fontScale="90000"/>
          </a:bodyPr>
          <a:lstStyle/>
          <a:p>
            <a:r>
              <a:rPr lang="en-GB" b="1" u="sng" dirty="0"/>
              <a:t>Land use models in a MEDC</a:t>
            </a:r>
          </a:p>
        </p:txBody>
      </p:sp>
      <p:pic>
        <p:nvPicPr>
          <p:cNvPr id="4" name="Picture 2" descr="http://www.bennett.karoo.net/images/urban/burges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20689"/>
            <a:ext cx="4896544" cy="2917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00056" y="1628800"/>
            <a:ext cx="3888432" cy="923330"/>
          </a:xfrm>
          <a:prstGeom prst="rect">
            <a:avLst/>
          </a:prstGeom>
          <a:noFill/>
        </p:spPr>
        <p:txBody>
          <a:bodyPr wrap="square" rtlCol="0">
            <a:spAutoFit/>
          </a:bodyPr>
          <a:lstStyle/>
          <a:p>
            <a:r>
              <a:rPr lang="en-GB" dirty="0">
                <a:solidFill>
                  <a:prstClr val="black"/>
                </a:solidFill>
              </a:rPr>
              <a:t>Land use models are theories that attempt to give a pattern to the land use in most cities. </a:t>
            </a:r>
          </a:p>
        </p:txBody>
      </p:sp>
      <p:sp>
        <p:nvSpPr>
          <p:cNvPr id="3" name="TextBox 2"/>
          <p:cNvSpPr txBox="1"/>
          <p:nvPr/>
        </p:nvSpPr>
        <p:spPr>
          <a:xfrm>
            <a:off x="1703512" y="3538587"/>
            <a:ext cx="8784976" cy="2862322"/>
          </a:xfrm>
          <a:prstGeom prst="rect">
            <a:avLst/>
          </a:prstGeom>
          <a:noFill/>
        </p:spPr>
        <p:txBody>
          <a:bodyPr wrap="square" rtlCol="0">
            <a:spAutoFit/>
          </a:bodyPr>
          <a:lstStyle/>
          <a:p>
            <a:r>
              <a:rPr lang="en-GB" dirty="0"/>
              <a:t>This model was based on the land use in cities </a:t>
            </a:r>
            <a:r>
              <a:rPr lang="en-GB" b="1" dirty="0"/>
              <a:t>before public transport. </a:t>
            </a:r>
            <a:r>
              <a:rPr lang="en-GB" dirty="0"/>
              <a:t>This means that factories had to be placed along rivers or railway lines which could be used transport of raw materials into the manufactured good out of the city. They were also in the centre close to lots of workers ( a large work force)</a:t>
            </a:r>
          </a:p>
          <a:p>
            <a:endParaRPr lang="en-GB" dirty="0"/>
          </a:p>
          <a:p>
            <a:r>
              <a:rPr lang="en-GB" b="1" u="sng" dirty="0"/>
              <a:t>Features of a CBD: </a:t>
            </a:r>
            <a:r>
              <a:rPr lang="en-GB" dirty="0"/>
              <a:t>high density of people and buildings (there are lots of them close together), offices, businesses, expensive land, oldest part, small alleys and medieval streets, perhaps </a:t>
            </a:r>
            <a:r>
              <a:rPr lang="en-GB" dirty="0" err="1"/>
              <a:t>pedestrianised</a:t>
            </a:r>
            <a:r>
              <a:rPr lang="en-GB" dirty="0"/>
              <a:t> (no cars can drive there.)   </a:t>
            </a:r>
          </a:p>
          <a:p>
            <a:endParaRPr lang="en-GB" dirty="0"/>
          </a:p>
          <a:p>
            <a:endParaRPr lang="en-GB" dirty="0"/>
          </a:p>
        </p:txBody>
      </p:sp>
    </p:spTree>
    <p:extLst>
      <p:ext uri="{BB962C8B-B14F-4D97-AF65-F5344CB8AC3E}">
        <p14:creationId xmlns:p14="http://schemas.microsoft.com/office/powerpoint/2010/main" val="2586863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06090"/>
          </a:xfrm>
          <a:solidFill>
            <a:schemeClr val="accent5">
              <a:lumMod val="20000"/>
              <a:lumOff val="80000"/>
            </a:schemeClr>
          </a:solidFill>
        </p:spPr>
        <p:txBody>
          <a:bodyPr>
            <a:normAutofit/>
          </a:bodyPr>
          <a:lstStyle/>
          <a:p>
            <a:r>
              <a:rPr lang="en-GB" b="1" u="sng" dirty="0"/>
              <a:t>Hoyt model</a:t>
            </a:r>
          </a:p>
        </p:txBody>
      </p:sp>
      <p:sp>
        <p:nvSpPr>
          <p:cNvPr id="3" name="Rectangle 2"/>
          <p:cNvSpPr/>
          <p:nvPr/>
        </p:nvSpPr>
        <p:spPr>
          <a:xfrm>
            <a:off x="1631504" y="4056476"/>
            <a:ext cx="8928992" cy="2031325"/>
          </a:xfrm>
          <a:prstGeom prst="rect">
            <a:avLst/>
          </a:prstGeom>
          <a:solidFill>
            <a:schemeClr val="bg2"/>
          </a:solidFill>
        </p:spPr>
        <p:txBody>
          <a:bodyPr wrap="square">
            <a:spAutoFit/>
          </a:bodyPr>
          <a:lstStyle/>
          <a:p>
            <a:r>
              <a:rPr lang="en-GB" dirty="0"/>
              <a:t>The sector (Hoyt) was created by Hoyt and was created after the </a:t>
            </a:r>
            <a:r>
              <a:rPr lang="en-GB" b="1" u="sng" dirty="0"/>
              <a:t>introduction of public transport</a:t>
            </a:r>
            <a:r>
              <a:rPr lang="en-GB" dirty="0"/>
              <a:t> so that workers can live further away from work  and still get there quickly, this also means that buses and trains can get around the city helping people get around the city. </a:t>
            </a:r>
          </a:p>
          <a:p>
            <a:endParaRPr lang="en-GB" dirty="0"/>
          </a:p>
          <a:p>
            <a:r>
              <a:rPr lang="en-GB" dirty="0"/>
              <a:t>Roads help vans and lorries get into manufacturing areas bringing raw materials and out of the areas bringing manufactured goods from the factories and into the shops. Factories can now be built outside the city</a:t>
            </a:r>
          </a:p>
        </p:txBody>
      </p:sp>
      <p:pic>
        <p:nvPicPr>
          <p:cNvPr id="4" name="Imagen 7" descr="Picture"/>
          <p:cNvPicPr/>
          <p:nvPr/>
        </p:nvPicPr>
        <p:blipFill>
          <a:blip r:embed="rId3"/>
          <a:srcRect/>
          <a:stretch>
            <a:fillRect/>
          </a:stretch>
        </p:blipFill>
        <p:spPr bwMode="auto">
          <a:xfrm>
            <a:off x="3401821" y="980729"/>
            <a:ext cx="5400040" cy="3085465"/>
          </a:xfrm>
          <a:prstGeom prst="rect">
            <a:avLst/>
          </a:prstGeom>
          <a:noFill/>
          <a:ln w="9525">
            <a:noFill/>
            <a:miter lim="800000"/>
            <a:headEnd/>
            <a:tailEnd/>
          </a:ln>
        </p:spPr>
      </p:pic>
    </p:spTree>
    <p:extLst>
      <p:ext uri="{BB962C8B-B14F-4D97-AF65-F5344CB8AC3E}">
        <p14:creationId xmlns:p14="http://schemas.microsoft.com/office/powerpoint/2010/main" val="3357648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3779</Words>
  <Application>Microsoft Macintosh PowerPoint</Application>
  <PresentationFormat>Widescreen</PresentationFormat>
  <Paragraphs>252</Paragraphs>
  <Slides>55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-webkit-standard</vt:lpstr>
      <vt:lpstr>Arial</vt:lpstr>
      <vt:lpstr>Calibri</vt:lpstr>
      <vt:lpstr>Calibri Light</vt:lpstr>
      <vt:lpstr>dearJoe 5 CASUAL PRO</vt:lpstr>
      <vt:lpstr>TrebuchetMS</vt:lpstr>
      <vt:lpstr>Office Theme</vt:lpstr>
      <vt:lpstr>The characteristics of, and changes in, land use in urban areas: case study HOUSTON</vt:lpstr>
      <vt:lpstr>PowerPoint Presentation</vt:lpstr>
      <vt:lpstr>Houston in 1955</vt:lpstr>
      <vt:lpstr>Houston today</vt:lpstr>
      <vt:lpstr> Changing urban models in MEDCs</vt:lpstr>
      <vt:lpstr>Think – land use!</vt:lpstr>
      <vt:lpstr>Land use models in a MEDC</vt:lpstr>
      <vt:lpstr>Land use models in a MEDC</vt:lpstr>
      <vt:lpstr>Hoyt model</vt:lpstr>
      <vt:lpstr>Features of Houston’s CBD</vt:lpstr>
      <vt:lpstr>PowerPoint Presentation</vt:lpstr>
      <vt:lpstr>The Rural-Urban Fringe</vt:lpstr>
      <vt:lpstr>PowerPoint Presentation</vt:lpstr>
      <vt:lpstr>PowerPoint Presentation</vt:lpstr>
      <vt:lpstr>PowerPoint Presentation</vt:lpstr>
      <vt:lpstr>The location of Memorial Mall, Houston</vt:lpstr>
      <vt:lpstr>Why is shopping moving to the suburbs? </vt:lpstr>
      <vt:lpstr>PowerPoint Presentation</vt:lpstr>
      <vt:lpstr>Case Study: The location of retail- i.e. Memorial, Houston </vt:lpstr>
      <vt:lpstr>PowerPoint Presentation</vt:lpstr>
      <vt:lpstr>Task 1- google maps to try and apply the Burgess and Hoyt model to Houston</vt:lpstr>
      <vt:lpstr>Land use in Houston- annotate a map to show and explain the land use in Houston, Tx</vt:lpstr>
      <vt:lpstr>PowerPoint Presentation</vt:lpstr>
      <vt:lpstr>Exam question </vt:lpstr>
      <vt:lpstr>PowerPoint Presentation</vt:lpstr>
      <vt:lpstr>1.7 Urbanisation  </vt:lpstr>
      <vt:lpstr>Google timelapse shows changing earth </vt:lpstr>
      <vt:lpstr>Key term: urban sprawl </vt:lpstr>
      <vt:lpstr>PowerPoint Presentation</vt:lpstr>
      <vt:lpstr>PowerPoint Presentation</vt:lpstr>
      <vt:lpstr>Urban sprawl </vt:lpstr>
      <vt:lpstr>PowerPoint Presentation</vt:lpstr>
      <vt:lpstr> 1. Expanding the outer suburbs = urban sprawl </vt:lpstr>
      <vt:lpstr>General theory: A number of problems are associated with the growth of urban areas. </vt:lpstr>
      <vt:lpstr>Discuss:</vt:lpstr>
      <vt:lpstr>Urban sprawl in Houston</vt:lpstr>
      <vt:lpstr>For a named urban area you have studied, describe the problems which are caused by urban sprawl (7)</vt:lpstr>
      <vt:lpstr>Exam question practice: </vt:lpstr>
      <vt:lpstr>  Solutions to Urban sprawl Managing Urban Transport </vt:lpstr>
      <vt:lpstr>Recap: Think, pair share</vt:lpstr>
      <vt:lpstr>PowerPoint Presentation</vt:lpstr>
      <vt:lpstr>Bike share schemes e.g.  Barclay’s Bikes, London  Velib, Paris,  B-Cycle, Houston</vt:lpstr>
      <vt:lpstr>Houston B-Cycle</vt:lpstr>
      <vt:lpstr>PowerPoint Presentation</vt:lpstr>
      <vt:lpstr>Map of B-Cycles in Houston </vt:lpstr>
      <vt:lpstr>Evaluation </vt:lpstr>
      <vt:lpstr>PowerPoint Presentation</vt:lpstr>
      <vt:lpstr>Park and ride Houston</vt:lpstr>
      <vt:lpstr>Sustainable Transport Houston</vt:lpstr>
      <vt:lpstr>Houston HOV</vt:lpstr>
      <vt:lpstr>PowerPoint Presentation</vt:lpstr>
      <vt:lpstr>Exam Question</vt:lpstr>
      <vt:lpstr>For a town or city you have studied describe what has been done to manage urban sprawl (7)</vt:lpstr>
      <vt:lpstr>Outline how transport is being managed in urban areas. You should refer to a number of different sustainable schemes in your answer. (6)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characteristics of, and changes in, land use in urban areas: case study HOUSTON</dc:title>
  <dc:creator>Anna Bennett</dc:creator>
  <cp:lastModifiedBy>Anna Bennett</cp:lastModifiedBy>
  <cp:revision>7</cp:revision>
  <dcterms:created xsi:type="dcterms:W3CDTF">2019-04-01T20:02:22Z</dcterms:created>
  <dcterms:modified xsi:type="dcterms:W3CDTF">2019-04-02T01:13:45Z</dcterms:modified>
</cp:coreProperties>
</file>