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60" r:id="rId6"/>
    <p:sldId id="259" r:id="rId7"/>
    <p:sldId id="266" r:id="rId8"/>
    <p:sldId id="263" r:id="rId9"/>
    <p:sldId id="267" r:id="rId10"/>
    <p:sldId id="268" r:id="rId11"/>
    <p:sldId id="264" r:id="rId12"/>
    <p:sldId id="262" r:id="rId13"/>
    <p:sldId id="269" r:id="rId14"/>
    <p:sldId id="271" r:id="rId15"/>
    <p:sldId id="265" r:id="rId16"/>
    <p:sldId id="272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61"/>
    <p:restoredTop sz="94590"/>
  </p:normalViewPr>
  <p:slideViewPr>
    <p:cSldViewPr>
      <p:cViewPr varScale="1">
        <p:scale>
          <a:sx n="105" d="100"/>
          <a:sy n="105" d="100"/>
        </p:scale>
        <p:origin x="216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8DA12-6F19-4CA6-BE0E-03B72935D5AA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658F9DD8-CBEC-4479-A8CB-EC39C5AF1373}">
      <dgm:prSet/>
      <dgm:spPr/>
      <dgm:t>
        <a:bodyPr/>
        <a:lstStyle/>
        <a:p>
          <a:r>
            <a:rPr lang="en-US"/>
            <a:t>Challenge 1: Annotate the 3 maps to describe what’s good about the maps and what things they might have in common.</a:t>
          </a:r>
        </a:p>
      </dgm:t>
    </dgm:pt>
    <dgm:pt modelId="{FC329623-8CAC-4FE6-B1EE-5F31B6F9AD01}" type="parTrans" cxnId="{9AEA0F98-A120-4DAE-A546-E65BA2142127}">
      <dgm:prSet/>
      <dgm:spPr/>
      <dgm:t>
        <a:bodyPr/>
        <a:lstStyle/>
        <a:p>
          <a:endParaRPr lang="en-US"/>
        </a:p>
      </dgm:t>
    </dgm:pt>
    <dgm:pt modelId="{94CE746B-89C4-4D68-90C2-856F50D9F3DC}" type="sibTrans" cxnId="{9AEA0F98-A120-4DAE-A546-E65BA2142127}">
      <dgm:prSet/>
      <dgm:spPr/>
      <dgm:t>
        <a:bodyPr/>
        <a:lstStyle/>
        <a:p>
          <a:endParaRPr lang="en-US"/>
        </a:p>
      </dgm:t>
    </dgm:pt>
    <dgm:pt modelId="{2B0B7021-A928-4D43-AA0C-81D7AA887EA6}">
      <dgm:prSet/>
      <dgm:spPr/>
      <dgm:t>
        <a:bodyPr/>
        <a:lstStyle/>
        <a:p>
          <a:r>
            <a:rPr lang="en-US"/>
            <a:t>Extra challenge – Try to explain some of the land use patterns you are seeing.</a:t>
          </a:r>
        </a:p>
      </dgm:t>
    </dgm:pt>
    <dgm:pt modelId="{84E34C51-A307-4EE2-861B-55C2B375BC66}" type="parTrans" cxnId="{1AE06635-9EE9-4270-91AA-561DABF571C7}">
      <dgm:prSet/>
      <dgm:spPr/>
      <dgm:t>
        <a:bodyPr/>
        <a:lstStyle/>
        <a:p>
          <a:endParaRPr lang="en-US"/>
        </a:p>
      </dgm:t>
    </dgm:pt>
    <dgm:pt modelId="{1E25B361-B704-4CED-A8DB-B340098EFBBB}" type="sibTrans" cxnId="{1AE06635-9EE9-4270-91AA-561DABF571C7}">
      <dgm:prSet/>
      <dgm:spPr/>
      <dgm:t>
        <a:bodyPr/>
        <a:lstStyle/>
        <a:p>
          <a:endParaRPr lang="en-US"/>
        </a:p>
      </dgm:t>
    </dgm:pt>
    <dgm:pt modelId="{D0580A79-71D2-E441-975F-4ACDD622C85E}" type="pres">
      <dgm:prSet presAssocID="{75A8DA12-6F19-4CA6-BE0E-03B72935D5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1AC490-B7F3-7947-A676-A40BEFABB586}" type="pres">
      <dgm:prSet presAssocID="{658F9DD8-CBEC-4479-A8CB-EC39C5AF1373}" presName="hierRoot1" presStyleCnt="0">
        <dgm:presLayoutVars>
          <dgm:hierBranch val="init"/>
        </dgm:presLayoutVars>
      </dgm:prSet>
      <dgm:spPr/>
    </dgm:pt>
    <dgm:pt modelId="{833C41E8-BFF6-494E-A1D8-4E8E5123CF6C}" type="pres">
      <dgm:prSet presAssocID="{658F9DD8-CBEC-4479-A8CB-EC39C5AF1373}" presName="rootComposite1" presStyleCnt="0"/>
      <dgm:spPr/>
    </dgm:pt>
    <dgm:pt modelId="{A5841B10-1EB7-5047-AA70-1AC6D5418F52}" type="pres">
      <dgm:prSet presAssocID="{658F9DD8-CBEC-4479-A8CB-EC39C5AF1373}" presName="rootText1" presStyleLbl="node0" presStyleIdx="0" presStyleCnt="2">
        <dgm:presLayoutVars>
          <dgm:chPref val="3"/>
        </dgm:presLayoutVars>
      </dgm:prSet>
      <dgm:spPr/>
    </dgm:pt>
    <dgm:pt modelId="{A0A38A79-1CB6-5A41-90B1-E91FD81F2D88}" type="pres">
      <dgm:prSet presAssocID="{658F9DD8-CBEC-4479-A8CB-EC39C5AF1373}" presName="rootConnector1" presStyleLbl="node1" presStyleIdx="0" presStyleCnt="0"/>
      <dgm:spPr/>
    </dgm:pt>
    <dgm:pt modelId="{EB8F3534-94DF-DA4E-B41B-63F2C544745A}" type="pres">
      <dgm:prSet presAssocID="{658F9DD8-CBEC-4479-A8CB-EC39C5AF1373}" presName="hierChild2" presStyleCnt="0"/>
      <dgm:spPr/>
    </dgm:pt>
    <dgm:pt modelId="{8098F743-0CD3-2947-AC5B-FAB57253CC68}" type="pres">
      <dgm:prSet presAssocID="{658F9DD8-CBEC-4479-A8CB-EC39C5AF1373}" presName="hierChild3" presStyleCnt="0"/>
      <dgm:spPr/>
    </dgm:pt>
    <dgm:pt modelId="{FDD06F61-DF5B-D046-B242-4AFFFEF6361D}" type="pres">
      <dgm:prSet presAssocID="{2B0B7021-A928-4D43-AA0C-81D7AA887EA6}" presName="hierRoot1" presStyleCnt="0">
        <dgm:presLayoutVars>
          <dgm:hierBranch val="init"/>
        </dgm:presLayoutVars>
      </dgm:prSet>
      <dgm:spPr/>
    </dgm:pt>
    <dgm:pt modelId="{1ED4B66F-71E1-9E49-8278-7899B84CA507}" type="pres">
      <dgm:prSet presAssocID="{2B0B7021-A928-4D43-AA0C-81D7AA887EA6}" presName="rootComposite1" presStyleCnt="0"/>
      <dgm:spPr/>
    </dgm:pt>
    <dgm:pt modelId="{FCA781B7-12D8-2442-8D3E-5CF9300FABC7}" type="pres">
      <dgm:prSet presAssocID="{2B0B7021-A928-4D43-AA0C-81D7AA887EA6}" presName="rootText1" presStyleLbl="node0" presStyleIdx="1" presStyleCnt="2">
        <dgm:presLayoutVars>
          <dgm:chPref val="3"/>
        </dgm:presLayoutVars>
      </dgm:prSet>
      <dgm:spPr/>
    </dgm:pt>
    <dgm:pt modelId="{29981C00-7DB2-114A-8928-B3DF71D3D07B}" type="pres">
      <dgm:prSet presAssocID="{2B0B7021-A928-4D43-AA0C-81D7AA887EA6}" presName="rootConnector1" presStyleLbl="node1" presStyleIdx="0" presStyleCnt="0"/>
      <dgm:spPr/>
    </dgm:pt>
    <dgm:pt modelId="{F8A8913C-AFD8-3543-8E04-485EF3273EB5}" type="pres">
      <dgm:prSet presAssocID="{2B0B7021-A928-4D43-AA0C-81D7AA887EA6}" presName="hierChild2" presStyleCnt="0"/>
      <dgm:spPr/>
    </dgm:pt>
    <dgm:pt modelId="{4D5F82F9-0600-714F-AA8E-5A6D72D53A52}" type="pres">
      <dgm:prSet presAssocID="{2B0B7021-A928-4D43-AA0C-81D7AA887EA6}" presName="hierChild3" presStyleCnt="0"/>
      <dgm:spPr/>
    </dgm:pt>
  </dgm:ptLst>
  <dgm:cxnLst>
    <dgm:cxn modelId="{F2D52003-4AB1-C348-82E2-7FF29ACDD228}" type="presOf" srcId="{2B0B7021-A928-4D43-AA0C-81D7AA887EA6}" destId="{FCA781B7-12D8-2442-8D3E-5CF9300FABC7}" srcOrd="0" destOrd="0" presId="urn:microsoft.com/office/officeart/2009/3/layout/HorizontalOrganizationChart"/>
    <dgm:cxn modelId="{02F4830C-34D5-BA4C-918A-4BE4A1F748A8}" type="presOf" srcId="{2B0B7021-A928-4D43-AA0C-81D7AA887EA6}" destId="{29981C00-7DB2-114A-8928-B3DF71D3D07B}" srcOrd="1" destOrd="0" presId="urn:microsoft.com/office/officeart/2009/3/layout/HorizontalOrganizationChart"/>
    <dgm:cxn modelId="{1AE06635-9EE9-4270-91AA-561DABF571C7}" srcId="{75A8DA12-6F19-4CA6-BE0E-03B72935D5AA}" destId="{2B0B7021-A928-4D43-AA0C-81D7AA887EA6}" srcOrd="1" destOrd="0" parTransId="{84E34C51-A307-4EE2-861B-55C2B375BC66}" sibTransId="{1E25B361-B704-4CED-A8DB-B340098EFBBB}"/>
    <dgm:cxn modelId="{68E5463A-E1F4-FA4D-B07B-4949B171DAF9}" type="presOf" srcId="{658F9DD8-CBEC-4479-A8CB-EC39C5AF1373}" destId="{A0A38A79-1CB6-5A41-90B1-E91FD81F2D88}" srcOrd="1" destOrd="0" presId="urn:microsoft.com/office/officeart/2009/3/layout/HorizontalOrganizationChart"/>
    <dgm:cxn modelId="{6FA55B4A-BD29-B74F-B2EC-44D35EC67A89}" type="presOf" srcId="{75A8DA12-6F19-4CA6-BE0E-03B72935D5AA}" destId="{D0580A79-71D2-E441-975F-4ACDD622C85E}" srcOrd="0" destOrd="0" presId="urn:microsoft.com/office/officeart/2009/3/layout/HorizontalOrganizationChart"/>
    <dgm:cxn modelId="{9AEA0F98-A120-4DAE-A546-E65BA2142127}" srcId="{75A8DA12-6F19-4CA6-BE0E-03B72935D5AA}" destId="{658F9DD8-CBEC-4479-A8CB-EC39C5AF1373}" srcOrd="0" destOrd="0" parTransId="{FC329623-8CAC-4FE6-B1EE-5F31B6F9AD01}" sibTransId="{94CE746B-89C4-4D68-90C2-856F50D9F3DC}"/>
    <dgm:cxn modelId="{F42268A0-42E4-624E-BDEF-F6D162C8E81B}" type="presOf" srcId="{658F9DD8-CBEC-4479-A8CB-EC39C5AF1373}" destId="{A5841B10-1EB7-5047-AA70-1AC6D5418F52}" srcOrd="0" destOrd="0" presId="urn:microsoft.com/office/officeart/2009/3/layout/HorizontalOrganizationChart"/>
    <dgm:cxn modelId="{99F1E29A-4011-5A46-85E3-4A0BE33B845B}" type="presParOf" srcId="{D0580A79-71D2-E441-975F-4ACDD622C85E}" destId="{9B1AC490-B7F3-7947-A676-A40BEFABB586}" srcOrd="0" destOrd="0" presId="urn:microsoft.com/office/officeart/2009/3/layout/HorizontalOrganizationChart"/>
    <dgm:cxn modelId="{6A3D1219-B604-C84D-8268-B8F4E97F8923}" type="presParOf" srcId="{9B1AC490-B7F3-7947-A676-A40BEFABB586}" destId="{833C41E8-BFF6-494E-A1D8-4E8E5123CF6C}" srcOrd="0" destOrd="0" presId="urn:microsoft.com/office/officeart/2009/3/layout/HorizontalOrganizationChart"/>
    <dgm:cxn modelId="{867DCFC3-441C-0241-869B-9983EC732999}" type="presParOf" srcId="{833C41E8-BFF6-494E-A1D8-4E8E5123CF6C}" destId="{A5841B10-1EB7-5047-AA70-1AC6D5418F52}" srcOrd="0" destOrd="0" presId="urn:microsoft.com/office/officeart/2009/3/layout/HorizontalOrganizationChart"/>
    <dgm:cxn modelId="{5FE6922B-A49A-E145-963A-1CE74C077D79}" type="presParOf" srcId="{833C41E8-BFF6-494E-A1D8-4E8E5123CF6C}" destId="{A0A38A79-1CB6-5A41-90B1-E91FD81F2D88}" srcOrd="1" destOrd="0" presId="urn:microsoft.com/office/officeart/2009/3/layout/HorizontalOrganizationChart"/>
    <dgm:cxn modelId="{EFBA34C3-5D75-FD4B-8614-2D7885C61F5B}" type="presParOf" srcId="{9B1AC490-B7F3-7947-A676-A40BEFABB586}" destId="{EB8F3534-94DF-DA4E-B41B-63F2C544745A}" srcOrd="1" destOrd="0" presId="urn:microsoft.com/office/officeart/2009/3/layout/HorizontalOrganizationChart"/>
    <dgm:cxn modelId="{62FE35D7-447D-5841-9999-F3F1DD22F9B4}" type="presParOf" srcId="{9B1AC490-B7F3-7947-A676-A40BEFABB586}" destId="{8098F743-0CD3-2947-AC5B-FAB57253CC68}" srcOrd="2" destOrd="0" presId="urn:microsoft.com/office/officeart/2009/3/layout/HorizontalOrganizationChart"/>
    <dgm:cxn modelId="{9CE04D41-2D70-CC4B-8643-78E149E97FCC}" type="presParOf" srcId="{D0580A79-71D2-E441-975F-4ACDD622C85E}" destId="{FDD06F61-DF5B-D046-B242-4AFFFEF6361D}" srcOrd="1" destOrd="0" presId="urn:microsoft.com/office/officeart/2009/3/layout/HorizontalOrganizationChart"/>
    <dgm:cxn modelId="{E92EDC46-75C8-024C-A88A-F41B3A419059}" type="presParOf" srcId="{FDD06F61-DF5B-D046-B242-4AFFFEF6361D}" destId="{1ED4B66F-71E1-9E49-8278-7899B84CA507}" srcOrd="0" destOrd="0" presId="urn:microsoft.com/office/officeart/2009/3/layout/HorizontalOrganizationChart"/>
    <dgm:cxn modelId="{CA894A2B-93A1-DC47-BD87-6DEFA999C5B6}" type="presParOf" srcId="{1ED4B66F-71E1-9E49-8278-7899B84CA507}" destId="{FCA781B7-12D8-2442-8D3E-5CF9300FABC7}" srcOrd="0" destOrd="0" presId="urn:microsoft.com/office/officeart/2009/3/layout/HorizontalOrganizationChart"/>
    <dgm:cxn modelId="{D32B9DF6-C960-3E43-A562-39B7B007DA31}" type="presParOf" srcId="{1ED4B66F-71E1-9E49-8278-7899B84CA507}" destId="{29981C00-7DB2-114A-8928-B3DF71D3D07B}" srcOrd="1" destOrd="0" presId="urn:microsoft.com/office/officeart/2009/3/layout/HorizontalOrganizationChart"/>
    <dgm:cxn modelId="{1E9A7A7A-5E0B-064B-AC96-EA5327EB624B}" type="presParOf" srcId="{FDD06F61-DF5B-D046-B242-4AFFFEF6361D}" destId="{F8A8913C-AFD8-3543-8E04-485EF3273EB5}" srcOrd="1" destOrd="0" presId="urn:microsoft.com/office/officeart/2009/3/layout/HorizontalOrganizationChart"/>
    <dgm:cxn modelId="{C0ACD89D-BBC3-0642-BDCC-F987C5BB1DB9}" type="presParOf" srcId="{FDD06F61-DF5B-D046-B242-4AFFFEF6361D}" destId="{4D5F82F9-0600-714F-AA8E-5A6D72D53A5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41B10-1EB7-5047-AA70-1AC6D5418F52}">
      <dsp:nvSpPr>
        <dsp:cNvPr id="0" name=""/>
        <dsp:cNvSpPr/>
      </dsp:nvSpPr>
      <dsp:spPr>
        <a:xfrm>
          <a:off x="420" y="548040"/>
          <a:ext cx="3445461" cy="10508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Challenge 1: Annotate the 3 maps to describe what’s good about the maps and what things they might have in common.</a:t>
          </a:r>
        </a:p>
      </dsp:txBody>
      <dsp:txXfrm>
        <a:off x="420" y="548040"/>
        <a:ext cx="3445461" cy="1050865"/>
      </dsp:txXfrm>
    </dsp:sp>
    <dsp:sp modelId="{FCA781B7-12D8-2442-8D3E-5CF9300FABC7}">
      <dsp:nvSpPr>
        <dsp:cNvPr id="0" name=""/>
        <dsp:cNvSpPr/>
      </dsp:nvSpPr>
      <dsp:spPr>
        <a:xfrm>
          <a:off x="420" y="2029588"/>
          <a:ext cx="3445461" cy="10508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Extra challenge – Try to explain some of the land use patterns you are seeing.</a:t>
          </a:r>
        </a:p>
      </dsp:txBody>
      <dsp:txXfrm>
        <a:off x="420" y="2029588"/>
        <a:ext cx="3445461" cy="1050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AD52B8-75DE-6944-8006-85DAA0C1EBA1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E6D637-2BFE-F94B-94D6-69941514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3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6D637-2BFE-F94B-94D6-6994151471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1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CCC6-255D-4C8B-B68E-DE05413EA01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C9BD-110A-4FCD-9DBA-DA637BA37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9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CCC6-255D-4C8B-B68E-DE05413EA01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C9BD-110A-4FCD-9DBA-DA637BA37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6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CCC6-255D-4C8B-B68E-DE05413EA01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C9BD-110A-4FCD-9DBA-DA637BA37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7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CCC6-255D-4C8B-B68E-DE05413EA01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C9BD-110A-4FCD-9DBA-DA637BA37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5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CCC6-255D-4C8B-B68E-DE05413EA01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C9BD-110A-4FCD-9DBA-DA637BA37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3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CCC6-255D-4C8B-B68E-DE05413EA01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C9BD-110A-4FCD-9DBA-DA637BA37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7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CCC6-255D-4C8B-B68E-DE05413EA01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C9BD-110A-4FCD-9DBA-DA637BA37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CCC6-255D-4C8B-B68E-DE05413EA01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C9BD-110A-4FCD-9DBA-DA637BA37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5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CCC6-255D-4C8B-B68E-DE05413EA01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C9BD-110A-4FCD-9DBA-DA637BA37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9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CCC6-255D-4C8B-B68E-DE05413EA01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C9BD-110A-4FCD-9DBA-DA637BA37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8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CCC6-255D-4C8B-B68E-DE05413EA01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C9BD-110A-4FCD-9DBA-DA637BA37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5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5CCC6-255D-4C8B-B68E-DE05413EA01D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0C9BD-110A-4FCD-9DBA-DA637BA37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2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hyperlink" Target="http://www.westhouston.org/wp-content/uploads/2019/07/Vertical-ELU-fogged-out-1.pdf" TargetMode="External"/><Relationship Id="rId12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hyperlink" Target="https://www.houstontx.gov/planning/Demographics/Loop%20610%20Website/landuse.html" TargetMode="Externa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agrilife.org/highlandbayou/project-data-2/highland-bayou-characterization/land-use-and-populatio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houstontx.gov/planning/Demographics/Loop%20610%20Website/landuse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653" y="4756638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might these maps be showing?</a:t>
            </a:r>
          </a:p>
        </p:txBody>
      </p:sp>
      <p:pic>
        <p:nvPicPr>
          <p:cNvPr id="1026" name="Picture 2" descr="Image result for urban land use 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" t="18714" r="7602" b="5370"/>
          <a:stretch/>
        </p:blipFill>
        <p:spPr bwMode="auto">
          <a:xfrm>
            <a:off x="240030" y="936692"/>
            <a:ext cx="4091937" cy="27397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rban land use map lond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32" y="1104543"/>
            <a:ext cx="4091938" cy="24040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91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789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How does the urban land market affect land use?</a:t>
            </a:r>
          </a:p>
          <a:p>
            <a:endParaRPr lang="en-US" sz="2400" dirty="0"/>
          </a:p>
          <a:p>
            <a:r>
              <a:rPr lang="en-US" sz="2400" b="1" dirty="0"/>
              <a:t>Challenge – </a:t>
            </a:r>
            <a:r>
              <a:rPr lang="en-US" sz="2400" dirty="0"/>
              <a:t>Use page 166 to annotate the diagrams to explain how land value dictates the way in which the land is used.</a:t>
            </a:r>
          </a:p>
          <a:p>
            <a:endParaRPr lang="en-US" sz="2400" dirty="0"/>
          </a:p>
          <a:p>
            <a:r>
              <a:rPr lang="en-US" sz="2400" b="1" dirty="0"/>
              <a:t>Challenge – </a:t>
            </a:r>
            <a:r>
              <a:rPr lang="en-US" sz="2400" dirty="0"/>
              <a:t>Use Google Earth or Google Maps to explore the land use of Houston and to see if it matches what you have looked at.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CD4835-DF32-AE4B-9C5A-F6F75F92C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149080"/>
            <a:ext cx="4788024" cy="251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02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4026" y="2043663"/>
            <a:ext cx="4578895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 locational and accessibilty needs affect land use?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4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ge result for edexcel igcse geography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8" r="1" b="12468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60648"/>
            <a:ext cx="7886700" cy="540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Challenge 3 – Read through page 167 of the textbook and then answer the following questions: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Why do retailing and commercial businesses cluster around the centre? What is this area called?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What type of locations does manufactuing need? Why?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Why does manufacturing rarely exist in a CBD?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Why is housing often pushed away from the centre of a city?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What happens to housing as you move further away from the centre?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15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2601" y="404664"/>
            <a:ext cx="2522980" cy="5649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Challenge: Use the play </a:t>
            </a:r>
            <a:r>
              <a:rPr lang="en-US" sz="2400" dirty="0" err="1">
                <a:solidFill>
                  <a:schemeClr val="bg1"/>
                </a:solidFill>
              </a:rPr>
              <a:t>doh</a:t>
            </a:r>
            <a:r>
              <a:rPr lang="en-US" sz="2400" dirty="0">
                <a:solidFill>
                  <a:schemeClr val="bg1"/>
                </a:solidFill>
              </a:rPr>
              <a:t> to create an urban concentric zone model, then use the information on page 167 to create annotation cards for the model.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Option – </a:t>
            </a:r>
            <a:r>
              <a:rPr lang="en-US" sz="2400" dirty="0" err="1">
                <a:solidFill>
                  <a:schemeClr val="bg1"/>
                </a:solidFill>
              </a:rPr>
              <a:t>Colour</a:t>
            </a:r>
            <a:r>
              <a:rPr lang="en-US" sz="2400" dirty="0">
                <a:solidFill>
                  <a:schemeClr val="bg1"/>
                </a:solidFill>
              </a:rPr>
              <a:t> in the concentric circles available and annotate this.</a:t>
            </a:r>
          </a:p>
        </p:txBody>
      </p:sp>
      <p:pic>
        <p:nvPicPr>
          <p:cNvPr id="3074" name="Picture 2" descr="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t="2822" r="7959" b="11825"/>
          <a:stretch/>
        </p:blipFill>
        <p:spPr bwMode="auto">
          <a:xfrm>
            <a:off x="3973322" y="1464567"/>
            <a:ext cx="4688077" cy="376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394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urban land use map london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r="8575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9610" y="0"/>
            <a:ext cx="578859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8166" y="2324100"/>
            <a:ext cx="5088195" cy="3875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/>
              <a:t>Title - </a:t>
            </a:r>
            <a:r>
              <a:rPr lang="en-US" sz="2100"/>
              <a:t>Factors affecting urban land use patterns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/>
              <a:t>Outcomes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/>
              <a:t>All will be able to </a:t>
            </a:r>
            <a:r>
              <a:rPr lang="en-US" sz="2100" b="1"/>
              <a:t>describe</a:t>
            </a:r>
            <a:r>
              <a:rPr lang="en-US" sz="2100"/>
              <a:t> and </a:t>
            </a:r>
            <a:r>
              <a:rPr lang="en-US" sz="2100" b="1"/>
              <a:t>explain</a:t>
            </a:r>
            <a:r>
              <a:rPr lang="en-US" sz="2100"/>
              <a:t> urban land use patterns.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/>
              <a:t>All will be able to discuss how locational needs, accessibility and land values affect land use patterns.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2206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8280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Challenge 3 – Read through page 167 of the textbook and then answer the following questions:</a:t>
            </a:r>
          </a:p>
          <a:p>
            <a:endParaRPr lang="en-US" sz="1600" dirty="0"/>
          </a:p>
          <a:p>
            <a:pPr marL="457200" indent="-457200">
              <a:buAutoNum type="arabicPeriod"/>
            </a:pPr>
            <a:r>
              <a:rPr lang="en-US" sz="1600" dirty="0"/>
              <a:t>What does retailing and commercial businesses cluster an and around the </a:t>
            </a:r>
            <a:r>
              <a:rPr lang="en-US" sz="1600" dirty="0" err="1"/>
              <a:t>centre</a:t>
            </a:r>
            <a:r>
              <a:rPr lang="en-US" sz="1600" dirty="0"/>
              <a:t>? What is this area called?</a:t>
            </a:r>
          </a:p>
          <a:p>
            <a:pPr marL="457200" indent="-457200">
              <a:buAutoNum type="arabicPeriod"/>
            </a:pPr>
            <a:r>
              <a:rPr lang="en-US" sz="1600" dirty="0"/>
              <a:t>What type of locations does </a:t>
            </a:r>
            <a:r>
              <a:rPr lang="en-US" sz="1600" dirty="0" err="1"/>
              <a:t>manufactuing</a:t>
            </a:r>
            <a:r>
              <a:rPr lang="en-US" sz="1600" dirty="0"/>
              <a:t> need? Why? </a:t>
            </a:r>
          </a:p>
          <a:p>
            <a:pPr marL="457200" indent="-457200">
              <a:buAutoNum type="arabicPeriod"/>
            </a:pPr>
            <a:r>
              <a:rPr lang="en-US" sz="1600" dirty="0"/>
              <a:t>Why does manufacturing rarely exist in a CBD?</a:t>
            </a:r>
          </a:p>
          <a:p>
            <a:pPr marL="457200" indent="-457200">
              <a:buAutoNum type="arabicPeriod"/>
            </a:pPr>
            <a:r>
              <a:rPr lang="en-US" sz="1600" dirty="0"/>
              <a:t>Why is housing often pushed away from the </a:t>
            </a:r>
            <a:r>
              <a:rPr lang="en-US" sz="1600" dirty="0" err="1"/>
              <a:t>centre</a:t>
            </a:r>
            <a:r>
              <a:rPr lang="en-US" sz="1600" dirty="0"/>
              <a:t> of a city?</a:t>
            </a:r>
          </a:p>
          <a:p>
            <a:pPr marL="457200" indent="-457200">
              <a:buAutoNum type="arabicPeriod"/>
            </a:pPr>
            <a:r>
              <a:rPr lang="en-US" sz="1600" dirty="0"/>
              <a:t>What happens to housing as you move further away from the </a:t>
            </a:r>
            <a:r>
              <a:rPr lang="en-US" sz="1600" dirty="0" err="1"/>
              <a:t>centre</a:t>
            </a:r>
            <a:r>
              <a:rPr lang="en-US" sz="16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2218556"/>
            <a:ext cx="8280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Challenge 3 – Read through page 167 of the textbook and then answer the following questions:</a:t>
            </a:r>
          </a:p>
          <a:p>
            <a:endParaRPr lang="en-US" sz="1600" dirty="0"/>
          </a:p>
          <a:p>
            <a:pPr marL="457200" indent="-457200">
              <a:buAutoNum type="arabicPeriod"/>
            </a:pPr>
            <a:r>
              <a:rPr lang="en-US" sz="1600" dirty="0"/>
              <a:t>What does retailing and commercial businesses cluster an and around the </a:t>
            </a:r>
            <a:r>
              <a:rPr lang="en-US" sz="1600" dirty="0" err="1"/>
              <a:t>centre</a:t>
            </a:r>
            <a:r>
              <a:rPr lang="en-US" sz="1600" dirty="0"/>
              <a:t>? What is this area called?</a:t>
            </a:r>
          </a:p>
          <a:p>
            <a:pPr marL="457200" indent="-457200">
              <a:buAutoNum type="arabicPeriod"/>
            </a:pPr>
            <a:r>
              <a:rPr lang="en-US" sz="1600" dirty="0"/>
              <a:t>What type of locations does </a:t>
            </a:r>
            <a:r>
              <a:rPr lang="en-US" sz="1600" dirty="0" err="1"/>
              <a:t>manufactuing</a:t>
            </a:r>
            <a:r>
              <a:rPr lang="en-US" sz="1600" dirty="0"/>
              <a:t> need? Why? </a:t>
            </a:r>
          </a:p>
          <a:p>
            <a:pPr marL="457200" indent="-457200">
              <a:buAutoNum type="arabicPeriod"/>
            </a:pPr>
            <a:r>
              <a:rPr lang="en-US" sz="1600" dirty="0"/>
              <a:t>Why does manufacturing rarely exist in a CBD?</a:t>
            </a:r>
          </a:p>
          <a:p>
            <a:pPr marL="457200" indent="-457200">
              <a:buAutoNum type="arabicPeriod"/>
            </a:pPr>
            <a:r>
              <a:rPr lang="en-US" sz="1600" dirty="0"/>
              <a:t>Why is housing often pushed away from the </a:t>
            </a:r>
            <a:r>
              <a:rPr lang="en-US" sz="1600" dirty="0" err="1"/>
              <a:t>centre</a:t>
            </a:r>
            <a:r>
              <a:rPr lang="en-US" sz="1600" dirty="0"/>
              <a:t> of a city?</a:t>
            </a:r>
          </a:p>
          <a:p>
            <a:pPr marL="457200" indent="-457200">
              <a:buAutoNum type="arabicPeriod"/>
            </a:pPr>
            <a:r>
              <a:rPr lang="en-US" sz="1600" dirty="0"/>
              <a:t>What happens to housing as you move further away from the </a:t>
            </a:r>
            <a:r>
              <a:rPr lang="en-US" sz="1600" dirty="0" err="1"/>
              <a:t>centre</a:t>
            </a:r>
            <a:r>
              <a:rPr lang="en-US" sz="16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4437112"/>
            <a:ext cx="8280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Challenge 3 – Read through page 167 of the textbook and then answer the following questions:</a:t>
            </a:r>
          </a:p>
          <a:p>
            <a:endParaRPr lang="en-US" sz="1600" dirty="0"/>
          </a:p>
          <a:p>
            <a:pPr marL="457200" indent="-457200">
              <a:buAutoNum type="arabicPeriod"/>
            </a:pPr>
            <a:r>
              <a:rPr lang="en-US" sz="1600" dirty="0"/>
              <a:t>What does retailing and commercial businesses cluster an and around the </a:t>
            </a:r>
            <a:r>
              <a:rPr lang="en-US" sz="1600" dirty="0" err="1"/>
              <a:t>centre</a:t>
            </a:r>
            <a:r>
              <a:rPr lang="en-US" sz="1600" dirty="0"/>
              <a:t>? What is this area called?</a:t>
            </a:r>
          </a:p>
          <a:p>
            <a:pPr marL="457200" indent="-457200">
              <a:buAutoNum type="arabicPeriod"/>
            </a:pPr>
            <a:r>
              <a:rPr lang="en-US" sz="1600" dirty="0"/>
              <a:t>What type of locations does </a:t>
            </a:r>
            <a:r>
              <a:rPr lang="en-US" sz="1600" dirty="0" err="1"/>
              <a:t>manufactuing</a:t>
            </a:r>
            <a:r>
              <a:rPr lang="en-US" sz="1600" dirty="0"/>
              <a:t> need? Why? </a:t>
            </a:r>
          </a:p>
          <a:p>
            <a:pPr marL="457200" indent="-457200">
              <a:buAutoNum type="arabicPeriod"/>
            </a:pPr>
            <a:r>
              <a:rPr lang="en-US" sz="1600" dirty="0"/>
              <a:t>Why does manufacturing rarely exist in a CBD?</a:t>
            </a:r>
          </a:p>
          <a:p>
            <a:pPr marL="457200" indent="-457200">
              <a:buAutoNum type="arabicPeriod"/>
            </a:pPr>
            <a:r>
              <a:rPr lang="en-US" sz="1600" dirty="0"/>
              <a:t>Why is housing often pushed away from the </a:t>
            </a:r>
            <a:r>
              <a:rPr lang="en-US" sz="1600" dirty="0" err="1"/>
              <a:t>centre</a:t>
            </a:r>
            <a:r>
              <a:rPr lang="en-US" sz="1600" dirty="0"/>
              <a:t> of a city?</a:t>
            </a:r>
          </a:p>
          <a:p>
            <a:pPr marL="457200" indent="-457200">
              <a:buAutoNum type="arabicPeriod"/>
            </a:pPr>
            <a:r>
              <a:rPr lang="en-US" sz="1600" dirty="0"/>
              <a:t>What happens to housing as you move further away from the </a:t>
            </a:r>
            <a:r>
              <a:rPr lang="en-US" sz="1600" dirty="0" err="1"/>
              <a:t>centre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0034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Concentric Circles | ClipArt ETC">
            <a:extLst>
              <a:ext uri="{FF2B5EF4-FFF2-40B4-BE49-F238E27FC236}">
                <a16:creationId xmlns:a16="http://schemas.microsoft.com/office/drawing/2014/main" id="{C0B65813-C8FC-7642-8D42-DA5915987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0"/>
            <a:ext cx="5297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28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urban land use map london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r="8575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9610" y="0"/>
            <a:ext cx="578859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8166" y="2324100"/>
            <a:ext cx="5088195" cy="3875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/>
              <a:t>Title - </a:t>
            </a:r>
            <a:r>
              <a:rPr lang="en-US" sz="2100"/>
              <a:t>Factors affecting urban land use patterns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/>
              <a:t>Outcomes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/>
              <a:t>All will be able to </a:t>
            </a:r>
            <a:r>
              <a:rPr lang="en-US" sz="2100" b="1"/>
              <a:t>describe</a:t>
            </a:r>
            <a:r>
              <a:rPr lang="en-US" sz="2100"/>
              <a:t> and </a:t>
            </a:r>
            <a:r>
              <a:rPr lang="en-US" sz="2100" b="1"/>
              <a:t>explain</a:t>
            </a:r>
            <a:r>
              <a:rPr lang="en-US" sz="2100"/>
              <a:t> urban land use patterns.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/>
              <a:t>All will be able to discuss how locational needs, accessibility and land values affect land use patterns.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986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723578"/>
            <a:ext cx="3446303" cy="164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latin typeface="+mj-lt"/>
                <a:ea typeface="+mj-ea"/>
                <a:cs typeface="+mj-cs"/>
              </a:rPr>
              <a:t>What’s good about these land use maps?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8243" y="3474720"/>
            <a:ext cx="4575685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9688" y="0"/>
            <a:ext cx="4644311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9" y="0"/>
            <a:ext cx="225171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2218" y="0"/>
            <a:ext cx="2251710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CF386F77-4E9B-4A66-A8F1-2A38DCE89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573768"/>
              </p:ext>
            </p:extLst>
          </p:nvPr>
        </p:nvGraphicFramePr>
        <p:xfrm>
          <a:off x="628650" y="2548467"/>
          <a:ext cx="3446303" cy="3628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Publications &amp;amp; Maps – West Houston Association">
            <a:hlinkClick r:id="rId7"/>
            <a:extLst>
              <a:ext uri="{FF2B5EF4-FFF2-40B4-BE49-F238E27FC236}">
                <a16:creationId xmlns:a16="http://schemas.microsoft.com/office/drawing/2014/main" id="{E27FA05B-34B9-3E4C-8C7B-7B72619F5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931" y="501650"/>
            <a:ext cx="1895421" cy="232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nd Use and Population Characteristics - Highland Bayou Watershed  Protection Plan">
            <a:hlinkClick r:id="rId9"/>
            <a:extLst>
              <a:ext uri="{FF2B5EF4-FFF2-40B4-BE49-F238E27FC236}">
                <a16:creationId xmlns:a16="http://schemas.microsoft.com/office/drawing/2014/main" id="{034B0205-E798-2243-BA7A-A1A33CF3E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917" y="3619022"/>
            <a:ext cx="4006602" cy="30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rge">
            <a:hlinkClick r:id="rId11"/>
            <a:extLst>
              <a:ext uri="{FF2B5EF4-FFF2-40B4-BE49-F238E27FC236}">
                <a16:creationId xmlns:a16="http://schemas.microsoft.com/office/drawing/2014/main" id="{0E119609-3B1E-694F-8A43-E5195013B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88" y="910192"/>
            <a:ext cx="1890331" cy="151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251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ublications &amp;amp; Maps – West Houston Association">
            <a:extLst>
              <a:ext uri="{FF2B5EF4-FFF2-40B4-BE49-F238E27FC236}">
                <a16:creationId xmlns:a16="http://schemas.microsoft.com/office/drawing/2014/main" id="{7AD40AB1-39B6-BB4E-BD7C-0537C51F2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0"/>
            <a:ext cx="5583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35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nd Use and Population Characteristics - Highland Bayou Watershed  Protection Plan">
            <a:extLst>
              <a:ext uri="{FF2B5EF4-FFF2-40B4-BE49-F238E27FC236}">
                <a16:creationId xmlns:a16="http://schemas.microsoft.com/office/drawing/2014/main" id="{0887894E-356D-D743-A635-281530910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0"/>
            <a:ext cx="8878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16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arge">
            <a:hlinkClick r:id="rId2"/>
            <a:extLst>
              <a:ext uri="{FF2B5EF4-FFF2-40B4-BE49-F238E27FC236}">
                <a16:creationId xmlns:a16="http://schemas.microsoft.com/office/drawing/2014/main" id="{2AB3B83F-5240-724D-96EE-782E6BBA3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6" y="139824"/>
            <a:ext cx="8229288" cy="65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16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What causes the segregation of different urban land uses? </a:t>
            </a:r>
          </a:p>
        </p:txBody>
      </p:sp>
      <p:pic>
        <p:nvPicPr>
          <p:cNvPr id="1026" name="Picture 2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923928" cy="392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924944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Land Value</a:t>
            </a:r>
          </a:p>
          <a:p>
            <a:pPr marL="342900" indent="-342900">
              <a:buAutoNum type="arabicPeriod"/>
            </a:pPr>
            <a:r>
              <a:rPr lang="en-US" sz="3600" dirty="0"/>
              <a:t>Locational Needs</a:t>
            </a:r>
          </a:p>
          <a:p>
            <a:pPr marL="342900" indent="-342900">
              <a:buAutoNum type="arabicPeriod"/>
            </a:pPr>
            <a:r>
              <a:rPr lang="en-US" sz="3600" dirty="0"/>
              <a:t>Accessibility Needs</a:t>
            </a:r>
          </a:p>
        </p:txBody>
      </p:sp>
    </p:spTree>
    <p:extLst>
      <p:ext uri="{BB962C8B-B14F-4D97-AF65-F5344CB8AC3E}">
        <p14:creationId xmlns:p14="http://schemas.microsoft.com/office/powerpoint/2010/main" val="11171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urban land val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" y="4841567"/>
            <a:ext cx="2506101" cy="189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urban land val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urban land valu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urban land valu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urban land valu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03925"/>
            <a:ext cx="2448271" cy="18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9" t="40472" r="36303" b="18371"/>
          <a:stretch/>
        </p:blipFill>
        <p:spPr bwMode="auto">
          <a:xfrm>
            <a:off x="5868144" y="4965149"/>
            <a:ext cx="2051720" cy="177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7937"/>
            <a:ext cx="9144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Which of the following is likely to make the most money from land and property?</a:t>
            </a:r>
          </a:p>
          <a:p>
            <a:endParaRPr lang="en-US" dirty="0"/>
          </a:p>
          <a:p>
            <a:r>
              <a:rPr lang="en-US" sz="2400" dirty="0"/>
              <a:t>Retail (shops etc.)</a:t>
            </a:r>
          </a:p>
          <a:p>
            <a:r>
              <a:rPr lang="en-US" sz="2400" dirty="0"/>
              <a:t>Housing</a:t>
            </a:r>
          </a:p>
          <a:p>
            <a:r>
              <a:rPr lang="en-US" sz="2400" dirty="0"/>
              <a:t>Services (banking, insurance etc.)</a:t>
            </a:r>
          </a:p>
          <a:p>
            <a:r>
              <a:rPr lang="en-US" sz="2400" dirty="0"/>
              <a:t>Industry (car manufacturing etc.)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2754801"/>
            <a:ext cx="914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Challenge – </a:t>
            </a:r>
            <a:r>
              <a:rPr lang="en-US" sz="2400" dirty="0"/>
              <a:t>Choose one of the diagrams and and describe what it is showing, then define Peak Land Value.</a:t>
            </a:r>
          </a:p>
          <a:p>
            <a:endParaRPr lang="en-US" sz="2400" b="1" dirty="0"/>
          </a:p>
          <a:p>
            <a:r>
              <a:rPr lang="en-US" sz="2400" b="1" dirty="0"/>
              <a:t>Extra Challenge – </a:t>
            </a:r>
            <a:r>
              <a:rPr lang="en-US" sz="2400" dirty="0"/>
              <a:t>Explain what it is showing.</a:t>
            </a:r>
          </a:p>
        </p:txBody>
      </p:sp>
    </p:spTree>
    <p:extLst>
      <p:ext uri="{BB962C8B-B14F-4D97-AF65-F5344CB8AC3E}">
        <p14:creationId xmlns:p14="http://schemas.microsoft.com/office/powerpoint/2010/main" val="333031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urban land val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" y="4841567"/>
            <a:ext cx="2506101" cy="189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03925"/>
            <a:ext cx="2448271" cy="18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9" t="40472" r="36303" b="18371"/>
          <a:stretch/>
        </p:blipFill>
        <p:spPr bwMode="auto">
          <a:xfrm>
            <a:off x="5868144" y="4965149"/>
            <a:ext cx="2051720" cy="177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urban land val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" y="2574554"/>
            <a:ext cx="2506101" cy="189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2448271" cy="18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9" t="40472" r="36303" b="18371"/>
          <a:stretch/>
        </p:blipFill>
        <p:spPr bwMode="auto">
          <a:xfrm>
            <a:off x="5868144" y="2698136"/>
            <a:ext cx="2051720" cy="177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 result for urban land val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1" y="188640"/>
            <a:ext cx="2506101" cy="189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26" y="250998"/>
            <a:ext cx="2448271" cy="18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9" t="40472" r="36303" b="18371"/>
          <a:stretch/>
        </p:blipFill>
        <p:spPr bwMode="auto">
          <a:xfrm>
            <a:off x="5820754" y="312222"/>
            <a:ext cx="2051720" cy="177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740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652</Words>
  <Application>Microsoft Macintosh PowerPoint</Application>
  <PresentationFormat>On-screen Show (4:3)</PresentationFormat>
  <Paragraphs>69</Paragraphs>
  <Slides>16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Schoolbook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Sullivan</dc:creator>
  <cp:lastModifiedBy>Microsoft Office User</cp:lastModifiedBy>
  <cp:revision>21</cp:revision>
  <cp:lastPrinted>2021-10-26T13:14:41Z</cp:lastPrinted>
  <dcterms:created xsi:type="dcterms:W3CDTF">2018-09-17T13:19:46Z</dcterms:created>
  <dcterms:modified xsi:type="dcterms:W3CDTF">2021-10-26T15:47:22Z</dcterms:modified>
</cp:coreProperties>
</file>