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58" r:id="rId4"/>
    <p:sldId id="259" r:id="rId5"/>
    <p:sldId id="260" r:id="rId6"/>
    <p:sldId id="264" r:id="rId7"/>
    <p:sldId id="266" r:id="rId8"/>
    <p:sldId id="265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2330"/>
  </p:normalViewPr>
  <p:slideViewPr>
    <p:cSldViewPr snapToGrid="0" snapToObjects="1">
      <p:cViewPr varScale="1">
        <p:scale>
          <a:sx n="91" d="100"/>
          <a:sy n="91" d="100"/>
        </p:scale>
        <p:origin x="19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720948-72BC-424C-8E3B-C7C2E0B4C73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897989-A432-714A-A4AD-3A4CBCB71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7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maxwatsongeography.wordpress.com</a:t>
            </a:r>
            <a:r>
              <a:rPr lang="en-US" dirty="0"/>
              <a:t>/section-b/urban-environments/changes-at-the-edge-of-</a:t>
            </a:r>
            <a:r>
              <a:rPr lang="en-US" dirty="0" err="1"/>
              <a:t>hics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quizlet.com</a:t>
            </a:r>
            <a:r>
              <a:rPr lang="en-US" dirty="0"/>
              <a:t>/184483101/</a:t>
            </a:r>
            <a:r>
              <a:rPr lang="en-US" dirty="0" err="1"/>
              <a:t>edexcel</a:t>
            </a:r>
            <a:r>
              <a:rPr lang="en-US" dirty="0"/>
              <a:t>-</a:t>
            </a:r>
            <a:r>
              <a:rPr lang="en-US" dirty="0" err="1"/>
              <a:t>igcse</a:t>
            </a:r>
            <a:r>
              <a:rPr lang="en-US" dirty="0"/>
              <a:t>-geography-urban-environments-flash-cards/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7989-A432-714A-A4AD-3A4CBCB719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8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9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3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4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1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4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3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3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1572-AA96-E543-8736-1955FBF9D90A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2C9DA-AD1C-0145-881A-DB4BC5189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katymagazine.com/katy-tx-news-development-projects-near-katy-mills-mall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abc13.com/katy-mills-mall-shopping-business-renovations-construction/3190336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maxwatsongeography.wordpress.com/section-b/urban-environments/changes-at-the-edge-of-hic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mage result for development"/>
          <p:cNvSpPr>
            <a:spLocks noChangeAspect="1" noChangeArrowheads="1"/>
          </p:cNvSpPr>
          <p:nvPr/>
        </p:nvSpPr>
        <p:spPr bwMode="auto">
          <a:xfrm>
            <a:off x="0" y="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mage result for development"/>
          <p:cNvSpPr>
            <a:spLocks noChangeAspect="1" noChangeArrowheads="1"/>
          </p:cNvSpPr>
          <p:nvPr/>
        </p:nvSpPr>
        <p:spPr bwMode="auto">
          <a:xfrm>
            <a:off x="152400" y="15240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mage result for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587516"/>
            <a:ext cx="3349487" cy="210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urb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8" y="3181083"/>
            <a:ext cx="5407677" cy="29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fringe hai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0" b="61214"/>
          <a:stretch/>
        </p:blipFill>
        <p:spPr bwMode="auto">
          <a:xfrm>
            <a:off x="8110330" y="4808145"/>
            <a:ext cx="3118981" cy="16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3096" y="327991"/>
            <a:ext cx="7474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Use these 4 images to come up with a lesson title for today</a:t>
            </a:r>
          </a:p>
        </p:txBody>
      </p:sp>
      <p:pic>
        <p:nvPicPr>
          <p:cNvPr id="1026" name="Picture 2" descr="Image result for ru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19" y="1642081"/>
            <a:ext cx="4729451" cy="247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1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erial map of the proposed Katy Boardwalk District.Aerial map of the proposed Katy Boardwalk District. Photo: City Of Katy">
            <a:hlinkClick r:id="rId2"/>
            <a:extLst>
              <a:ext uri="{FF2B5EF4-FFF2-40B4-BE49-F238E27FC236}">
                <a16:creationId xmlns:a16="http://schemas.microsoft.com/office/drawing/2014/main" id="{5C9DB83F-4C59-9B4F-A011-BDFAB471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8" y="305680"/>
            <a:ext cx="5324162" cy="29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824E82-A0AB-F14E-B1C6-276201A7DAED}"/>
              </a:ext>
            </a:extLst>
          </p:cNvPr>
          <p:cNvSpPr txBox="1"/>
          <p:nvPr/>
        </p:nvSpPr>
        <p:spPr>
          <a:xfrm>
            <a:off x="6878364" y="558421"/>
            <a:ext cx="4977578" cy="532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</a:rPr>
              <a:t>Developments on the urban-rural fringe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solidFill>
                  <a:srgbClr val="000000"/>
                </a:solidFill>
              </a:rPr>
              <a:t>Outcomes: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All will be able to describe the changes taking place on the urban rural </a:t>
            </a:r>
            <a:r>
              <a:rPr lang="en-US" sz="2600" dirty="0" err="1">
                <a:solidFill>
                  <a:srgbClr val="000000"/>
                </a:solidFill>
              </a:rPr>
              <a:t>fring</a:t>
            </a:r>
            <a:endParaRPr lang="en-US" sz="26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</a:rPr>
              <a:t>All will be able to explain the changes</a:t>
            </a:r>
          </a:p>
        </p:txBody>
      </p:sp>
      <p:pic>
        <p:nvPicPr>
          <p:cNvPr id="3076" name="Picture 4" descr="Katy Mills Mall is finally ready to leave the 90s behind - ABC13 Houston">
            <a:hlinkClick r:id="rId4"/>
            <a:extLst>
              <a:ext uri="{FF2B5EF4-FFF2-40B4-BE49-F238E27FC236}">
                <a16:creationId xmlns:a16="http://schemas.microsoft.com/office/drawing/2014/main" id="{71AC09B6-D197-0A4A-A06A-EBCEEB2B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8" y="3650567"/>
            <a:ext cx="5324162" cy="299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0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22" y="0"/>
            <a:ext cx="8806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Challenge 1:</a:t>
            </a:r>
          </a:p>
          <a:p>
            <a:endParaRPr lang="en-US" sz="2000" dirty="0"/>
          </a:p>
          <a:p>
            <a:r>
              <a:rPr lang="en-US" sz="2000" dirty="0"/>
              <a:t>Sort the push and pull factors linked to changes on the urban fringe.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50625"/>
              </p:ext>
            </p:extLst>
          </p:nvPr>
        </p:nvGraphicFramePr>
        <p:xfrm>
          <a:off x="208722" y="1564493"/>
          <a:ext cx="1155921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9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Housing is old,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congested and relatively expensive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developments on the outskirts are </a:t>
                      </a:r>
                      <a:r>
                        <a:rPr lang="en-US" sz="1800" b="0" baseline="0" dirty="0" err="1">
                          <a:solidFill>
                            <a:schemeClr val="tx1"/>
                          </a:solidFill>
                        </a:rPr>
                        <a:t>favoured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by the personal mobility allowed by car drivers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There are various forms of environmental pollution – air quality is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poor, and noise levels are high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Closeness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to main roads and motorways allows for quicker and easier customer contacts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Companies find that there is a shortage</a:t>
                      </a:r>
                      <a:r>
                        <a:rPr lang="en-US" sz="1800" baseline="0" dirty="0"/>
                        <a:t> of land for building new shops, offices and factories. So, any unused land is costly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Land is cheaper so houses</a:t>
                      </a:r>
                      <a:r>
                        <a:rPr lang="en-US" sz="1800" baseline="0" dirty="0"/>
                        <a:t> are larger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Factories</a:t>
                      </a:r>
                      <a:r>
                        <a:rPr lang="en-US" sz="1800" baseline="0" dirty="0"/>
                        <a:t> can be more spacious and have plenty of room for workers to park their cars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Can</a:t>
                      </a:r>
                      <a:r>
                        <a:rPr lang="en-US" sz="1800" baseline="0" dirty="0"/>
                        <a:t> you make another?</a:t>
                      </a:r>
                    </a:p>
                    <a:p>
                      <a:r>
                        <a:rPr lang="en-US" sz="1800" baseline="0" dirty="0"/>
                        <a:t>____________________________________________________________________________________________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8721" y="4713498"/>
            <a:ext cx="6291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Extra Challenge:</a:t>
            </a:r>
          </a:p>
          <a:p>
            <a:endParaRPr lang="en-US" sz="2400" dirty="0"/>
          </a:p>
          <a:p>
            <a:r>
              <a:rPr lang="en-US" sz="2400" dirty="0"/>
              <a:t>What would be the biggest push and pull factor for a business. How does this differ to a family?</a:t>
            </a:r>
          </a:p>
        </p:txBody>
      </p:sp>
      <p:pic>
        <p:nvPicPr>
          <p:cNvPr id="3074" name="Picture 2" descr="mage result for 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5" y="4530887"/>
            <a:ext cx="2206488" cy="19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60066"/>
              </p:ext>
            </p:extLst>
          </p:nvPr>
        </p:nvGraphicFramePr>
        <p:xfrm>
          <a:off x="119270" y="149085"/>
          <a:ext cx="559573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79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Housing is old,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congested and relatively expensive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developments on the outskirts are </a:t>
                      </a:r>
                      <a:r>
                        <a:rPr lang="en-US" sz="1100" b="0" baseline="0" dirty="0" err="1">
                          <a:solidFill>
                            <a:schemeClr val="tx1"/>
                          </a:solidFill>
                        </a:rPr>
                        <a:t>favoured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by the personal mobility allowed by car drivers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There are various forms of environmental pollution – air quality is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poor, and noise levels are high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Closeness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to main roads and motorways allows for quicker and easier customer contacts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297">
                <a:tc>
                  <a:txBody>
                    <a:bodyPr/>
                    <a:lstStyle/>
                    <a:p>
                      <a:r>
                        <a:rPr lang="en-US" sz="1100" dirty="0"/>
                        <a:t>Companies find that there is a shortage</a:t>
                      </a:r>
                      <a:r>
                        <a:rPr lang="en-US" sz="1100" baseline="0" dirty="0"/>
                        <a:t> of land for building new shops, offices and factories. So, any unused land is costly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Land is cheaper so houses</a:t>
                      </a:r>
                      <a:r>
                        <a:rPr lang="en-US" sz="1100" baseline="0" dirty="0"/>
                        <a:t> are larger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Factories</a:t>
                      </a:r>
                      <a:r>
                        <a:rPr lang="en-US" sz="1100" baseline="0" dirty="0"/>
                        <a:t> can be more spacious and have plenty of room for workers to park their cars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</a:t>
                      </a:r>
                      <a:r>
                        <a:rPr lang="en-US" sz="1100" baseline="0" dirty="0"/>
                        <a:t> you make another?</a:t>
                      </a:r>
                    </a:p>
                    <a:p>
                      <a:r>
                        <a:rPr lang="en-US" sz="1100" baseline="0" dirty="0"/>
                        <a:t>_____________________________________________________________________________________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90577"/>
              </p:ext>
            </p:extLst>
          </p:nvPr>
        </p:nvGraphicFramePr>
        <p:xfrm>
          <a:off x="119270" y="3322981"/>
          <a:ext cx="559573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79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Housing is old,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congested and relatively expensive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developments on the outskirts are </a:t>
                      </a:r>
                      <a:r>
                        <a:rPr lang="en-US" sz="1100" b="0" baseline="0" dirty="0" err="1">
                          <a:solidFill>
                            <a:schemeClr val="tx1"/>
                          </a:solidFill>
                        </a:rPr>
                        <a:t>favoured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by the personal mobility allowed by car drivers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There are various forms of environmental pollution – air quality is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poor, and noise levels are high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Closeness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to main roads and motorways allows for quicker and easier customer contacts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297">
                <a:tc>
                  <a:txBody>
                    <a:bodyPr/>
                    <a:lstStyle/>
                    <a:p>
                      <a:r>
                        <a:rPr lang="en-US" sz="1100" dirty="0"/>
                        <a:t>Companies find that there is a shortage</a:t>
                      </a:r>
                      <a:r>
                        <a:rPr lang="en-US" sz="1100" baseline="0" dirty="0"/>
                        <a:t> of land for building new shops, offices and factories. So, any unused land is costly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Land is cheaper so houses</a:t>
                      </a:r>
                      <a:r>
                        <a:rPr lang="en-US" sz="1100" baseline="0" dirty="0"/>
                        <a:t> are larger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Factories</a:t>
                      </a:r>
                      <a:r>
                        <a:rPr lang="en-US" sz="1100" baseline="0" dirty="0"/>
                        <a:t> can be more spacious and have plenty of room for workers to park their cars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</a:t>
                      </a:r>
                      <a:r>
                        <a:rPr lang="en-US" sz="1100" baseline="0" dirty="0"/>
                        <a:t> you make another?</a:t>
                      </a:r>
                    </a:p>
                    <a:p>
                      <a:r>
                        <a:rPr lang="en-US" sz="1100" baseline="0" dirty="0"/>
                        <a:t>_____________________________________________________________________________________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29359"/>
              </p:ext>
            </p:extLst>
          </p:nvPr>
        </p:nvGraphicFramePr>
        <p:xfrm>
          <a:off x="6066183" y="149085"/>
          <a:ext cx="559573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79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Housing is old,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congested and relatively expensive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developments on the outskirts are </a:t>
                      </a:r>
                      <a:r>
                        <a:rPr lang="en-US" sz="1100" b="0" baseline="0" dirty="0" err="1">
                          <a:solidFill>
                            <a:schemeClr val="tx1"/>
                          </a:solidFill>
                        </a:rPr>
                        <a:t>favoured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by the personal mobility allowed by car drivers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There are various forms of environmental pollution – air quality is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poor, and noise levels are high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Closeness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to main roads and motorways allows for quicker and easier customer contacts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297">
                <a:tc>
                  <a:txBody>
                    <a:bodyPr/>
                    <a:lstStyle/>
                    <a:p>
                      <a:r>
                        <a:rPr lang="en-US" sz="1100" dirty="0"/>
                        <a:t>Companies find that there is a shortage</a:t>
                      </a:r>
                      <a:r>
                        <a:rPr lang="en-US" sz="1100" baseline="0" dirty="0"/>
                        <a:t> of land for building new shops, offices and factories. So, any unused land is costly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Land is cheaper so houses</a:t>
                      </a:r>
                      <a:r>
                        <a:rPr lang="en-US" sz="1100" baseline="0" dirty="0"/>
                        <a:t> are larger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Factories</a:t>
                      </a:r>
                      <a:r>
                        <a:rPr lang="en-US" sz="1100" baseline="0" dirty="0"/>
                        <a:t> can be more spacious and have plenty of room for workers to park their cars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</a:t>
                      </a:r>
                      <a:r>
                        <a:rPr lang="en-US" sz="1100" baseline="0" dirty="0"/>
                        <a:t> you make another?</a:t>
                      </a:r>
                    </a:p>
                    <a:p>
                      <a:r>
                        <a:rPr lang="en-US" sz="1100" baseline="0" dirty="0"/>
                        <a:t>_____________________________________________________________________________________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60051"/>
              </p:ext>
            </p:extLst>
          </p:nvPr>
        </p:nvGraphicFramePr>
        <p:xfrm>
          <a:off x="6066183" y="3322981"/>
          <a:ext cx="559573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3792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Housing is old,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congested and relatively expensive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developments on the outskirts are </a:t>
                      </a:r>
                      <a:r>
                        <a:rPr lang="en-US" sz="1100" b="0" baseline="0" dirty="0" err="1">
                          <a:solidFill>
                            <a:schemeClr val="tx1"/>
                          </a:solidFill>
                        </a:rPr>
                        <a:t>favoured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by the personal mobility allowed by car drivers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There are various forms of environmental pollution – air quality is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poor, and noise levels are high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Closeness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to main roads and motorways allows for quicker and easier customer contacts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297">
                <a:tc>
                  <a:txBody>
                    <a:bodyPr/>
                    <a:lstStyle/>
                    <a:p>
                      <a:r>
                        <a:rPr lang="en-US" sz="1100" dirty="0"/>
                        <a:t>Companies find that there is a shortage</a:t>
                      </a:r>
                      <a:r>
                        <a:rPr lang="en-US" sz="1100" baseline="0" dirty="0"/>
                        <a:t> of land for building new shops, offices and factories. So, any unused land is costly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Land is cheaper so houses</a:t>
                      </a:r>
                      <a:r>
                        <a:rPr lang="en-US" sz="1100" baseline="0" dirty="0"/>
                        <a:t> are larger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Factories</a:t>
                      </a:r>
                      <a:r>
                        <a:rPr lang="en-US" sz="1100" baseline="0" dirty="0"/>
                        <a:t> can be more spacious and have plenty of room for workers to park their cars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Can</a:t>
                      </a:r>
                      <a:r>
                        <a:rPr lang="en-US" sz="1100" baseline="0" dirty="0"/>
                        <a:t> you make another?</a:t>
                      </a:r>
                    </a:p>
                    <a:p>
                      <a:r>
                        <a:rPr lang="en-US" sz="1100" baseline="0" dirty="0"/>
                        <a:t>_____________________________________________________________________________________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43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333"/>
            <a:ext cx="113519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Challenge 2 – Speed Date</a:t>
            </a:r>
          </a:p>
          <a:p>
            <a:endParaRPr lang="en-US" sz="3200" dirty="0"/>
          </a:p>
          <a:p>
            <a:r>
              <a:rPr lang="en-US" sz="3200" dirty="0"/>
              <a:t>You each have 5 minutes to become an expert on your type of urban fringe development (phones and page 102/3 173/4 can be used for this).</a:t>
            </a:r>
          </a:p>
          <a:p>
            <a:endParaRPr lang="en-US" sz="3200" dirty="0"/>
          </a:p>
          <a:p>
            <a:r>
              <a:rPr lang="en-US" sz="3200" dirty="0"/>
              <a:t>Once you have become an expert, you will spend 2 minutes with the others, gathering the information for the other schemes.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8501" r="27163" b="36141"/>
          <a:stretch/>
        </p:blipFill>
        <p:spPr>
          <a:xfrm>
            <a:off x="7703820" y="4247191"/>
            <a:ext cx="3648121" cy="2264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362812D5-A2F0-0E4A-8CBD-3C3A902D4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669" y="4247191"/>
            <a:ext cx="1659024" cy="16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1974" y="148387"/>
            <a:ext cx="7066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Attempt the question from a previous IGCSE paper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7" t="46336" r="17159" b="35008"/>
          <a:stretch/>
        </p:blipFill>
        <p:spPr>
          <a:xfrm>
            <a:off x="4015409" y="1689651"/>
            <a:ext cx="7806777" cy="3835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t="23477" r="58547" b="19953"/>
          <a:stretch/>
        </p:blipFill>
        <p:spPr>
          <a:xfrm>
            <a:off x="107090" y="321817"/>
            <a:ext cx="4258848" cy="5826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57414" r="54377" b="24416"/>
          <a:stretch/>
        </p:blipFill>
        <p:spPr>
          <a:xfrm>
            <a:off x="4458938" y="4018208"/>
            <a:ext cx="7733062" cy="25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t="23477" r="58547" b="19953"/>
          <a:stretch/>
        </p:blipFill>
        <p:spPr>
          <a:xfrm>
            <a:off x="103031" y="0"/>
            <a:ext cx="3683358" cy="5039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7" t="46336" r="17159" b="35008"/>
          <a:stretch/>
        </p:blipFill>
        <p:spPr>
          <a:xfrm>
            <a:off x="1" y="4858589"/>
            <a:ext cx="4069723" cy="1999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t="23477" r="58547" b="19953"/>
          <a:stretch/>
        </p:blipFill>
        <p:spPr>
          <a:xfrm>
            <a:off x="4335889" y="1"/>
            <a:ext cx="3683358" cy="5039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7" t="46336" r="17159" b="35008"/>
          <a:stretch/>
        </p:blipFill>
        <p:spPr>
          <a:xfrm>
            <a:off x="4232859" y="4858590"/>
            <a:ext cx="4069723" cy="1999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t="23477" r="58547" b="19953"/>
          <a:stretch/>
        </p:blipFill>
        <p:spPr>
          <a:xfrm>
            <a:off x="8225307" y="-28071"/>
            <a:ext cx="3683358" cy="5039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7" t="46336" r="17159" b="35008"/>
          <a:stretch/>
        </p:blipFill>
        <p:spPr>
          <a:xfrm>
            <a:off x="8122277" y="4830518"/>
            <a:ext cx="4069723" cy="19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3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57414" r="54377" b="24416"/>
          <a:stretch/>
        </p:blipFill>
        <p:spPr>
          <a:xfrm>
            <a:off x="0" y="0"/>
            <a:ext cx="5138670" cy="1721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57414" r="54377" b="24416"/>
          <a:stretch/>
        </p:blipFill>
        <p:spPr>
          <a:xfrm>
            <a:off x="0" y="3595324"/>
            <a:ext cx="5138670" cy="1721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57414" r="54377" b="24416"/>
          <a:stretch/>
        </p:blipFill>
        <p:spPr>
          <a:xfrm>
            <a:off x="5896377" y="60094"/>
            <a:ext cx="5138670" cy="17214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57414" r="54377" b="24416"/>
          <a:stretch/>
        </p:blipFill>
        <p:spPr>
          <a:xfrm>
            <a:off x="0" y="1873862"/>
            <a:ext cx="5138670" cy="17214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57414" r="54377" b="24416"/>
          <a:stretch/>
        </p:blipFill>
        <p:spPr>
          <a:xfrm>
            <a:off x="5849154" y="1873862"/>
            <a:ext cx="5138670" cy="17214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57414" r="54377" b="24416"/>
          <a:stretch/>
        </p:blipFill>
        <p:spPr>
          <a:xfrm>
            <a:off x="5849154" y="3606049"/>
            <a:ext cx="5138670" cy="17214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57414" r="54377" b="24416"/>
          <a:stretch/>
        </p:blipFill>
        <p:spPr>
          <a:xfrm>
            <a:off x="0" y="5316786"/>
            <a:ext cx="5138670" cy="17214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57414" r="54377" b="24416"/>
          <a:stretch/>
        </p:blipFill>
        <p:spPr>
          <a:xfrm>
            <a:off x="5849154" y="5327511"/>
            <a:ext cx="5138670" cy="172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58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714</Words>
  <Application>Microsoft Macintosh PowerPoint</Application>
  <PresentationFormat>Widescreen</PresentationFormat>
  <Paragraphs>69</Paragraphs>
  <Slides>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Sullivan</dc:creator>
  <cp:lastModifiedBy>Microsoft Office User</cp:lastModifiedBy>
  <cp:revision>18</cp:revision>
  <cp:lastPrinted>2019-02-24T05:20:52Z</cp:lastPrinted>
  <dcterms:created xsi:type="dcterms:W3CDTF">2018-10-14T14:57:50Z</dcterms:created>
  <dcterms:modified xsi:type="dcterms:W3CDTF">2021-12-05T18:57:55Z</dcterms:modified>
</cp:coreProperties>
</file>