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03" r:id="rId3"/>
    <p:sldId id="304" r:id="rId4"/>
    <p:sldId id="305" r:id="rId5"/>
    <p:sldId id="262" r:id="rId6"/>
    <p:sldId id="263" r:id="rId7"/>
    <p:sldId id="264" r:id="rId8"/>
    <p:sldId id="257" r:id="rId9"/>
    <p:sldId id="306" r:id="rId10"/>
    <p:sldId id="258" r:id="rId11"/>
    <p:sldId id="259" r:id="rId12"/>
    <p:sldId id="260" r:id="rId13"/>
    <p:sldId id="307" r:id="rId14"/>
    <p:sldId id="308" r:id="rId15"/>
    <p:sldId id="261" r:id="rId16"/>
    <p:sldId id="265" r:id="rId17"/>
    <p:sldId id="266" r:id="rId18"/>
    <p:sldId id="267" r:id="rId19"/>
    <p:sldId id="268" r:id="rId20"/>
    <p:sldId id="269" r:id="rId21"/>
    <p:sldId id="270" r:id="rId22"/>
    <p:sldId id="271" r:id="rId23"/>
    <p:sldId id="282" r:id="rId24"/>
    <p:sldId id="273" r:id="rId25"/>
    <p:sldId id="283" r:id="rId26"/>
    <p:sldId id="284" r:id="rId27"/>
    <p:sldId id="285" r:id="rId28"/>
    <p:sldId id="286" r:id="rId29"/>
    <p:sldId id="274" r:id="rId30"/>
    <p:sldId id="275" r:id="rId31"/>
    <p:sldId id="276" r:id="rId32"/>
    <p:sldId id="277" r:id="rId33"/>
    <p:sldId id="278" r:id="rId34"/>
    <p:sldId id="279" r:id="rId35"/>
    <p:sldId id="280" r:id="rId36"/>
    <p:sldId id="281" r:id="rId37"/>
    <p:sldId id="287" r:id="rId38"/>
    <p:sldId id="288" r:id="rId39"/>
    <p:sldId id="289" r:id="rId40"/>
    <p:sldId id="290" r:id="rId41"/>
    <p:sldId id="272"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11" r:id="rId55"/>
    <p:sldId id="310" r:id="rId56"/>
    <p:sldId id="315" r:id="rId57"/>
    <p:sldId id="312" r:id="rId58"/>
    <p:sldId id="313" r:id="rId59"/>
    <p:sldId id="314" r:id="rId6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5" autoAdjust="0"/>
    <p:restoredTop sz="94590"/>
  </p:normalViewPr>
  <p:slideViewPr>
    <p:cSldViewPr>
      <p:cViewPr varScale="1">
        <p:scale>
          <a:sx n="105" d="100"/>
          <a:sy n="105" d="100"/>
        </p:scale>
        <p:origin x="2296"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F6C74067-9216-1D49-802D-D69E6CADA0FD}" type="datetimeFigureOut">
              <a:rPr lang="en-US" smtClean="0"/>
              <a:t>11/16/21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9B955C30-92B3-9F41-B02F-7EAFF6104591}" type="slidenum">
              <a:rPr lang="en-US" smtClean="0"/>
              <a:t>‹#›</a:t>
            </a:fld>
            <a:endParaRPr lang="en-US"/>
          </a:p>
        </p:txBody>
      </p:sp>
    </p:spTree>
    <p:extLst>
      <p:ext uri="{BB962C8B-B14F-4D97-AF65-F5344CB8AC3E}">
        <p14:creationId xmlns:p14="http://schemas.microsoft.com/office/powerpoint/2010/main" val="125877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809D52-7D7D-4609-B7A5-E9148FB939F9}"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267640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809D52-7D7D-4609-B7A5-E9148FB939F9}"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352519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809D52-7D7D-4609-B7A5-E9148FB939F9}"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151452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809D52-7D7D-4609-B7A5-E9148FB939F9}"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347370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809D52-7D7D-4609-B7A5-E9148FB939F9}" type="datetimeFigureOut">
              <a:rPr lang="en-GB" smtClean="0"/>
              <a:t>16/11/2021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222344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809D52-7D7D-4609-B7A5-E9148FB939F9}"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40972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809D52-7D7D-4609-B7A5-E9148FB939F9}" type="datetimeFigureOut">
              <a:rPr lang="en-GB" smtClean="0"/>
              <a:t>16/11/2021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25950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809D52-7D7D-4609-B7A5-E9148FB939F9}" type="datetimeFigureOut">
              <a:rPr lang="en-GB" smtClean="0"/>
              <a:t>16/11/2021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417115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09D52-7D7D-4609-B7A5-E9148FB939F9}" type="datetimeFigureOut">
              <a:rPr lang="en-GB" smtClean="0"/>
              <a:t>16/11/2021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310876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809D52-7D7D-4609-B7A5-E9148FB939F9}"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298980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809D52-7D7D-4609-B7A5-E9148FB939F9}" type="datetimeFigureOut">
              <a:rPr lang="en-GB" smtClean="0"/>
              <a:t>16/11/2021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CB03F1-83E8-400B-88B7-03A4D65E7F08}" type="slidenum">
              <a:rPr lang="en-GB" smtClean="0"/>
              <a:t>‹#›</a:t>
            </a:fld>
            <a:endParaRPr lang="en-GB"/>
          </a:p>
        </p:txBody>
      </p:sp>
    </p:spTree>
    <p:extLst>
      <p:ext uri="{BB962C8B-B14F-4D97-AF65-F5344CB8AC3E}">
        <p14:creationId xmlns:p14="http://schemas.microsoft.com/office/powerpoint/2010/main" val="303845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09D52-7D7D-4609-B7A5-E9148FB939F9}" type="datetimeFigureOut">
              <a:rPr lang="en-GB" smtClean="0"/>
              <a:t>16/11/2021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B03F1-83E8-400B-88B7-03A4D65E7F08}" type="slidenum">
              <a:rPr lang="en-GB" smtClean="0"/>
              <a:t>‹#›</a:t>
            </a:fld>
            <a:endParaRPr lang="en-GB"/>
          </a:p>
        </p:txBody>
      </p:sp>
    </p:spTree>
    <p:extLst>
      <p:ext uri="{BB962C8B-B14F-4D97-AF65-F5344CB8AC3E}">
        <p14:creationId xmlns:p14="http://schemas.microsoft.com/office/powerpoint/2010/main" val="3920086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theguardian.com/cities/gallery/2017/jun/07/boxed-life-inside-hong-kong-coffin-cubicles-cage-homes-in-picture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theguardian.com/cities/2018/apr/24/hong-kong-cardboard-grannies-elderly-box-collectors-recycling-povert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scmp.com/news/hong-kong/health-environment/article/1971725/hong-kongs-coral-crisis-climate-change-and"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inhabitat.com/hong-kong-smog-is-so-bad-tourists-are-getting-their-picture-taken-with-a-clean-backdrop/" TargetMode="Externa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scmp.com/lifestyle/article/1859106/why-hong-kong-recycling-less-its-rubbish-time-goes" TargetMode="External"/><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aste-management-world.com/a/us4bn-waste-to-energy-deal-for-keppel-seghers-in-hong-kong"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awsassets.wwfhk.panda.org/downloads/wwf_hk_footprint_eng_web_141017_1.pdf" TargetMode="Externa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rt.com/viral/376498-russian-rooftopper-skateboards-somersaults/" TargetMode="External"/><Relationship Id="rId2" Type="http://schemas.openxmlformats.org/officeDocument/2006/relationships/hyperlink" Target="https://www.theguardian.com/travel/video/2017/aug/30/life-inside-one-of-hong-kongs-coffin-homes-video" TargetMode="External"/><Relationship Id="rId1" Type="http://schemas.openxmlformats.org/officeDocument/2006/relationships/slideLayout" Target="../slideLayouts/slideLayout4.xml"/><Relationship Id="rId4" Type="http://schemas.openxmlformats.org/officeDocument/2006/relationships/hyperlink" Target="https://www.youtube.com/watch?v=Vqwlv8FexF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awsassets.wwfhk.panda.org/downloads/wwf_hk_footprint_eng_web_141017_1.pdf" TargetMode="Externa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aste-management-world.com/a/us4bn-waste-to-energy-deal-for-keppel-seghers-in-hong-kong"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ong kong poor hou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Urban challenges in the developed world</a:t>
            </a:r>
          </a:p>
        </p:txBody>
      </p:sp>
      <p:sp>
        <p:nvSpPr>
          <p:cNvPr id="3" name="Subtitle 2"/>
          <p:cNvSpPr>
            <a:spLocks noGrp="1"/>
          </p:cNvSpPr>
          <p:nvPr>
            <p:ph type="subTitle" idx="1"/>
          </p:nvPr>
        </p:nvSpPr>
        <p:spPr>
          <a:xfrm>
            <a:off x="1371600" y="5013176"/>
            <a:ext cx="6400800" cy="625624"/>
          </a:xfrm>
        </p:spPr>
        <p:txBody>
          <a:bodyPr>
            <a:noAutofit/>
          </a:bodyPr>
          <a:lstStyle/>
          <a:p>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IGCSE Geography Edexcel 9-1</a:t>
            </a:r>
          </a:p>
          <a:p>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Case study: Hong Kong</a:t>
            </a:r>
          </a:p>
        </p:txBody>
      </p:sp>
    </p:spTree>
    <p:extLst>
      <p:ext uri="{BB962C8B-B14F-4D97-AF65-F5344CB8AC3E}">
        <p14:creationId xmlns:p14="http://schemas.microsoft.com/office/powerpoint/2010/main" val="1023890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Economic challenges</a:t>
            </a:r>
          </a:p>
        </p:txBody>
      </p:sp>
      <p:sp>
        <p:nvSpPr>
          <p:cNvPr id="3" name="Content Placeholder 2"/>
          <p:cNvSpPr>
            <a:spLocks noGrp="1"/>
          </p:cNvSpPr>
          <p:nvPr>
            <p:ph idx="1"/>
          </p:nvPr>
        </p:nvSpPr>
        <p:spPr/>
        <p:txBody>
          <a:bodyPr/>
          <a:lstStyle/>
          <a:p>
            <a:r>
              <a:rPr lang="en-GB" dirty="0"/>
              <a:t>These are mostly:</a:t>
            </a:r>
          </a:p>
          <a:p>
            <a:pPr lvl="1"/>
            <a:r>
              <a:rPr lang="en-GB" dirty="0"/>
              <a:t>Deindustrialisation</a:t>
            </a:r>
          </a:p>
          <a:p>
            <a:pPr lvl="1"/>
            <a:r>
              <a:rPr lang="en-GB" dirty="0"/>
              <a:t>Globalisation</a:t>
            </a:r>
          </a:p>
          <a:p>
            <a:pPr lvl="1"/>
            <a:r>
              <a:rPr lang="en-GB" dirty="0"/>
              <a:t>Food supply</a:t>
            </a:r>
          </a:p>
          <a:p>
            <a:pPr lvl="1"/>
            <a:r>
              <a:rPr lang="en-GB" dirty="0"/>
              <a:t>Transport and traffic</a:t>
            </a:r>
          </a:p>
          <a:p>
            <a:pPr lvl="1"/>
            <a:r>
              <a:rPr lang="en-GB" dirty="0"/>
              <a:t>Energy supply</a:t>
            </a:r>
          </a:p>
          <a:p>
            <a:pPr lvl="1"/>
            <a:r>
              <a:rPr lang="en-GB" dirty="0"/>
              <a:t>Service provision</a:t>
            </a:r>
          </a:p>
        </p:txBody>
      </p:sp>
    </p:spTree>
    <p:extLst>
      <p:ext uri="{BB962C8B-B14F-4D97-AF65-F5344CB8AC3E}">
        <p14:creationId xmlns:p14="http://schemas.microsoft.com/office/powerpoint/2010/main" val="152876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challenges</a:t>
            </a:r>
          </a:p>
        </p:txBody>
      </p:sp>
      <p:sp>
        <p:nvSpPr>
          <p:cNvPr id="3" name="Content Placeholder 2"/>
          <p:cNvSpPr>
            <a:spLocks noGrp="1"/>
          </p:cNvSpPr>
          <p:nvPr>
            <p:ph idx="1"/>
          </p:nvPr>
        </p:nvSpPr>
        <p:spPr/>
        <p:txBody>
          <a:bodyPr/>
          <a:lstStyle/>
          <a:p>
            <a:r>
              <a:rPr lang="en-GB" dirty="0"/>
              <a:t>These are mostly:</a:t>
            </a:r>
          </a:p>
          <a:p>
            <a:pPr lvl="1"/>
            <a:r>
              <a:rPr lang="en-GB" dirty="0"/>
              <a:t>Social services and housing</a:t>
            </a:r>
          </a:p>
          <a:p>
            <a:pPr lvl="1"/>
            <a:r>
              <a:rPr lang="en-GB" dirty="0"/>
              <a:t>Poverty and deprivation</a:t>
            </a:r>
          </a:p>
          <a:p>
            <a:pPr lvl="1"/>
            <a:r>
              <a:rPr lang="en-GB" dirty="0"/>
              <a:t>Ethnic segregation</a:t>
            </a:r>
          </a:p>
          <a:p>
            <a:pPr lvl="1"/>
            <a:r>
              <a:rPr lang="en-GB" dirty="0"/>
              <a:t>Quality of life</a:t>
            </a:r>
          </a:p>
          <a:p>
            <a:pPr lvl="1"/>
            <a:r>
              <a:rPr lang="en-GB" dirty="0"/>
              <a:t>Ageing population</a:t>
            </a:r>
          </a:p>
          <a:p>
            <a:pPr lvl="1"/>
            <a:r>
              <a:rPr lang="en-GB" dirty="0"/>
              <a:t>Terrorism and crime</a:t>
            </a:r>
          </a:p>
        </p:txBody>
      </p:sp>
    </p:spTree>
    <p:extLst>
      <p:ext uri="{BB962C8B-B14F-4D97-AF65-F5344CB8AC3E}">
        <p14:creationId xmlns:p14="http://schemas.microsoft.com/office/powerpoint/2010/main" val="24991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Environmental challenges</a:t>
            </a:r>
          </a:p>
        </p:txBody>
      </p:sp>
      <p:sp>
        <p:nvSpPr>
          <p:cNvPr id="3" name="Content Placeholder 2"/>
          <p:cNvSpPr>
            <a:spLocks noGrp="1"/>
          </p:cNvSpPr>
          <p:nvPr>
            <p:ph idx="1"/>
          </p:nvPr>
        </p:nvSpPr>
        <p:spPr/>
        <p:txBody>
          <a:bodyPr/>
          <a:lstStyle/>
          <a:p>
            <a:r>
              <a:rPr lang="en-GB" dirty="0"/>
              <a:t>These are mostly:</a:t>
            </a:r>
          </a:p>
          <a:p>
            <a:pPr lvl="1"/>
            <a:r>
              <a:rPr lang="en-GB" dirty="0"/>
              <a:t>Ecological footprint</a:t>
            </a:r>
          </a:p>
          <a:p>
            <a:pPr lvl="1"/>
            <a:r>
              <a:rPr lang="en-GB" dirty="0"/>
              <a:t>Pollution and waste disposal</a:t>
            </a:r>
          </a:p>
          <a:p>
            <a:pPr lvl="1"/>
            <a:r>
              <a:rPr lang="en-GB" dirty="0"/>
              <a:t>Energy, land, water</a:t>
            </a:r>
          </a:p>
          <a:p>
            <a:pPr lvl="1"/>
            <a:r>
              <a:rPr lang="en-GB" dirty="0"/>
              <a:t>Green space</a:t>
            </a:r>
          </a:p>
          <a:p>
            <a:pPr lvl="1"/>
            <a:r>
              <a:rPr lang="en-GB" dirty="0"/>
              <a:t>Hazard risk</a:t>
            </a:r>
          </a:p>
          <a:p>
            <a:pPr lvl="1"/>
            <a:r>
              <a:rPr lang="en-GB" dirty="0"/>
              <a:t>Sustainability</a:t>
            </a:r>
          </a:p>
        </p:txBody>
      </p:sp>
    </p:spTree>
    <p:extLst>
      <p:ext uri="{BB962C8B-B14F-4D97-AF65-F5344CB8AC3E}">
        <p14:creationId xmlns:p14="http://schemas.microsoft.com/office/powerpoint/2010/main" val="242725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59702526"/>
              </p:ext>
            </p:extLst>
          </p:nvPr>
        </p:nvGraphicFramePr>
        <p:xfrm>
          <a:off x="0" y="0"/>
          <a:ext cx="9144000" cy="685800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49770">
                <a:tc>
                  <a:txBody>
                    <a:bodyPr/>
                    <a:lstStyle/>
                    <a:p>
                      <a:r>
                        <a:rPr lang="en-US" dirty="0"/>
                        <a:t>Social 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Economic 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Environmental</a:t>
                      </a:r>
                      <a:r>
                        <a:rPr lang="en-US" baseline="0" dirty="0"/>
                        <a:t> Challenges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823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879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28" y="2327540"/>
            <a:ext cx="2371085" cy="2712793"/>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000" b="1" dirty="0"/>
              <a:t>Deindustrialisation/Globalisation</a:t>
            </a:r>
          </a:p>
          <a:p>
            <a:pPr marL="457200" lvl="1" indent="0">
              <a:buNone/>
            </a:pPr>
            <a:r>
              <a:rPr lang="en-GB" sz="1000" dirty="0"/>
              <a:t>Hong Kong has benefited from globalisation, but with its economy based on trade and financial services manufacturing has never been a major part of the economy, so it has not been affected by deindustrialisation as such.</a:t>
            </a:r>
          </a:p>
          <a:p>
            <a:pPr marL="457200" lvl="1" indent="0">
              <a:buNone/>
            </a:pPr>
            <a:r>
              <a:rPr lang="en-GB" sz="1000" dirty="0"/>
              <a:t>It is the world’s 11</a:t>
            </a:r>
            <a:r>
              <a:rPr lang="en-GB" sz="1000" baseline="30000" dirty="0"/>
              <a:t>th</a:t>
            </a:r>
            <a:r>
              <a:rPr lang="en-GB" sz="1000" dirty="0"/>
              <a:t> largest trading country and the world’s largest re-export centre.  These products are mostly made in mainland China.</a:t>
            </a:r>
          </a:p>
        </p:txBody>
      </p:sp>
      <p:sp>
        <p:nvSpPr>
          <p:cNvPr id="3" name="Content Placeholder 2"/>
          <p:cNvSpPr txBox="1">
            <a:spLocks/>
          </p:cNvSpPr>
          <p:nvPr/>
        </p:nvSpPr>
        <p:spPr>
          <a:xfrm>
            <a:off x="2374213" y="2327539"/>
            <a:ext cx="2016225" cy="1128617"/>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000" b="1" dirty="0"/>
              <a:t>Food supply</a:t>
            </a:r>
          </a:p>
          <a:p>
            <a:pPr marL="457200" lvl="1" indent="0">
              <a:buNone/>
            </a:pPr>
            <a:r>
              <a:rPr lang="en-GB" sz="1000" dirty="0"/>
              <a:t>With very little arable land on which to farm, agriculture contributes only 0.1% of its GDP. Most food is imported. </a:t>
            </a:r>
          </a:p>
        </p:txBody>
      </p:sp>
      <p:sp>
        <p:nvSpPr>
          <p:cNvPr id="4" name="Content Placeholder 2"/>
          <p:cNvSpPr txBox="1">
            <a:spLocks/>
          </p:cNvSpPr>
          <p:nvPr/>
        </p:nvSpPr>
        <p:spPr>
          <a:xfrm>
            <a:off x="2374213" y="3443580"/>
            <a:ext cx="1605860" cy="1800200"/>
          </a:xfrm>
          <a:prstGeom prst="rect">
            <a:avLst/>
          </a:prstGeom>
        </p:spPr>
        <p:style>
          <a:lnRef idx="2">
            <a:schemeClr val="dk1"/>
          </a:lnRef>
          <a:fillRef idx="1">
            <a:schemeClr val="lt1"/>
          </a:fillRef>
          <a:effectRef idx="0">
            <a:schemeClr val="dk1"/>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GB" sz="1000" b="1" dirty="0"/>
              <a:t>Transport and traffic</a:t>
            </a:r>
          </a:p>
          <a:p>
            <a:pPr marL="57150" indent="0">
              <a:buNone/>
            </a:pPr>
            <a:r>
              <a:rPr lang="en-GB" sz="1000" dirty="0"/>
              <a:t>HK has a well-developed transport network and so movement is relatively easy.</a:t>
            </a:r>
          </a:p>
          <a:p>
            <a:pPr marL="57150" indent="0">
              <a:buNone/>
            </a:pPr>
            <a:r>
              <a:rPr lang="en-GB" sz="1000" dirty="0"/>
              <a:t>Over 90% of the 11 million journeys made daily are on public transport (railways, buses, ferries)</a:t>
            </a:r>
          </a:p>
        </p:txBody>
      </p:sp>
      <p:sp>
        <p:nvSpPr>
          <p:cNvPr id="5" name="Content Placeholder 2"/>
          <p:cNvSpPr txBox="1">
            <a:spLocks/>
          </p:cNvSpPr>
          <p:nvPr/>
        </p:nvSpPr>
        <p:spPr>
          <a:xfrm>
            <a:off x="-5783" y="5040333"/>
            <a:ext cx="2379995" cy="1800200"/>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000" b="1" dirty="0"/>
              <a:t>Energy supply</a:t>
            </a:r>
          </a:p>
          <a:p>
            <a:pPr marL="457200" lvl="1" indent="0">
              <a:buNone/>
            </a:pPr>
            <a:r>
              <a:rPr lang="en-GB" sz="1000" dirty="0"/>
              <a:t>Energy supply is mostly from electricity. 75% is generated from fossil fuel power stations (mostly coal)</a:t>
            </a:r>
          </a:p>
          <a:p>
            <a:pPr marL="457200" lvl="1" indent="0">
              <a:buNone/>
            </a:pPr>
            <a:r>
              <a:rPr lang="en-GB" sz="1000" dirty="0"/>
              <a:t>25% is generated from nuclear power, imported from China.</a:t>
            </a:r>
          </a:p>
        </p:txBody>
      </p:sp>
      <p:sp>
        <p:nvSpPr>
          <p:cNvPr id="6" name="Content Placeholder 2"/>
          <p:cNvSpPr txBox="1">
            <a:spLocks/>
          </p:cNvSpPr>
          <p:nvPr/>
        </p:nvSpPr>
        <p:spPr>
          <a:xfrm>
            <a:off x="2384525" y="5243780"/>
            <a:ext cx="2520280" cy="1584176"/>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GB" sz="1000" b="1" dirty="0"/>
              <a:t>Social services and housing</a:t>
            </a:r>
          </a:p>
          <a:p>
            <a:pPr marL="457200" lvl="1" indent="0">
              <a:buNone/>
            </a:pPr>
            <a:r>
              <a:rPr lang="en-GB" sz="1000" dirty="0"/>
              <a:t>HK provides good education and healthcare</a:t>
            </a:r>
          </a:p>
          <a:p>
            <a:pPr marL="457200" lvl="1" indent="0">
              <a:buNone/>
            </a:pPr>
            <a:r>
              <a:rPr lang="en-GB" sz="1000" dirty="0"/>
              <a:t>Housing has become ‘vertical’ as a result of population density</a:t>
            </a:r>
          </a:p>
          <a:p>
            <a:pPr marL="457200" lvl="1" indent="0">
              <a:buNone/>
            </a:pPr>
            <a:r>
              <a:rPr lang="en-GB" sz="1000" dirty="0"/>
              <a:t>50% live in public housing, rented from the government.</a:t>
            </a:r>
          </a:p>
          <a:p>
            <a:pPr marL="457200" lvl="1" indent="0">
              <a:buNone/>
            </a:pPr>
            <a:r>
              <a:rPr lang="en-GB" sz="1000" dirty="0"/>
              <a:t>Private housing is the 3</a:t>
            </a:r>
            <a:r>
              <a:rPr lang="en-GB" sz="1000" baseline="30000" dirty="0"/>
              <a:t>rd</a:t>
            </a:r>
            <a:r>
              <a:rPr lang="en-GB" sz="1000" dirty="0"/>
              <a:t> most expensive globally</a:t>
            </a:r>
          </a:p>
        </p:txBody>
      </p:sp>
      <p:sp>
        <p:nvSpPr>
          <p:cNvPr id="7" name="Content Placeholder 2"/>
          <p:cNvSpPr txBox="1">
            <a:spLocks/>
          </p:cNvSpPr>
          <p:nvPr/>
        </p:nvSpPr>
        <p:spPr>
          <a:xfrm>
            <a:off x="3980073" y="3456156"/>
            <a:ext cx="2988331" cy="1800200"/>
          </a:xfrm>
          <a:prstGeom prst="rect">
            <a:avLst/>
          </a:prstGeom>
        </p:spPr>
        <p:style>
          <a:lnRef idx="2">
            <a:schemeClr val="dk1"/>
          </a:lnRef>
          <a:fillRef idx="1">
            <a:schemeClr val="lt1"/>
          </a:fillRef>
          <a:effectRef idx="0">
            <a:schemeClr val="dk1"/>
          </a:effectRef>
          <a:fontRef idx="minor">
            <a:schemeClr val="dk1"/>
          </a:fontRef>
        </p:style>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GB" sz="1000" b="1" dirty="0"/>
              <a:t>Poverty and deprivation</a:t>
            </a:r>
          </a:p>
          <a:p>
            <a:pPr marL="457200" lvl="1" indent="0">
              <a:buNone/>
            </a:pPr>
            <a:r>
              <a:rPr lang="en-GB" sz="1000" dirty="0"/>
              <a:t>It is extremely difficult for people to move from public to private housing</a:t>
            </a:r>
          </a:p>
          <a:p>
            <a:pPr marL="457200" lvl="1" indent="0">
              <a:buNone/>
            </a:pPr>
            <a:r>
              <a:rPr lang="en-GB" sz="1000" dirty="0"/>
              <a:t>This reduces </a:t>
            </a:r>
            <a:r>
              <a:rPr lang="en-GB" sz="1000" b="1" dirty="0"/>
              <a:t>social mobility </a:t>
            </a:r>
            <a:r>
              <a:rPr lang="en-GB" sz="1000" dirty="0"/>
              <a:t>leading to </a:t>
            </a:r>
            <a:r>
              <a:rPr lang="en-GB" sz="1000" b="1" dirty="0"/>
              <a:t>social polarisation </a:t>
            </a:r>
            <a:r>
              <a:rPr lang="en-GB" sz="1000" dirty="0"/>
              <a:t>(the process of segregation within a society based on income inequality and socio-economic status)</a:t>
            </a:r>
          </a:p>
          <a:p>
            <a:pPr marL="457200" lvl="1" indent="0">
              <a:buNone/>
            </a:pPr>
            <a:r>
              <a:rPr lang="en-GB" sz="1000" dirty="0"/>
              <a:t>Extreme wealth as well as poverty and deprivation found in the same area</a:t>
            </a:r>
          </a:p>
          <a:p>
            <a:pPr marL="457200" lvl="1" indent="0">
              <a:buNone/>
            </a:pPr>
            <a:r>
              <a:rPr lang="en-GB" sz="1000" dirty="0"/>
              <a:t>Slum areas – many in Kowloon City – cleared away in 1990s. Today slums are on rooftops – ‘penthouse slums’ or ‘rooftop shanty towns’. These are illegal and unique to HK.</a:t>
            </a:r>
          </a:p>
        </p:txBody>
      </p:sp>
      <p:sp>
        <p:nvSpPr>
          <p:cNvPr id="8" name="Content Placeholder 2"/>
          <p:cNvSpPr txBox="1">
            <a:spLocks/>
          </p:cNvSpPr>
          <p:nvPr/>
        </p:nvSpPr>
        <p:spPr>
          <a:xfrm>
            <a:off x="4390438" y="2331413"/>
            <a:ext cx="4788024" cy="1112167"/>
          </a:xfrm>
          <a:prstGeom prst="rect">
            <a:avLst/>
          </a:prstGeom>
        </p:spPr>
        <p:style>
          <a:lnRef idx="2">
            <a:schemeClr val="dk1"/>
          </a:lnRef>
          <a:fillRef idx="1">
            <a:schemeClr val="lt1"/>
          </a:fillRef>
          <a:effectRef idx="0">
            <a:schemeClr val="dk1"/>
          </a:effectRef>
          <a:fontRef idx="minor">
            <a:schemeClr val="dk1"/>
          </a:fontRef>
        </p:style>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GB" sz="1000" b="1" dirty="0"/>
              <a:t>Ethnic segregation</a:t>
            </a:r>
          </a:p>
          <a:p>
            <a:pPr marL="457200" lvl="1" indent="0">
              <a:buNone/>
            </a:pPr>
            <a:r>
              <a:rPr lang="en-GB" sz="1000" dirty="0"/>
              <a:t>A factor leading to </a:t>
            </a:r>
            <a:r>
              <a:rPr lang="en-GB" sz="1000" b="1" dirty="0"/>
              <a:t>social polarisation.</a:t>
            </a:r>
          </a:p>
          <a:p>
            <a:pPr marL="457200" lvl="1" indent="0">
              <a:buNone/>
            </a:pPr>
            <a:r>
              <a:rPr lang="en-GB" sz="1000" b="1" dirty="0"/>
              <a:t>94% </a:t>
            </a:r>
            <a:r>
              <a:rPr lang="en-GB" sz="1000" dirty="0"/>
              <a:t>of population is of Chinese descent, 6% from </a:t>
            </a:r>
            <a:r>
              <a:rPr lang="en-GB" sz="1000" dirty="0" err="1"/>
              <a:t>Phillipines</a:t>
            </a:r>
            <a:r>
              <a:rPr lang="en-GB" sz="1000" dirty="0"/>
              <a:t>, Indonesia, Nepal and India. Most employed in domestic service industry.</a:t>
            </a:r>
          </a:p>
          <a:p>
            <a:pPr marL="457200" lvl="1" indent="0">
              <a:buNone/>
            </a:pPr>
            <a:r>
              <a:rPr lang="en-GB" sz="1000" dirty="0"/>
              <a:t>Also British, Americans, Canadians, Japanese and Koreans. They work in commercial and financial sector and live in wealthier areas.</a:t>
            </a:r>
          </a:p>
        </p:txBody>
      </p:sp>
      <p:sp>
        <p:nvSpPr>
          <p:cNvPr id="9" name="Content Placeholder 2"/>
          <p:cNvSpPr txBox="1">
            <a:spLocks/>
          </p:cNvSpPr>
          <p:nvPr/>
        </p:nvSpPr>
        <p:spPr>
          <a:xfrm>
            <a:off x="4915117" y="5268932"/>
            <a:ext cx="4114799" cy="1121295"/>
          </a:xfrm>
          <a:prstGeom prst="rect">
            <a:avLst/>
          </a:prstGeom>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GB" sz="1000" b="1" dirty="0"/>
              <a:t>Ecological footprint – it’s bad!</a:t>
            </a:r>
          </a:p>
          <a:p>
            <a:pPr marL="457200" lvl="1" indent="0">
              <a:buNone/>
            </a:pPr>
            <a:r>
              <a:rPr lang="en-GB" sz="1000" dirty="0"/>
              <a:t>HK burns large amounts of fossil fuels</a:t>
            </a:r>
          </a:p>
          <a:p>
            <a:pPr marL="457200" lvl="1" indent="0">
              <a:buNone/>
            </a:pPr>
            <a:r>
              <a:rPr lang="en-GB" sz="1000" dirty="0"/>
              <a:t>Marine environment damaged due to large amounts of land reclaim from the sea</a:t>
            </a:r>
          </a:p>
          <a:p>
            <a:pPr marL="457200" lvl="1" indent="0">
              <a:buNone/>
            </a:pPr>
            <a:r>
              <a:rPr lang="en-GB" sz="1000" dirty="0"/>
              <a:t>Smog (smoke and fog) drifts in from industrial areas</a:t>
            </a:r>
          </a:p>
          <a:p>
            <a:pPr marL="457200" lvl="1" indent="0">
              <a:buNone/>
            </a:pPr>
            <a:r>
              <a:rPr lang="en-GB" sz="1000" dirty="0"/>
              <a:t>Waste disposal (vast amounts of landfill) with recent attempts to recycle and use it as an energy source.</a:t>
            </a:r>
          </a:p>
        </p:txBody>
      </p:sp>
      <p:sp>
        <p:nvSpPr>
          <p:cNvPr id="10" name="Content Placeholder 2"/>
          <p:cNvSpPr txBox="1">
            <a:spLocks/>
          </p:cNvSpPr>
          <p:nvPr/>
        </p:nvSpPr>
        <p:spPr>
          <a:xfrm>
            <a:off x="6972340" y="3443580"/>
            <a:ext cx="2206122" cy="1825352"/>
          </a:xfrm>
          <a:prstGeom prst="rect">
            <a:avLst/>
          </a:prstGeom>
        </p:spPr>
        <p:style>
          <a:lnRef idx="2">
            <a:schemeClr val="dk1"/>
          </a:lnRef>
          <a:fillRef idx="1">
            <a:schemeClr val="lt1"/>
          </a:fillRef>
          <a:effectRef idx="0">
            <a:schemeClr val="dk1"/>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GB" sz="1100" b="1" dirty="0"/>
              <a:t>Water supply</a:t>
            </a:r>
          </a:p>
          <a:p>
            <a:pPr marL="457200" lvl="1" indent="0">
              <a:buNone/>
            </a:pPr>
            <a:r>
              <a:rPr lang="en-GB" sz="1100" dirty="0"/>
              <a:t>There are very few rivers or lakes</a:t>
            </a:r>
          </a:p>
          <a:p>
            <a:pPr marL="457200" lvl="1" indent="0">
              <a:buNone/>
            </a:pPr>
            <a:r>
              <a:rPr lang="en-GB" sz="1100" dirty="0"/>
              <a:t>Groundwater is difficult to access</a:t>
            </a:r>
          </a:p>
          <a:p>
            <a:pPr marL="457200" lvl="1" indent="0">
              <a:buNone/>
            </a:pPr>
            <a:r>
              <a:rPr lang="en-GB" sz="1100" dirty="0"/>
              <a:t>Rainfall seasonal and variable</a:t>
            </a:r>
          </a:p>
          <a:p>
            <a:pPr marL="457200" lvl="1" indent="0">
              <a:buNone/>
            </a:pPr>
            <a:r>
              <a:rPr lang="en-GB" sz="1100" dirty="0"/>
              <a:t>HK has to import water 70% of its water from China</a:t>
            </a:r>
          </a:p>
          <a:p>
            <a:pPr lvl="1"/>
            <a:endParaRPr lang="en-GB" dirty="0"/>
          </a:p>
        </p:txBody>
      </p:sp>
      <p:sp>
        <p:nvSpPr>
          <p:cNvPr id="11" name="Content Placeholder 2"/>
          <p:cNvSpPr txBox="1">
            <a:spLocks/>
          </p:cNvSpPr>
          <p:nvPr/>
        </p:nvSpPr>
        <p:spPr>
          <a:xfrm>
            <a:off x="4915117" y="6316443"/>
            <a:ext cx="4263345" cy="541557"/>
          </a:xfrm>
          <a:prstGeom prst="rect">
            <a:avLst/>
          </a:prstGeom>
        </p:spPr>
        <p:style>
          <a:lnRef idx="2">
            <a:schemeClr val="dk1"/>
          </a:lnRef>
          <a:fillRef idx="1">
            <a:schemeClr val="lt1"/>
          </a:fillRef>
          <a:effectRef idx="0">
            <a:schemeClr val="dk1"/>
          </a:effectRef>
          <a:fontRef idx="minor">
            <a:schemeClr val="dk1"/>
          </a:fontRef>
        </p:style>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r>
              <a:rPr lang="en-GB" sz="1000" b="1" dirty="0"/>
              <a:t>Resources</a:t>
            </a:r>
          </a:p>
          <a:p>
            <a:pPr marL="457200" lvl="1" indent="0">
              <a:buNone/>
            </a:pPr>
            <a:r>
              <a:rPr lang="en-GB" sz="1000" dirty="0"/>
              <a:t>Due to its size, economic activity and population, HK is a huge consumer of resources. Its ecological footprint is therefore ‘deep’</a:t>
            </a:r>
          </a:p>
          <a:p>
            <a:pPr lvl="1"/>
            <a:endParaRPr lang="en-GB" dirty="0"/>
          </a:p>
        </p:txBody>
      </p:sp>
      <p:sp>
        <p:nvSpPr>
          <p:cNvPr id="12" name="TextBox 11"/>
          <p:cNvSpPr txBox="1"/>
          <p:nvPr/>
        </p:nvSpPr>
        <p:spPr>
          <a:xfrm>
            <a:off x="-5783" y="68434"/>
            <a:ext cx="9149783" cy="1477328"/>
          </a:xfrm>
          <a:prstGeom prst="rect">
            <a:avLst/>
          </a:prstGeom>
          <a:noFill/>
        </p:spPr>
        <p:txBody>
          <a:bodyPr wrap="square" rtlCol="0">
            <a:spAutoFit/>
          </a:bodyPr>
          <a:lstStyle/>
          <a:p>
            <a:r>
              <a:rPr lang="en-US" b="1" dirty="0"/>
              <a:t>Challenge 3 - </a:t>
            </a:r>
            <a:r>
              <a:rPr lang="en-US" dirty="0"/>
              <a:t>Read about the challenges in more detail and add some of the detail to your tables / spider / bullet points.</a:t>
            </a:r>
          </a:p>
          <a:p>
            <a:endParaRPr lang="en-US" dirty="0"/>
          </a:p>
          <a:p>
            <a:r>
              <a:rPr lang="en-US" b="1" dirty="0"/>
              <a:t>Extra Challenge – </a:t>
            </a:r>
            <a:r>
              <a:rPr lang="en-US" dirty="0"/>
              <a:t>Look through the PowerPoint I’ve shared with you see what surprises you most. Add extra detail to your notes.</a:t>
            </a:r>
          </a:p>
        </p:txBody>
      </p:sp>
    </p:spTree>
    <p:extLst>
      <p:ext uri="{BB962C8B-B14F-4D97-AF65-F5344CB8AC3E}">
        <p14:creationId xmlns:p14="http://schemas.microsoft.com/office/powerpoint/2010/main" val="17556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Economic challenges</a:t>
            </a:r>
          </a:p>
        </p:txBody>
      </p:sp>
      <p:sp>
        <p:nvSpPr>
          <p:cNvPr id="3" name="Content Placeholder 2"/>
          <p:cNvSpPr>
            <a:spLocks noGrp="1"/>
          </p:cNvSpPr>
          <p:nvPr>
            <p:ph idx="1"/>
          </p:nvPr>
        </p:nvSpPr>
        <p:spPr>
          <a:xfrm>
            <a:off x="457200" y="1600200"/>
            <a:ext cx="8229600" cy="5257800"/>
          </a:xfrm>
        </p:spPr>
        <p:txBody>
          <a:bodyPr/>
          <a:lstStyle/>
          <a:p>
            <a:r>
              <a:rPr lang="en-GB" b="1" dirty="0"/>
              <a:t>Deindustrialisation/Globalisation</a:t>
            </a:r>
          </a:p>
          <a:p>
            <a:pPr lvl="1"/>
            <a:r>
              <a:rPr lang="en-GB" dirty="0"/>
              <a:t>Hong Kong has benefited from globalisation, but with its economy based on trade and financial services manufacturing has never been a major part of the economy, so it has not been affected by deindustrialisation as such.</a:t>
            </a:r>
          </a:p>
          <a:p>
            <a:pPr lvl="1"/>
            <a:r>
              <a:rPr lang="en-GB" dirty="0"/>
              <a:t>It is the world’s 11</a:t>
            </a:r>
            <a:r>
              <a:rPr lang="en-GB" baseline="30000" dirty="0"/>
              <a:t>th</a:t>
            </a:r>
            <a:r>
              <a:rPr lang="en-GB" dirty="0"/>
              <a:t> largest trading country and the world’s largest re-export centre.  These products are mostly made in mainland China.</a:t>
            </a:r>
          </a:p>
        </p:txBody>
      </p:sp>
    </p:spTree>
    <p:extLst>
      <p:ext uri="{BB962C8B-B14F-4D97-AF65-F5344CB8AC3E}">
        <p14:creationId xmlns:p14="http://schemas.microsoft.com/office/powerpoint/2010/main" val="80072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 y="796812"/>
            <a:ext cx="9126339" cy="60885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71400"/>
            <a:ext cx="8229600" cy="1143000"/>
          </a:xfrm>
        </p:spPr>
        <p:txBody>
          <a:bodyPr/>
          <a:lstStyle/>
          <a:p>
            <a:r>
              <a:rPr lang="en-GB" dirty="0"/>
              <a:t>Economic challenges</a:t>
            </a:r>
          </a:p>
        </p:txBody>
      </p:sp>
      <p:sp>
        <p:nvSpPr>
          <p:cNvPr id="3" name="Content Placeholder 2"/>
          <p:cNvSpPr>
            <a:spLocks noGrp="1"/>
          </p:cNvSpPr>
          <p:nvPr>
            <p:ph idx="1"/>
          </p:nvPr>
        </p:nvSpPr>
        <p:spPr>
          <a:xfrm>
            <a:off x="3635896" y="3862324"/>
            <a:ext cx="5338936" cy="204482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b="1" dirty="0"/>
              <a:t>Food supply</a:t>
            </a:r>
          </a:p>
          <a:p>
            <a:pPr lvl="1"/>
            <a:r>
              <a:rPr lang="en-GB" dirty="0"/>
              <a:t>With very little arable land on which to farm, agriculture contributes only 0.1% of its GDP. Most food is imported. </a:t>
            </a:r>
          </a:p>
        </p:txBody>
      </p:sp>
    </p:spTree>
    <p:extLst>
      <p:ext uri="{BB962C8B-B14F-4D97-AF65-F5344CB8AC3E}">
        <p14:creationId xmlns:p14="http://schemas.microsoft.com/office/powerpoint/2010/main" val="142776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ong kong ferries"/>
          <p:cNvPicPr>
            <a:picLocks noChangeAspect="1" noChangeArrowheads="1"/>
          </p:cNvPicPr>
          <p:nvPr/>
        </p:nvPicPr>
        <p:blipFill rotWithShape="1">
          <a:blip r:embed="rId2">
            <a:extLst>
              <a:ext uri="{28A0092B-C50C-407E-A947-70E740481C1C}">
                <a14:useLocalDpi xmlns:a14="http://schemas.microsoft.com/office/drawing/2010/main" val="0"/>
              </a:ext>
            </a:extLst>
          </a:blip>
          <a:srcRect l="11221" r="1464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9392"/>
            <a:ext cx="8229600" cy="1143000"/>
          </a:xfrm>
        </p:spPr>
        <p:txBody>
          <a:bodyPr/>
          <a:lstStyle/>
          <a:p>
            <a:r>
              <a:rPr lang="en-GB" dirty="0"/>
              <a:t>Economic challenges</a:t>
            </a:r>
          </a:p>
        </p:txBody>
      </p:sp>
      <p:sp>
        <p:nvSpPr>
          <p:cNvPr id="3" name="Content Placeholder 2"/>
          <p:cNvSpPr>
            <a:spLocks noGrp="1"/>
          </p:cNvSpPr>
          <p:nvPr>
            <p:ph idx="1"/>
          </p:nvPr>
        </p:nvSpPr>
        <p:spPr>
          <a:xfrm>
            <a:off x="4550316" y="3212976"/>
            <a:ext cx="4392488" cy="345638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b="1" dirty="0"/>
              <a:t>Transport and traffic</a:t>
            </a:r>
          </a:p>
          <a:p>
            <a:pPr marL="57150" indent="0">
              <a:buNone/>
            </a:pPr>
            <a:r>
              <a:rPr lang="en-GB" sz="2400" dirty="0"/>
              <a:t>HK has a well-developed transport network and so movement is relatively easy.</a:t>
            </a:r>
          </a:p>
          <a:p>
            <a:pPr marL="57150" indent="0">
              <a:buNone/>
            </a:pPr>
            <a:r>
              <a:rPr lang="en-GB" sz="2400" dirty="0"/>
              <a:t>Over 90% of the 11 million journeys made daily are on public transport (railways, buses, ferries)</a:t>
            </a:r>
          </a:p>
        </p:txBody>
      </p:sp>
    </p:spTree>
    <p:extLst>
      <p:ext uri="{BB962C8B-B14F-4D97-AF65-F5344CB8AC3E}">
        <p14:creationId xmlns:p14="http://schemas.microsoft.com/office/powerpoint/2010/main" val="83256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hong kong t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36712"/>
            <a:ext cx="9206217" cy="5178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8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ong kong t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6" y="1196752"/>
            <a:ext cx="9227228" cy="461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11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ge result for hong ko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2273" r="12728"/>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9610" y="0"/>
            <a:ext cx="578859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extBox 1"/>
          <p:cNvSpPr txBox="1"/>
          <p:nvPr/>
        </p:nvSpPr>
        <p:spPr>
          <a:xfrm>
            <a:off x="3019808" y="476672"/>
            <a:ext cx="5088195" cy="387508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b="1" dirty="0"/>
              <a:t>Title – </a:t>
            </a:r>
            <a:r>
              <a:rPr lang="en-US" sz="1600" dirty="0"/>
              <a:t>Urban Challenges in Hong Kong</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b="1" dirty="0"/>
              <a:t>Outcomes:</a:t>
            </a:r>
          </a:p>
          <a:p>
            <a:pPr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All will be able to describe the urban challenges that Hong Kong experiences linked </a:t>
            </a:r>
            <a:r>
              <a:rPr lang="en-US" sz="2000" b="1" dirty="0"/>
              <a:t>to food, energy, transport and waster disposal demands, concentrated resource consumption, and segregation.</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Most will be able to explain the urban challenges that Hong Kong experiences linked to food, energy, transport and waster disposal demands, concentrated resource consumption, and segregation.</a:t>
            </a:r>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endParaRPr lang="en-US" sz="1600" dirty="0"/>
          </a:p>
          <a:p>
            <a:pPr marL="285750" indent="-228600">
              <a:lnSpc>
                <a:spcPct val="90000"/>
              </a:lnSpc>
              <a:spcAft>
                <a:spcPts val="600"/>
              </a:spcAft>
              <a:buFont typeface="Arial" panose="020B0604020202020204" pitchFamily="34" charset="0"/>
              <a:buChar char="•"/>
            </a:pPr>
            <a:r>
              <a:rPr lang="en-US" sz="1600" dirty="0"/>
              <a:t>Some will be able to </a:t>
            </a:r>
            <a:r>
              <a:rPr lang="en-US" sz="1600" dirty="0" err="1"/>
              <a:t>analyse</a:t>
            </a:r>
            <a:r>
              <a:rPr lang="en-US" sz="1600" dirty="0"/>
              <a:t> what the biggest problems are and then come up with solutions to help manage.</a:t>
            </a:r>
          </a:p>
        </p:txBody>
      </p:sp>
      <p:sp>
        <p:nvSpPr>
          <p:cNvPr id="73" name="Rectangle 72">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101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213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9392"/>
            <a:ext cx="8229600" cy="1143000"/>
          </a:xfrm>
        </p:spPr>
        <p:txBody>
          <a:bodyPr/>
          <a:lstStyle/>
          <a:p>
            <a:r>
              <a:rPr lang="en-GB" dirty="0">
                <a:solidFill>
                  <a:schemeClr val="bg1"/>
                </a:solidFill>
                <a:effectLst>
                  <a:outerShdw blurRad="38100" dist="38100" dir="2700000" algn="tl">
                    <a:srgbClr val="000000">
                      <a:alpha val="43137"/>
                    </a:srgbClr>
                  </a:outerShdw>
                </a:effectLst>
              </a:rPr>
              <a:t>Economic challenges</a:t>
            </a:r>
          </a:p>
        </p:txBody>
      </p:sp>
      <p:sp>
        <p:nvSpPr>
          <p:cNvPr id="3" name="Content Placeholder 2"/>
          <p:cNvSpPr>
            <a:spLocks noGrp="1"/>
          </p:cNvSpPr>
          <p:nvPr>
            <p:ph idx="1"/>
          </p:nvPr>
        </p:nvSpPr>
        <p:spPr>
          <a:xfrm>
            <a:off x="-1" y="908720"/>
            <a:ext cx="9121321" cy="3124944"/>
          </a:xfrm>
        </p:spPr>
        <p:txBody>
          <a:bodyPr/>
          <a:lstStyle/>
          <a:p>
            <a:r>
              <a:rPr lang="en-GB" b="1" dirty="0">
                <a:solidFill>
                  <a:schemeClr val="bg1"/>
                </a:solidFill>
                <a:effectLst>
                  <a:outerShdw blurRad="38100" dist="38100" dir="2700000" algn="tl">
                    <a:srgbClr val="000000">
                      <a:alpha val="43137"/>
                    </a:srgbClr>
                  </a:outerShdw>
                </a:effectLst>
              </a:rPr>
              <a:t>Energy supply</a:t>
            </a:r>
          </a:p>
          <a:p>
            <a:pPr lvl="1"/>
            <a:r>
              <a:rPr lang="en-GB" dirty="0">
                <a:solidFill>
                  <a:schemeClr val="bg1"/>
                </a:solidFill>
                <a:effectLst>
                  <a:outerShdw blurRad="38100" dist="38100" dir="2700000" algn="tl">
                    <a:srgbClr val="000000">
                      <a:alpha val="43137"/>
                    </a:srgbClr>
                  </a:outerShdw>
                </a:effectLst>
              </a:rPr>
              <a:t>Energy supply is mostly from electricity. 75% is generated from fossil fuel power stations (mostly coal)</a:t>
            </a:r>
          </a:p>
          <a:p>
            <a:pPr lvl="1"/>
            <a:r>
              <a:rPr lang="en-GB" dirty="0">
                <a:solidFill>
                  <a:schemeClr val="bg1"/>
                </a:solidFill>
                <a:effectLst>
                  <a:outerShdw blurRad="38100" dist="38100" dir="2700000" algn="tl">
                    <a:srgbClr val="000000">
                      <a:alpha val="43137"/>
                    </a:srgbClr>
                  </a:outerShdw>
                </a:effectLst>
              </a:rPr>
              <a:t>25% is generated from nuclear power, imported from China.</a:t>
            </a:r>
          </a:p>
        </p:txBody>
      </p:sp>
    </p:spTree>
    <p:extLst>
      <p:ext uri="{BB962C8B-B14F-4D97-AF65-F5344CB8AC3E}">
        <p14:creationId xmlns:p14="http://schemas.microsoft.com/office/powerpoint/2010/main" val="2589685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challenges</a:t>
            </a:r>
          </a:p>
        </p:txBody>
      </p:sp>
      <p:sp>
        <p:nvSpPr>
          <p:cNvPr id="3" name="Content Placeholder 2"/>
          <p:cNvSpPr>
            <a:spLocks noGrp="1"/>
          </p:cNvSpPr>
          <p:nvPr>
            <p:ph idx="1"/>
          </p:nvPr>
        </p:nvSpPr>
        <p:spPr/>
        <p:txBody>
          <a:bodyPr/>
          <a:lstStyle/>
          <a:p>
            <a:pPr marL="57150" indent="0">
              <a:buNone/>
            </a:pPr>
            <a:r>
              <a:rPr lang="en-GB" b="1" dirty="0"/>
              <a:t>Social services and housing</a:t>
            </a:r>
          </a:p>
          <a:p>
            <a:pPr lvl="1"/>
            <a:r>
              <a:rPr lang="en-GB" dirty="0"/>
              <a:t>HK provides good education and healthcare</a:t>
            </a:r>
          </a:p>
          <a:p>
            <a:pPr lvl="1"/>
            <a:r>
              <a:rPr lang="en-GB" dirty="0"/>
              <a:t>Housing has become ‘vertical’ as a result of population density</a:t>
            </a:r>
          </a:p>
          <a:p>
            <a:pPr lvl="1"/>
            <a:r>
              <a:rPr lang="en-GB" dirty="0"/>
              <a:t>50% live in public housing, rented from the government.</a:t>
            </a:r>
          </a:p>
          <a:p>
            <a:pPr lvl="1"/>
            <a:r>
              <a:rPr lang="en-GB" dirty="0"/>
              <a:t>Private housing is the 3</a:t>
            </a:r>
            <a:r>
              <a:rPr lang="en-GB" baseline="30000" dirty="0"/>
              <a:t>rd</a:t>
            </a:r>
            <a:r>
              <a:rPr lang="en-GB" dirty="0"/>
              <a:t> most expensive globally</a:t>
            </a:r>
          </a:p>
        </p:txBody>
      </p:sp>
    </p:spTree>
    <p:extLst>
      <p:ext uri="{BB962C8B-B14F-4D97-AF65-F5344CB8AC3E}">
        <p14:creationId xmlns:p14="http://schemas.microsoft.com/office/powerpoint/2010/main" val="237970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challenges</a:t>
            </a:r>
          </a:p>
        </p:txBody>
      </p:sp>
      <p:sp>
        <p:nvSpPr>
          <p:cNvPr id="3" name="Content Placeholder 2"/>
          <p:cNvSpPr>
            <a:spLocks noGrp="1"/>
          </p:cNvSpPr>
          <p:nvPr>
            <p:ph idx="1"/>
          </p:nvPr>
        </p:nvSpPr>
        <p:spPr/>
        <p:txBody>
          <a:bodyPr>
            <a:normAutofit fontScale="85000" lnSpcReduction="20000"/>
          </a:bodyPr>
          <a:lstStyle/>
          <a:p>
            <a:pPr marL="57150" indent="0">
              <a:buNone/>
            </a:pPr>
            <a:r>
              <a:rPr lang="en-GB" b="1" dirty="0"/>
              <a:t>Poverty and deprivation</a:t>
            </a:r>
          </a:p>
          <a:p>
            <a:pPr lvl="1"/>
            <a:r>
              <a:rPr lang="en-GB" dirty="0"/>
              <a:t>It is extremely difficult for people to move from public to private housing</a:t>
            </a:r>
          </a:p>
          <a:p>
            <a:pPr lvl="1"/>
            <a:r>
              <a:rPr lang="en-GB" dirty="0"/>
              <a:t>This reduces </a:t>
            </a:r>
            <a:r>
              <a:rPr lang="en-GB" b="1" dirty="0"/>
              <a:t>social mobility </a:t>
            </a:r>
            <a:r>
              <a:rPr lang="en-GB" dirty="0"/>
              <a:t>leading to </a:t>
            </a:r>
            <a:r>
              <a:rPr lang="en-GB" b="1" dirty="0"/>
              <a:t>social polarisation </a:t>
            </a:r>
            <a:r>
              <a:rPr lang="en-GB" dirty="0"/>
              <a:t>(the process of segregation within a society based on income inequality and socio-economic status)</a:t>
            </a:r>
          </a:p>
          <a:p>
            <a:pPr lvl="1"/>
            <a:r>
              <a:rPr lang="en-GB" dirty="0"/>
              <a:t>Extreme wealth as well as poverty and deprivation found in the same area</a:t>
            </a:r>
          </a:p>
          <a:p>
            <a:pPr lvl="1"/>
            <a:r>
              <a:rPr lang="en-GB" dirty="0"/>
              <a:t>Slum areas – many in Kowloon City – cleared away in 1990s. Today slums are on rooftops – ‘penthouse slums’ or ‘rooftop shanty towns’. These are illegal and unique to HK.</a:t>
            </a:r>
          </a:p>
        </p:txBody>
      </p:sp>
    </p:spTree>
    <p:extLst>
      <p:ext uri="{BB962C8B-B14F-4D97-AF65-F5344CB8AC3E}">
        <p14:creationId xmlns:p14="http://schemas.microsoft.com/office/powerpoint/2010/main" val="270843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hong kong penthouse slu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4" y="0"/>
            <a:ext cx="9149489" cy="56612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5805264"/>
            <a:ext cx="6084168" cy="369332"/>
          </a:xfrm>
          <a:prstGeom prst="rect">
            <a:avLst/>
          </a:prstGeom>
        </p:spPr>
        <p:txBody>
          <a:bodyPr wrap="square">
            <a:spAutoFit/>
          </a:bodyPr>
          <a:lstStyle/>
          <a:p>
            <a:r>
              <a:rPr lang="en-GB" dirty="0"/>
              <a:t>Hong Kong's Informal Rooftop Communities.</a:t>
            </a:r>
          </a:p>
        </p:txBody>
      </p:sp>
    </p:spTree>
    <p:extLst>
      <p:ext uri="{BB962C8B-B14F-4D97-AF65-F5344CB8AC3E}">
        <p14:creationId xmlns:p14="http://schemas.microsoft.com/office/powerpoint/2010/main" val="2861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800"/>
            <a:ext cx="9144000" cy="1143000"/>
          </a:xfrm>
        </p:spPr>
        <p:txBody>
          <a:bodyPr>
            <a:normAutofit fontScale="90000"/>
          </a:bodyPr>
          <a:lstStyle/>
          <a:p>
            <a:r>
              <a:rPr lang="en-GB" dirty="0"/>
              <a:t>Boxed in: life inside the 'coffin cubicles' of Hong Kong – in pictures</a:t>
            </a:r>
            <a:br>
              <a:rPr lang="en-GB" dirty="0"/>
            </a:br>
            <a:endParaRPr lang="en-GB" dirty="0"/>
          </a:p>
        </p:txBody>
      </p:sp>
      <p:sp>
        <p:nvSpPr>
          <p:cNvPr id="3" name="Content Placeholder 2"/>
          <p:cNvSpPr>
            <a:spLocks noGrp="1"/>
          </p:cNvSpPr>
          <p:nvPr>
            <p:ph idx="1"/>
          </p:nvPr>
        </p:nvSpPr>
        <p:spPr/>
        <p:txBody>
          <a:bodyPr/>
          <a:lstStyle/>
          <a:p>
            <a:r>
              <a:rPr lang="en-GB" b="1" dirty="0"/>
              <a:t>Photographer Benny Lam has documented the suffocating living conditions in Hong Kong’s subdivided flats, recording the lives of these hidden communities</a:t>
            </a:r>
          </a:p>
          <a:p>
            <a:r>
              <a:rPr lang="en-GB" sz="2000" b="1" dirty="0"/>
              <a:t>From The Guardian newspaper/website </a:t>
            </a:r>
            <a:r>
              <a:rPr lang="en-GB" sz="2000" dirty="0"/>
              <a:t>Wed 7 Jun 2017</a:t>
            </a:r>
          </a:p>
          <a:p>
            <a:r>
              <a:rPr lang="en-GB" sz="2000" dirty="0"/>
              <a:t>Link: </a:t>
            </a:r>
            <a:r>
              <a:rPr lang="en-GB" sz="2000" dirty="0">
                <a:hlinkClick r:id="rId2"/>
              </a:rPr>
              <a:t>https://www.theguardian.com/cities/gallery/2017/jun/07/boxed-life-inside-hong-kong-coffin-cubicles-cage-homes-in-pictures</a:t>
            </a:r>
            <a:endParaRPr lang="en-GB" sz="2000" dirty="0"/>
          </a:p>
          <a:p>
            <a:endParaRPr lang="en-GB" sz="2000" dirty="0"/>
          </a:p>
        </p:txBody>
      </p:sp>
    </p:spTree>
    <p:extLst>
      <p:ext uri="{BB962C8B-B14F-4D97-AF65-F5344CB8AC3E}">
        <p14:creationId xmlns:p14="http://schemas.microsoft.com/office/powerpoint/2010/main" val="134985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hong kong cage ho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587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55976" y="5589240"/>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dirty="0"/>
              <a:t>Hong Kong's 20-square-foot 'coffin homes' expose a terrifying truth about the future of cities</a:t>
            </a:r>
          </a:p>
        </p:txBody>
      </p:sp>
      <p:sp>
        <p:nvSpPr>
          <p:cNvPr id="5" name="Rectangle 4"/>
          <p:cNvSpPr/>
          <p:nvPr/>
        </p:nvSpPr>
        <p:spPr>
          <a:xfrm>
            <a:off x="141720" y="6327904"/>
            <a:ext cx="3134384" cy="369332"/>
          </a:xfrm>
          <a:prstGeom prst="rect">
            <a:avLst/>
          </a:prstGeom>
        </p:spPr>
        <p:txBody>
          <a:bodyPr wrap="none">
            <a:spAutoFit/>
          </a:bodyPr>
          <a:lstStyle/>
          <a:p>
            <a:r>
              <a:rPr lang="en-GB" dirty="0">
                <a:solidFill>
                  <a:schemeClr val="bg1"/>
                </a:solidFill>
              </a:rPr>
              <a:t>Photo: </a:t>
            </a:r>
            <a:r>
              <a:rPr lang="en-GB" dirty="0" err="1">
                <a:solidFill>
                  <a:schemeClr val="bg1"/>
                </a:solidFill>
              </a:rPr>
              <a:t>Damir</a:t>
            </a:r>
            <a:r>
              <a:rPr lang="en-GB" dirty="0">
                <a:solidFill>
                  <a:schemeClr val="bg1"/>
                </a:solidFill>
              </a:rPr>
              <a:t> </a:t>
            </a:r>
            <a:r>
              <a:rPr lang="en-GB" dirty="0" err="1">
                <a:solidFill>
                  <a:schemeClr val="bg1"/>
                </a:solidFill>
              </a:rPr>
              <a:t>Sagolj</a:t>
            </a:r>
            <a:r>
              <a:rPr lang="en-GB" dirty="0">
                <a:solidFill>
                  <a:schemeClr val="bg1"/>
                </a:solidFill>
              </a:rPr>
              <a:t>/Reuters</a:t>
            </a:r>
          </a:p>
        </p:txBody>
      </p:sp>
    </p:spTree>
    <p:extLst>
      <p:ext uri="{BB962C8B-B14F-4D97-AF65-F5344CB8AC3E}">
        <p14:creationId xmlns:p14="http://schemas.microsoft.com/office/powerpoint/2010/main" val="2970013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ong kong cubicle apar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2" y="0"/>
            <a:ext cx="9139944" cy="60932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1720" y="5507940"/>
            <a:ext cx="3134384" cy="369332"/>
          </a:xfrm>
          <a:prstGeom prst="rect">
            <a:avLst/>
          </a:prstGeom>
        </p:spPr>
        <p:txBody>
          <a:bodyPr wrap="none">
            <a:spAutoFit/>
          </a:bodyPr>
          <a:lstStyle/>
          <a:p>
            <a:r>
              <a:rPr lang="en-GB" dirty="0">
                <a:solidFill>
                  <a:schemeClr val="bg1"/>
                </a:solidFill>
              </a:rPr>
              <a:t>Photo: </a:t>
            </a:r>
            <a:r>
              <a:rPr lang="en-GB" dirty="0" err="1">
                <a:solidFill>
                  <a:schemeClr val="bg1"/>
                </a:solidFill>
              </a:rPr>
              <a:t>Damir</a:t>
            </a:r>
            <a:r>
              <a:rPr lang="en-GB" dirty="0">
                <a:solidFill>
                  <a:schemeClr val="bg1"/>
                </a:solidFill>
              </a:rPr>
              <a:t> </a:t>
            </a:r>
            <a:r>
              <a:rPr lang="en-GB" dirty="0" err="1">
                <a:solidFill>
                  <a:schemeClr val="bg1"/>
                </a:solidFill>
              </a:rPr>
              <a:t>Sagolj</a:t>
            </a:r>
            <a:r>
              <a:rPr lang="en-GB" dirty="0">
                <a:solidFill>
                  <a:schemeClr val="bg1"/>
                </a:solidFill>
              </a:rPr>
              <a:t>/Reuters</a:t>
            </a:r>
          </a:p>
        </p:txBody>
      </p:sp>
    </p:spTree>
    <p:extLst>
      <p:ext uri="{BB962C8B-B14F-4D97-AF65-F5344CB8AC3E}">
        <p14:creationId xmlns:p14="http://schemas.microsoft.com/office/powerpoint/2010/main" val="178838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or the country's elderly, many of whom are unemployed, the units represent one of the only options to live affordably.  Lam and Kitty Au, 60- and 63-year-old residents, must sleep in separate un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587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86088" y="6327904"/>
            <a:ext cx="3134384" cy="369332"/>
          </a:xfrm>
          <a:prstGeom prst="rect">
            <a:avLst/>
          </a:prstGeom>
        </p:spPr>
        <p:txBody>
          <a:bodyPr wrap="none">
            <a:spAutoFit/>
          </a:bodyPr>
          <a:lstStyle/>
          <a:p>
            <a:r>
              <a:rPr lang="en-GB" dirty="0">
                <a:solidFill>
                  <a:schemeClr val="bg1"/>
                </a:solidFill>
              </a:rPr>
              <a:t>Photo: </a:t>
            </a:r>
            <a:r>
              <a:rPr lang="en-GB" dirty="0" err="1">
                <a:solidFill>
                  <a:schemeClr val="bg1"/>
                </a:solidFill>
              </a:rPr>
              <a:t>Damir</a:t>
            </a:r>
            <a:r>
              <a:rPr lang="en-GB" dirty="0">
                <a:solidFill>
                  <a:schemeClr val="bg1"/>
                </a:solidFill>
              </a:rPr>
              <a:t> </a:t>
            </a:r>
            <a:r>
              <a:rPr lang="en-GB" dirty="0" err="1">
                <a:solidFill>
                  <a:schemeClr val="bg1"/>
                </a:solidFill>
              </a:rPr>
              <a:t>Sagolj</a:t>
            </a:r>
            <a:r>
              <a:rPr lang="en-GB" dirty="0">
                <a:solidFill>
                  <a:schemeClr val="bg1"/>
                </a:solidFill>
              </a:rPr>
              <a:t>/Reuters</a:t>
            </a:r>
          </a:p>
        </p:txBody>
      </p:sp>
    </p:spTree>
    <p:extLst>
      <p:ext uri="{BB962C8B-B14F-4D97-AF65-F5344CB8AC3E}">
        <p14:creationId xmlns:p14="http://schemas.microsoft.com/office/powerpoint/2010/main" val="4189232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e same goes for those with high medical expenses, as housing costs can quickly eat into people's limited savings. Hong Kong's housing prices are currently at an all-time high, with the average price per square foot now hovering around $1,3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4" y="-1335"/>
            <a:ext cx="9153915" cy="68593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86088" y="6327904"/>
            <a:ext cx="3134384" cy="369332"/>
          </a:xfrm>
          <a:prstGeom prst="rect">
            <a:avLst/>
          </a:prstGeom>
        </p:spPr>
        <p:txBody>
          <a:bodyPr wrap="none">
            <a:spAutoFit/>
          </a:bodyPr>
          <a:lstStyle/>
          <a:p>
            <a:r>
              <a:rPr lang="en-GB" dirty="0">
                <a:solidFill>
                  <a:schemeClr val="bg1"/>
                </a:solidFill>
              </a:rPr>
              <a:t>Photo: </a:t>
            </a:r>
            <a:r>
              <a:rPr lang="en-GB" dirty="0" err="1">
                <a:solidFill>
                  <a:schemeClr val="bg1"/>
                </a:solidFill>
              </a:rPr>
              <a:t>Damir</a:t>
            </a:r>
            <a:r>
              <a:rPr lang="en-GB" dirty="0">
                <a:solidFill>
                  <a:schemeClr val="bg1"/>
                </a:solidFill>
              </a:rPr>
              <a:t> </a:t>
            </a:r>
            <a:r>
              <a:rPr lang="en-GB" dirty="0" err="1">
                <a:solidFill>
                  <a:schemeClr val="bg1"/>
                </a:solidFill>
              </a:rPr>
              <a:t>Sagolj</a:t>
            </a:r>
            <a:r>
              <a:rPr lang="en-GB" dirty="0">
                <a:solidFill>
                  <a:schemeClr val="bg1"/>
                </a:solidFill>
              </a:rPr>
              <a:t>/Reuters</a:t>
            </a:r>
          </a:p>
        </p:txBody>
      </p:sp>
    </p:spTree>
    <p:extLst>
      <p:ext uri="{BB962C8B-B14F-4D97-AF65-F5344CB8AC3E}">
        <p14:creationId xmlns:p14="http://schemas.microsoft.com/office/powerpoint/2010/main" val="3912929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offin cubicles, cage homes, in Hong Ko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680"/>
            <a:ext cx="9144000" cy="5931338"/>
          </a:xfrm>
          <a:prstGeom prst="rect">
            <a:avLst/>
          </a:prstGeom>
        </p:spPr>
      </p:pic>
      <p:sp>
        <p:nvSpPr>
          <p:cNvPr id="6" name="Rectangle 5"/>
          <p:cNvSpPr/>
          <p:nvPr/>
        </p:nvSpPr>
        <p:spPr>
          <a:xfrm>
            <a:off x="132137" y="797511"/>
            <a:ext cx="2423639" cy="3693319"/>
          </a:xfrm>
          <a:prstGeom prst="rect">
            <a:avLst/>
          </a:prstGeom>
        </p:spPr>
        <p:txBody>
          <a:bodyPr wrap="square">
            <a:spAutoFit/>
          </a:bodyPr>
          <a:lstStyle/>
          <a:p>
            <a:r>
              <a:rPr lang="en-GB" dirty="0">
                <a:solidFill>
                  <a:schemeClr val="bg1"/>
                </a:solidFill>
              </a:rPr>
              <a:t>Cage homes are minuscule rooms lived in by the poorest people in the city. Over the last 10 years, the number of cage homes made of wire mesh has decreased, but they’ve been replaced by beds sealed with wooden planks</a:t>
            </a:r>
          </a:p>
        </p:txBody>
      </p:sp>
    </p:spTree>
    <p:extLst>
      <p:ext uri="{BB962C8B-B14F-4D97-AF65-F5344CB8AC3E}">
        <p14:creationId xmlns:p14="http://schemas.microsoft.com/office/powerpoint/2010/main" val="169986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12C61A-9558-4DE5-AFDB-898358AFB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16136" y="2121762"/>
            <a:ext cx="4653738" cy="3626917"/>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800" dirty="0"/>
              <a:t>Challenge 1:</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Describe the location of Hong Kong, making sure to include:</a:t>
            </a:r>
          </a:p>
          <a:p>
            <a:pPr indent="-228600">
              <a:lnSpc>
                <a:spcPct val="90000"/>
              </a:lnSpc>
              <a:spcAft>
                <a:spcPts val="600"/>
              </a:spcAft>
              <a:buFont typeface="Arial" panose="020B0604020202020204" pitchFamily="34" charset="0"/>
              <a:buChar char="•"/>
            </a:pPr>
            <a:endParaRPr lang="en-US" sz="2800" dirty="0"/>
          </a:p>
          <a:p>
            <a:pPr marL="285750" indent="-228600">
              <a:lnSpc>
                <a:spcPct val="90000"/>
              </a:lnSpc>
              <a:spcAft>
                <a:spcPts val="600"/>
              </a:spcAft>
              <a:buFont typeface="Arial" panose="020B0604020202020204" pitchFamily="34" charset="0"/>
              <a:buChar char="•"/>
            </a:pPr>
            <a:r>
              <a:rPr lang="en-US" sz="2800" dirty="0"/>
              <a:t>Continent</a:t>
            </a:r>
          </a:p>
          <a:p>
            <a:pPr marL="285750" indent="-228600">
              <a:lnSpc>
                <a:spcPct val="90000"/>
              </a:lnSpc>
              <a:spcAft>
                <a:spcPts val="600"/>
              </a:spcAft>
              <a:buFont typeface="Arial" panose="020B0604020202020204" pitchFamily="34" charset="0"/>
              <a:buChar char="•"/>
            </a:pPr>
            <a:r>
              <a:rPr lang="en-US" sz="2800" dirty="0"/>
              <a:t>Nearby Countries</a:t>
            </a:r>
          </a:p>
          <a:p>
            <a:pPr marL="285750" indent="-228600">
              <a:lnSpc>
                <a:spcPct val="90000"/>
              </a:lnSpc>
              <a:spcAft>
                <a:spcPts val="600"/>
              </a:spcAft>
              <a:buFont typeface="Arial" panose="020B0604020202020204" pitchFamily="34" charset="0"/>
              <a:buChar char="•"/>
            </a:pPr>
            <a:r>
              <a:rPr lang="en-US" sz="2800" dirty="0"/>
              <a:t>Compass Points</a:t>
            </a:r>
          </a:p>
          <a:p>
            <a:pPr marL="285750"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 b="1684"/>
          <a:stretch/>
        </p:blipFill>
        <p:spPr>
          <a:xfrm>
            <a:off x="5872163" y="306910"/>
            <a:ext cx="3031807" cy="186309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 b="1684"/>
          <a:stretch/>
        </p:blipFill>
        <p:spPr>
          <a:xfrm>
            <a:off x="5872163" y="2330867"/>
            <a:ext cx="3031807" cy="186309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20" b="5"/>
          <a:stretch/>
        </p:blipFill>
        <p:spPr>
          <a:xfrm>
            <a:off x="5872163" y="4354824"/>
            <a:ext cx="3031807" cy="1895153"/>
          </a:xfrm>
          <a:prstGeom prst="rect">
            <a:avLst/>
          </a:prstGeom>
        </p:spPr>
      </p:pic>
    </p:spTree>
    <p:extLst>
      <p:ext uri="{BB962C8B-B14F-4D97-AF65-F5344CB8AC3E}">
        <p14:creationId xmlns:p14="http://schemas.microsoft.com/office/powerpoint/2010/main" val="1106321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982"/>
            <a:ext cx="9144000" cy="6102036"/>
          </a:xfrm>
          <a:prstGeom prst="rect">
            <a:avLst/>
          </a:prstGeom>
        </p:spPr>
      </p:pic>
      <p:sp>
        <p:nvSpPr>
          <p:cNvPr id="3" name="Rectangle 2"/>
          <p:cNvSpPr/>
          <p:nvPr/>
        </p:nvSpPr>
        <p:spPr>
          <a:xfrm>
            <a:off x="179512" y="620688"/>
            <a:ext cx="4572000" cy="646331"/>
          </a:xfrm>
          <a:prstGeom prst="rect">
            <a:avLst/>
          </a:prstGeom>
        </p:spPr>
        <p:txBody>
          <a:bodyPr>
            <a:spAutoFit/>
          </a:bodyPr>
          <a:lstStyle/>
          <a:p>
            <a:r>
              <a:rPr lang="en-GB" dirty="0">
                <a:solidFill>
                  <a:schemeClr val="bg1"/>
                </a:solidFill>
              </a:rPr>
              <a:t>These small, wooden boxes of 15 </a:t>
            </a:r>
            <a:r>
              <a:rPr lang="en-GB" dirty="0" err="1">
                <a:solidFill>
                  <a:schemeClr val="bg1"/>
                </a:solidFill>
              </a:rPr>
              <a:t>sq</a:t>
            </a:r>
            <a:r>
              <a:rPr lang="en-GB" dirty="0">
                <a:solidFill>
                  <a:schemeClr val="bg1"/>
                </a:solidFill>
              </a:rPr>
              <a:t> </a:t>
            </a:r>
            <a:r>
              <a:rPr lang="en-GB" dirty="0" err="1">
                <a:solidFill>
                  <a:schemeClr val="bg1"/>
                </a:solidFill>
              </a:rPr>
              <a:t>ft</a:t>
            </a:r>
            <a:r>
              <a:rPr lang="en-GB" dirty="0">
                <a:solidFill>
                  <a:schemeClr val="bg1"/>
                </a:solidFill>
              </a:rPr>
              <a:t>, are known as ‘coffin cubicles’</a:t>
            </a:r>
          </a:p>
        </p:txBody>
      </p:sp>
    </p:spTree>
    <p:extLst>
      <p:ext uri="{BB962C8B-B14F-4D97-AF65-F5344CB8AC3E}">
        <p14:creationId xmlns:p14="http://schemas.microsoft.com/office/powerpoint/2010/main" val="3605193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982"/>
            <a:ext cx="9144000" cy="6102036"/>
          </a:xfrm>
          <a:prstGeom prst="rect">
            <a:avLst/>
          </a:prstGeom>
        </p:spPr>
      </p:pic>
      <p:sp>
        <p:nvSpPr>
          <p:cNvPr id="3" name="Rectangle 2"/>
          <p:cNvSpPr/>
          <p:nvPr/>
        </p:nvSpPr>
        <p:spPr>
          <a:xfrm>
            <a:off x="179512" y="620688"/>
            <a:ext cx="2286000" cy="1754326"/>
          </a:xfrm>
          <a:prstGeom prst="rect">
            <a:avLst/>
          </a:prstGeom>
        </p:spPr>
        <p:txBody>
          <a:bodyPr wrap="square">
            <a:spAutoFit/>
          </a:bodyPr>
          <a:lstStyle/>
          <a:p>
            <a:r>
              <a:rPr lang="en-GB" dirty="0">
                <a:solidFill>
                  <a:schemeClr val="bg1"/>
                </a:solidFill>
              </a:rPr>
              <a:t>A 400 </a:t>
            </a:r>
            <a:r>
              <a:rPr lang="en-GB" dirty="0" err="1">
                <a:solidFill>
                  <a:schemeClr val="bg1"/>
                </a:solidFill>
              </a:rPr>
              <a:t>sq</a:t>
            </a:r>
            <a:r>
              <a:rPr lang="en-GB" dirty="0">
                <a:solidFill>
                  <a:schemeClr val="bg1"/>
                </a:solidFill>
              </a:rPr>
              <a:t> </a:t>
            </a:r>
            <a:r>
              <a:rPr lang="en-GB" dirty="0" err="1">
                <a:solidFill>
                  <a:schemeClr val="bg1"/>
                </a:solidFill>
              </a:rPr>
              <a:t>ft</a:t>
            </a:r>
            <a:r>
              <a:rPr lang="en-GB" dirty="0">
                <a:solidFill>
                  <a:schemeClr val="bg1"/>
                </a:solidFill>
              </a:rPr>
              <a:t> flat can be subdivided to accommodate nearly 20 double-decker sealed bed spaces</a:t>
            </a:r>
          </a:p>
        </p:txBody>
      </p:sp>
    </p:spTree>
    <p:extLst>
      <p:ext uri="{BB962C8B-B14F-4D97-AF65-F5344CB8AC3E}">
        <p14:creationId xmlns:p14="http://schemas.microsoft.com/office/powerpoint/2010/main" val="154886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982"/>
            <a:ext cx="9144000" cy="6102036"/>
          </a:xfrm>
          <a:prstGeom prst="rect">
            <a:avLst/>
          </a:prstGeom>
        </p:spPr>
      </p:pic>
      <p:sp>
        <p:nvSpPr>
          <p:cNvPr id="3" name="Rectangle 2"/>
          <p:cNvSpPr/>
          <p:nvPr/>
        </p:nvSpPr>
        <p:spPr>
          <a:xfrm>
            <a:off x="6516216" y="3937818"/>
            <a:ext cx="2286000" cy="2031325"/>
          </a:xfrm>
          <a:prstGeom prst="rect">
            <a:avLst/>
          </a:prstGeom>
        </p:spPr>
        <p:txBody>
          <a:bodyPr wrap="square">
            <a:spAutoFit/>
          </a:bodyPr>
          <a:lstStyle/>
          <a:p>
            <a:r>
              <a:rPr lang="en-GB" dirty="0">
                <a:solidFill>
                  <a:schemeClr val="bg1"/>
                </a:solidFill>
              </a:rPr>
              <a:t>The tenants are different ages and sexes – all unable to afford a small cubicle, which would allow more room to stand up</a:t>
            </a:r>
          </a:p>
        </p:txBody>
      </p:sp>
    </p:spTree>
    <p:extLst>
      <p:ext uri="{BB962C8B-B14F-4D97-AF65-F5344CB8AC3E}">
        <p14:creationId xmlns:p14="http://schemas.microsoft.com/office/powerpoint/2010/main" val="1529338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982"/>
            <a:ext cx="9144000" cy="6102036"/>
          </a:xfrm>
          <a:prstGeom prst="rect">
            <a:avLst/>
          </a:prstGeom>
        </p:spPr>
      </p:pic>
      <p:sp>
        <p:nvSpPr>
          <p:cNvPr id="4" name="Rectangle 3"/>
          <p:cNvSpPr/>
          <p:nvPr/>
        </p:nvSpPr>
        <p:spPr>
          <a:xfrm>
            <a:off x="122253" y="5373216"/>
            <a:ext cx="1785452" cy="923330"/>
          </a:xfrm>
          <a:prstGeom prst="rect">
            <a:avLst/>
          </a:prstGeom>
        </p:spPr>
        <p:txBody>
          <a:bodyPr wrap="square">
            <a:spAutoFit/>
          </a:bodyPr>
          <a:lstStyle/>
          <a:p>
            <a:r>
              <a:rPr lang="en-GB" dirty="0">
                <a:solidFill>
                  <a:schemeClr val="bg1"/>
                </a:solidFill>
              </a:rPr>
              <a:t>A kitchen-toilet complex in a cage home</a:t>
            </a:r>
          </a:p>
        </p:txBody>
      </p:sp>
    </p:spTree>
    <p:extLst>
      <p:ext uri="{BB962C8B-B14F-4D97-AF65-F5344CB8AC3E}">
        <p14:creationId xmlns:p14="http://schemas.microsoft.com/office/powerpoint/2010/main" val="2153983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sz="3600" dirty="0"/>
              <a:t>Hong Kong's 'cardboard grannies': the elderly box collectors living in poverty</a:t>
            </a:r>
            <a:br>
              <a:rPr lang="en-GB" sz="3600" dirty="0"/>
            </a:br>
            <a:endParaRPr lang="en-GB" sz="3600" dirty="0"/>
          </a:p>
        </p:txBody>
      </p:sp>
      <p:sp>
        <p:nvSpPr>
          <p:cNvPr id="3" name="Content Placeholder 2"/>
          <p:cNvSpPr>
            <a:spLocks noGrp="1"/>
          </p:cNvSpPr>
          <p:nvPr>
            <p:ph idx="1"/>
          </p:nvPr>
        </p:nvSpPr>
        <p:spPr>
          <a:xfrm>
            <a:off x="457200" y="1600201"/>
            <a:ext cx="8229600" cy="4493096"/>
          </a:xfrm>
        </p:spPr>
        <p:txBody>
          <a:bodyPr>
            <a:normAutofit fontScale="92500"/>
          </a:bodyPr>
          <a:lstStyle/>
          <a:p>
            <a:r>
              <a:rPr lang="en-GB" dirty="0"/>
              <a:t>Inadequate support for Hong Kong’s ageing population means for some older citizens, scavenging and selling boxes and scrap is the only way to scrape by.</a:t>
            </a:r>
          </a:p>
          <a:p>
            <a:r>
              <a:rPr lang="en-GB" dirty="0"/>
              <a:t>From The Guardian Tue 24 Apr 2018 </a:t>
            </a:r>
          </a:p>
          <a:p>
            <a:r>
              <a:rPr lang="en-GB" dirty="0"/>
              <a:t>Link: </a:t>
            </a:r>
            <a:r>
              <a:rPr lang="en-GB" dirty="0">
                <a:hlinkClick r:id="rId2"/>
              </a:rPr>
              <a:t>https://www.theguardian.com/cities/2018/apr/24/hong-kong-cardboard-grannies-elderly-box-collectors-recycling-poverty</a:t>
            </a:r>
            <a:endParaRPr lang="en-GB" dirty="0"/>
          </a:p>
          <a:p>
            <a:endParaRPr lang="en-GB" dirty="0"/>
          </a:p>
        </p:txBody>
      </p:sp>
    </p:spTree>
    <p:extLst>
      <p:ext uri="{BB962C8B-B14F-4D97-AF65-F5344CB8AC3E}">
        <p14:creationId xmlns:p14="http://schemas.microsoft.com/office/powerpoint/2010/main" val="487543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 third of Hong Kongâs older people live in poverty. The city now has the longest life expectancy in the wor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A third of Hong Kongâs older people live in poverty. The city now has the longest life expectancy in the worl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
        <p:nvSpPr>
          <p:cNvPr id="7" name="Rectangle 6"/>
          <p:cNvSpPr/>
          <p:nvPr/>
        </p:nvSpPr>
        <p:spPr>
          <a:xfrm>
            <a:off x="0" y="6193078"/>
            <a:ext cx="9144000" cy="646331"/>
          </a:xfrm>
          <a:prstGeom prst="rect">
            <a:avLst/>
          </a:prstGeom>
        </p:spPr>
        <p:txBody>
          <a:bodyPr wrap="square">
            <a:spAutoFit/>
          </a:bodyPr>
          <a:lstStyle/>
          <a:p>
            <a:r>
              <a:rPr lang="en-GB" dirty="0"/>
              <a:t> A third of Hong Kong’s older people live in poverty. The city now has the longest life expectancy in the world. Photograph: SOPA Images/</a:t>
            </a:r>
            <a:r>
              <a:rPr lang="en-GB" dirty="0" err="1"/>
              <a:t>LightRocket</a:t>
            </a:r>
            <a:r>
              <a:rPr lang="en-GB" dirty="0"/>
              <a:t> via Getty Images</a:t>
            </a:r>
          </a:p>
        </p:txBody>
      </p:sp>
    </p:spTree>
    <p:extLst>
      <p:ext uri="{BB962C8B-B14F-4D97-AF65-F5344CB8AC3E}">
        <p14:creationId xmlns:p14="http://schemas.microsoft.com/office/powerpoint/2010/main" val="568541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924" r="2983"/>
          <a:stretch/>
        </p:blipFill>
        <p:spPr>
          <a:xfrm>
            <a:off x="0" y="7936"/>
            <a:ext cx="9144000" cy="6850063"/>
          </a:xfrm>
          <a:prstGeom prst="rect">
            <a:avLst/>
          </a:prstGeom>
        </p:spPr>
      </p:pic>
      <p:sp>
        <p:nvSpPr>
          <p:cNvPr id="3" name="Content Placeholder 2"/>
          <p:cNvSpPr>
            <a:spLocks noGrp="1"/>
          </p:cNvSpPr>
          <p:nvPr>
            <p:ph idx="1"/>
          </p:nvPr>
        </p:nvSpPr>
        <p:spPr>
          <a:xfrm>
            <a:off x="4355976" y="202689"/>
            <a:ext cx="4758468" cy="5530567"/>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0" indent="0">
              <a:buNone/>
            </a:pPr>
            <a:r>
              <a:rPr lang="en-GB" b="1" cap="all" dirty="0"/>
              <a:t>M</a:t>
            </a:r>
            <a:r>
              <a:rPr lang="en-GB" dirty="0"/>
              <a:t>iss Wong, 65, scavenges the streets of Hong Kong’s </a:t>
            </a:r>
            <a:r>
              <a:rPr lang="en-GB" dirty="0" err="1"/>
              <a:t>Sheung</a:t>
            </a:r>
            <a:r>
              <a:rPr lang="en-GB" dirty="0"/>
              <a:t> </a:t>
            </a:r>
            <a:r>
              <a:rPr lang="en-GB" dirty="0" err="1"/>
              <a:t>Shui</a:t>
            </a:r>
            <a:r>
              <a:rPr lang="en-GB" dirty="0"/>
              <a:t> area in search of disused cardboard to sell to local recycling plants. She starts her day at 7am and often works until 9pm, seven days a week. For her efforts, she receives about HK$41 (£3.60) per day.</a:t>
            </a:r>
          </a:p>
          <a:p>
            <a:pPr marL="0" indent="0">
              <a:buNone/>
            </a:pPr>
            <a:r>
              <a:rPr lang="en-GB" dirty="0"/>
              <a:t>Wong is one of an estimated thousand senior citizens nicknamed “cardboard grannies” who collect and sell waste boxes and other scrap across nine of the poorest districts in the city.</a:t>
            </a:r>
          </a:p>
          <a:p>
            <a:pPr marL="0" indent="0">
              <a:buNone/>
            </a:pPr>
            <a:r>
              <a:rPr lang="en-GB" dirty="0"/>
              <a:t>When the company Wong distributed promotional leaflets for closed down, she found herself unable to find other employment. With no savings, family support, sufficient pension or social security income, selling cardboard has become her only means of scraping by. “I ended up homeless because I didn’t have enough money to pay the rent,” says Wong. “Even a sub-divided flat costs around HK$4,000 per month and I didn’t have the money for that.”</a:t>
            </a:r>
          </a:p>
        </p:txBody>
      </p:sp>
      <p:sp>
        <p:nvSpPr>
          <p:cNvPr id="4" name="AutoShape 2" descr="Miss Wong, who earns about HK$41 (Â£3.60) selling cardboard to recycling pl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52403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other half live better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438912"/>
            <a:ext cx="9144000" cy="5980176"/>
          </a:xfrm>
          <a:prstGeom prst="rect">
            <a:avLst/>
          </a:prstGeom>
        </p:spPr>
      </p:pic>
    </p:spTree>
    <p:extLst>
      <p:ext uri="{BB962C8B-B14F-4D97-AF65-F5344CB8AC3E}">
        <p14:creationId xmlns:p14="http://schemas.microsoft.com/office/powerpoint/2010/main" val="1725895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404664"/>
            <a:ext cx="9073008" cy="6048672"/>
          </a:xfrm>
          <a:prstGeom prst="rect">
            <a:avLst/>
          </a:prstGeom>
        </p:spPr>
      </p:pic>
    </p:spTree>
    <p:extLst>
      <p:ext uri="{BB962C8B-B14F-4D97-AF65-F5344CB8AC3E}">
        <p14:creationId xmlns:p14="http://schemas.microsoft.com/office/powerpoint/2010/main" val="1442099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36712"/>
            <a:ext cx="9217024" cy="5184576"/>
          </a:xfrm>
          <a:prstGeom prst="rect">
            <a:avLst/>
          </a:prstGeom>
        </p:spPr>
      </p:pic>
    </p:spTree>
    <p:extLst>
      <p:ext uri="{BB962C8B-B14F-4D97-AF65-F5344CB8AC3E}">
        <p14:creationId xmlns:p14="http://schemas.microsoft.com/office/powerpoint/2010/main" val="65271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759" r="5135" b="11243"/>
          <a:stretch/>
        </p:blipFill>
        <p:spPr>
          <a:xfrm>
            <a:off x="5083240" y="2278359"/>
            <a:ext cx="3883006" cy="1944216"/>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2352" r="12259" b="11651"/>
          <a:stretch/>
        </p:blipFill>
        <p:spPr>
          <a:xfrm>
            <a:off x="5083240" y="4368716"/>
            <a:ext cx="3883006" cy="210209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1940" r="5147" b="12071"/>
          <a:stretch/>
        </p:blipFill>
        <p:spPr>
          <a:xfrm>
            <a:off x="5083240" y="174242"/>
            <a:ext cx="3883006" cy="1944217"/>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2759" r="5135" b="11243"/>
          <a:stretch/>
        </p:blipFill>
        <p:spPr>
          <a:xfrm>
            <a:off x="539552" y="2278359"/>
            <a:ext cx="3883006" cy="194421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352" r="12259" b="11651"/>
          <a:stretch/>
        </p:blipFill>
        <p:spPr>
          <a:xfrm>
            <a:off x="539552" y="4368716"/>
            <a:ext cx="3883006" cy="210209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1940" r="5147" b="12071"/>
          <a:stretch/>
        </p:blipFill>
        <p:spPr>
          <a:xfrm>
            <a:off x="539552" y="174242"/>
            <a:ext cx="3883006" cy="1944217"/>
          </a:xfrm>
          <a:prstGeom prst="rect">
            <a:avLst/>
          </a:prstGeom>
        </p:spPr>
      </p:pic>
    </p:spTree>
    <p:extLst>
      <p:ext uri="{BB962C8B-B14F-4D97-AF65-F5344CB8AC3E}">
        <p14:creationId xmlns:p14="http://schemas.microsoft.com/office/powerpoint/2010/main" val="1880538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 y="0"/>
            <a:ext cx="9128785" cy="6858000"/>
          </a:xfrm>
          <a:prstGeom prst="rect">
            <a:avLst/>
          </a:prstGeom>
        </p:spPr>
      </p:pic>
    </p:spTree>
    <p:extLst>
      <p:ext uri="{BB962C8B-B14F-4D97-AF65-F5344CB8AC3E}">
        <p14:creationId xmlns:p14="http://schemas.microsoft.com/office/powerpoint/2010/main" val="2546212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challenges</a:t>
            </a:r>
          </a:p>
        </p:txBody>
      </p:sp>
      <p:sp>
        <p:nvSpPr>
          <p:cNvPr id="3" name="Content Placeholder 2"/>
          <p:cNvSpPr>
            <a:spLocks noGrp="1"/>
          </p:cNvSpPr>
          <p:nvPr>
            <p:ph idx="1"/>
          </p:nvPr>
        </p:nvSpPr>
        <p:spPr>
          <a:xfrm>
            <a:off x="457200" y="1628800"/>
            <a:ext cx="8229600" cy="4525963"/>
          </a:xfrm>
        </p:spPr>
        <p:txBody>
          <a:bodyPr>
            <a:normAutofit/>
          </a:bodyPr>
          <a:lstStyle/>
          <a:p>
            <a:pPr marL="57150" indent="0">
              <a:buNone/>
            </a:pPr>
            <a:r>
              <a:rPr lang="en-GB" b="1" dirty="0"/>
              <a:t>Ethnic segregation</a:t>
            </a:r>
          </a:p>
          <a:p>
            <a:pPr lvl="1"/>
            <a:r>
              <a:rPr lang="en-GB" dirty="0"/>
              <a:t>A factor leading to </a:t>
            </a:r>
            <a:r>
              <a:rPr lang="en-GB" b="1" dirty="0"/>
              <a:t>social polarisation.</a:t>
            </a:r>
          </a:p>
          <a:p>
            <a:pPr lvl="1"/>
            <a:r>
              <a:rPr lang="en-GB" b="1" dirty="0"/>
              <a:t>94% </a:t>
            </a:r>
            <a:r>
              <a:rPr lang="en-GB" dirty="0"/>
              <a:t>of population is of Chinese descent, 6% from </a:t>
            </a:r>
            <a:r>
              <a:rPr lang="en-GB" dirty="0" err="1"/>
              <a:t>Phillipines</a:t>
            </a:r>
            <a:r>
              <a:rPr lang="en-GB" dirty="0"/>
              <a:t>, Indonesia, Nepal and India. Most employed in domestic service industry.</a:t>
            </a:r>
          </a:p>
          <a:p>
            <a:pPr lvl="1"/>
            <a:r>
              <a:rPr lang="en-GB" dirty="0"/>
              <a:t>Also British, Americans, Canadians, Japanese and Koreans. They work in commercial and financial sector and live in wealthier areas.</a:t>
            </a:r>
          </a:p>
        </p:txBody>
      </p:sp>
    </p:spTree>
    <p:extLst>
      <p:ext uri="{BB962C8B-B14F-4D97-AF65-F5344CB8AC3E}">
        <p14:creationId xmlns:p14="http://schemas.microsoft.com/office/powerpoint/2010/main" val="1999478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Environmental challenges</a:t>
            </a:r>
          </a:p>
        </p:txBody>
      </p:sp>
      <p:sp>
        <p:nvSpPr>
          <p:cNvPr id="3" name="Content Placeholder 2"/>
          <p:cNvSpPr>
            <a:spLocks noGrp="1"/>
          </p:cNvSpPr>
          <p:nvPr>
            <p:ph idx="1"/>
          </p:nvPr>
        </p:nvSpPr>
        <p:spPr/>
        <p:txBody>
          <a:bodyPr>
            <a:normAutofit/>
          </a:bodyPr>
          <a:lstStyle/>
          <a:p>
            <a:pPr marL="57150" indent="0">
              <a:buNone/>
            </a:pPr>
            <a:r>
              <a:rPr lang="en-GB" b="1" dirty="0"/>
              <a:t>Ecological footprint – it’s bad!</a:t>
            </a:r>
          </a:p>
          <a:p>
            <a:pPr lvl="1"/>
            <a:r>
              <a:rPr lang="en-GB" dirty="0"/>
              <a:t>HK burns large amounts of fossil fuels</a:t>
            </a:r>
          </a:p>
          <a:p>
            <a:pPr lvl="1"/>
            <a:r>
              <a:rPr lang="en-GB" dirty="0"/>
              <a:t>Marine environment damaged due to large amounts of land reclaim from the sea</a:t>
            </a:r>
          </a:p>
          <a:p>
            <a:pPr lvl="1"/>
            <a:r>
              <a:rPr lang="en-GB" dirty="0"/>
              <a:t>Smog (smoke and fog) drifts in from industrial areas</a:t>
            </a:r>
          </a:p>
          <a:p>
            <a:pPr lvl="1"/>
            <a:r>
              <a:rPr lang="en-GB" dirty="0"/>
              <a:t>Waste disposal (vast amounts of landfill) with recent attempts to recycle and use it as an energy source.</a:t>
            </a:r>
          </a:p>
        </p:txBody>
      </p:sp>
    </p:spTree>
    <p:extLst>
      <p:ext uri="{BB962C8B-B14F-4D97-AF65-F5344CB8AC3E}">
        <p14:creationId xmlns:p14="http://schemas.microsoft.com/office/powerpoint/2010/main" val="632280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hong kong marine environment da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7" y="1124744"/>
            <a:ext cx="9215324" cy="57232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888" y="190381"/>
            <a:ext cx="9002607" cy="646331"/>
          </a:xfrm>
          <a:prstGeom prst="rect">
            <a:avLst/>
          </a:prstGeom>
        </p:spPr>
        <p:txBody>
          <a:bodyPr wrap="square">
            <a:spAutoFit/>
          </a:bodyPr>
          <a:lstStyle/>
          <a:p>
            <a:r>
              <a:rPr lang="en-GB" dirty="0"/>
              <a:t>Hong Kong's over-packaging problem: Supermarkets are not the only ones who need to change | Hong Kong Free Press </a:t>
            </a:r>
          </a:p>
        </p:txBody>
      </p:sp>
    </p:spTree>
    <p:extLst>
      <p:ext uri="{BB962C8B-B14F-4D97-AF65-F5344CB8AC3E}">
        <p14:creationId xmlns:p14="http://schemas.microsoft.com/office/powerpoint/2010/main" val="1571931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hong kong marine environment da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4" y="-6201"/>
            <a:ext cx="9122336" cy="684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00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hong kong marine environment da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28801"/>
            <a:ext cx="9300573" cy="522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512" y="188640"/>
            <a:ext cx="8856984" cy="1477328"/>
          </a:xfrm>
          <a:prstGeom prst="rect">
            <a:avLst/>
          </a:prstGeom>
        </p:spPr>
        <p:txBody>
          <a:bodyPr wrap="square">
            <a:spAutoFit/>
          </a:bodyPr>
          <a:lstStyle/>
          <a:p>
            <a:r>
              <a:rPr lang="en-GB" dirty="0"/>
              <a:t>Hong Kong’s coral in crisis as climate change and pollution take their toll.</a:t>
            </a:r>
          </a:p>
          <a:p>
            <a:r>
              <a:rPr lang="en-GB" dirty="0"/>
              <a:t>The waters around Hong Kong used to be filled with a wide variety of coral species, but many have succumbed to climate change, land reclamation and water pollution, and scientists are urging the government to take action to protect the ecosystem</a:t>
            </a:r>
          </a:p>
        </p:txBody>
      </p:sp>
      <p:sp>
        <p:nvSpPr>
          <p:cNvPr id="3" name="Rectangle 2"/>
          <p:cNvSpPr/>
          <p:nvPr/>
        </p:nvSpPr>
        <p:spPr>
          <a:xfrm>
            <a:off x="43797" y="5229200"/>
            <a:ext cx="4572000" cy="1477328"/>
          </a:xfrm>
          <a:prstGeom prst="rect">
            <a:avLst/>
          </a:prstGeom>
        </p:spPr>
        <p:txBody>
          <a:bodyPr>
            <a:spAutoFit/>
          </a:bodyPr>
          <a:lstStyle/>
          <a:p>
            <a:r>
              <a:rPr lang="en-GB" dirty="0">
                <a:hlinkClick r:id="rId3"/>
              </a:rPr>
              <a:t>http://www.scmp.com/news/hong-kong/health-environment/article/1971725/hong-kongs-coral-crisis-climate-change-and</a:t>
            </a:r>
            <a:endParaRPr lang="en-GB" dirty="0"/>
          </a:p>
          <a:p>
            <a:endParaRPr lang="en-GB" dirty="0"/>
          </a:p>
        </p:txBody>
      </p:sp>
    </p:spTree>
    <p:extLst>
      <p:ext uri="{BB962C8B-B14F-4D97-AF65-F5344CB8AC3E}">
        <p14:creationId xmlns:p14="http://schemas.microsoft.com/office/powerpoint/2010/main" val="949776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hong kong sm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8" y="1772817"/>
            <a:ext cx="9100121"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116632"/>
            <a:ext cx="8712968" cy="1477328"/>
          </a:xfrm>
          <a:prstGeom prst="rect">
            <a:avLst/>
          </a:prstGeom>
        </p:spPr>
        <p:txBody>
          <a:bodyPr wrap="square">
            <a:spAutoFit/>
          </a:bodyPr>
          <a:lstStyle/>
          <a:p>
            <a:pPr fontAlgn="base"/>
            <a:r>
              <a:rPr lang="en-GB" b="1" dirty="0"/>
              <a:t>Hong Kong Smog is So Bad Tourists are Getting Their Picture Taken with a Clean Backdrop</a:t>
            </a:r>
          </a:p>
          <a:p>
            <a:pPr fontAlgn="base"/>
            <a:r>
              <a:rPr lang="en-GB" dirty="0">
                <a:hlinkClick r:id="rId3"/>
              </a:rPr>
              <a:t>https://inhabitat.com/hong-kong-smog-is-so-bad-tourists-are-getting-their-picture-taken-with-a-clean-backdrop/</a:t>
            </a:r>
            <a:endParaRPr lang="en-GB" dirty="0"/>
          </a:p>
          <a:p>
            <a:pPr fontAlgn="base"/>
            <a:endParaRPr lang="en-GB" b="1" dirty="0"/>
          </a:p>
        </p:txBody>
      </p:sp>
    </p:spTree>
    <p:extLst>
      <p:ext uri="{BB962C8B-B14F-4D97-AF65-F5344CB8AC3E}">
        <p14:creationId xmlns:p14="http://schemas.microsoft.com/office/powerpoint/2010/main" val="2965176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hong kong landfill s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00808"/>
            <a:ext cx="9227231" cy="51879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130"/>
            <a:ext cx="9144000" cy="1754326"/>
          </a:xfrm>
          <a:prstGeom prst="rect">
            <a:avLst/>
          </a:prstGeom>
        </p:spPr>
        <p:txBody>
          <a:bodyPr wrap="square">
            <a:spAutoFit/>
          </a:bodyPr>
          <a:lstStyle/>
          <a:p>
            <a:r>
              <a:rPr lang="en-GB" b="1" dirty="0"/>
              <a:t>Straight to landfill? Why Hong Kong is recycling less rubbish</a:t>
            </a:r>
          </a:p>
          <a:p>
            <a:r>
              <a:rPr lang="en-GB" dirty="0"/>
              <a:t>Even as Hong Kong landfills are rapidly running out of space, the city's recycling levels are decreasing</a:t>
            </a:r>
          </a:p>
          <a:p>
            <a:r>
              <a:rPr lang="en-GB" dirty="0">
                <a:hlinkClick r:id="rId3"/>
              </a:rPr>
              <a:t>http://www.scmp.com/lifestyle/article/1859106/why-hong-kong-recycling-less-its-rubbish-time-goes</a:t>
            </a:r>
            <a:endParaRPr lang="en-GB" dirty="0"/>
          </a:p>
          <a:p>
            <a:endParaRPr lang="en-GB" dirty="0"/>
          </a:p>
        </p:txBody>
      </p:sp>
    </p:spTree>
    <p:extLst>
      <p:ext uri="{BB962C8B-B14F-4D97-AF65-F5344CB8AC3E}">
        <p14:creationId xmlns:p14="http://schemas.microsoft.com/office/powerpoint/2010/main" val="2626605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hong kong waste to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2" y="0"/>
            <a:ext cx="9166903"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4676943"/>
            <a:ext cx="8784976" cy="1200329"/>
          </a:xfrm>
          <a:prstGeom prst="rect">
            <a:avLst/>
          </a:prstGeom>
        </p:spPr>
        <p:txBody>
          <a:bodyPr wrap="square">
            <a:spAutoFit/>
          </a:bodyPr>
          <a:lstStyle/>
          <a:p>
            <a:pPr fontAlgn="base"/>
            <a:r>
              <a:rPr lang="en-GB" b="1" dirty="0">
                <a:solidFill>
                  <a:schemeClr val="bg1"/>
                </a:solidFill>
              </a:rPr>
              <a:t>US$4bn Waste to Energy Deal for Keppel </a:t>
            </a:r>
            <a:r>
              <a:rPr lang="en-GB" b="1" dirty="0" err="1">
                <a:solidFill>
                  <a:schemeClr val="bg1"/>
                </a:solidFill>
              </a:rPr>
              <a:t>Seghers</a:t>
            </a:r>
            <a:r>
              <a:rPr lang="en-GB" b="1" dirty="0">
                <a:solidFill>
                  <a:schemeClr val="bg1"/>
                </a:solidFill>
              </a:rPr>
              <a:t> in Hong Kong</a:t>
            </a:r>
          </a:p>
          <a:p>
            <a:pPr fontAlgn="base"/>
            <a:r>
              <a:rPr lang="en-GB" dirty="0">
                <a:solidFill>
                  <a:schemeClr val="bg1"/>
                </a:solidFill>
              </a:rPr>
              <a:t>Waste to energy and infrastructure firm Keppel </a:t>
            </a:r>
            <a:r>
              <a:rPr lang="en-GB" dirty="0" err="1">
                <a:solidFill>
                  <a:schemeClr val="bg1"/>
                </a:solidFill>
              </a:rPr>
              <a:t>Seghers</a:t>
            </a:r>
            <a:r>
              <a:rPr lang="en-GB" dirty="0">
                <a:solidFill>
                  <a:schemeClr val="bg1"/>
                </a:solidFill>
              </a:rPr>
              <a:t> and its Chinese partner, Zhen Hu, have been awarded a contract worth $4 billion for Hong Kong’s first integrated Waste Management Facility to be built on a reclaimed island.</a:t>
            </a:r>
          </a:p>
        </p:txBody>
      </p:sp>
      <p:sp>
        <p:nvSpPr>
          <p:cNvPr id="3" name="Rectangle 2"/>
          <p:cNvSpPr/>
          <p:nvPr/>
        </p:nvSpPr>
        <p:spPr>
          <a:xfrm>
            <a:off x="251520" y="6178078"/>
            <a:ext cx="8784976" cy="923330"/>
          </a:xfrm>
          <a:prstGeom prst="rect">
            <a:avLst/>
          </a:prstGeom>
        </p:spPr>
        <p:txBody>
          <a:bodyPr wrap="square">
            <a:spAutoFit/>
          </a:bodyPr>
          <a:lstStyle/>
          <a:p>
            <a:r>
              <a:rPr lang="en-GB" dirty="0">
                <a:hlinkClick r:id="rId3"/>
              </a:rPr>
              <a:t>https://waste-management-world.com/a/us4bn-waste-to-energy-deal-for-keppel-seghers-in-hong-kong</a:t>
            </a:r>
            <a:endParaRPr lang="en-GB" dirty="0"/>
          </a:p>
          <a:p>
            <a:endParaRPr lang="en-GB" dirty="0"/>
          </a:p>
        </p:txBody>
      </p:sp>
    </p:spTree>
    <p:extLst>
      <p:ext uri="{BB962C8B-B14F-4D97-AF65-F5344CB8AC3E}">
        <p14:creationId xmlns:p14="http://schemas.microsoft.com/office/powerpoint/2010/main" val="731086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hong kong water supp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392" y="1412776"/>
            <a:ext cx="5256584" cy="5256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a:bodyPr>
          <a:lstStyle/>
          <a:p>
            <a:r>
              <a:rPr lang="en-GB" dirty="0"/>
              <a:t>Environmental challenges</a:t>
            </a:r>
          </a:p>
        </p:txBody>
      </p:sp>
      <p:sp>
        <p:nvSpPr>
          <p:cNvPr id="3" name="Content Placeholder 2"/>
          <p:cNvSpPr>
            <a:spLocks noGrp="1"/>
          </p:cNvSpPr>
          <p:nvPr>
            <p:ph idx="1"/>
          </p:nvPr>
        </p:nvSpPr>
        <p:spPr>
          <a:xfrm>
            <a:off x="0" y="1340768"/>
            <a:ext cx="3491880" cy="5257800"/>
          </a:xfrm>
        </p:spPr>
        <p:txBody>
          <a:bodyPr>
            <a:normAutofit fontScale="92500" lnSpcReduction="10000"/>
          </a:bodyPr>
          <a:lstStyle/>
          <a:p>
            <a:pPr marL="57150" indent="0">
              <a:buNone/>
            </a:pPr>
            <a:r>
              <a:rPr lang="en-GB" b="1" dirty="0"/>
              <a:t>Water supply</a:t>
            </a:r>
          </a:p>
          <a:p>
            <a:pPr lvl="1"/>
            <a:r>
              <a:rPr lang="en-GB" dirty="0"/>
              <a:t>There are very few rivers or lakes</a:t>
            </a:r>
          </a:p>
          <a:p>
            <a:pPr lvl="1"/>
            <a:r>
              <a:rPr lang="en-GB" dirty="0"/>
              <a:t>Groundwater is difficult to access</a:t>
            </a:r>
          </a:p>
          <a:p>
            <a:pPr lvl="1"/>
            <a:r>
              <a:rPr lang="en-GB" dirty="0"/>
              <a:t>Rainfall seasonal and variable</a:t>
            </a:r>
          </a:p>
          <a:p>
            <a:pPr lvl="1"/>
            <a:r>
              <a:rPr lang="en-GB" dirty="0"/>
              <a:t>HK has to import water 70% of its water from China</a:t>
            </a:r>
          </a:p>
          <a:p>
            <a:pPr lvl="1"/>
            <a:endParaRPr lang="en-GB" dirty="0"/>
          </a:p>
        </p:txBody>
      </p:sp>
    </p:spTree>
    <p:extLst>
      <p:ext uri="{BB962C8B-B14F-4D97-AF65-F5344CB8AC3E}">
        <p14:creationId xmlns:p14="http://schemas.microsoft.com/office/powerpoint/2010/main" val="412945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ng k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8220"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Case study: Hong Kong</a:t>
            </a:r>
          </a:p>
        </p:txBody>
      </p:sp>
    </p:spTree>
    <p:extLst>
      <p:ext uri="{BB962C8B-B14F-4D97-AF65-F5344CB8AC3E}">
        <p14:creationId xmlns:p14="http://schemas.microsoft.com/office/powerpoint/2010/main" val="2688155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hong kong ecological footprint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7960"/>
            <a:ext cx="9143999" cy="54000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27384"/>
            <a:ext cx="8964488" cy="2088232"/>
          </a:xfrm>
        </p:spPr>
        <p:txBody>
          <a:bodyPr>
            <a:normAutofit/>
          </a:bodyPr>
          <a:lstStyle/>
          <a:p>
            <a:pPr marL="57150" indent="0">
              <a:buNone/>
            </a:pPr>
            <a:r>
              <a:rPr lang="en-GB" b="1" dirty="0"/>
              <a:t>Resources</a:t>
            </a:r>
          </a:p>
          <a:p>
            <a:pPr lvl="1"/>
            <a:r>
              <a:rPr lang="en-GB" dirty="0"/>
              <a:t>Due to its size, economic activity and population, HK is a huge consumer of resources.</a:t>
            </a:r>
          </a:p>
          <a:p>
            <a:pPr lvl="1"/>
            <a:r>
              <a:rPr lang="en-GB" dirty="0"/>
              <a:t>Its ecological footprint is therefore ‘deep’</a:t>
            </a:r>
          </a:p>
          <a:p>
            <a:pPr lvl="1"/>
            <a:endParaRPr lang="en-GB" dirty="0"/>
          </a:p>
        </p:txBody>
      </p:sp>
    </p:spTree>
    <p:extLst>
      <p:ext uri="{BB962C8B-B14F-4D97-AF65-F5344CB8AC3E}">
        <p14:creationId xmlns:p14="http://schemas.microsoft.com/office/powerpoint/2010/main" val="3034687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ong Kong Ecological Footprint Summary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423"/>
            <a:ext cx="5076056" cy="68664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36096" y="620688"/>
            <a:ext cx="3312368" cy="6186309"/>
          </a:xfrm>
          <a:prstGeom prst="rect">
            <a:avLst/>
          </a:prstGeom>
        </p:spPr>
        <p:txBody>
          <a:bodyPr wrap="square">
            <a:spAutoFit/>
          </a:bodyPr>
          <a:lstStyle/>
          <a:p>
            <a:r>
              <a:rPr lang="en-GB" dirty="0"/>
              <a:t>According to the latest data of Hong Kong's Ecological Footprint issued by WWF, Hong Kong people are living beyond the Earth’s limits. 3.1 Earths are needed if everyone lived the lifestyle of Hong Kong people. Hong Kong’s footprint is larger than the global average of 1.5 Earths. WWF calls for immediate actions from Hong Kong Government, businesses and individuals, to transform Hong Kong into a more sustainable city. </a:t>
            </a:r>
          </a:p>
          <a:p>
            <a:endParaRPr lang="en-GB" dirty="0"/>
          </a:p>
          <a:p>
            <a:r>
              <a:rPr lang="en-GB" dirty="0">
                <a:hlinkClick r:id="rId3"/>
              </a:rPr>
              <a:t>http://awsassets.wwfhk.panda.org/downloads/wwf_hk_footprint_eng_web_141017_1.pdf</a:t>
            </a:r>
            <a:endParaRPr lang="en-GB" dirty="0"/>
          </a:p>
          <a:p>
            <a:endParaRPr lang="en-GB" dirty="0"/>
          </a:p>
        </p:txBody>
      </p:sp>
    </p:spTree>
    <p:extLst>
      <p:ext uri="{BB962C8B-B14F-4D97-AF65-F5344CB8AC3E}">
        <p14:creationId xmlns:p14="http://schemas.microsoft.com/office/powerpoint/2010/main" val="2500216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links</a:t>
            </a:r>
          </a:p>
        </p:txBody>
      </p:sp>
      <p:sp>
        <p:nvSpPr>
          <p:cNvPr id="3" name="Content Placeholder 2"/>
          <p:cNvSpPr>
            <a:spLocks noGrp="1"/>
          </p:cNvSpPr>
          <p:nvPr>
            <p:ph sz="half" idx="1"/>
          </p:nvPr>
        </p:nvSpPr>
        <p:spPr/>
        <p:txBody>
          <a:bodyPr>
            <a:normAutofit fontScale="77500" lnSpcReduction="20000"/>
          </a:bodyPr>
          <a:lstStyle/>
          <a:p>
            <a:r>
              <a:rPr lang="en-GB" b="1" dirty="0"/>
              <a:t>My week in Lucky House: the horror of Hong Kong's coffin homes</a:t>
            </a:r>
          </a:p>
          <a:p>
            <a:r>
              <a:rPr lang="en-GB" dirty="0">
                <a:hlinkClick r:id="rId2"/>
              </a:rPr>
              <a:t>Benjamin Haas joins the retirees, working poor, drug addicts and convicted criminals who live crammed into the city’s tiny plywood cubicles</a:t>
            </a:r>
            <a:endParaRPr lang="en-GB" dirty="0"/>
          </a:p>
          <a:p>
            <a:endParaRPr lang="en-GB" dirty="0"/>
          </a:p>
          <a:p>
            <a:r>
              <a:rPr lang="en-GB" b="1" dirty="0"/>
              <a:t>Russian </a:t>
            </a:r>
            <a:r>
              <a:rPr lang="en-GB" b="1" dirty="0" err="1"/>
              <a:t>rooftopper</a:t>
            </a:r>
            <a:r>
              <a:rPr lang="en-GB" b="1" dirty="0"/>
              <a:t> skateboards &amp; somersaults on ledge of Hong Kong skyscraper </a:t>
            </a:r>
            <a:r>
              <a:rPr lang="en-GB" b="1" dirty="0">
                <a:hlinkClick r:id="rId3"/>
              </a:rPr>
              <a:t>(VIDEO)</a:t>
            </a:r>
            <a:endParaRPr lang="en-GB" b="1" dirty="0"/>
          </a:p>
          <a:p>
            <a:endParaRPr lang="en-GB" dirty="0"/>
          </a:p>
        </p:txBody>
      </p:sp>
      <p:sp>
        <p:nvSpPr>
          <p:cNvPr id="4" name="Content Placeholder 3"/>
          <p:cNvSpPr>
            <a:spLocks noGrp="1"/>
          </p:cNvSpPr>
          <p:nvPr>
            <p:ph sz="half" idx="2"/>
          </p:nvPr>
        </p:nvSpPr>
        <p:spPr/>
        <p:txBody>
          <a:bodyPr>
            <a:normAutofit fontScale="77500" lnSpcReduction="20000"/>
          </a:bodyPr>
          <a:lstStyle/>
          <a:p>
            <a:r>
              <a:rPr lang="en-GB" b="1" dirty="0"/>
              <a:t>Hong Kong Struggles with Pollution | FT World</a:t>
            </a:r>
          </a:p>
          <a:p>
            <a:r>
              <a:rPr lang="en-GB" dirty="0">
                <a:hlinkClick r:id="rId4"/>
              </a:rPr>
              <a:t>According to some measures, Hong Kong has the second worst air quality in China. It's a problem the city must address if it wants to maintain its position as Asia's leading international city, especially with Singapore offering a more pleasant environment and Shanghai's rise to prominence. The FT's Tom Griggs investigates.</a:t>
            </a:r>
            <a:endParaRPr lang="en-GB" dirty="0"/>
          </a:p>
        </p:txBody>
      </p:sp>
    </p:spTree>
    <p:extLst>
      <p:ext uri="{BB962C8B-B14F-4D97-AF65-F5344CB8AC3E}">
        <p14:creationId xmlns:p14="http://schemas.microsoft.com/office/powerpoint/2010/main" val="1488054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dirty="0">
                <a:solidFill>
                  <a:schemeClr val="bg1"/>
                </a:solidFill>
              </a:rPr>
              <a:t>Exam question</a:t>
            </a:r>
          </a:p>
        </p:txBody>
      </p:sp>
      <p:sp>
        <p:nvSpPr>
          <p:cNvPr id="3" name="Content Placeholder 2"/>
          <p:cNvSpPr>
            <a:spLocks noGrp="1"/>
          </p:cNvSpPr>
          <p:nvPr>
            <p:ph sz="half" idx="1"/>
          </p:nvPr>
        </p:nvSpPr>
        <p:spPr>
          <a:xfrm>
            <a:off x="457200" y="1600200"/>
            <a:ext cx="8147248" cy="4525963"/>
          </a:xfrm>
        </p:spPr>
        <p:txBody>
          <a:bodyPr/>
          <a:lstStyle/>
          <a:p>
            <a:r>
              <a:rPr lang="en-GB" dirty="0">
                <a:solidFill>
                  <a:schemeClr val="bg1"/>
                </a:solidFill>
              </a:rPr>
              <a:t>With reference to case study/</a:t>
            </a:r>
            <a:r>
              <a:rPr lang="en-GB" dirty="0" err="1">
                <a:solidFill>
                  <a:schemeClr val="bg1"/>
                </a:solidFill>
              </a:rPr>
              <a:t>ies</a:t>
            </a:r>
            <a:r>
              <a:rPr lang="en-GB" dirty="0">
                <a:solidFill>
                  <a:schemeClr val="bg1"/>
                </a:solidFill>
              </a:rPr>
              <a:t> describe some of the challenges faced by </a:t>
            </a:r>
            <a:r>
              <a:rPr lang="en-GB" b="1" dirty="0">
                <a:solidFill>
                  <a:schemeClr val="bg1"/>
                </a:solidFill>
              </a:rPr>
              <a:t>developed</a:t>
            </a:r>
            <a:r>
              <a:rPr lang="en-GB" dirty="0">
                <a:solidFill>
                  <a:schemeClr val="bg1"/>
                </a:solidFill>
              </a:rPr>
              <a:t> world cities? (8marks)</a:t>
            </a:r>
          </a:p>
        </p:txBody>
      </p:sp>
    </p:spTree>
    <p:extLst>
      <p:ext uri="{BB962C8B-B14F-4D97-AF65-F5344CB8AC3E}">
        <p14:creationId xmlns:p14="http://schemas.microsoft.com/office/powerpoint/2010/main" val="3779600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ong Kong Ecological Footprint Summary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423"/>
            <a:ext cx="5076056" cy="68664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36096" y="620688"/>
            <a:ext cx="3312368" cy="6186309"/>
          </a:xfrm>
          <a:prstGeom prst="rect">
            <a:avLst/>
          </a:prstGeom>
        </p:spPr>
        <p:txBody>
          <a:bodyPr wrap="square">
            <a:spAutoFit/>
          </a:bodyPr>
          <a:lstStyle/>
          <a:p>
            <a:r>
              <a:rPr lang="en-GB" dirty="0"/>
              <a:t>According to the latest data of Hong Kong's Ecological Footprint issued by WWF, Hong Kong people are living beyond the Earth’s limits. 3.1 Earths are needed if everyone lived the lifestyle of Hong Kong people. Hong Kong’s footprint is larger than the global average of 1.5 Earths. WWF calls for immediate actions from Hong Kong Government, businesses and individuals, to transform Hong Kong into a more sustainable city. </a:t>
            </a:r>
          </a:p>
          <a:p>
            <a:endParaRPr lang="en-GB" dirty="0"/>
          </a:p>
          <a:p>
            <a:r>
              <a:rPr lang="en-GB" dirty="0">
                <a:hlinkClick r:id="rId3"/>
              </a:rPr>
              <a:t>http://awsassets.wwfhk.panda.org/downloads/wwf_hk_footprint_eng_web_141017_1.pdf</a:t>
            </a:r>
            <a:endParaRPr lang="en-GB" dirty="0"/>
          </a:p>
          <a:p>
            <a:endParaRPr lang="en-GB" dirty="0"/>
          </a:p>
        </p:txBody>
      </p:sp>
    </p:spTree>
    <p:extLst>
      <p:ext uri="{BB962C8B-B14F-4D97-AF65-F5344CB8AC3E}">
        <p14:creationId xmlns:p14="http://schemas.microsoft.com/office/powerpoint/2010/main" val="8863796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hong kong waste to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2" y="0"/>
            <a:ext cx="9166903"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4676943"/>
            <a:ext cx="8784976" cy="1200329"/>
          </a:xfrm>
          <a:prstGeom prst="rect">
            <a:avLst/>
          </a:prstGeom>
        </p:spPr>
        <p:txBody>
          <a:bodyPr wrap="square">
            <a:spAutoFit/>
          </a:bodyPr>
          <a:lstStyle/>
          <a:p>
            <a:pPr fontAlgn="base"/>
            <a:r>
              <a:rPr lang="en-GB" b="1" dirty="0">
                <a:solidFill>
                  <a:schemeClr val="bg1"/>
                </a:solidFill>
              </a:rPr>
              <a:t>US$4bn Waste to Energy Deal for Keppel </a:t>
            </a:r>
            <a:r>
              <a:rPr lang="en-GB" b="1" dirty="0" err="1">
                <a:solidFill>
                  <a:schemeClr val="bg1"/>
                </a:solidFill>
              </a:rPr>
              <a:t>Seghers</a:t>
            </a:r>
            <a:r>
              <a:rPr lang="en-GB" b="1" dirty="0">
                <a:solidFill>
                  <a:schemeClr val="bg1"/>
                </a:solidFill>
              </a:rPr>
              <a:t> in Hong Kong</a:t>
            </a:r>
          </a:p>
          <a:p>
            <a:pPr fontAlgn="base"/>
            <a:r>
              <a:rPr lang="en-GB" dirty="0">
                <a:solidFill>
                  <a:schemeClr val="bg1"/>
                </a:solidFill>
              </a:rPr>
              <a:t>Waste to energy and infrastructure firm Keppel </a:t>
            </a:r>
            <a:r>
              <a:rPr lang="en-GB" dirty="0" err="1">
                <a:solidFill>
                  <a:schemeClr val="bg1"/>
                </a:solidFill>
              </a:rPr>
              <a:t>Seghers</a:t>
            </a:r>
            <a:r>
              <a:rPr lang="en-GB" dirty="0">
                <a:solidFill>
                  <a:schemeClr val="bg1"/>
                </a:solidFill>
              </a:rPr>
              <a:t> and its Chinese partner, Zhen Hu, have been awarded a contract worth $4 billion for Hong Kong’s first integrated Waste Management Facility to be built on a reclaimed island.</a:t>
            </a:r>
          </a:p>
        </p:txBody>
      </p:sp>
      <p:sp>
        <p:nvSpPr>
          <p:cNvPr id="3" name="Rectangle 2"/>
          <p:cNvSpPr/>
          <p:nvPr/>
        </p:nvSpPr>
        <p:spPr>
          <a:xfrm>
            <a:off x="251520" y="6178078"/>
            <a:ext cx="8784976" cy="923330"/>
          </a:xfrm>
          <a:prstGeom prst="rect">
            <a:avLst/>
          </a:prstGeom>
        </p:spPr>
        <p:txBody>
          <a:bodyPr wrap="square">
            <a:spAutoFit/>
          </a:bodyPr>
          <a:lstStyle/>
          <a:p>
            <a:r>
              <a:rPr lang="en-GB" dirty="0">
                <a:hlinkClick r:id="rId3"/>
              </a:rPr>
              <a:t>https://waste-management-world.com/a/us4bn-waste-to-energy-deal-for-keppel-seghers-in-hong-kong</a:t>
            </a:r>
            <a:endParaRPr lang="en-GB" dirty="0"/>
          </a:p>
          <a:p>
            <a:endParaRPr lang="en-GB" dirty="0"/>
          </a:p>
        </p:txBody>
      </p:sp>
    </p:spTree>
    <p:extLst>
      <p:ext uri="{BB962C8B-B14F-4D97-AF65-F5344CB8AC3E}">
        <p14:creationId xmlns:p14="http://schemas.microsoft.com/office/powerpoint/2010/main" val="109577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984" y="980728"/>
            <a:ext cx="4572000" cy="4256550"/>
          </a:xfrm>
          <a:prstGeom prst="rect">
            <a:avLst/>
          </a:prstGeom>
        </p:spPr>
        <p:txBody>
          <a:bodyPr>
            <a:spAutoFit/>
          </a:bodyPr>
          <a:lstStyle/>
          <a:p>
            <a:pPr marL="57150">
              <a:lnSpc>
                <a:spcPct val="90000"/>
              </a:lnSpc>
              <a:spcAft>
                <a:spcPts val="600"/>
              </a:spcAft>
            </a:pPr>
            <a:r>
              <a:rPr lang="en-US" b="1" dirty="0"/>
              <a:t>Issues Hong Kong Faces</a:t>
            </a:r>
          </a:p>
          <a:p>
            <a:pPr marL="57150">
              <a:lnSpc>
                <a:spcPct val="90000"/>
              </a:lnSpc>
              <a:spcAft>
                <a:spcPts val="600"/>
              </a:spcAft>
            </a:pPr>
            <a:endParaRPr lang="en-US" b="1" dirty="0"/>
          </a:p>
          <a:p>
            <a:pPr marL="57150">
              <a:lnSpc>
                <a:spcPct val="90000"/>
              </a:lnSpc>
              <a:spcAft>
                <a:spcPts val="600"/>
              </a:spcAft>
            </a:pPr>
            <a:r>
              <a:rPr lang="en-US" dirty="0"/>
              <a:t>Food</a:t>
            </a:r>
          </a:p>
          <a:p>
            <a:pPr marL="57150">
              <a:lnSpc>
                <a:spcPct val="90000"/>
              </a:lnSpc>
              <a:spcAft>
                <a:spcPts val="600"/>
              </a:spcAft>
            </a:pPr>
            <a:endParaRPr lang="en-US" dirty="0"/>
          </a:p>
          <a:p>
            <a:pPr marL="57150">
              <a:lnSpc>
                <a:spcPct val="90000"/>
              </a:lnSpc>
              <a:spcAft>
                <a:spcPts val="600"/>
              </a:spcAft>
            </a:pPr>
            <a:r>
              <a:rPr lang="en-US" dirty="0"/>
              <a:t>Energy</a:t>
            </a:r>
          </a:p>
          <a:p>
            <a:pPr marL="57150">
              <a:lnSpc>
                <a:spcPct val="90000"/>
              </a:lnSpc>
              <a:spcAft>
                <a:spcPts val="600"/>
              </a:spcAft>
            </a:pPr>
            <a:endParaRPr lang="en-US" dirty="0"/>
          </a:p>
          <a:p>
            <a:pPr marL="57150">
              <a:lnSpc>
                <a:spcPct val="90000"/>
              </a:lnSpc>
              <a:spcAft>
                <a:spcPts val="600"/>
              </a:spcAft>
            </a:pPr>
            <a:r>
              <a:rPr lang="en-US" dirty="0"/>
              <a:t>Transport</a:t>
            </a:r>
          </a:p>
          <a:p>
            <a:pPr marL="57150">
              <a:lnSpc>
                <a:spcPct val="90000"/>
              </a:lnSpc>
              <a:spcAft>
                <a:spcPts val="600"/>
              </a:spcAft>
            </a:pPr>
            <a:endParaRPr lang="en-US" dirty="0"/>
          </a:p>
          <a:p>
            <a:pPr marL="57150">
              <a:lnSpc>
                <a:spcPct val="90000"/>
              </a:lnSpc>
              <a:spcAft>
                <a:spcPts val="600"/>
              </a:spcAft>
            </a:pPr>
            <a:r>
              <a:rPr lang="en-US" dirty="0"/>
              <a:t>Waste Disposal</a:t>
            </a:r>
          </a:p>
          <a:p>
            <a:pPr marL="57150">
              <a:lnSpc>
                <a:spcPct val="90000"/>
              </a:lnSpc>
              <a:spcAft>
                <a:spcPts val="600"/>
              </a:spcAft>
            </a:pPr>
            <a:endParaRPr lang="en-US" dirty="0"/>
          </a:p>
          <a:p>
            <a:pPr marL="57150">
              <a:lnSpc>
                <a:spcPct val="90000"/>
              </a:lnSpc>
              <a:spcAft>
                <a:spcPts val="600"/>
              </a:spcAft>
            </a:pPr>
            <a:r>
              <a:rPr lang="en-US" dirty="0"/>
              <a:t>concentrated </a:t>
            </a:r>
            <a:r>
              <a:rPr lang="en-US" b="1" dirty="0"/>
              <a:t>resource</a:t>
            </a:r>
            <a:r>
              <a:rPr lang="en-US" dirty="0"/>
              <a:t> consumption </a:t>
            </a:r>
          </a:p>
          <a:p>
            <a:pPr marL="57150">
              <a:lnSpc>
                <a:spcPct val="90000"/>
              </a:lnSpc>
              <a:spcAft>
                <a:spcPts val="600"/>
              </a:spcAft>
            </a:pPr>
            <a:endParaRPr lang="en-US" dirty="0"/>
          </a:p>
          <a:p>
            <a:pPr marL="57150">
              <a:lnSpc>
                <a:spcPct val="90000"/>
              </a:lnSpc>
              <a:spcAft>
                <a:spcPts val="600"/>
              </a:spcAft>
            </a:pPr>
            <a:r>
              <a:rPr lang="en-US" dirty="0"/>
              <a:t>Segregation</a:t>
            </a:r>
          </a:p>
        </p:txBody>
      </p:sp>
      <p:sp>
        <p:nvSpPr>
          <p:cNvPr id="3" name="Rectangle 2"/>
          <p:cNvSpPr/>
          <p:nvPr/>
        </p:nvSpPr>
        <p:spPr>
          <a:xfrm>
            <a:off x="0" y="980728"/>
            <a:ext cx="4572000" cy="4256550"/>
          </a:xfrm>
          <a:prstGeom prst="rect">
            <a:avLst/>
          </a:prstGeom>
        </p:spPr>
        <p:txBody>
          <a:bodyPr>
            <a:spAutoFit/>
          </a:bodyPr>
          <a:lstStyle/>
          <a:p>
            <a:pPr marL="57150">
              <a:lnSpc>
                <a:spcPct val="90000"/>
              </a:lnSpc>
              <a:spcAft>
                <a:spcPts val="600"/>
              </a:spcAft>
            </a:pPr>
            <a:r>
              <a:rPr lang="en-US" b="1" dirty="0"/>
              <a:t>Issues Hong Kong Faces</a:t>
            </a:r>
          </a:p>
          <a:p>
            <a:pPr marL="57150">
              <a:lnSpc>
                <a:spcPct val="90000"/>
              </a:lnSpc>
              <a:spcAft>
                <a:spcPts val="600"/>
              </a:spcAft>
            </a:pPr>
            <a:endParaRPr lang="en-US" b="1" dirty="0"/>
          </a:p>
          <a:p>
            <a:pPr marL="57150">
              <a:lnSpc>
                <a:spcPct val="90000"/>
              </a:lnSpc>
              <a:spcAft>
                <a:spcPts val="600"/>
              </a:spcAft>
            </a:pPr>
            <a:r>
              <a:rPr lang="en-US" dirty="0" err="1"/>
              <a:t>dofo</a:t>
            </a:r>
            <a:endParaRPr lang="en-US" dirty="0"/>
          </a:p>
          <a:p>
            <a:pPr marL="57150">
              <a:lnSpc>
                <a:spcPct val="90000"/>
              </a:lnSpc>
              <a:spcAft>
                <a:spcPts val="600"/>
              </a:spcAft>
            </a:pPr>
            <a:endParaRPr lang="en-US" dirty="0"/>
          </a:p>
          <a:p>
            <a:pPr marL="57150">
              <a:lnSpc>
                <a:spcPct val="90000"/>
              </a:lnSpc>
              <a:spcAft>
                <a:spcPts val="600"/>
              </a:spcAft>
            </a:pPr>
            <a:r>
              <a:rPr lang="en-US" dirty="0" err="1"/>
              <a:t>ygrnee</a:t>
            </a:r>
            <a:endParaRPr lang="en-US" dirty="0"/>
          </a:p>
          <a:p>
            <a:pPr marL="57150">
              <a:lnSpc>
                <a:spcPct val="90000"/>
              </a:lnSpc>
              <a:spcAft>
                <a:spcPts val="600"/>
              </a:spcAft>
            </a:pPr>
            <a:endParaRPr lang="en-US" dirty="0"/>
          </a:p>
          <a:p>
            <a:pPr marL="57150">
              <a:lnSpc>
                <a:spcPct val="90000"/>
              </a:lnSpc>
              <a:spcAft>
                <a:spcPts val="600"/>
              </a:spcAft>
            </a:pPr>
            <a:r>
              <a:rPr lang="en-US" dirty="0" err="1"/>
              <a:t>porsttnar</a:t>
            </a:r>
            <a:endParaRPr lang="en-US" dirty="0"/>
          </a:p>
          <a:p>
            <a:pPr marL="57150">
              <a:lnSpc>
                <a:spcPct val="90000"/>
              </a:lnSpc>
              <a:spcAft>
                <a:spcPts val="600"/>
              </a:spcAft>
            </a:pPr>
            <a:endParaRPr lang="en-US" dirty="0"/>
          </a:p>
          <a:p>
            <a:pPr marL="57150">
              <a:lnSpc>
                <a:spcPct val="90000"/>
              </a:lnSpc>
              <a:spcAft>
                <a:spcPts val="600"/>
              </a:spcAft>
            </a:pPr>
            <a:r>
              <a:rPr lang="en-US" dirty="0" err="1"/>
              <a:t>astwe</a:t>
            </a:r>
            <a:r>
              <a:rPr lang="en-US" dirty="0"/>
              <a:t> </a:t>
            </a:r>
            <a:r>
              <a:rPr lang="en-US" dirty="0" err="1"/>
              <a:t>ispolasd</a:t>
            </a:r>
            <a:endParaRPr lang="en-US" dirty="0"/>
          </a:p>
          <a:p>
            <a:pPr marL="57150">
              <a:lnSpc>
                <a:spcPct val="90000"/>
              </a:lnSpc>
              <a:spcAft>
                <a:spcPts val="600"/>
              </a:spcAft>
            </a:pPr>
            <a:endParaRPr lang="en-US" dirty="0"/>
          </a:p>
          <a:p>
            <a:pPr marL="57150">
              <a:lnSpc>
                <a:spcPct val="90000"/>
              </a:lnSpc>
              <a:spcAft>
                <a:spcPts val="600"/>
              </a:spcAft>
            </a:pPr>
            <a:r>
              <a:rPr lang="en-US" dirty="0"/>
              <a:t>concentrated </a:t>
            </a:r>
            <a:r>
              <a:rPr lang="en-US" dirty="0" err="1"/>
              <a:t>rceuoser</a:t>
            </a:r>
            <a:r>
              <a:rPr lang="en-US" dirty="0"/>
              <a:t> consumption </a:t>
            </a:r>
          </a:p>
          <a:p>
            <a:pPr marL="57150">
              <a:lnSpc>
                <a:spcPct val="90000"/>
              </a:lnSpc>
              <a:spcAft>
                <a:spcPts val="600"/>
              </a:spcAft>
            </a:pPr>
            <a:endParaRPr lang="en-US" dirty="0"/>
          </a:p>
          <a:p>
            <a:pPr marL="57150">
              <a:lnSpc>
                <a:spcPct val="90000"/>
              </a:lnSpc>
              <a:spcAft>
                <a:spcPts val="600"/>
              </a:spcAft>
            </a:pPr>
            <a:r>
              <a:rPr lang="en-US" dirty="0" err="1"/>
              <a:t>niotagresge</a:t>
            </a:r>
            <a:endParaRPr lang="en-US" dirty="0"/>
          </a:p>
        </p:txBody>
      </p:sp>
      <p:sp>
        <p:nvSpPr>
          <p:cNvPr id="4" name="TextBox 3"/>
          <p:cNvSpPr txBox="1"/>
          <p:nvPr/>
        </p:nvSpPr>
        <p:spPr>
          <a:xfrm>
            <a:off x="0" y="5877272"/>
            <a:ext cx="9144000" cy="523220"/>
          </a:xfrm>
          <a:prstGeom prst="rect">
            <a:avLst/>
          </a:prstGeom>
          <a:noFill/>
        </p:spPr>
        <p:txBody>
          <a:bodyPr wrap="square" rtlCol="0">
            <a:spAutoFit/>
          </a:bodyPr>
          <a:lstStyle/>
          <a:p>
            <a:r>
              <a:rPr lang="en-US" sz="2800" b="1" dirty="0"/>
              <a:t>Extra Challenge – </a:t>
            </a:r>
            <a:r>
              <a:rPr lang="en-US" sz="2800" dirty="0"/>
              <a:t>Define the problem in 1 sentence</a:t>
            </a:r>
          </a:p>
        </p:txBody>
      </p:sp>
    </p:spTree>
    <p:extLst>
      <p:ext uri="{BB962C8B-B14F-4D97-AF65-F5344CB8AC3E}">
        <p14:creationId xmlns:p14="http://schemas.microsoft.com/office/powerpoint/2010/main" val="25077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ge result for hong ko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2273" r="12728"/>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9610" y="0"/>
            <a:ext cx="578859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extBox 1"/>
          <p:cNvSpPr txBox="1"/>
          <p:nvPr/>
        </p:nvSpPr>
        <p:spPr>
          <a:xfrm>
            <a:off x="3038166" y="2324100"/>
            <a:ext cx="5088195" cy="387508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100" b="1"/>
              <a:t>Lesson Title – </a:t>
            </a:r>
            <a:r>
              <a:rPr lang="en-US" sz="2100"/>
              <a:t>Urban Challenges in Hong Kong</a:t>
            </a:r>
          </a:p>
          <a:p>
            <a:pPr indent="-228600">
              <a:lnSpc>
                <a:spcPct val="90000"/>
              </a:lnSpc>
              <a:spcAft>
                <a:spcPts val="600"/>
              </a:spcAft>
              <a:buFont typeface="Arial" panose="020B0604020202020204" pitchFamily="34" charset="0"/>
              <a:buChar char="•"/>
            </a:pPr>
            <a:endParaRPr lang="en-US" sz="2100"/>
          </a:p>
          <a:p>
            <a:pPr indent="-228600">
              <a:lnSpc>
                <a:spcPct val="90000"/>
              </a:lnSpc>
              <a:spcAft>
                <a:spcPts val="600"/>
              </a:spcAft>
              <a:buFont typeface="Arial" panose="020B0604020202020204" pitchFamily="34" charset="0"/>
              <a:buChar char="•"/>
            </a:pPr>
            <a:endParaRPr lang="en-US" sz="2100"/>
          </a:p>
          <a:p>
            <a:pPr indent="-228600">
              <a:lnSpc>
                <a:spcPct val="90000"/>
              </a:lnSpc>
              <a:spcAft>
                <a:spcPts val="600"/>
              </a:spcAft>
              <a:buFont typeface="Arial" panose="020B0604020202020204" pitchFamily="34" charset="0"/>
              <a:buChar char="•"/>
            </a:pPr>
            <a:r>
              <a:rPr lang="en-US" sz="2100" b="1"/>
              <a:t>Outcome – </a:t>
            </a:r>
            <a:r>
              <a:rPr lang="en-US" sz="2100"/>
              <a:t>All will be able to demostrate their understadning of the urban challenges Hong Kong Faces</a:t>
            </a:r>
          </a:p>
          <a:p>
            <a:pPr indent="-228600">
              <a:lnSpc>
                <a:spcPct val="90000"/>
              </a:lnSpc>
              <a:spcAft>
                <a:spcPts val="600"/>
              </a:spcAft>
              <a:buFont typeface="Arial" panose="020B0604020202020204" pitchFamily="34" charset="0"/>
              <a:buChar char="•"/>
            </a:pPr>
            <a:endParaRPr lang="en-US" sz="2100"/>
          </a:p>
          <a:p>
            <a:pPr indent="-228600">
              <a:lnSpc>
                <a:spcPct val="90000"/>
              </a:lnSpc>
              <a:spcAft>
                <a:spcPts val="600"/>
              </a:spcAft>
              <a:buFont typeface="Arial" panose="020B0604020202020204" pitchFamily="34" charset="0"/>
              <a:buChar char="•"/>
            </a:pPr>
            <a:endParaRPr lang="en-US" sz="2100"/>
          </a:p>
        </p:txBody>
      </p:sp>
      <p:sp>
        <p:nvSpPr>
          <p:cNvPr id="73" name="Rectangle 72">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4383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age result for hong ko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12273" r="12728"/>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9610" y="0"/>
            <a:ext cx="578859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extBox 1"/>
          <p:cNvSpPr txBox="1"/>
          <p:nvPr/>
        </p:nvSpPr>
        <p:spPr>
          <a:xfrm>
            <a:off x="3038166" y="332656"/>
            <a:ext cx="5088195" cy="5866531"/>
          </a:xfrm>
          <a:prstGeom prst="rect">
            <a:avLst/>
          </a:prstGeom>
        </p:spPr>
        <p:txBody>
          <a:bodyPr vert="horz" lIns="91440" tIns="45720" rIns="91440" bIns="45720" rtlCol="0">
            <a:noAutofit/>
          </a:bodyPr>
          <a:lstStyle/>
          <a:p>
            <a:pPr>
              <a:lnSpc>
                <a:spcPct val="90000"/>
              </a:lnSpc>
              <a:spcAft>
                <a:spcPts val="600"/>
              </a:spcAft>
            </a:pPr>
            <a:r>
              <a:rPr lang="en-US" b="1" dirty="0"/>
              <a:t>Lesson Challenge</a:t>
            </a:r>
          </a:p>
          <a:p>
            <a:pPr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Using what you now know about the challenges Hong Kong faces, put together a piece of work to highlight the key points. You must include:</a:t>
            </a:r>
          </a:p>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Social Challenges </a:t>
            </a:r>
          </a:p>
          <a:p>
            <a:pPr marL="285750" indent="-228600">
              <a:lnSpc>
                <a:spcPct val="90000"/>
              </a:lnSpc>
              <a:spcAft>
                <a:spcPts val="600"/>
              </a:spcAft>
              <a:buFont typeface="Arial" panose="020B0604020202020204" pitchFamily="34" charset="0"/>
              <a:buChar char="•"/>
            </a:pPr>
            <a:r>
              <a:rPr lang="en-US" dirty="0"/>
              <a:t>Environmental Challenges</a:t>
            </a:r>
          </a:p>
          <a:p>
            <a:pPr marL="285750" indent="-228600">
              <a:lnSpc>
                <a:spcPct val="90000"/>
              </a:lnSpc>
              <a:spcAft>
                <a:spcPts val="600"/>
              </a:spcAft>
              <a:buFont typeface="Arial" panose="020B0604020202020204" pitchFamily="34" charset="0"/>
              <a:buChar char="•"/>
            </a:pPr>
            <a:r>
              <a:rPr lang="en-US" dirty="0"/>
              <a:t>Economic Challenges</a:t>
            </a:r>
          </a:p>
          <a:p>
            <a:pPr marL="285750" indent="-228600">
              <a:lnSpc>
                <a:spcPct val="90000"/>
              </a:lnSpc>
              <a:spcAft>
                <a:spcPts val="600"/>
              </a:spcAft>
              <a:buFont typeface="Arial" panose="020B0604020202020204" pitchFamily="34" charset="0"/>
              <a:buChar char="•"/>
            </a:pPr>
            <a:endParaRPr lang="en-US" dirty="0"/>
          </a:p>
          <a:p>
            <a:pPr>
              <a:lnSpc>
                <a:spcPct val="90000"/>
              </a:lnSpc>
              <a:spcAft>
                <a:spcPts val="600"/>
              </a:spcAft>
            </a:pPr>
            <a:r>
              <a:rPr lang="en-US" dirty="0"/>
              <a:t>You could do:</a:t>
            </a:r>
          </a:p>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A poster</a:t>
            </a:r>
          </a:p>
          <a:p>
            <a:pPr marL="285750" indent="-228600">
              <a:lnSpc>
                <a:spcPct val="90000"/>
              </a:lnSpc>
              <a:spcAft>
                <a:spcPts val="600"/>
              </a:spcAft>
              <a:buFont typeface="Arial" panose="020B0604020202020204" pitchFamily="34" charset="0"/>
              <a:buChar char="•"/>
            </a:pPr>
            <a:r>
              <a:rPr lang="en-US" dirty="0"/>
              <a:t>A vlog</a:t>
            </a:r>
          </a:p>
          <a:p>
            <a:pPr marL="285750" indent="-228600">
              <a:lnSpc>
                <a:spcPct val="90000"/>
              </a:lnSpc>
              <a:spcAft>
                <a:spcPts val="600"/>
              </a:spcAft>
              <a:buFont typeface="Arial" panose="020B0604020202020204" pitchFamily="34" charset="0"/>
              <a:buChar char="•"/>
            </a:pPr>
            <a:r>
              <a:rPr lang="en-US" dirty="0"/>
              <a:t>A news report</a:t>
            </a:r>
          </a:p>
          <a:p>
            <a:pPr marL="285750" indent="-228600">
              <a:lnSpc>
                <a:spcPct val="90000"/>
              </a:lnSpc>
              <a:spcAft>
                <a:spcPts val="600"/>
              </a:spcAft>
              <a:buFont typeface="Arial" panose="020B0604020202020204" pitchFamily="34" charset="0"/>
              <a:buChar char="•"/>
            </a:pPr>
            <a:r>
              <a:rPr lang="en-US" dirty="0"/>
              <a:t>A story</a:t>
            </a:r>
          </a:p>
          <a:p>
            <a:pPr marL="285750" indent="-228600">
              <a:lnSpc>
                <a:spcPct val="90000"/>
              </a:lnSpc>
              <a:spcAft>
                <a:spcPts val="600"/>
              </a:spcAft>
              <a:buFont typeface="Arial" panose="020B0604020202020204" pitchFamily="34" charset="0"/>
              <a:buChar char="•"/>
            </a:pPr>
            <a:r>
              <a:rPr lang="en-US" dirty="0"/>
              <a:t>A diary </a:t>
            </a:r>
          </a:p>
          <a:p>
            <a:pPr marL="285750" indent="-228600">
              <a:lnSpc>
                <a:spcPct val="90000"/>
              </a:lnSpc>
              <a:spcAft>
                <a:spcPts val="600"/>
              </a:spcAft>
              <a:buFont typeface="Arial" panose="020B0604020202020204" pitchFamily="34" charset="0"/>
              <a:buChar char="•"/>
            </a:pPr>
            <a:r>
              <a:rPr lang="en-US" dirty="0"/>
              <a:t>A poem </a:t>
            </a:r>
          </a:p>
          <a:p>
            <a:pPr marL="285750" indent="-228600">
              <a:lnSpc>
                <a:spcPct val="90000"/>
              </a:lnSpc>
              <a:spcAft>
                <a:spcPts val="600"/>
              </a:spcAft>
              <a:buFont typeface="Arial" panose="020B0604020202020204" pitchFamily="34" charset="0"/>
              <a:buChar char="•"/>
            </a:pPr>
            <a:r>
              <a:rPr lang="en-US" dirty="0"/>
              <a:t>Any other idea that you feel is appropriate!</a:t>
            </a:r>
          </a:p>
        </p:txBody>
      </p:sp>
      <p:sp>
        <p:nvSpPr>
          <p:cNvPr id="73" name="Rectangle 72">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1737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85" y="-4717"/>
            <a:ext cx="3384376" cy="3176254"/>
          </a:xfrm>
          <a:prstGeom prst="rect">
            <a:avLst/>
          </a:prstGeom>
        </p:spPr>
        <p:txBody>
          <a:bodyPr wrap="square">
            <a:spAutoFit/>
          </a:bodyPr>
          <a:lstStyle/>
          <a:p>
            <a:pPr marL="57150">
              <a:lnSpc>
                <a:spcPct val="90000"/>
              </a:lnSpc>
              <a:spcAft>
                <a:spcPts val="600"/>
              </a:spcAft>
            </a:pPr>
            <a:r>
              <a:rPr lang="en-US" sz="1200" b="1" dirty="0"/>
              <a:t>Issues Hong Kong Faces</a:t>
            </a:r>
          </a:p>
          <a:p>
            <a:pPr marL="57150">
              <a:lnSpc>
                <a:spcPct val="90000"/>
              </a:lnSpc>
              <a:spcAft>
                <a:spcPts val="600"/>
              </a:spcAft>
            </a:pPr>
            <a:endParaRPr lang="en-US" sz="1200" b="1" dirty="0"/>
          </a:p>
          <a:p>
            <a:pPr marL="57150">
              <a:lnSpc>
                <a:spcPct val="90000"/>
              </a:lnSpc>
              <a:spcAft>
                <a:spcPts val="600"/>
              </a:spcAft>
            </a:pPr>
            <a:r>
              <a:rPr lang="en-US" sz="1200" dirty="0" err="1"/>
              <a:t>dofo</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ygrnee</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porsttnar</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astwe</a:t>
            </a:r>
            <a:r>
              <a:rPr lang="en-US" sz="1200" dirty="0"/>
              <a:t> </a:t>
            </a:r>
            <a:r>
              <a:rPr lang="en-US" sz="1200" dirty="0" err="1"/>
              <a:t>ispolasd</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a:t>concentrated </a:t>
            </a:r>
            <a:r>
              <a:rPr lang="en-US" sz="1200" dirty="0" err="1"/>
              <a:t>rceuoser</a:t>
            </a:r>
            <a:r>
              <a:rPr lang="en-US" sz="1200" dirty="0"/>
              <a:t> consumption </a:t>
            </a:r>
          </a:p>
          <a:p>
            <a:pPr marL="57150">
              <a:lnSpc>
                <a:spcPct val="90000"/>
              </a:lnSpc>
              <a:spcAft>
                <a:spcPts val="600"/>
              </a:spcAft>
            </a:pPr>
            <a:endParaRPr lang="en-US" sz="1200" dirty="0"/>
          </a:p>
          <a:p>
            <a:pPr marL="57150">
              <a:lnSpc>
                <a:spcPct val="90000"/>
              </a:lnSpc>
              <a:spcAft>
                <a:spcPts val="600"/>
              </a:spcAft>
            </a:pPr>
            <a:r>
              <a:rPr lang="en-US" sz="1200" dirty="0" err="1"/>
              <a:t>niotagresge</a:t>
            </a:r>
            <a:endParaRPr lang="en-US" sz="1200" dirty="0"/>
          </a:p>
        </p:txBody>
      </p:sp>
      <p:sp>
        <p:nvSpPr>
          <p:cNvPr id="3" name="Rectangle 2"/>
          <p:cNvSpPr/>
          <p:nvPr/>
        </p:nvSpPr>
        <p:spPr>
          <a:xfrm>
            <a:off x="4515780" y="0"/>
            <a:ext cx="3384376" cy="3176254"/>
          </a:xfrm>
          <a:prstGeom prst="rect">
            <a:avLst/>
          </a:prstGeom>
        </p:spPr>
        <p:txBody>
          <a:bodyPr wrap="square">
            <a:spAutoFit/>
          </a:bodyPr>
          <a:lstStyle/>
          <a:p>
            <a:pPr marL="57150">
              <a:lnSpc>
                <a:spcPct val="90000"/>
              </a:lnSpc>
              <a:spcAft>
                <a:spcPts val="600"/>
              </a:spcAft>
            </a:pPr>
            <a:r>
              <a:rPr lang="en-US" sz="1200" b="1" dirty="0"/>
              <a:t>Issues Hong Kong Faces</a:t>
            </a:r>
          </a:p>
          <a:p>
            <a:pPr marL="57150">
              <a:lnSpc>
                <a:spcPct val="90000"/>
              </a:lnSpc>
              <a:spcAft>
                <a:spcPts val="600"/>
              </a:spcAft>
            </a:pPr>
            <a:endParaRPr lang="en-US" sz="1200" b="1" dirty="0"/>
          </a:p>
          <a:p>
            <a:pPr marL="57150">
              <a:lnSpc>
                <a:spcPct val="90000"/>
              </a:lnSpc>
              <a:spcAft>
                <a:spcPts val="600"/>
              </a:spcAft>
            </a:pPr>
            <a:r>
              <a:rPr lang="en-US" sz="1200" dirty="0" err="1"/>
              <a:t>dofo</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ygrnee</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porsttnar</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astwe</a:t>
            </a:r>
            <a:r>
              <a:rPr lang="en-US" sz="1200" dirty="0"/>
              <a:t> </a:t>
            </a:r>
            <a:r>
              <a:rPr lang="en-US" sz="1200" dirty="0" err="1"/>
              <a:t>ispolasd</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a:t>concentrated </a:t>
            </a:r>
            <a:r>
              <a:rPr lang="en-US" sz="1200" dirty="0" err="1"/>
              <a:t>rceuoser</a:t>
            </a:r>
            <a:r>
              <a:rPr lang="en-US" sz="1200" dirty="0"/>
              <a:t> consumption </a:t>
            </a:r>
          </a:p>
          <a:p>
            <a:pPr marL="57150">
              <a:lnSpc>
                <a:spcPct val="90000"/>
              </a:lnSpc>
              <a:spcAft>
                <a:spcPts val="600"/>
              </a:spcAft>
            </a:pPr>
            <a:endParaRPr lang="en-US" sz="1200" dirty="0"/>
          </a:p>
          <a:p>
            <a:pPr marL="57150">
              <a:lnSpc>
                <a:spcPct val="90000"/>
              </a:lnSpc>
              <a:spcAft>
                <a:spcPts val="600"/>
              </a:spcAft>
            </a:pPr>
            <a:r>
              <a:rPr lang="en-US" sz="1200" dirty="0" err="1"/>
              <a:t>niotagresge</a:t>
            </a:r>
            <a:endParaRPr lang="en-US" sz="1200" dirty="0"/>
          </a:p>
        </p:txBody>
      </p:sp>
      <p:sp>
        <p:nvSpPr>
          <p:cNvPr id="4" name="Rectangle 3"/>
          <p:cNvSpPr/>
          <p:nvPr/>
        </p:nvSpPr>
        <p:spPr>
          <a:xfrm>
            <a:off x="0" y="3429000"/>
            <a:ext cx="3384376" cy="3176254"/>
          </a:xfrm>
          <a:prstGeom prst="rect">
            <a:avLst/>
          </a:prstGeom>
        </p:spPr>
        <p:txBody>
          <a:bodyPr wrap="square">
            <a:spAutoFit/>
          </a:bodyPr>
          <a:lstStyle/>
          <a:p>
            <a:pPr marL="57150">
              <a:lnSpc>
                <a:spcPct val="90000"/>
              </a:lnSpc>
              <a:spcAft>
                <a:spcPts val="600"/>
              </a:spcAft>
            </a:pPr>
            <a:r>
              <a:rPr lang="en-US" sz="1200" b="1" dirty="0"/>
              <a:t>Issues Hong Kong Faces</a:t>
            </a:r>
          </a:p>
          <a:p>
            <a:pPr marL="57150">
              <a:lnSpc>
                <a:spcPct val="90000"/>
              </a:lnSpc>
              <a:spcAft>
                <a:spcPts val="600"/>
              </a:spcAft>
            </a:pPr>
            <a:endParaRPr lang="en-US" sz="1200" b="1" dirty="0"/>
          </a:p>
          <a:p>
            <a:pPr marL="57150">
              <a:lnSpc>
                <a:spcPct val="90000"/>
              </a:lnSpc>
              <a:spcAft>
                <a:spcPts val="600"/>
              </a:spcAft>
            </a:pPr>
            <a:r>
              <a:rPr lang="en-US" sz="1200" dirty="0" err="1"/>
              <a:t>dofo</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ygrnee</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porsttnar</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astwe</a:t>
            </a:r>
            <a:r>
              <a:rPr lang="en-US" sz="1200" dirty="0"/>
              <a:t> </a:t>
            </a:r>
            <a:r>
              <a:rPr lang="en-US" sz="1200" dirty="0" err="1"/>
              <a:t>ispolasd</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a:t>concentrated </a:t>
            </a:r>
            <a:r>
              <a:rPr lang="en-US" sz="1200" dirty="0" err="1"/>
              <a:t>rceuoser</a:t>
            </a:r>
            <a:r>
              <a:rPr lang="en-US" sz="1200" dirty="0"/>
              <a:t> consumption </a:t>
            </a:r>
          </a:p>
          <a:p>
            <a:pPr marL="57150">
              <a:lnSpc>
                <a:spcPct val="90000"/>
              </a:lnSpc>
              <a:spcAft>
                <a:spcPts val="600"/>
              </a:spcAft>
            </a:pPr>
            <a:endParaRPr lang="en-US" sz="1200" dirty="0"/>
          </a:p>
          <a:p>
            <a:pPr marL="57150">
              <a:lnSpc>
                <a:spcPct val="90000"/>
              </a:lnSpc>
              <a:spcAft>
                <a:spcPts val="600"/>
              </a:spcAft>
            </a:pPr>
            <a:r>
              <a:rPr lang="en-US" sz="1200" dirty="0" err="1"/>
              <a:t>niotagresge</a:t>
            </a:r>
            <a:endParaRPr lang="en-US" sz="1200" dirty="0"/>
          </a:p>
        </p:txBody>
      </p:sp>
      <p:sp>
        <p:nvSpPr>
          <p:cNvPr id="5" name="Rectangle 4"/>
          <p:cNvSpPr/>
          <p:nvPr/>
        </p:nvSpPr>
        <p:spPr>
          <a:xfrm>
            <a:off x="4644008" y="3429000"/>
            <a:ext cx="3384376" cy="3176254"/>
          </a:xfrm>
          <a:prstGeom prst="rect">
            <a:avLst/>
          </a:prstGeom>
        </p:spPr>
        <p:txBody>
          <a:bodyPr wrap="square">
            <a:spAutoFit/>
          </a:bodyPr>
          <a:lstStyle/>
          <a:p>
            <a:pPr marL="57150">
              <a:lnSpc>
                <a:spcPct val="90000"/>
              </a:lnSpc>
              <a:spcAft>
                <a:spcPts val="600"/>
              </a:spcAft>
            </a:pPr>
            <a:r>
              <a:rPr lang="en-US" sz="1200" b="1" dirty="0"/>
              <a:t>Issues Hong Kong Faces</a:t>
            </a:r>
          </a:p>
          <a:p>
            <a:pPr marL="57150">
              <a:lnSpc>
                <a:spcPct val="90000"/>
              </a:lnSpc>
              <a:spcAft>
                <a:spcPts val="600"/>
              </a:spcAft>
            </a:pPr>
            <a:endParaRPr lang="en-US" sz="1200" b="1" dirty="0"/>
          </a:p>
          <a:p>
            <a:pPr marL="57150">
              <a:lnSpc>
                <a:spcPct val="90000"/>
              </a:lnSpc>
              <a:spcAft>
                <a:spcPts val="600"/>
              </a:spcAft>
            </a:pPr>
            <a:r>
              <a:rPr lang="en-US" sz="1200" dirty="0" err="1"/>
              <a:t>dofo</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ygrnee</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porsttnar</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err="1"/>
              <a:t>astwe</a:t>
            </a:r>
            <a:r>
              <a:rPr lang="en-US" sz="1200" dirty="0"/>
              <a:t> </a:t>
            </a:r>
            <a:r>
              <a:rPr lang="en-US" sz="1200" dirty="0" err="1"/>
              <a:t>ispolasd</a:t>
            </a:r>
            <a:endParaRPr lang="en-US" sz="1200" dirty="0"/>
          </a:p>
          <a:p>
            <a:pPr marL="57150">
              <a:lnSpc>
                <a:spcPct val="90000"/>
              </a:lnSpc>
              <a:spcAft>
                <a:spcPts val="600"/>
              </a:spcAft>
            </a:pPr>
            <a:endParaRPr lang="en-US" sz="1200" dirty="0"/>
          </a:p>
          <a:p>
            <a:pPr marL="57150">
              <a:lnSpc>
                <a:spcPct val="90000"/>
              </a:lnSpc>
              <a:spcAft>
                <a:spcPts val="600"/>
              </a:spcAft>
            </a:pPr>
            <a:r>
              <a:rPr lang="en-US" sz="1200" dirty="0"/>
              <a:t>concentrated </a:t>
            </a:r>
            <a:r>
              <a:rPr lang="en-US" sz="1200" dirty="0" err="1"/>
              <a:t>rceuoser</a:t>
            </a:r>
            <a:r>
              <a:rPr lang="en-US" sz="1200" dirty="0"/>
              <a:t> consumption </a:t>
            </a:r>
          </a:p>
          <a:p>
            <a:pPr marL="57150">
              <a:lnSpc>
                <a:spcPct val="90000"/>
              </a:lnSpc>
              <a:spcAft>
                <a:spcPts val="600"/>
              </a:spcAft>
            </a:pPr>
            <a:endParaRPr lang="en-US" sz="1200" dirty="0"/>
          </a:p>
          <a:p>
            <a:pPr marL="57150">
              <a:lnSpc>
                <a:spcPct val="90000"/>
              </a:lnSpc>
              <a:spcAft>
                <a:spcPts val="600"/>
              </a:spcAft>
            </a:pPr>
            <a:r>
              <a:rPr lang="en-US" sz="1200" dirty="0" err="1"/>
              <a:t>niotagresge</a:t>
            </a:r>
            <a:endParaRPr lang="en-US" sz="1200" dirty="0"/>
          </a:p>
        </p:txBody>
      </p:sp>
    </p:spTree>
    <p:extLst>
      <p:ext uri="{BB962C8B-B14F-4D97-AF65-F5344CB8AC3E}">
        <p14:creationId xmlns:p14="http://schemas.microsoft.com/office/powerpoint/2010/main" val="5942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Case study: Hong Kong</a:t>
            </a:r>
          </a:p>
        </p:txBody>
      </p:sp>
      <p:pic>
        <p:nvPicPr>
          <p:cNvPr id="3074" name="Picture 2" descr="https://www.cia.gov/library/Publications/the-world-factbook/graphics/maps/hk-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0854" y="1628800"/>
            <a:ext cx="4563634"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1628800"/>
            <a:ext cx="3960440" cy="3970318"/>
          </a:xfrm>
          <a:prstGeom prst="rect">
            <a:avLst/>
          </a:prstGeom>
        </p:spPr>
        <p:txBody>
          <a:bodyPr wrap="square">
            <a:spAutoFit/>
          </a:bodyPr>
          <a:lstStyle/>
          <a:p>
            <a:r>
              <a:rPr lang="en-GB" dirty="0"/>
              <a:t>Occupied by the UK in 1841, in1984, Hong Kong became the Hong Kong Special Administrative Region of the People's Republic of China on 1 July 1997. In this agreement, China promised that, under its "one country, two systems" formula, China's socialist economic system would not be imposed on Hong Kong and that Hong Kong would enjoy a "high degree of autonomy" in all matters except foreign and defence affairs for the subsequent 50 years.</a:t>
            </a:r>
          </a:p>
        </p:txBody>
      </p:sp>
    </p:spTree>
    <p:extLst>
      <p:ext uri="{BB962C8B-B14F-4D97-AF65-F5344CB8AC3E}">
        <p14:creationId xmlns:p14="http://schemas.microsoft.com/office/powerpoint/2010/main" val="703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hong kong financial cen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442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980728"/>
          </a:xfrm>
        </p:spPr>
        <p:txBody>
          <a:bodyPr>
            <a:normAutofit/>
          </a:bodyPr>
          <a:lstStyle/>
          <a:p>
            <a:r>
              <a:rPr lang="en-GB" b="1" dirty="0">
                <a:solidFill>
                  <a:schemeClr val="bg1"/>
                </a:solidFill>
                <a:effectLst>
                  <a:outerShdw blurRad="38100" dist="38100" dir="2700000" algn="tl">
                    <a:srgbClr val="000000">
                      <a:alpha val="43137"/>
                    </a:srgbClr>
                  </a:outerShdw>
                </a:effectLst>
              </a:rPr>
              <a:t>Global city/developed country</a:t>
            </a:r>
          </a:p>
        </p:txBody>
      </p:sp>
      <p:sp>
        <p:nvSpPr>
          <p:cNvPr id="3" name="Content Placeholder 2"/>
          <p:cNvSpPr>
            <a:spLocks noGrp="1"/>
          </p:cNvSpPr>
          <p:nvPr>
            <p:ph idx="1"/>
          </p:nvPr>
        </p:nvSpPr>
        <p:spPr>
          <a:xfrm>
            <a:off x="0" y="1340768"/>
            <a:ext cx="4355976" cy="5400599"/>
          </a:xfrm>
        </p:spPr>
        <p:txBody>
          <a:bodyPr>
            <a:normAutofit fontScale="92500" lnSpcReduction="20000"/>
          </a:bodyPr>
          <a:lstStyle/>
          <a:p>
            <a:r>
              <a:rPr lang="en-GB" dirty="0">
                <a:solidFill>
                  <a:schemeClr val="bg1"/>
                </a:solidFill>
                <a:effectLst>
                  <a:outerShdw blurRad="38100" dist="38100" dir="2700000" algn="tl">
                    <a:srgbClr val="000000">
                      <a:alpha val="43137"/>
                    </a:srgbClr>
                  </a:outerShdw>
                </a:effectLst>
              </a:rPr>
              <a:t>Hong Kong has a land area of over 1000 km</a:t>
            </a:r>
            <a:r>
              <a:rPr lang="en-GB" baseline="30000" dirty="0">
                <a:solidFill>
                  <a:schemeClr val="bg1"/>
                </a:solidFill>
                <a:effectLst>
                  <a:outerShdw blurRad="38100" dist="38100" dir="2700000" algn="tl">
                    <a:srgbClr val="000000">
                      <a:alpha val="43137"/>
                    </a:srgbClr>
                  </a:outerShdw>
                </a:effectLst>
              </a:rPr>
              <a:t>2</a:t>
            </a:r>
            <a:r>
              <a:rPr lang="en-GB" dirty="0">
                <a:solidFill>
                  <a:schemeClr val="bg1"/>
                </a:solidFill>
                <a:effectLst>
                  <a:outerShdw blurRad="38100" dist="38100" dir="2700000" algn="tl">
                    <a:srgbClr val="000000">
                      <a:alpha val="43137"/>
                    </a:srgbClr>
                  </a:outerShdw>
                </a:effectLst>
              </a:rPr>
              <a:t> and over 7m population</a:t>
            </a:r>
          </a:p>
          <a:p>
            <a:r>
              <a:rPr lang="en-GB" dirty="0">
                <a:solidFill>
                  <a:schemeClr val="bg1"/>
                </a:solidFill>
                <a:effectLst>
                  <a:outerShdw blurRad="38100" dist="38100" dir="2700000" algn="tl">
                    <a:srgbClr val="000000">
                      <a:alpha val="43137"/>
                    </a:srgbClr>
                  </a:outerShdw>
                </a:effectLst>
              </a:rPr>
              <a:t>It is both a world city and an autonomous country with some political independence from China.</a:t>
            </a:r>
          </a:p>
          <a:p>
            <a:r>
              <a:rPr lang="en-GB" dirty="0">
                <a:solidFill>
                  <a:schemeClr val="bg1"/>
                </a:solidFill>
                <a:effectLst>
                  <a:outerShdw blurRad="38100" dist="38100" dir="2700000" algn="tl">
                    <a:srgbClr val="000000">
                      <a:alpha val="43137"/>
                    </a:srgbClr>
                  </a:outerShdw>
                </a:effectLst>
              </a:rPr>
              <a:t>It is one of  the world’s top financial and business centres</a:t>
            </a:r>
          </a:p>
        </p:txBody>
      </p:sp>
    </p:spTree>
    <p:extLst>
      <p:ext uri="{BB962C8B-B14F-4D97-AF65-F5344CB8AC3E}">
        <p14:creationId xmlns:p14="http://schemas.microsoft.com/office/powerpoint/2010/main" val="123055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‘S.E.E.’ challenges</a:t>
            </a:r>
          </a:p>
        </p:txBody>
      </p:sp>
      <p:sp>
        <p:nvSpPr>
          <p:cNvPr id="3" name="Content Placeholder 2"/>
          <p:cNvSpPr>
            <a:spLocks noGrp="1"/>
          </p:cNvSpPr>
          <p:nvPr>
            <p:ph idx="1"/>
          </p:nvPr>
        </p:nvSpPr>
        <p:spPr>
          <a:xfrm>
            <a:off x="0" y="1600200"/>
            <a:ext cx="9144000" cy="4525963"/>
          </a:xfrm>
        </p:spPr>
        <p:txBody>
          <a:bodyPr>
            <a:normAutofit/>
          </a:bodyPr>
          <a:lstStyle/>
          <a:p>
            <a:pPr marL="0" indent="0">
              <a:buNone/>
            </a:pPr>
            <a:r>
              <a:rPr lang="en-GB" dirty="0"/>
              <a:t>The challenges faced by </a:t>
            </a:r>
            <a:r>
              <a:rPr lang="en-GB" b="1" dirty="0"/>
              <a:t>developed</a:t>
            </a:r>
            <a:r>
              <a:rPr lang="en-GB" dirty="0"/>
              <a:t> world cities fall under 3 categories:</a:t>
            </a:r>
          </a:p>
          <a:p>
            <a:pPr lvl="1"/>
            <a:r>
              <a:rPr lang="en-GB" b="1" dirty="0">
                <a:solidFill>
                  <a:srgbClr val="FF0000"/>
                </a:solidFill>
              </a:rPr>
              <a:t>S</a:t>
            </a:r>
            <a:r>
              <a:rPr lang="en-GB" dirty="0"/>
              <a:t>ocial, </a:t>
            </a:r>
            <a:r>
              <a:rPr lang="en-GB" b="1" dirty="0">
                <a:solidFill>
                  <a:srgbClr val="FF0000"/>
                </a:solidFill>
              </a:rPr>
              <a:t>E</a:t>
            </a:r>
            <a:r>
              <a:rPr lang="en-GB" dirty="0"/>
              <a:t>conomic and </a:t>
            </a:r>
            <a:r>
              <a:rPr lang="en-GB" b="1" dirty="0">
                <a:solidFill>
                  <a:srgbClr val="FF0000"/>
                </a:solidFill>
              </a:rPr>
              <a:t>E</a:t>
            </a:r>
            <a:r>
              <a:rPr lang="en-GB" dirty="0"/>
              <a:t>nvironmental</a:t>
            </a:r>
          </a:p>
          <a:p>
            <a:pPr lvl="1"/>
            <a:endParaRPr lang="en-GB" dirty="0"/>
          </a:p>
          <a:p>
            <a:pPr marL="457200" lvl="1" indent="0">
              <a:buNone/>
            </a:pPr>
            <a:r>
              <a:rPr lang="en-GB" b="1" dirty="0"/>
              <a:t>Challenge 2 </a:t>
            </a:r>
            <a:r>
              <a:rPr lang="en-GB" dirty="0"/>
              <a:t>– Colour code the challenges as either Social, Economic or Environmental</a:t>
            </a:r>
          </a:p>
          <a:p>
            <a:pPr marL="457200" lvl="1" indent="0">
              <a:buNone/>
            </a:pPr>
            <a:endParaRPr lang="en-GB" dirty="0"/>
          </a:p>
          <a:p>
            <a:pPr marL="457200" lvl="1" indent="0">
              <a:buNone/>
            </a:pPr>
            <a:r>
              <a:rPr lang="en-GB" b="1" dirty="0"/>
              <a:t>Extra Challenge </a:t>
            </a:r>
            <a:r>
              <a:rPr lang="en-GB" dirty="0"/>
              <a:t>– Which do you think might be the biggest challenges and why?</a:t>
            </a:r>
          </a:p>
          <a:p>
            <a:pPr lvl="1"/>
            <a:endParaRPr lang="en-GB" dirty="0"/>
          </a:p>
        </p:txBody>
      </p:sp>
    </p:spTree>
    <p:extLst>
      <p:ext uri="{BB962C8B-B14F-4D97-AF65-F5344CB8AC3E}">
        <p14:creationId xmlns:p14="http://schemas.microsoft.com/office/powerpoint/2010/main" val="222223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96552" y="-48063"/>
            <a:ext cx="3312368" cy="6924973"/>
          </a:xfrm>
          <a:prstGeom prst="rect">
            <a:avLst/>
          </a:prstGeom>
        </p:spPr>
        <p:txBody>
          <a:bodyPr wrap="square">
            <a:spAutoFit/>
          </a:bodyPr>
          <a:lstStyle/>
          <a:p>
            <a:pPr lvl="1">
              <a:lnSpc>
                <a:spcPct val="150000"/>
              </a:lnSpc>
            </a:pPr>
            <a:r>
              <a:rPr lang="en-GB" sz="1600" dirty="0"/>
              <a:t>Deindustrialisation</a:t>
            </a:r>
          </a:p>
          <a:p>
            <a:pPr lvl="1">
              <a:lnSpc>
                <a:spcPct val="150000"/>
              </a:lnSpc>
            </a:pPr>
            <a:r>
              <a:rPr lang="en-GB" sz="1600" dirty="0"/>
              <a:t>Social services and housing</a:t>
            </a:r>
          </a:p>
          <a:p>
            <a:pPr lvl="1">
              <a:lnSpc>
                <a:spcPct val="150000"/>
              </a:lnSpc>
            </a:pPr>
            <a:r>
              <a:rPr lang="en-GB" sz="1600" dirty="0"/>
              <a:t>Pollution and waste disposal</a:t>
            </a:r>
          </a:p>
          <a:p>
            <a:pPr lvl="1">
              <a:lnSpc>
                <a:spcPct val="150000"/>
              </a:lnSpc>
            </a:pPr>
            <a:r>
              <a:rPr lang="en-GB" sz="1600" dirty="0"/>
              <a:t>Ecological Footprint</a:t>
            </a:r>
          </a:p>
          <a:p>
            <a:pPr lvl="1">
              <a:lnSpc>
                <a:spcPct val="150000"/>
              </a:lnSpc>
            </a:pPr>
            <a:r>
              <a:rPr lang="en-GB" sz="1600" dirty="0"/>
              <a:t>Globalisation</a:t>
            </a:r>
          </a:p>
          <a:p>
            <a:pPr lvl="1">
              <a:lnSpc>
                <a:spcPct val="150000"/>
              </a:lnSpc>
            </a:pPr>
            <a:r>
              <a:rPr lang="en-GB" sz="1600" dirty="0"/>
              <a:t>Poverty and deprivation</a:t>
            </a:r>
          </a:p>
          <a:p>
            <a:pPr lvl="1">
              <a:lnSpc>
                <a:spcPct val="150000"/>
              </a:lnSpc>
            </a:pPr>
            <a:r>
              <a:rPr lang="en-GB" sz="1600" dirty="0"/>
              <a:t>Food supply</a:t>
            </a:r>
          </a:p>
          <a:p>
            <a:pPr lvl="1">
              <a:lnSpc>
                <a:spcPct val="150000"/>
              </a:lnSpc>
            </a:pPr>
            <a:r>
              <a:rPr lang="en-GB" sz="1600" dirty="0"/>
              <a:t>Sustainability</a:t>
            </a:r>
          </a:p>
          <a:p>
            <a:pPr lvl="1">
              <a:lnSpc>
                <a:spcPct val="150000"/>
              </a:lnSpc>
            </a:pPr>
            <a:r>
              <a:rPr lang="en-GB" sz="1600" dirty="0"/>
              <a:t>Ethnic segregation</a:t>
            </a:r>
          </a:p>
          <a:p>
            <a:pPr lvl="1">
              <a:lnSpc>
                <a:spcPct val="150000"/>
              </a:lnSpc>
            </a:pPr>
            <a:r>
              <a:rPr lang="en-GB" sz="1600" dirty="0"/>
              <a:t>Transport and traffic</a:t>
            </a:r>
          </a:p>
          <a:p>
            <a:pPr lvl="1">
              <a:lnSpc>
                <a:spcPct val="150000"/>
              </a:lnSpc>
            </a:pPr>
            <a:r>
              <a:rPr lang="en-GB" sz="1600" dirty="0"/>
              <a:t>Hazard Risk</a:t>
            </a:r>
          </a:p>
          <a:p>
            <a:pPr lvl="1">
              <a:lnSpc>
                <a:spcPct val="150000"/>
              </a:lnSpc>
            </a:pPr>
            <a:r>
              <a:rPr lang="en-GB" sz="1600" dirty="0"/>
              <a:t>Quality of life</a:t>
            </a:r>
          </a:p>
          <a:p>
            <a:pPr lvl="1">
              <a:lnSpc>
                <a:spcPct val="150000"/>
              </a:lnSpc>
            </a:pPr>
            <a:r>
              <a:rPr lang="en-GB" sz="1600" dirty="0"/>
              <a:t>Energy supply</a:t>
            </a:r>
          </a:p>
          <a:p>
            <a:pPr lvl="1">
              <a:lnSpc>
                <a:spcPct val="150000"/>
              </a:lnSpc>
            </a:pPr>
            <a:r>
              <a:rPr lang="en-GB" sz="1600" dirty="0"/>
              <a:t>Service provision</a:t>
            </a:r>
          </a:p>
          <a:p>
            <a:pPr lvl="1">
              <a:lnSpc>
                <a:spcPct val="150000"/>
              </a:lnSpc>
            </a:pPr>
            <a:r>
              <a:rPr lang="en-GB" sz="1600" dirty="0"/>
              <a:t>Energy, land, water</a:t>
            </a:r>
          </a:p>
          <a:p>
            <a:pPr lvl="1">
              <a:lnSpc>
                <a:spcPct val="150000"/>
              </a:lnSpc>
            </a:pPr>
            <a:r>
              <a:rPr lang="en-GB" sz="1600" dirty="0"/>
              <a:t>Green Space</a:t>
            </a:r>
          </a:p>
          <a:p>
            <a:pPr lvl="1">
              <a:lnSpc>
                <a:spcPct val="150000"/>
              </a:lnSpc>
            </a:pPr>
            <a:r>
              <a:rPr lang="en-GB" sz="1600" dirty="0"/>
              <a:t>Ageing population</a:t>
            </a:r>
          </a:p>
          <a:p>
            <a:pPr lvl="1">
              <a:lnSpc>
                <a:spcPct val="150000"/>
              </a:lnSpc>
            </a:pPr>
            <a:r>
              <a:rPr lang="en-GB" sz="1600" dirty="0"/>
              <a:t>Terrorism and crime</a:t>
            </a:r>
          </a:p>
        </p:txBody>
      </p:sp>
    </p:spTree>
    <p:extLst>
      <p:ext uri="{BB962C8B-B14F-4D97-AF65-F5344CB8AC3E}">
        <p14:creationId xmlns:p14="http://schemas.microsoft.com/office/powerpoint/2010/main" val="460922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ckwell">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2752</Words>
  <Application>Microsoft Macintosh PowerPoint</Application>
  <PresentationFormat>On-screen Show (4:3)</PresentationFormat>
  <Paragraphs>322</Paragraphs>
  <Slides>59</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Century Schoolbook</vt:lpstr>
      <vt:lpstr>Rockwell</vt:lpstr>
      <vt:lpstr>Office Theme</vt:lpstr>
      <vt:lpstr>Urban challenges in the developed world</vt:lpstr>
      <vt:lpstr>PowerPoint Presentation</vt:lpstr>
      <vt:lpstr>PowerPoint Presentation</vt:lpstr>
      <vt:lpstr>PowerPoint Presentation</vt:lpstr>
      <vt:lpstr>Case study: Hong Kong</vt:lpstr>
      <vt:lpstr>Case study: Hong Kong</vt:lpstr>
      <vt:lpstr>Global city/developed country</vt:lpstr>
      <vt:lpstr>‘S.E.E.’ challenges</vt:lpstr>
      <vt:lpstr>PowerPoint Presentation</vt:lpstr>
      <vt:lpstr>Economic challenges</vt:lpstr>
      <vt:lpstr>Social challenges</vt:lpstr>
      <vt:lpstr>Environmental challenges</vt:lpstr>
      <vt:lpstr>PowerPoint Presentation</vt:lpstr>
      <vt:lpstr>PowerPoint Presentation</vt:lpstr>
      <vt:lpstr>Economic challenges</vt:lpstr>
      <vt:lpstr>Economic challenges</vt:lpstr>
      <vt:lpstr>Economic challenges</vt:lpstr>
      <vt:lpstr>PowerPoint Presentation</vt:lpstr>
      <vt:lpstr>PowerPoint Presentation</vt:lpstr>
      <vt:lpstr>Economic challenges</vt:lpstr>
      <vt:lpstr>Social challenges</vt:lpstr>
      <vt:lpstr>Social challenges</vt:lpstr>
      <vt:lpstr>PowerPoint Presentation</vt:lpstr>
      <vt:lpstr>Boxed in: life inside the 'coffin cubicles' of Hong Kong – in pictures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Hong Kong's 'cardboard grannies': the elderly box collectors living in poverty </vt:lpstr>
      <vt:lpstr>PowerPoint Presentation</vt:lpstr>
      <vt:lpstr>PowerPoint Presentation</vt:lpstr>
      <vt:lpstr>The other half live better …</vt:lpstr>
      <vt:lpstr>PowerPoint Presentation</vt:lpstr>
      <vt:lpstr>PowerPoint Presentation</vt:lpstr>
      <vt:lpstr>PowerPoint Presentation</vt:lpstr>
      <vt:lpstr>Social challenges</vt:lpstr>
      <vt:lpstr>Environmental challenges</vt:lpstr>
      <vt:lpstr>PowerPoint Presentation</vt:lpstr>
      <vt:lpstr>PowerPoint Presentation</vt:lpstr>
      <vt:lpstr>PowerPoint Presentation</vt:lpstr>
      <vt:lpstr>PowerPoint Presentation</vt:lpstr>
      <vt:lpstr>PowerPoint Presentation</vt:lpstr>
      <vt:lpstr>PowerPoint Presentation</vt:lpstr>
      <vt:lpstr>Environmental challenges</vt:lpstr>
      <vt:lpstr>PowerPoint Presentation</vt:lpstr>
      <vt:lpstr>PowerPoint Presentation</vt:lpstr>
      <vt:lpstr>Video links</vt:lpstr>
      <vt:lpstr>Exam question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challenges in the developed world</dc:title>
  <dc:creator>UserB9</dc:creator>
  <cp:lastModifiedBy>Microsoft Office User</cp:lastModifiedBy>
  <cp:revision>56</cp:revision>
  <cp:lastPrinted>2021-11-16T13:48:15Z</cp:lastPrinted>
  <dcterms:created xsi:type="dcterms:W3CDTF">2018-05-20T04:56:00Z</dcterms:created>
  <dcterms:modified xsi:type="dcterms:W3CDTF">2021-11-16T19:37:42Z</dcterms:modified>
</cp:coreProperties>
</file>