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8" r:id="rId2"/>
    <p:sldId id="257" r:id="rId3"/>
    <p:sldId id="263" r:id="rId4"/>
    <p:sldId id="264" r:id="rId5"/>
    <p:sldId id="289" r:id="rId6"/>
    <p:sldId id="265" r:id="rId7"/>
    <p:sldId id="274" r:id="rId8"/>
    <p:sldId id="266" r:id="rId9"/>
    <p:sldId id="260" r:id="rId10"/>
    <p:sldId id="259" r:id="rId11"/>
    <p:sldId id="275" r:id="rId12"/>
    <p:sldId id="268" r:id="rId13"/>
    <p:sldId id="256" r:id="rId14"/>
    <p:sldId id="262" r:id="rId15"/>
    <p:sldId id="269" r:id="rId16"/>
    <p:sldId id="271" r:id="rId17"/>
    <p:sldId id="278" r:id="rId18"/>
    <p:sldId id="267" r:id="rId19"/>
    <p:sldId id="273" r:id="rId20"/>
    <p:sldId id="272" r:id="rId21"/>
    <p:sldId id="276" r:id="rId22"/>
    <p:sldId id="279" r:id="rId23"/>
    <p:sldId id="281" r:id="rId24"/>
    <p:sldId id="282" r:id="rId25"/>
    <p:sldId id="283" r:id="rId26"/>
    <p:sldId id="277" r:id="rId27"/>
    <p:sldId id="284" r:id="rId28"/>
    <p:sldId id="285" r:id="rId29"/>
    <p:sldId id="286" r:id="rId30"/>
    <p:sldId id="288"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4"/>
    <p:restoredTop sz="86364"/>
  </p:normalViewPr>
  <p:slideViewPr>
    <p:cSldViewPr snapToGrid="0" snapToObjects="1">
      <p:cViewPr varScale="1">
        <p:scale>
          <a:sx n="93" d="100"/>
          <a:sy n="93" d="100"/>
        </p:scale>
        <p:origin x="232" y="376"/>
      </p:cViewPr>
      <p:guideLst/>
    </p:cSldViewPr>
  </p:slideViewPr>
  <p:outlineViewPr>
    <p:cViewPr>
      <p:scale>
        <a:sx n="33" d="100"/>
        <a:sy n="33" d="100"/>
      </p:scale>
      <p:origin x="0" y="-763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001646-D2B5-964D-9F02-71F225AF434B}" type="datetimeFigureOut">
              <a:rPr lang="en-US" smtClean="0"/>
              <a:t>11/2/21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BD679C-AA98-F94E-9732-ECC6EB39E0A1}" type="slidenum">
              <a:rPr lang="en-US" smtClean="0"/>
              <a:t>‹#›</a:t>
            </a:fld>
            <a:endParaRPr lang="en-US"/>
          </a:p>
        </p:txBody>
      </p:sp>
    </p:spTree>
    <p:extLst>
      <p:ext uri="{BB962C8B-B14F-4D97-AF65-F5344CB8AC3E}">
        <p14:creationId xmlns:p14="http://schemas.microsoft.com/office/powerpoint/2010/main" val="2480331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D679C-AA98-F94E-9732-ECC6EB39E0A1}" type="slidenum">
              <a:rPr lang="en-US" smtClean="0"/>
              <a:t>12</a:t>
            </a:fld>
            <a:endParaRPr lang="en-US"/>
          </a:p>
        </p:txBody>
      </p:sp>
    </p:spTree>
    <p:extLst>
      <p:ext uri="{BB962C8B-B14F-4D97-AF65-F5344CB8AC3E}">
        <p14:creationId xmlns:p14="http://schemas.microsoft.com/office/powerpoint/2010/main" val="2590333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D679C-AA98-F94E-9732-ECC6EB39E0A1}" type="slidenum">
              <a:rPr lang="en-US" smtClean="0"/>
              <a:t>27</a:t>
            </a:fld>
            <a:endParaRPr lang="en-US"/>
          </a:p>
        </p:txBody>
      </p:sp>
    </p:spTree>
    <p:extLst>
      <p:ext uri="{BB962C8B-B14F-4D97-AF65-F5344CB8AC3E}">
        <p14:creationId xmlns:p14="http://schemas.microsoft.com/office/powerpoint/2010/main" val="1411900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D679C-AA98-F94E-9732-ECC6EB39E0A1}" type="slidenum">
              <a:rPr lang="en-US" smtClean="0"/>
              <a:t>29</a:t>
            </a:fld>
            <a:endParaRPr lang="en-US"/>
          </a:p>
        </p:txBody>
      </p:sp>
    </p:spTree>
    <p:extLst>
      <p:ext uri="{BB962C8B-B14F-4D97-AF65-F5344CB8AC3E}">
        <p14:creationId xmlns:p14="http://schemas.microsoft.com/office/powerpoint/2010/main" val="3571487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D679C-AA98-F94E-9732-ECC6EB39E0A1}" type="slidenum">
              <a:rPr lang="en-US" smtClean="0"/>
              <a:t>30</a:t>
            </a:fld>
            <a:endParaRPr lang="en-US"/>
          </a:p>
        </p:txBody>
      </p:sp>
    </p:spTree>
    <p:extLst>
      <p:ext uri="{BB962C8B-B14F-4D97-AF65-F5344CB8AC3E}">
        <p14:creationId xmlns:p14="http://schemas.microsoft.com/office/powerpoint/2010/main" val="1880637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D679C-AA98-F94E-9732-ECC6EB39E0A1}" type="slidenum">
              <a:rPr lang="en-US" smtClean="0"/>
              <a:t>31</a:t>
            </a:fld>
            <a:endParaRPr lang="en-US"/>
          </a:p>
        </p:txBody>
      </p:sp>
    </p:spTree>
    <p:extLst>
      <p:ext uri="{BB962C8B-B14F-4D97-AF65-F5344CB8AC3E}">
        <p14:creationId xmlns:p14="http://schemas.microsoft.com/office/powerpoint/2010/main" val="139165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D679C-AA98-F94E-9732-ECC6EB39E0A1}" type="slidenum">
              <a:rPr lang="en-US" smtClean="0"/>
              <a:t>19</a:t>
            </a:fld>
            <a:endParaRPr lang="en-US"/>
          </a:p>
        </p:txBody>
      </p:sp>
    </p:spTree>
    <p:extLst>
      <p:ext uri="{BB962C8B-B14F-4D97-AF65-F5344CB8AC3E}">
        <p14:creationId xmlns:p14="http://schemas.microsoft.com/office/powerpoint/2010/main" val="2233790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D679C-AA98-F94E-9732-ECC6EB39E0A1}" type="slidenum">
              <a:rPr lang="en-US" smtClean="0"/>
              <a:t>20</a:t>
            </a:fld>
            <a:endParaRPr lang="en-US"/>
          </a:p>
        </p:txBody>
      </p:sp>
    </p:spTree>
    <p:extLst>
      <p:ext uri="{BB962C8B-B14F-4D97-AF65-F5344CB8AC3E}">
        <p14:creationId xmlns:p14="http://schemas.microsoft.com/office/powerpoint/2010/main" val="27904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D679C-AA98-F94E-9732-ECC6EB39E0A1}" type="slidenum">
              <a:rPr lang="en-US" smtClean="0"/>
              <a:t>21</a:t>
            </a:fld>
            <a:endParaRPr lang="en-US"/>
          </a:p>
        </p:txBody>
      </p:sp>
    </p:spTree>
    <p:extLst>
      <p:ext uri="{BB962C8B-B14F-4D97-AF65-F5344CB8AC3E}">
        <p14:creationId xmlns:p14="http://schemas.microsoft.com/office/powerpoint/2010/main" val="145275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D679C-AA98-F94E-9732-ECC6EB39E0A1}" type="slidenum">
              <a:rPr lang="en-US" smtClean="0"/>
              <a:t>22</a:t>
            </a:fld>
            <a:endParaRPr lang="en-US"/>
          </a:p>
        </p:txBody>
      </p:sp>
    </p:spTree>
    <p:extLst>
      <p:ext uri="{BB962C8B-B14F-4D97-AF65-F5344CB8AC3E}">
        <p14:creationId xmlns:p14="http://schemas.microsoft.com/office/powerpoint/2010/main" val="2510024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D679C-AA98-F94E-9732-ECC6EB39E0A1}" type="slidenum">
              <a:rPr lang="en-US" smtClean="0"/>
              <a:t>23</a:t>
            </a:fld>
            <a:endParaRPr lang="en-US"/>
          </a:p>
        </p:txBody>
      </p:sp>
    </p:spTree>
    <p:extLst>
      <p:ext uri="{BB962C8B-B14F-4D97-AF65-F5344CB8AC3E}">
        <p14:creationId xmlns:p14="http://schemas.microsoft.com/office/powerpoint/2010/main" val="3257847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D679C-AA98-F94E-9732-ECC6EB39E0A1}" type="slidenum">
              <a:rPr lang="en-US" smtClean="0"/>
              <a:t>24</a:t>
            </a:fld>
            <a:endParaRPr lang="en-US"/>
          </a:p>
        </p:txBody>
      </p:sp>
    </p:spTree>
    <p:extLst>
      <p:ext uri="{BB962C8B-B14F-4D97-AF65-F5344CB8AC3E}">
        <p14:creationId xmlns:p14="http://schemas.microsoft.com/office/powerpoint/2010/main" val="1386811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D679C-AA98-F94E-9732-ECC6EB39E0A1}" type="slidenum">
              <a:rPr lang="en-US" smtClean="0"/>
              <a:t>25</a:t>
            </a:fld>
            <a:endParaRPr lang="en-US"/>
          </a:p>
        </p:txBody>
      </p:sp>
    </p:spTree>
    <p:extLst>
      <p:ext uri="{BB962C8B-B14F-4D97-AF65-F5344CB8AC3E}">
        <p14:creationId xmlns:p14="http://schemas.microsoft.com/office/powerpoint/2010/main" val="3376718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D679C-AA98-F94E-9732-ECC6EB39E0A1}" type="slidenum">
              <a:rPr lang="en-US" smtClean="0"/>
              <a:t>26</a:t>
            </a:fld>
            <a:endParaRPr lang="en-US"/>
          </a:p>
        </p:txBody>
      </p:sp>
    </p:spTree>
    <p:extLst>
      <p:ext uri="{BB962C8B-B14F-4D97-AF65-F5344CB8AC3E}">
        <p14:creationId xmlns:p14="http://schemas.microsoft.com/office/powerpoint/2010/main" val="1079105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40E7F-C399-4448-955A-279E803524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5FDBA2-09C5-8C42-8C37-4025C1D362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190050-174D-0944-A10B-6240BA7F51BD}"/>
              </a:ext>
            </a:extLst>
          </p:cNvPr>
          <p:cNvSpPr>
            <a:spLocks noGrp="1"/>
          </p:cNvSpPr>
          <p:nvPr>
            <p:ph type="dt" sz="half" idx="10"/>
          </p:nvPr>
        </p:nvSpPr>
        <p:spPr/>
        <p:txBody>
          <a:bodyPr/>
          <a:lstStyle/>
          <a:p>
            <a:fld id="{4C4C8BC7-45F6-DF40-876E-3FF3E2CEA1F4}" type="datetimeFigureOut">
              <a:rPr lang="en-US" smtClean="0"/>
              <a:t>11/2/21</a:t>
            </a:fld>
            <a:endParaRPr lang="en-US"/>
          </a:p>
        </p:txBody>
      </p:sp>
      <p:sp>
        <p:nvSpPr>
          <p:cNvPr id="5" name="Footer Placeholder 4">
            <a:extLst>
              <a:ext uri="{FF2B5EF4-FFF2-40B4-BE49-F238E27FC236}">
                <a16:creationId xmlns:a16="http://schemas.microsoft.com/office/drawing/2014/main" id="{2DDE5ABC-2379-604F-A866-3F03FA24D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FE4A78-E2C6-7848-9BAC-A27C8B4685A3}"/>
              </a:ext>
            </a:extLst>
          </p:cNvPr>
          <p:cNvSpPr>
            <a:spLocks noGrp="1"/>
          </p:cNvSpPr>
          <p:nvPr>
            <p:ph type="sldNum" sz="quarter" idx="12"/>
          </p:nvPr>
        </p:nvSpPr>
        <p:spPr/>
        <p:txBody>
          <a:bodyPr/>
          <a:lstStyle/>
          <a:p>
            <a:fld id="{70D6F643-C71C-0141-9650-8D0BA833B7F7}" type="slidenum">
              <a:rPr lang="en-US" smtClean="0"/>
              <a:t>‹#›</a:t>
            </a:fld>
            <a:endParaRPr lang="en-US"/>
          </a:p>
        </p:txBody>
      </p:sp>
    </p:spTree>
    <p:extLst>
      <p:ext uri="{BB962C8B-B14F-4D97-AF65-F5344CB8AC3E}">
        <p14:creationId xmlns:p14="http://schemas.microsoft.com/office/powerpoint/2010/main" val="2597705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0A82E-8949-F64E-8C81-8D2908A433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8ACF67-1169-6B4D-A3EB-19A923A5C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1D56F1-6AA6-2F4F-9A34-26390868F2B7}"/>
              </a:ext>
            </a:extLst>
          </p:cNvPr>
          <p:cNvSpPr>
            <a:spLocks noGrp="1"/>
          </p:cNvSpPr>
          <p:nvPr>
            <p:ph type="dt" sz="half" idx="10"/>
          </p:nvPr>
        </p:nvSpPr>
        <p:spPr/>
        <p:txBody>
          <a:bodyPr/>
          <a:lstStyle/>
          <a:p>
            <a:fld id="{4C4C8BC7-45F6-DF40-876E-3FF3E2CEA1F4}" type="datetimeFigureOut">
              <a:rPr lang="en-US" smtClean="0"/>
              <a:t>11/2/21</a:t>
            </a:fld>
            <a:endParaRPr lang="en-US"/>
          </a:p>
        </p:txBody>
      </p:sp>
      <p:sp>
        <p:nvSpPr>
          <p:cNvPr id="5" name="Footer Placeholder 4">
            <a:extLst>
              <a:ext uri="{FF2B5EF4-FFF2-40B4-BE49-F238E27FC236}">
                <a16:creationId xmlns:a16="http://schemas.microsoft.com/office/drawing/2014/main" id="{28647AAB-9084-9747-A9B9-5CB099EA99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3F92AF-C037-1B40-A348-AB27B579095E}"/>
              </a:ext>
            </a:extLst>
          </p:cNvPr>
          <p:cNvSpPr>
            <a:spLocks noGrp="1"/>
          </p:cNvSpPr>
          <p:nvPr>
            <p:ph type="sldNum" sz="quarter" idx="12"/>
          </p:nvPr>
        </p:nvSpPr>
        <p:spPr/>
        <p:txBody>
          <a:bodyPr/>
          <a:lstStyle/>
          <a:p>
            <a:fld id="{70D6F643-C71C-0141-9650-8D0BA833B7F7}" type="slidenum">
              <a:rPr lang="en-US" smtClean="0"/>
              <a:t>‹#›</a:t>
            </a:fld>
            <a:endParaRPr lang="en-US"/>
          </a:p>
        </p:txBody>
      </p:sp>
    </p:spTree>
    <p:extLst>
      <p:ext uri="{BB962C8B-B14F-4D97-AF65-F5344CB8AC3E}">
        <p14:creationId xmlns:p14="http://schemas.microsoft.com/office/powerpoint/2010/main" val="3190688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BB8ABA-AF09-D045-82CD-0DC156D790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721090-8EC0-2F42-AE3D-BB212E8FBF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D14F99-F784-1D42-A159-DF2A246230E7}"/>
              </a:ext>
            </a:extLst>
          </p:cNvPr>
          <p:cNvSpPr>
            <a:spLocks noGrp="1"/>
          </p:cNvSpPr>
          <p:nvPr>
            <p:ph type="dt" sz="half" idx="10"/>
          </p:nvPr>
        </p:nvSpPr>
        <p:spPr/>
        <p:txBody>
          <a:bodyPr/>
          <a:lstStyle/>
          <a:p>
            <a:fld id="{4C4C8BC7-45F6-DF40-876E-3FF3E2CEA1F4}" type="datetimeFigureOut">
              <a:rPr lang="en-US" smtClean="0"/>
              <a:t>11/2/21</a:t>
            </a:fld>
            <a:endParaRPr lang="en-US"/>
          </a:p>
        </p:txBody>
      </p:sp>
      <p:sp>
        <p:nvSpPr>
          <p:cNvPr id="5" name="Footer Placeholder 4">
            <a:extLst>
              <a:ext uri="{FF2B5EF4-FFF2-40B4-BE49-F238E27FC236}">
                <a16:creationId xmlns:a16="http://schemas.microsoft.com/office/drawing/2014/main" id="{DD6C6D35-A07C-F249-8853-F02AC3569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4FB69-FB14-324E-B1D2-670CCA93E687}"/>
              </a:ext>
            </a:extLst>
          </p:cNvPr>
          <p:cNvSpPr>
            <a:spLocks noGrp="1"/>
          </p:cNvSpPr>
          <p:nvPr>
            <p:ph type="sldNum" sz="quarter" idx="12"/>
          </p:nvPr>
        </p:nvSpPr>
        <p:spPr/>
        <p:txBody>
          <a:bodyPr/>
          <a:lstStyle/>
          <a:p>
            <a:fld id="{70D6F643-C71C-0141-9650-8D0BA833B7F7}" type="slidenum">
              <a:rPr lang="en-US" smtClean="0"/>
              <a:t>‹#›</a:t>
            </a:fld>
            <a:endParaRPr lang="en-US"/>
          </a:p>
        </p:txBody>
      </p:sp>
    </p:spTree>
    <p:extLst>
      <p:ext uri="{BB962C8B-B14F-4D97-AF65-F5344CB8AC3E}">
        <p14:creationId xmlns:p14="http://schemas.microsoft.com/office/powerpoint/2010/main" val="804152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5B8B8-6B6D-4D45-841E-11A52700E9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F33BD-95AF-5145-9534-CC7BA5BE3D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BD5D42-4AE8-1E45-808E-26332AB96B48}"/>
              </a:ext>
            </a:extLst>
          </p:cNvPr>
          <p:cNvSpPr>
            <a:spLocks noGrp="1"/>
          </p:cNvSpPr>
          <p:nvPr>
            <p:ph type="dt" sz="half" idx="10"/>
          </p:nvPr>
        </p:nvSpPr>
        <p:spPr/>
        <p:txBody>
          <a:bodyPr/>
          <a:lstStyle/>
          <a:p>
            <a:fld id="{4C4C8BC7-45F6-DF40-876E-3FF3E2CEA1F4}" type="datetimeFigureOut">
              <a:rPr lang="en-US" smtClean="0"/>
              <a:t>11/2/21</a:t>
            </a:fld>
            <a:endParaRPr lang="en-US"/>
          </a:p>
        </p:txBody>
      </p:sp>
      <p:sp>
        <p:nvSpPr>
          <p:cNvPr id="5" name="Footer Placeholder 4">
            <a:extLst>
              <a:ext uri="{FF2B5EF4-FFF2-40B4-BE49-F238E27FC236}">
                <a16:creationId xmlns:a16="http://schemas.microsoft.com/office/drawing/2014/main" id="{A2973F4A-1496-A241-BC07-9BE86B767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6EDF23-C7D2-9B4F-8E88-C1FFF30F081B}"/>
              </a:ext>
            </a:extLst>
          </p:cNvPr>
          <p:cNvSpPr>
            <a:spLocks noGrp="1"/>
          </p:cNvSpPr>
          <p:nvPr>
            <p:ph type="sldNum" sz="quarter" idx="12"/>
          </p:nvPr>
        </p:nvSpPr>
        <p:spPr/>
        <p:txBody>
          <a:bodyPr/>
          <a:lstStyle/>
          <a:p>
            <a:fld id="{70D6F643-C71C-0141-9650-8D0BA833B7F7}" type="slidenum">
              <a:rPr lang="en-US" smtClean="0"/>
              <a:t>‹#›</a:t>
            </a:fld>
            <a:endParaRPr lang="en-US"/>
          </a:p>
        </p:txBody>
      </p:sp>
    </p:spTree>
    <p:extLst>
      <p:ext uri="{BB962C8B-B14F-4D97-AF65-F5344CB8AC3E}">
        <p14:creationId xmlns:p14="http://schemas.microsoft.com/office/powerpoint/2010/main" val="271189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83689-D5E7-9E4E-854E-64E816F972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C816D6-2ABF-6043-837E-092D8EE425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F97794-8F9B-B948-80D2-AE58DCABCA78}"/>
              </a:ext>
            </a:extLst>
          </p:cNvPr>
          <p:cNvSpPr>
            <a:spLocks noGrp="1"/>
          </p:cNvSpPr>
          <p:nvPr>
            <p:ph type="dt" sz="half" idx="10"/>
          </p:nvPr>
        </p:nvSpPr>
        <p:spPr/>
        <p:txBody>
          <a:bodyPr/>
          <a:lstStyle/>
          <a:p>
            <a:fld id="{4C4C8BC7-45F6-DF40-876E-3FF3E2CEA1F4}" type="datetimeFigureOut">
              <a:rPr lang="en-US" smtClean="0"/>
              <a:t>11/2/21</a:t>
            </a:fld>
            <a:endParaRPr lang="en-US"/>
          </a:p>
        </p:txBody>
      </p:sp>
      <p:sp>
        <p:nvSpPr>
          <p:cNvPr id="5" name="Footer Placeholder 4">
            <a:extLst>
              <a:ext uri="{FF2B5EF4-FFF2-40B4-BE49-F238E27FC236}">
                <a16:creationId xmlns:a16="http://schemas.microsoft.com/office/drawing/2014/main" id="{AAFC5A21-F95C-7B46-974E-0506F3F1AC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0337CE-C6A2-334F-9B75-D63108594401}"/>
              </a:ext>
            </a:extLst>
          </p:cNvPr>
          <p:cNvSpPr>
            <a:spLocks noGrp="1"/>
          </p:cNvSpPr>
          <p:nvPr>
            <p:ph type="sldNum" sz="quarter" idx="12"/>
          </p:nvPr>
        </p:nvSpPr>
        <p:spPr/>
        <p:txBody>
          <a:bodyPr/>
          <a:lstStyle/>
          <a:p>
            <a:fld id="{70D6F643-C71C-0141-9650-8D0BA833B7F7}" type="slidenum">
              <a:rPr lang="en-US" smtClean="0"/>
              <a:t>‹#›</a:t>
            </a:fld>
            <a:endParaRPr lang="en-US"/>
          </a:p>
        </p:txBody>
      </p:sp>
    </p:spTree>
    <p:extLst>
      <p:ext uri="{BB962C8B-B14F-4D97-AF65-F5344CB8AC3E}">
        <p14:creationId xmlns:p14="http://schemas.microsoft.com/office/powerpoint/2010/main" val="3917084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99D13-D46E-FB43-98D8-B1BACB1096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388B94-E39E-4D45-BB85-3CB869BC2A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3CE980-541F-7341-B1EC-F4038EC8ED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829178-E9A9-D946-9D54-A4B63947F5CC}"/>
              </a:ext>
            </a:extLst>
          </p:cNvPr>
          <p:cNvSpPr>
            <a:spLocks noGrp="1"/>
          </p:cNvSpPr>
          <p:nvPr>
            <p:ph type="dt" sz="half" idx="10"/>
          </p:nvPr>
        </p:nvSpPr>
        <p:spPr/>
        <p:txBody>
          <a:bodyPr/>
          <a:lstStyle/>
          <a:p>
            <a:fld id="{4C4C8BC7-45F6-DF40-876E-3FF3E2CEA1F4}" type="datetimeFigureOut">
              <a:rPr lang="en-US" smtClean="0"/>
              <a:t>11/2/21</a:t>
            </a:fld>
            <a:endParaRPr lang="en-US"/>
          </a:p>
        </p:txBody>
      </p:sp>
      <p:sp>
        <p:nvSpPr>
          <p:cNvPr id="6" name="Footer Placeholder 5">
            <a:extLst>
              <a:ext uri="{FF2B5EF4-FFF2-40B4-BE49-F238E27FC236}">
                <a16:creationId xmlns:a16="http://schemas.microsoft.com/office/drawing/2014/main" id="{BF5CB9C6-8825-164C-95B4-398E152A93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90F15F-9F89-C145-A3C2-E98329B45B46}"/>
              </a:ext>
            </a:extLst>
          </p:cNvPr>
          <p:cNvSpPr>
            <a:spLocks noGrp="1"/>
          </p:cNvSpPr>
          <p:nvPr>
            <p:ph type="sldNum" sz="quarter" idx="12"/>
          </p:nvPr>
        </p:nvSpPr>
        <p:spPr/>
        <p:txBody>
          <a:bodyPr/>
          <a:lstStyle/>
          <a:p>
            <a:fld id="{70D6F643-C71C-0141-9650-8D0BA833B7F7}" type="slidenum">
              <a:rPr lang="en-US" smtClean="0"/>
              <a:t>‹#›</a:t>
            </a:fld>
            <a:endParaRPr lang="en-US"/>
          </a:p>
        </p:txBody>
      </p:sp>
    </p:spTree>
    <p:extLst>
      <p:ext uri="{BB962C8B-B14F-4D97-AF65-F5344CB8AC3E}">
        <p14:creationId xmlns:p14="http://schemas.microsoft.com/office/powerpoint/2010/main" val="1237680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72B37-2C8D-D745-9540-4551783084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0B0FDD-A200-5849-9FC2-7903CA5526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584664-D90C-BE4C-97D0-BA5B0706B3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DFF797-3525-FD49-AC09-EF20576897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6A8759-427F-5948-BD23-6EE35D50B2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20D6F4-C4A1-0446-AF7E-43465CE07A60}"/>
              </a:ext>
            </a:extLst>
          </p:cNvPr>
          <p:cNvSpPr>
            <a:spLocks noGrp="1"/>
          </p:cNvSpPr>
          <p:nvPr>
            <p:ph type="dt" sz="half" idx="10"/>
          </p:nvPr>
        </p:nvSpPr>
        <p:spPr/>
        <p:txBody>
          <a:bodyPr/>
          <a:lstStyle/>
          <a:p>
            <a:fld id="{4C4C8BC7-45F6-DF40-876E-3FF3E2CEA1F4}" type="datetimeFigureOut">
              <a:rPr lang="en-US" smtClean="0"/>
              <a:t>11/2/21</a:t>
            </a:fld>
            <a:endParaRPr lang="en-US"/>
          </a:p>
        </p:txBody>
      </p:sp>
      <p:sp>
        <p:nvSpPr>
          <p:cNvPr id="8" name="Footer Placeholder 7">
            <a:extLst>
              <a:ext uri="{FF2B5EF4-FFF2-40B4-BE49-F238E27FC236}">
                <a16:creationId xmlns:a16="http://schemas.microsoft.com/office/drawing/2014/main" id="{984A479D-8CA2-1D40-922D-EF029688B7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6FA269-71F5-F841-985F-48494E88B9EA}"/>
              </a:ext>
            </a:extLst>
          </p:cNvPr>
          <p:cNvSpPr>
            <a:spLocks noGrp="1"/>
          </p:cNvSpPr>
          <p:nvPr>
            <p:ph type="sldNum" sz="quarter" idx="12"/>
          </p:nvPr>
        </p:nvSpPr>
        <p:spPr/>
        <p:txBody>
          <a:bodyPr/>
          <a:lstStyle/>
          <a:p>
            <a:fld id="{70D6F643-C71C-0141-9650-8D0BA833B7F7}" type="slidenum">
              <a:rPr lang="en-US" smtClean="0"/>
              <a:t>‹#›</a:t>
            </a:fld>
            <a:endParaRPr lang="en-US"/>
          </a:p>
        </p:txBody>
      </p:sp>
    </p:spTree>
    <p:extLst>
      <p:ext uri="{BB962C8B-B14F-4D97-AF65-F5344CB8AC3E}">
        <p14:creationId xmlns:p14="http://schemas.microsoft.com/office/powerpoint/2010/main" val="993757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A471-6527-734A-A557-4FE3C72D94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34F4F5-C33B-A14A-9FF5-EC2FD2D3D309}"/>
              </a:ext>
            </a:extLst>
          </p:cNvPr>
          <p:cNvSpPr>
            <a:spLocks noGrp="1"/>
          </p:cNvSpPr>
          <p:nvPr>
            <p:ph type="dt" sz="half" idx="10"/>
          </p:nvPr>
        </p:nvSpPr>
        <p:spPr/>
        <p:txBody>
          <a:bodyPr/>
          <a:lstStyle/>
          <a:p>
            <a:fld id="{4C4C8BC7-45F6-DF40-876E-3FF3E2CEA1F4}" type="datetimeFigureOut">
              <a:rPr lang="en-US" smtClean="0"/>
              <a:t>11/2/21</a:t>
            </a:fld>
            <a:endParaRPr lang="en-US"/>
          </a:p>
        </p:txBody>
      </p:sp>
      <p:sp>
        <p:nvSpPr>
          <p:cNvPr id="4" name="Footer Placeholder 3">
            <a:extLst>
              <a:ext uri="{FF2B5EF4-FFF2-40B4-BE49-F238E27FC236}">
                <a16:creationId xmlns:a16="http://schemas.microsoft.com/office/drawing/2014/main" id="{82CCC41C-DBCC-4644-93E5-BAA09DCCF8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499F17-9024-D940-99B9-E33B6F9A9D68}"/>
              </a:ext>
            </a:extLst>
          </p:cNvPr>
          <p:cNvSpPr>
            <a:spLocks noGrp="1"/>
          </p:cNvSpPr>
          <p:nvPr>
            <p:ph type="sldNum" sz="quarter" idx="12"/>
          </p:nvPr>
        </p:nvSpPr>
        <p:spPr/>
        <p:txBody>
          <a:bodyPr/>
          <a:lstStyle/>
          <a:p>
            <a:fld id="{70D6F643-C71C-0141-9650-8D0BA833B7F7}" type="slidenum">
              <a:rPr lang="en-US" smtClean="0"/>
              <a:t>‹#›</a:t>
            </a:fld>
            <a:endParaRPr lang="en-US"/>
          </a:p>
        </p:txBody>
      </p:sp>
    </p:spTree>
    <p:extLst>
      <p:ext uri="{BB962C8B-B14F-4D97-AF65-F5344CB8AC3E}">
        <p14:creationId xmlns:p14="http://schemas.microsoft.com/office/powerpoint/2010/main" val="1605427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0D39BC-C7C9-9541-9A92-44E057FDA932}"/>
              </a:ext>
            </a:extLst>
          </p:cNvPr>
          <p:cNvSpPr>
            <a:spLocks noGrp="1"/>
          </p:cNvSpPr>
          <p:nvPr>
            <p:ph type="dt" sz="half" idx="10"/>
          </p:nvPr>
        </p:nvSpPr>
        <p:spPr/>
        <p:txBody>
          <a:bodyPr/>
          <a:lstStyle/>
          <a:p>
            <a:fld id="{4C4C8BC7-45F6-DF40-876E-3FF3E2CEA1F4}" type="datetimeFigureOut">
              <a:rPr lang="en-US" smtClean="0"/>
              <a:t>11/2/21</a:t>
            </a:fld>
            <a:endParaRPr lang="en-US"/>
          </a:p>
        </p:txBody>
      </p:sp>
      <p:sp>
        <p:nvSpPr>
          <p:cNvPr id="3" name="Footer Placeholder 2">
            <a:extLst>
              <a:ext uri="{FF2B5EF4-FFF2-40B4-BE49-F238E27FC236}">
                <a16:creationId xmlns:a16="http://schemas.microsoft.com/office/drawing/2014/main" id="{746F2D61-B9C6-9A4E-A5A4-3484A2DD75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06738A-FE74-774F-82A6-B6DCA28649CB}"/>
              </a:ext>
            </a:extLst>
          </p:cNvPr>
          <p:cNvSpPr>
            <a:spLocks noGrp="1"/>
          </p:cNvSpPr>
          <p:nvPr>
            <p:ph type="sldNum" sz="quarter" idx="12"/>
          </p:nvPr>
        </p:nvSpPr>
        <p:spPr/>
        <p:txBody>
          <a:bodyPr/>
          <a:lstStyle/>
          <a:p>
            <a:fld id="{70D6F643-C71C-0141-9650-8D0BA833B7F7}" type="slidenum">
              <a:rPr lang="en-US" smtClean="0"/>
              <a:t>‹#›</a:t>
            </a:fld>
            <a:endParaRPr lang="en-US"/>
          </a:p>
        </p:txBody>
      </p:sp>
    </p:spTree>
    <p:extLst>
      <p:ext uri="{BB962C8B-B14F-4D97-AF65-F5344CB8AC3E}">
        <p14:creationId xmlns:p14="http://schemas.microsoft.com/office/powerpoint/2010/main" val="2117665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C7A27-3A40-6846-9461-D7A7884B89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92BD3F-CD0C-8047-B346-3B522C52C5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903DB9-535D-CE4B-8C4B-815B9999E8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FEA781-A60C-254D-9197-E34F7E0D6DB3}"/>
              </a:ext>
            </a:extLst>
          </p:cNvPr>
          <p:cNvSpPr>
            <a:spLocks noGrp="1"/>
          </p:cNvSpPr>
          <p:nvPr>
            <p:ph type="dt" sz="half" idx="10"/>
          </p:nvPr>
        </p:nvSpPr>
        <p:spPr/>
        <p:txBody>
          <a:bodyPr/>
          <a:lstStyle/>
          <a:p>
            <a:fld id="{4C4C8BC7-45F6-DF40-876E-3FF3E2CEA1F4}" type="datetimeFigureOut">
              <a:rPr lang="en-US" smtClean="0"/>
              <a:t>11/2/21</a:t>
            </a:fld>
            <a:endParaRPr lang="en-US"/>
          </a:p>
        </p:txBody>
      </p:sp>
      <p:sp>
        <p:nvSpPr>
          <p:cNvPr id="6" name="Footer Placeholder 5">
            <a:extLst>
              <a:ext uri="{FF2B5EF4-FFF2-40B4-BE49-F238E27FC236}">
                <a16:creationId xmlns:a16="http://schemas.microsoft.com/office/drawing/2014/main" id="{40AC0986-3495-2445-AF31-24A74C2657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C152BF-43B5-C249-AC80-5D44F79B12BD}"/>
              </a:ext>
            </a:extLst>
          </p:cNvPr>
          <p:cNvSpPr>
            <a:spLocks noGrp="1"/>
          </p:cNvSpPr>
          <p:nvPr>
            <p:ph type="sldNum" sz="quarter" idx="12"/>
          </p:nvPr>
        </p:nvSpPr>
        <p:spPr/>
        <p:txBody>
          <a:bodyPr/>
          <a:lstStyle/>
          <a:p>
            <a:fld id="{70D6F643-C71C-0141-9650-8D0BA833B7F7}" type="slidenum">
              <a:rPr lang="en-US" smtClean="0"/>
              <a:t>‹#›</a:t>
            </a:fld>
            <a:endParaRPr lang="en-US"/>
          </a:p>
        </p:txBody>
      </p:sp>
    </p:spTree>
    <p:extLst>
      <p:ext uri="{BB962C8B-B14F-4D97-AF65-F5344CB8AC3E}">
        <p14:creationId xmlns:p14="http://schemas.microsoft.com/office/powerpoint/2010/main" val="462601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06387-768E-C84B-B523-AFA5F667B6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63361F-1B50-0F4A-84F3-C195107BFF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874CC2-0FC8-E747-908F-4AF6A07504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56DC62-1A08-894A-8425-2196F9AB5367}"/>
              </a:ext>
            </a:extLst>
          </p:cNvPr>
          <p:cNvSpPr>
            <a:spLocks noGrp="1"/>
          </p:cNvSpPr>
          <p:nvPr>
            <p:ph type="dt" sz="half" idx="10"/>
          </p:nvPr>
        </p:nvSpPr>
        <p:spPr/>
        <p:txBody>
          <a:bodyPr/>
          <a:lstStyle/>
          <a:p>
            <a:fld id="{4C4C8BC7-45F6-DF40-876E-3FF3E2CEA1F4}" type="datetimeFigureOut">
              <a:rPr lang="en-US" smtClean="0"/>
              <a:t>11/2/21</a:t>
            </a:fld>
            <a:endParaRPr lang="en-US"/>
          </a:p>
        </p:txBody>
      </p:sp>
      <p:sp>
        <p:nvSpPr>
          <p:cNvPr id="6" name="Footer Placeholder 5">
            <a:extLst>
              <a:ext uri="{FF2B5EF4-FFF2-40B4-BE49-F238E27FC236}">
                <a16:creationId xmlns:a16="http://schemas.microsoft.com/office/drawing/2014/main" id="{F3AABE10-6081-E546-A39C-B40E176B6C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BFE678-0392-F145-9B1B-CDCF8A52CED3}"/>
              </a:ext>
            </a:extLst>
          </p:cNvPr>
          <p:cNvSpPr>
            <a:spLocks noGrp="1"/>
          </p:cNvSpPr>
          <p:nvPr>
            <p:ph type="sldNum" sz="quarter" idx="12"/>
          </p:nvPr>
        </p:nvSpPr>
        <p:spPr/>
        <p:txBody>
          <a:bodyPr/>
          <a:lstStyle/>
          <a:p>
            <a:fld id="{70D6F643-C71C-0141-9650-8D0BA833B7F7}" type="slidenum">
              <a:rPr lang="en-US" smtClean="0"/>
              <a:t>‹#›</a:t>
            </a:fld>
            <a:endParaRPr lang="en-US"/>
          </a:p>
        </p:txBody>
      </p:sp>
    </p:spTree>
    <p:extLst>
      <p:ext uri="{BB962C8B-B14F-4D97-AF65-F5344CB8AC3E}">
        <p14:creationId xmlns:p14="http://schemas.microsoft.com/office/powerpoint/2010/main" val="2056664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1A5BBC-9F3C-7341-B04B-48B0E8DBDF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984D5C-8A82-C742-A64E-E76659F37C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3D65C-1C31-7145-A7B6-2066134135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4C8BC7-45F6-DF40-876E-3FF3E2CEA1F4}" type="datetimeFigureOut">
              <a:rPr lang="en-US" smtClean="0"/>
              <a:t>11/2/21</a:t>
            </a:fld>
            <a:endParaRPr lang="en-US"/>
          </a:p>
        </p:txBody>
      </p:sp>
      <p:sp>
        <p:nvSpPr>
          <p:cNvPr id="5" name="Footer Placeholder 4">
            <a:extLst>
              <a:ext uri="{FF2B5EF4-FFF2-40B4-BE49-F238E27FC236}">
                <a16:creationId xmlns:a16="http://schemas.microsoft.com/office/drawing/2014/main" id="{D9BCBD17-9BE1-5849-AB7B-BDC40509D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BE894C-F0BC-5E45-92F3-C4ABD860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D6F643-C71C-0141-9650-8D0BA833B7F7}" type="slidenum">
              <a:rPr lang="en-US" smtClean="0"/>
              <a:t>‹#›</a:t>
            </a:fld>
            <a:endParaRPr lang="en-US"/>
          </a:p>
        </p:txBody>
      </p:sp>
    </p:spTree>
    <p:extLst>
      <p:ext uri="{BB962C8B-B14F-4D97-AF65-F5344CB8AC3E}">
        <p14:creationId xmlns:p14="http://schemas.microsoft.com/office/powerpoint/2010/main" val="3872394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hyperlink" Target="https://www.youtube.com/watch?v=nDgIVseTkuE"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oh3BbLk5UIQ"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peacekeeping.un.org/en/promoting-human-rights"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hyperlink" Target="https://www.bbc.co.uk/news/health-34402622"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bbc.com/news/world-59125138"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padlet.com/BISHumanities/wsbemuxfxuzu2hf9" TargetMode="Externa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E88319-DB12-3F44-87C4-1C3E845C6C7E}"/>
              </a:ext>
            </a:extLst>
          </p:cNvPr>
          <p:cNvPicPr>
            <a:picLocks noChangeAspect="1"/>
          </p:cNvPicPr>
          <p:nvPr/>
        </p:nvPicPr>
        <p:blipFill>
          <a:blip r:embed="rId2"/>
          <a:stretch>
            <a:fillRect/>
          </a:stretch>
        </p:blipFill>
        <p:spPr>
          <a:xfrm>
            <a:off x="2555436" y="0"/>
            <a:ext cx="9636564" cy="6858000"/>
          </a:xfrm>
          <a:prstGeom prst="rect">
            <a:avLst/>
          </a:prstGeom>
        </p:spPr>
      </p:pic>
      <p:sp>
        <p:nvSpPr>
          <p:cNvPr id="4" name="TextBox 3">
            <a:extLst>
              <a:ext uri="{FF2B5EF4-FFF2-40B4-BE49-F238E27FC236}">
                <a16:creationId xmlns:a16="http://schemas.microsoft.com/office/drawing/2014/main" id="{BB48DDDE-4914-044E-8591-439359056211}"/>
              </a:ext>
            </a:extLst>
          </p:cNvPr>
          <p:cNvSpPr txBox="1"/>
          <p:nvPr/>
        </p:nvSpPr>
        <p:spPr>
          <a:xfrm>
            <a:off x="367862" y="399394"/>
            <a:ext cx="5538952" cy="3416320"/>
          </a:xfrm>
          <a:prstGeom prst="rect">
            <a:avLst/>
          </a:prstGeom>
          <a:noFill/>
        </p:spPr>
        <p:txBody>
          <a:bodyPr wrap="square" rtlCol="0">
            <a:spAutoFit/>
          </a:bodyPr>
          <a:lstStyle/>
          <a:p>
            <a:r>
              <a:rPr lang="en-US" sz="7200" dirty="0">
                <a:latin typeface="dearJoe 5 CASUAL PRO" panose="02000000000000000000" pitchFamily="2" charset="0"/>
              </a:rPr>
              <a:t>Global citizenship IGCSE</a:t>
            </a:r>
          </a:p>
        </p:txBody>
      </p:sp>
    </p:spTree>
    <p:extLst>
      <p:ext uri="{BB962C8B-B14F-4D97-AF65-F5344CB8AC3E}">
        <p14:creationId xmlns:p14="http://schemas.microsoft.com/office/powerpoint/2010/main" val="4246263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12159F-349B-0644-AE4B-387456DB9963}"/>
              </a:ext>
            </a:extLst>
          </p:cNvPr>
          <p:cNvPicPr>
            <a:picLocks noChangeAspect="1"/>
          </p:cNvPicPr>
          <p:nvPr/>
        </p:nvPicPr>
        <p:blipFill>
          <a:blip r:embed="rId2"/>
          <a:stretch>
            <a:fillRect/>
          </a:stretch>
        </p:blipFill>
        <p:spPr>
          <a:xfrm>
            <a:off x="6760313" y="0"/>
            <a:ext cx="4977581" cy="6858000"/>
          </a:xfrm>
          <a:prstGeom prst="rect">
            <a:avLst/>
          </a:prstGeom>
        </p:spPr>
      </p:pic>
      <p:pic>
        <p:nvPicPr>
          <p:cNvPr id="7" name="Picture 6">
            <a:extLst>
              <a:ext uri="{FF2B5EF4-FFF2-40B4-BE49-F238E27FC236}">
                <a16:creationId xmlns:a16="http://schemas.microsoft.com/office/drawing/2014/main" id="{66819E47-EA09-234C-9902-6E35DCA8AAEF}"/>
              </a:ext>
            </a:extLst>
          </p:cNvPr>
          <p:cNvPicPr>
            <a:picLocks noChangeAspect="1"/>
          </p:cNvPicPr>
          <p:nvPr/>
        </p:nvPicPr>
        <p:blipFill>
          <a:blip r:embed="rId3"/>
          <a:stretch>
            <a:fillRect/>
          </a:stretch>
        </p:blipFill>
        <p:spPr>
          <a:xfrm>
            <a:off x="454106" y="541064"/>
            <a:ext cx="5770064" cy="3148067"/>
          </a:xfrm>
          <a:prstGeom prst="rect">
            <a:avLst/>
          </a:prstGeom>
        </p:spPr>
      </p:pic>
      <p:sp>
        <p:nvSpPr>
          <p:cNvPr id="9" name="TextBox 8">
            <a:extLst>
              <a:ext uri="{FF2B5EF4-FFF2-40B4-BE49-F238E27FC236}">
                <a16:creationId xmlns:a16="http://schemas.microsoft.com/office/drawing/2014/main" id="{EF44160A-B495-494D-9925-9E998B558E0A}"/>
              </a:ext>
            </a:extLst>
          </p:cNvPr>
          <p:cNvSpPr txBox="1"/>
          <p:nvPr/>
        </p:nvSpPr>
        <p:spPr>
          <a:xfrm>
            <a:off x="914400" y="4066768"/>
            <a:ext cx="6096000" cy="646331"/>
          </a:xfrm>
          <a:prstGeom prst="rect">
            <a:avLst/>
          </a:prstGeom>
          <a:noFill/>
        </p:spPr>
        <p:txBody>
          <a:bodyPr wrap="square">
            <a:spAutoFit/>
          </a:bodyPr>
          <a:lstStyle/>
          <a:p>
            <a:r>
              <a:rPr lang="en-US" dirty="0">
                <a:hlinkClick r:id="rId4"/>
              </a:rPr>
              <a:t>https://www.youtube.com/watch?v=nDgIVseTkuE</a:t>
            </a:r>
            <a:endParaRPr lang="en-US" dirty="0"/>
          </a:p>
          <a:p>
            <a:endParaRPr lang="en-US" dirty="0"/>
          </a:p>
        </p:txBody>
      </p:sp>
    </p:spTree>
    <p:extLst>
      <p:ext uri="{BB962C8B-B14F-4D97-AF65-F5344CB8AC3E}">
        <p14:creationId xmlns:p14="http://schemas.microsoft.com/office/powerpoint/2010/main" val="765852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B5DC2F-F99D-CF4C-AF67-5B61014F8216}"/>
              </a:ext>
            </a:extLst>
          </p:cNvPr>
          <p:cNvPicPr>
            <a:picLocks noChangeAspect="1"/>
          </p:cNvPicPr>
          <p:nvPr/>
        </p:nvPicPr>
        <p:blipFill>
          <a:blip r:embed="rId2"/>
          <a:stretch>
            <a:fillRect/>
          </a:stretch>
        </p:blipFill>
        <p:spPr>
          <a:xfrm>
            <a:off x="1035050" y="2140826"/>
            <a:ext cx="10121900" cy="4152900"/>
          </a:xfrm>
          <a:prstGeom prst="rect">
            <a:avLst/>
          </a:prstGeom>
        </p:spPr>
      </p:pic>
      <p:sp>
        <p:nvSpPr>
          <p:cNvPr id="4" name="Title 3">
            <a:extLst>
              <a:ext uri="{FF2B5EF4-FFF2-40B4-BE49-F238E27FC236}">
                <a16:creationId xmlns:a16="http://schemas.microsoft.com/office/drawing/2014/main" id="{986BC895-B6EC-A24F-AF27-23098676CE68}"/>
              </a:ext>
            </a:extLst>
          </p:cNvPr>
          <p:cNvSpPr>
            <a:spLocks noGrp="1"/>
          </p:cNvSpPr>
          <p:nvPr>
            <p:ph type="title"/>
          </p:nvPr>
        </p:nvSpPr>
        <p:spPr/>
        <p:txBody>
          <a:bodyPr/>
          <a:lstStyle/>
          <a:p>
            <a:r>
              <a:rPr lang="en-US" dirty="0"/>
              <a:t>The different types of Human rights</a:t>
            </a:r>
          </a:p>
        </p:txBody>
      </p:sp>
      <p:sp>
        <p:nvSpPr>
          <p:cNvPr id="5" name="Content Placeholder 4">
            <a:extLst>
              <a:ext uri="{FF2B5EF4-FFF2-40B4-BE49-F238E27FC236}">
                <a16:creationId xmlns:a16="http://schemas.microsoft.com/office/drawing/2014/main" id="{E794013F-15C2-2A4A-81CC-F9F331D165EE}"/>
              </a:ext>
            </a:extLst>
          </p:cNvPr>
          <p:cNvSpPr>
            <a:spLocks noGrp="1"/>
          </p:cNvSpPr>
          <p:nvPr>
            <p:ph idx="1"/>
          </p:nvPr>
        </p:nvSpPr>
        <p:spPr>
          <a:xfrm>
            <a:off x="838200" y="2506662"/>
            <a:ext cx="10515600" cy="4351338"/>
          </a:xfrm>
        </p:spPr>
        <p:txBody>
          <a:bodyPr/>
          <a:lstStyle/>
          <a:p>
            <a:endParaRPr lang="en-US" dirty="0"/>
          </a:p>
        </p:txBody>
      </p:sp>
      <p:sp>
        <p:nvSpPr>
          <p:cNvPr id="6" name="TextBox 5">
            <a:extLst>
              <a:ext uri="{FF2B5EF4-FFF2-40B4-BE49-F238E27FC236}">
                <a16:creationId xmlns:a16="http://schemas.microsoft.com/office/drawing/2014/main" id="{8E5A55F2-B9E2-A14A-AB65-D8C1F88C5C34}"/>
              </a:ext>
            </a:extLst>
          </p:cNvPr>
          <p:cNvSpPr txBox="1"/>
          <p:nvPr/>
        </p:nvSpPr>
        <p:spPr>
          <a:xfrm>
            <a:off x="294289" y="4461550"/>
            <a:ext cx="1912883" cy="2031325"/>
          </a:xfrm>
          <a:prstGeom prst="rect">
            <a:avLst/>
          </a:prstGeom>
          <a:solidFill>
            <a:srgbClr val="FFFF00"/>
          </a:solidFill>
        </p:spPr>
        <p:txBody>
          <a:bodyPr wrap="square" rtlCol="0">
            <a:spAutoFit/>
          </a:bodyPr>
          <a:lstStyle/>
          <a:p>
            <a:r>
              <a:rPr lang="en-US" dirty="0"/>
              <a:t>Look at the Universal declaration of human rights and categorize the rights under these headings</a:t>
            </a:r>
          </a:p>
        </p:txBody>
      </p:sp>
    </p:spTree>
    <p:extLst>
      <p:ext uri="{BB962C8B-B14F-4D97-AF65-F5344CB8AC3E}">
        <p14:creationId xmlns:p14="http://schemas.microsoft.com/office/powerpoint/2010/main" val="3815233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3F681F-BE6C-5C48-A9D4-932C9DFB3F01}"/>
              </a:ext>
            </a:extLst>
          </p:cNvPr>
          <p:cNvPicPr>
            <a:picLocks noChangeAspect="1"/>
          </p:cNvPicPr>
          <p:nvPr/>
        </p:nvPicPr>
        <p:blipFill>
          <a:blip r:embed="rId3"/>
          <a:stretch>
            <a:fillRect/>
          </a:stretch>
        </p:blipFill>
        <p:spPr>
          <a:xfrm>
            <a:off x="1764631" y="0"/>
            <a:ext cx="8662737" cy="6858000"/>
          </a:xfrm>
          <a:prstGeom prst="rect">
            <a:avLst/>
          </a:prstGeom>
        </p:spPr>
      </p:pic>
    </p:spTree>
    <p:extLst>
      <p:ext uri="{BB962C8B-B14F-4D97-AF65-F5344CB8AC3E}">
        <p14:creationId xmlns:p14="http://schemas.microsoft.com/office/powerpoint/2010/main" val="1473508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9EB04-706D-CE42-A406-55D32F0F64FE}"/>
              </a:ext>
            </a:extLst>
          </p:cNvPr>
          <p:cNvPicPr>
            <a:picLocks noChangeAspect="1"/>
          </p:cNvPicPr>
          <p:nvPr/>
        </p:nvPicPr>
        <p:blipFill>
          <a:blip r:embed="rId2"/>
          <a:stretch>
            <a:fillRect/>
          </a:stretch>
        </p:blipFill>
        <p:spPr>
          <a:xfrm>
            <a:off x="4403746" y="0"/>
            <a:ext cx="7042107" cy="6858000"/>
          </a:xfrm>
          <a:prstGeom prst="rect">
            <a:avLst/>
          </a:prstGeom>
        </p:spPr>
      </p:pic>
      <p:pic>
        <p:nvPicPr>
          <p:cNvPr id="3" name="Picture 2">
            <a:extLst>
              <a:ext uri="{FF2B5EF4-FFF2-40B4-BE49-F238E27FC236}">
                <a16:creationId xmlns:a16="http://schemas.microsoft.com/office/drawing/2014/main" id="{D963D524-3690-F24A-9B52-A1EA6A8198D4}"/>
              </a:ext>
            </a:extLst>
          </p:cNvPr>
          <p:cNvPicPr>
            <a:picLocks noChangeAspect="1"/>
          </p:cNvPicPr>
          <p:nvPr/>
        </p:nvPicPr>
        <p:blipFill>
          <a:blip r:embed="rId3"/>
          <a:stretch>
            <a:fillRect/>
          </a:stretch>
        </p:blipFill>
        <p:spPr>
          <a:xfrm>
            <a:off x="0" y="4530437"/>
            <a:ext cx="4301742" cy="1959840"/>
          </a:xfrm>
          <a:prstGeom prst="rect">
            <a:avLst/>
          </a:prstGeom>
        </p:spPr>
      </p:pic>
    </p:spTree>
    <p:extLst>
      <p:ext uri="{BB962C8B-B14F-4D97-AF65-F5344CB8AC3E}">
        <p14:creationId xmlns:p14="http://schemas.microsoft.com/office/powerpoint/2010/main" val="1381312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24BC03-2C5F-934A-819A-7B20B2C39197}"/>
              </a:ext>
            </a:extLst>
          </p:cNvPr>
          <p:cNvPicPr>
            <a:picLocks noChangeAspect="1"/>
          </p:cNvPicPr>
          <p:nvPr/>
        </p:nvPicPr>
        <p:blipFill>
          <a:blip r:embed="rId2"/>
          <a:stretch>
            <a:fillRect/>
          </a:stretch>
        </p:blipFill>
        <p:spPr>
          <a:xfrm>
            <a:off x="3916857" y="0"/>
            <a:ext cx="5132552" cy="6858000"/>
          </a:xfrm>
          <a:prstGeom prst="rect">
            <a:avLst/>
          </a:prstGeom>
        </p:spPr>
      </p:pic>
      <p:sp>
        <p:nvSpPr>
          <p:cNvPr id="4" name="TextBox 3">
            <a:extLst>
              <a:ext uri="{FF2B5EF4-FFF2-40B4-BE49-F238E27FC236}">
                <a16:creationId xmlns:a16="http://schemas.microsoft.com/office/drawing/2014/main" id="{982794C3-9A9D-6D47-97CC-015C1D8C24F5}"/>
              </a:ext>
            </a:extLst>
          </p:cNvPr>
          <p:cNvSpPr txBox="1"/>
          <p:nvPr/>
        </p:nvSpPr>
        <p:spPr>
          <a:xfrm>
            <a:off x="662700" y="2598847"/>
            <a:ext cx="2743200" cy="1200329"/>
          </a:xfrm>
          <a:prstGeom prst="rect">
            <a:avLst/>
          </a:prstGeom>
          <a:noFill/>
        </p:spPr>
        <p:txBody>
          <a:bodyPr wrap="square" rtlCol="0">
            <a:spAutoFit/>
          </a:bodyPr>
          <a:lstStyle/>
          <a:p>
            <a:r>
              <a:rPr lang="en-US" dirty="0"/>
              <a:t>What could you do?</a:t>
            </a:r>
          </a:p>
          <a:p>
            <a:r>
              <a:rPr lang="en-US" i="1" dirty="0"/>
              <a:t>Citizenship action project </a:t>
            </a:r>
          </a:p>
          <a:p>
            <a:endParaRPr lang="en-US" dirty="0"/>
          </a:p>
          <a:p>
            <a:endParaRPr lang="en-US" dirty="0"/>
          </a:p>
        </p:txBody>
      </p:sp>
      <p:pic>
        <p:nvPicPr>
          <p:cNvPr id="6" name="Picture 5">
            <a:extLst>
              <a:ext uri="{FF2B5EF4-FFF2-40B4-BE49-F238E27FC236}">
                <a16:creationId xmlns:a16="http://schemas.microsoft.com/office/drawing/2014/main" id="{2CEAE8F6-2156-4F4A-9590-294F830889B9}"/>
              </a:ext>
            </a:extLst>
          </p:cNvPr>
          <p:cNvPicPr>
            <a:picLocks noChangeAspect="1"/>
          </p:cNvPicPr>
          <p:nvPr/>
        </p:nvPicPr>
        <p:blipFill>
          <a:blip r:embed="rId3"/>
          <a:stretch>
            <a:fillRect/>
          </a:stretch>
        </p:blipFill>
        <p:spPr>
          <a:xfrm>
            <a:off x="130722" y="4595484"/>
            <a:ext cx="4231071" cy="1661920"/>
          </a:xfrm>
          <a:prstGeom prst="rect">
            <a:avLst/>
          </a:prstGeom>
        </p:spPr>
      </p:pic>
      <p:sp>
        <p:nvSpPr>
          <p:cNvPr id="7" name="TextBox 6">
            <a:extLst>
              <a:ext uri="{FF2B5EF4-FFF2-40B4-BE49-F238E27FC236}">
                <a16:creationId xmlns:a16="http://schemas.microsoft.com/office/drawing/2014/main" id="{867024A0-D308-344F-B859-7AE90E2B6A3D}"/>
              </a:ext>
            </a:extLst>
          </p:cNvPr>
          <p:cNvSpPr txBox="1"/>
          <p:nvPr/>
        </p:nvSpPr>
        <p:spPr>
          <a:xfrm>
            <a:off x="231228" y="304800"/>
            <a:ext cx="3174672" cy="584775"/>
          </a:xfrm>
          <a:prstGeom prst="rect">
            <a:avLst/>
          </a:prstGeom>
          <a:noFill/>
        </p:spPr>
        <p:txBody>
          <a:bodyPr wrap="square" rtlCol="0">
            <a:spAutoFit/>
          </a:bodyPr>
          <a:lstStyle/>
          <a:p>
            <a:r>
              <a:rPr lang="en-US" sz="3200" dirty="0">
                <a:latin typeface="dearJoe 5 CASUAL PRO" panose="02000000000000000000" pitchFamily="2" charset="0"/>
              </a:rPr>
              <a:t>Extensions</a:t>
            </a:r>
          </a:p>
        </p:txBody>
      </p:sp>
      <p:cxnSp>
        <p:nvCxnSpPr>
          <p:cNvPr id="9" name="Straight Connector 8">
            <a:extLst>
              <a:ext uri="{FF2B5EF4-FFF2-40B4-BE49-F238E27FC236}">
                <a16:creationId xmlns:a16="http://schemas.microsoft.com/office/drawing/2014/main" id="{4B327FDE-3720-8547-821C-48A13A1A82F6}"/>
              </a:ext>
            </a:extLst>
          </p:cNvPr>
          <p:cNvCxnSpPr/>
          <p:nvPr/>
        </p:nvCxnSpPr>
        <p:spPr>
          <a:xfrm>
            <a:off x="2659665" y="2879834"/>
            <a:ext cx="1492469" cy="0"/>
          </a:xfrm>
          <a:prstGeom prst="line">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029450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A454E9-0D02-C74D-B236-400922F54975}"/>
              </a:ext>
            </a:extLst>
          </p:cNvPr>
          <p:cNvSpPr txBox="1"/>
          <p:nvPr/>
        </p:nvSpPr>
        <p:spPr>
          <a:xfrm>
            <a:off x="2049517" y="1517275"/>
            <a:ext cx="8660525" cy="1754326"/>
          </a:xfrm>
          <a:prstGeom prst="rect">
            <a:avLst/>
          </a:prstGeom>
          <a:noFill/>
        </p:spPr>
        <p:txBody>
          <a:bodyPr wrap="square" rtlCol="0">
            <a:spAutoFit/>
          </a:bodyPr>
          <a:lstStyle/>
          <a:p>
            <a:r>
              <a:rPr lang="en-US" sz="5400" i="1" dirty="0"/>
              <a:t>‘No country should interfere in the laws of another country’</a:t>
            </a:r>
          </a:p>
        </p:txBody>
      </p:sp>
      <p:sp>
        <p:nvSpPr>
          <p:cNvPr id="3" name="TextBox 2">
            <a:extLst>
              <a:ext uri="{FF2B5EF4-FFF2-40B4-BE49-F238E27FC236}">
                <a16:creationId xmlns:a16="http://schemas.microsoft.com/office/drawing/2014/main" id="{43310164-691E-B44A-A89E-7350EC806A38}"/>
              </a:ext>
            </a:extLst>
          </p:cNvPr>
          <p:cNvSpPr txBox="1"/>
          <p:nvPr/>
        </p:nvSpPr>
        <p:spPr>
          <a:xfrm>
            <a:off x="6621517" y="4971393"/>
            <a:ext cx="4477407" cy="369332"/>
          </a:xfrm>
          <a:prstGeom prst="rect">
            <a:avLst/>
          </a:prstGeom>
          <a:noFill/>
        </p:spPr>
        <p:txBody>
          <a:bodyPr wrap="square" rtlCol="0">
            <a:spAutoFit/>
          </a:bodyPr>
          <a:lstStyle/>
          <a:p>
            <a:r>
              <a:rPr lang="en-US" dirty="0"/>
              <a:t>To what extent do you agree with this view?</a:t>
            </a:r>
          </a:p>
        </p:txBody>
      </p:sp>
    </p:spTree>
    <p:extLst>
      <p:ext uri="{BB962C8B-B14F-4D97-AF65-F5344CB8AC3E}">
        <p14:creationId xmlns:p14="http://schemas.microsoft.com/office/powerpoint/2010/main" val="1886756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0CBE-C2DB-9442-9478-510F8D4FFF51}"/>
              </a:ext>
            </a:extLst>
          </p:cNvPr>
          <p:cNvSpPr>
            <a:spLocks noGrp="1"/>
          </p:cNvSpPr>
          <p:nvPr>
            <p:ph type="title"/>
          </p:nvPr>
        </p:nvSpPr>
        <p:spPr>
          <a:xfrm>
            <a:off x="249621" y="386145"/>
            <a:ext cx="10515600" cy="1325563"/>
          </a:xfrm>
        </p:spPr>
        <p:txBody>
          <a:bodyPr/>
          <a:lstStyle/>
          <a:p>
            <a:r>
              <a:rPr lang="en-US" dirty="0">
                <a:latin typeface="dearJoe 5 CASUAL PRO" panose="02000000000000000000" pitchFamily="2" charset="0"/>
              </a:rPr>
              <a:t>Protecting people’s</a:t>
            </a:r>
            <a:br>
              <a:rPr lang="en-US" dirty="0">
                <a:latin typeface="dearJoe 5 CASUAL PRO" panose="02000000000000000000" pitchFamily="2" charset="0"/>
              </a:rPr>
            </a:br>
            <a:r>
              <a:rPr lang="en-US" dirty="0">
                <a:latin typeface="dearJoe 5 CASUAL PRO" panose="02000000000000000000" pitchFamily="2" charset="0"/>
              </a:rPr>
              <a:t>rights </a:t>
            </a:r>
          </a:p>
        </p:txBody>
      </p:sp>
      <p:pic>
        <p:nvPicPr>
          <p:cNvPr id="8" name="Content Placeholder 7">
            <a:extLst>
              <a:ext uri="{FF2B5EF4-FFF2-40B4-BE49-F238E27FC236}">
                <a16:creationId xmlns:a16="http://schemas.microsoft.com/office/drawing/2014/main" id="{E9759509-E148-2145-9348-D1B95988FDED}"/>
              </a:ext>
            </a:extLst>
          </p:cNvPr>
          <p:cNvPicPr>
            <a:picLocks noGrp="1" noChangeAspect="1"/>
          </p:cNvPicPr>
          <p:nvPr>
            <p:ph idx="1"/>
          </p:nvPr>
        </p:nvPicPr>
        <p:blipFill>
          <a:blip r:embed="rId2"/>
          <a:stretch>
            <a:fillRect/>
          </a:stretch>
        </p:blipFill>
        <p:spPr>
          <a:xfrm>
            <a:off x="4986721" y="168522"/>
            <a:ext cx="6527800" cy="3860800"/>
          </a:xfrm>
        </p:spPr>
      </p:pic>
      <p:sp>
        <p:nvSpPr>
          <p:cNvPr id="9" name="TextBox 8">
            <a:extLst>
              <a:ext uri="{FF2B5EF4-FFF2-40B4-BE49-F238E27FC236}">
                <a16:creationId xmlns:a16="http://schemas.microsoft.com/office/drawing/2014/main" id="{9230DA43-87E3-2440-B000-7F9150E0D08F}"/>
              </a:ext>
            </a:extLst>
          </p:cNvPr>
          <p:cNvSpPr txBox="1"/>
          <p:nvPr/>
        </p:nvSpPr>
        <p:spPr>
          <a:xfrm>
            <a:off x="567559" y="4508938"/>
            <a:ext cx="10710041" cy="2308324"/>
          </a:xfrm>
          <a:prstGeom prst="rect">
            <a:avLst/>
          </a:prstGeom>
          <a:noFill/>
        </p:spPr>
        <p:txBody>
          <a:bodyPr wrap="square" rtlCol="0">
            <a:spAutoFit/>
          </a:bodyPr>
          <a:lstStyle/>
          <a:p>
            <a:r>
              <a:rPr lang="en-GB" dirty="0"/>
              <a:t>1.3b) Differing cultural interpretations of human rights; human rights during conflict, humanitarian intervention and peacekeeping.</a:t>
            </a:r>
            <a:r>
              <a:rPr lang="en-US" dirty="0">
                <a:effectLst/>
              </a:rPr>
              <a:t> </a:t>
            </a:r>
            <a:endParaRPr lang="en-GB" dirty="0"/>
          </a:p>
          <a:p>
            <a:r>
              <a:rPr lang="en-GB" dirty="0"/>
              <a:t>LO:</a:t>
            </a:r>
          </a:p>
          <a:p>
            <a:r>
              <a:rPr lang="en-GB" dirty="0"/>
              <a:t>To start to consider which human rights might matter the most to themselves and others living in different places.</a:t>
            </a:r>
            <a:endParaRPr lang="en-US" dirty="0"/>
          </a:p>
          <a:p>
            <a:r>
              <a:rPr lang="en-GB" dirty="0"/>
              <a:t>To consider what rights children should be entitled to receive.</a:t>
            </a:r>
            <a:endParaRPr lang="en-US" dirty="0"/>
          </a:p>
          <a:p>
            <a:r>
              <a:rPr lang="en-GB" dirty="0"/>
              <a:t> To appreciate how human rights can apply in a variety of real-life challenging contexts.</a:t>
            </a:r>
            <a:endParaRPr lang="en-US" dirty="0"/>
          </a:p>
          <a:p>
            <a:endParaRPr lang="en-US" dirty="0"/>
          </a:p>
        </p:txBody>
      </p:sp>
    </p:spTree>
    <p:extLst>
      <p:ext uri="{BB962C8B-B14F-4D97-AF65-F5344CB8AC3E}">
        <p14:creationId xmlns:p14="http://schemas.microsoft.com/office/powerpoint/2010/main" val="3623367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69B90-F659-4042-BF84-D16083065C05}"/>
              </a:ext>
            </a:extLst>
          </p:cNvPr>
          <p:cNvSpPr>
            <a:spLocks noGrp="1"/>
          </p:cNvSpPr>
          <p:nvPr>
            <p:ph type="title"/>
          </p:nvPr>
        </p:nvSpPr>
        <p:spPr/>
        <p:txBody>
          <a:bodyPr/>
          <a:lstStyle/>
          <a:p>
            <a:r>
              <a:rPr lang="en-GB" dirty="0">
                <a:latin typeface="dearJoe 5 CASUAL PRO" panose="02000000000000000000" pitchFamily="2" charset="0"/>
              </a:rPr>
              <a:t>At what age do people have the legal right to do each one of the following activities? </a:t>
            </a:r>
            <a:r>
              <a:rPr lang="en-US" dirty="0">
                <a:effectLst/>
                <a:latin typeface="dearJoe 5 CASUAL PRO" panose="02000000000000000000" pitchFamily="2" charset="0"/>
              </a:rPr>
              <a:t> </a:t>
            </a:r>
            <a:endParaRPr lang="en-US" dirty="0">
              <a:latin typeface="dearJoe 5 CASUAL PRO" panose="02000000000000000000" pitchFamily="2" charset="0"/>
            </a:endParaRPr>
          </a:p>
        </p:txBody>
      </p:sp>
      <p:sp>
        <p:nvSpPr>
          <p:cNvPr id="3" name="Content Placeholder 2">
            <a:extLst>
              <a:ext uri="{FF2B5EF4-FFF2-40B4-BE49-F238E27FC236}">
                <a16:creationId xmlns:a16="http://schemas.microsoft.com/office/drawing/2014/main" id="{BC0B5928-85CB-C74A-8568-35015C591050}"/>
              </a:ext>
            </a:extLst>
          </p:cNvPr>
          <p:cNvSpPr>
            <a:spLocks noGrp="1"/>
          </p:cNvSpPr>
          <p:nvPr>
            <p:ph idx="1"/>
          </p:nvPr>
        </p:nvSpPr>
        <p:spPr/>
        <p:txBody>
          <a:bodyPr>
            <a:normAutofit lnSpcReduction="10000"/>
          </a:bodyPr>
          <a:lstStyle/>
          <a:p>
            <a:pPr marL="0" indent="0">
              <a:buNone/>
            </a:pPr>
            <a:r>
              <a:rPr lang="en-GB" dirty="0"/>
              <a:t>The age of criminal responsibility (10)</a:t>
            </a:r>
          </a:p>
          <a:p>
            <a:pPr marL="0" indent="0">
              <a:buNone/>
            </a:pPr>
            <a:r>
              <a:rPr lang="en-GB" dirty="0"/>
              <a:t>The ability to buy a pet </a:t>
            </a:r>
          </a:p>
          <a:p>
            <a:pPr marL="0" indent="0">
              <a:buNone/>
            </a:pPr>
            <a:r>
              <a:rPr lang="en-GB" dirty="0"/>
              <a:t>Get a part-time job (13)</a:t>
            </a:r>
          </a:p>
          <a:p>
            <a:pPr marL="0" indent="0">
              <a:buNone/>
            </a:pPr>
            <a:r>
              <a:rPr lang="en-GB" dirty="0"/>
              <a:t>To get married with your parents’ permission </a:t>
            </a:r>
          </a:p>
          <a:p>
            <a:pPr marL="0" indent="0">
              <a:buNone/>
            </a:pPr>
            <a:r>
              <a:rPr lang="en-GB" dirty="0"/>
              <a:t>The age of consent (16)</a:t>
            </a:r>
          </a:p>
          <a:p>
            <a:pPr marL="0" indent="0">
              <a:buNone/>
            </a:pPr>
            <a:r>
              <a:rPr lang="en-GB" dirty="0"/>
              <a:t>To drive a car (17)</a:t>
            </a:r>
          </a:p>
          <a:p>
            <a:pPr marL="0" indent="0">
              <a:buNone/>
            </a:pPr>
            <a:r>
              <a:rPr lang="en-GB" dirty="0"/>
              <a:t>To vote</a:t>
            </a:r>
          </a:p>
          <a:p>
            <a:pPr marL="0" indent="0">
              <a:buNone/>
            </a:pPr>
            <a:r>
              <a:rPr lang="en-GB" dirty="0"/>
              <a:t>Buy tobacco </a:t>
            </a:r>
          </a:p>
          <a:p>
            <a:pPr marL="0" indent="0">
              <a:buNone/>
            </a:pPr>
            <a:r>
              <a:rPr lang="en-GB" dirty="0"/>
              <a:t>Make a will (18)</a:t>
            </a:r>
            <a:endParaRPr lang="en-US" dirty="0"/>
          </a:p>
        </p:txBody>
      </p:sp>
      <p:sp>
        <p:nvSpPr>
          <p:cNvPr id="5" name="TextBox 4">
            <a:extLst>
              <a:ext uri="{FF2B5EF4-FFF2-40B4-BE49-F238E27FC236}">
                <a16:creationId xmlns:a16="http://schemas.microsoft.com/office/drawing/2014/main" id="{1D9200F8-AC43-6E4E-AF5E-28ECE4C50EE8}"/>
              </a:ext>
            </a:extLst>
          </p:cNvPr>
          <p:cNvSpPr txBox="1"/>
          <p:nvPr/>
        </p:nvSpPr>
        <p:spPr>
          <a:xfrm>
            <a:off x="8492357" y="3353554"/>
            <a:ext cx="3426373" cy="3139321"/>
          </a:xfrm>
          <a:prstGeom prst="rect">
            <a:avLst/>
          </a:prstGeom>
          <a:solidFill>
            <a:srgbClr val="FFFF00"/>
          </a:solidFill>
        </p:spPr>
        <p:txBody>
          <a:bodyPr wrap="square" rtlCol="0">
            <a:spAutoFit/>
          </a:bodyPr>
          <a:lstStyle/>
          <a:p>
            <a:r>
              <a:rPr lang="en-GB" b="1" u="sng" dirty="0"/>
              <a:t>Questions:</a:t>
            </a:r>
          </a:p>
          <a:p>
            <a:endParaRPr lang="en-GB" dirty="0"/>
          </a:p>
          <a:p>
            <a:r>
              <a:rPr lang="en-GB" dirty="0"/>
              <a:t>Why does the law has age limits and why do these vary from country to country?</a:t>
            </a:r>
          </a:p>
          <a:p>
            <a:endParaRPr lang="en-GB" dirty="0"/>
          </a:p>
          <a:p>
            <a:r>
              <a:rPr lang="en-GB" dirty="0"/>
              <a:t>Are there age limits that seem unfair or illogical, that should be changed?</a:t>
            </a:r>
            <a:endParaRPr lang="en-US" dirty="0"/>
          </a:p>
          <a:p>
            <a:endParaRPr lang="en-US" dirty="0"/>
          </a:p>
          <a:p>
            <a:endParaRPr lang="en-US" dirty="0"/>
          </a:p>
        </p:txBody>
      </p:sp>
    </p:spTree>
    <p:extLst>
      <p:ext uri="{BB962C8B-B14F-4D97-AF65-F5344CB8AC3E}">
        <p14:creationId xmlns:p14="http://schemas.microsoft.com/office/powerpoint/2010/main" val="1093216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F44DC0B-0A56-DF44-B5B1-09C6510145CA}"/>
              </a:ext>
            </a:extLst>
          </p:cNvPr>
          <p:cNvPicPr>
            <a:picLocks noGrp="1" noChangeAspect="1"/>
          </p:cNvPicPr>
          <p:nvPr>
            <p:ph idx="1"/>
          </p:nvPr>
        </p:nvPicPr>
        <p:blipFill>
          <a:blip r:embed="rId2"/>
          <a:stretch>
            <a:fillRect/>
          </a:stretch>
        </p:blipFill>
        <p:spPr>
          <a:xfrm>
            <a:off x="3962399" y="145803"/>
            <a:ext cx="4908331" cy="6682660"/>
          </a:xfrm>
        </p:spPr>
      </p:pic>
    </p:spTree>
    <p:extLst>
      <p:ext uri="{BB962C8B-B14F-4D97-AF65-F5344CB8AC3E}">
        <p14:creationId xmlns:p14="http://schemas.microsoft.com/office/powerpoint/2010/main" val="2815555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67903-DDF8-5B42-A49D-EEEF7C153DD1}"/>
              </a:ext>
            </a:extLst>
          </p:cNvPr>
          <p:cNvSpPr>
            <a:spLocks noGrp="1"/>
          </p:cNvSpPr>
          <p:nvPr>
            <p:ph type="title"/>
          </p:nvPr>
        </p:nvSpPr>
        <p:spPr/>
        <p:txBody>
          <a:bodyPr>
            <a:normAutofit fontScale="90000"/>
          </a:bodyPr>
          <a:lstStyle/>
          <a:p>
            <a:r>
              <a:rPr lang="en-US" dirty="0">
                <a:hlinkClick r:id="rId3"/>
              </a:rPr>
              <a:t>https://www.youtube.com/watch?v=oh3BbLk5UIQ</a:t>
            </a:r>
            <a:br>
              <a:rPr lang="en-US" dirty="0"/>
            </a:br>
            <a:endParaRPr lang="en-US" dirty="0"/>
          </a:p>
        </p:txBody>
      </p:sp>
      <p:pic>
        <p:nvPicPr>
          <p:cNvPr id="5" name="Content Placeholder 4">
            <a:extLst>
              <a:ext uri="{FF2B5EF4-FFF2-40B4-BE49-F238E27FC236}">
                <a16:creationId xmlns:a16="http://schemas.microsoft.com/office/drawing/2014/main" id="{77A075B7-AA40-AD43-B971-248C6E55F963}"/>
              </a:ext>
            </a:extLst>
          </p:cNvPr>
          <p:cNvPicPr>
            <a:picLocks noGrp="1" noChangeAspect="1"/>
          </p:cNvPicPr>
          <p:nvPr>
            <p:ph idx="1"/>
          </p:nvPr>
        </p:nvPicPr>
        <p:blipFill>
          <a:blip r:embed="rId4"/>
          <a:stretch>
            <a:fillRect/>
          </a:stretch>
        </p:blipFill>
        <p:spPr>
          <a:xfrm>
            <a:off x="3987004" y="1690688"/>
            <a:ext cx="7543084" cy="4351338"/>
          </a:xfrm>
        </p:spPr>
      </p:pic>
      <p:sp>
        <p:nvSpPr>
          <p:cNvPr id="6" name="TextBox 5">
            <a:extLst>
              <a:ext uri="{FF2B5EF4-FFF2-40B4-BE49-F238E27FC236}">
                <a16:creationId xmlns:a16="http://schemas.microsoft.com/office/drawing/2014/main" id="{D278BEAF-4304-5D4D-AFA7-E7C3FE8D3E11}"/>
              </a:ext>
            </a:extLst>
          </p:cNvPr>
          <p:cNvSpPr txBox="1"/>
          <p:nvPr/>
        </p:nvSpPr>
        <p:spPr>
          <a:xfrm>
            <a:off x="387927" y="3297382"/>
            <a:ext cx="2701637" cy="923330"/>
          </a:xfrm>
          <a:prstGeom prst="rect">
            <a:avLst/>
          </a:prstGeom>
          <a:solidFill>
            <a:srgbClr val="FFFF00"/>
          </a:solidFill>
        </p:spPr>
        <p:txBody>
          <a:bodyPr wrap="square" rtlCol="0">
            <a:spAutoFit/>
          </a:bodyPr>
          <a:lstStyle/>
          <a:p>
            <a:r>
              <a:rPr lang="en-GB" dirty="0"/>
              <a:t>What are the key points in the development of human rights?</a:t>
            </a:r>
            <a:endParaRPr lang="en-US" dirty="0"/>
          </a:p>
        </p:txBody>
      </p:sp>
    </p:spTree>
    <p:extLst>
      <p:ext uri="{BB962C8B-B14F-4D97-AF65-F5344CB8AC3E}">
        <p14:creationId xmlns:p14="http://schemas.microsoft.com/office/powerpoint/2010/main" val="711932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19F444-C305-8241-B25E-0497EF4B877A}"/>
              </a:ext>
            </a:extLst>
          </p:cNvPr>
          <p:cNvPicPr>
            <a:picLocks noChangeAspect="1"/>
          </p:cNvPicPr>
          <p:nvPr/>
        </p:nvPicPr>
        <p:blipFill>
          <a:blip r:embed="rId2"/>
          <a:stretch>
            <a:fillRect/>
          </a:stretch>
        </p:blipFill>
        <p:spPr>
          <a:xfrm>
            <a:off x="1908162" y="0"/>
            <a:ext cx="8375676" cy="6858000"/>
          </a:xfrm>
          <a:prstGeom prst="rect">
            <a:avLst/>
          </a:prstGeom>
        </p:spPr>
      </p:pic>
    </p:spTree>
    <p:extLst>
      <p:ext uri="{BB962C8B-B14F-4D97-AF65-F5344CB8AC3E}">
        <p14:creationId xmlns:p14="http://schemas.microsoft.com/office/powerpoint/2010/main" val="529040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66F98-85E9-0844-8DB3-6735816F82F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D841514-35FB-9341-9A4A-9B8A86BAD68C}"/>
              </a:ext>
            </a:extLst>
          </p:cNvPr>
          <p:cNvPicPr>
            <a:picLocks noGrp="1" noChangeAspect="1"/>
          </p:cNvPicPr>
          <p:nvPr>
            <p:ph idx="1"/>
          </p:nvPr>
        </p:nvPicPr>
        <p:blipFill>
          <a:blip r:embed="rId3"/>
          <a:stretch>
            <a:fillRect/>
          </a:stretch>
        </p:blipFill>
        <p:spPr>
          <a:xfrm>
            <a:off x="838200" y="1457763"/>
            <a:ext cx="9730251" cy="4351338"/>
          </a:xfrm>
        </p:spPr>
      </p:pic>
    </p:spTree>
    <p:extLst>
      <p:ext uri="{BB962C8B-B14F-4D97-AF65-F5344CB8AC3E}">
        <p14:creationId xmlns:p14="http://schemas.microsoft.com/office/powerpoint/2010/main" val="953715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EE25D3B-4CA6-6241-B966-4A8C36B2C759}"/>
              </a:ext>
            </a:extLst>
          </p:cNvPr>
          <p:cNvPicPr>
            <a:picLocks noGrp="1" noChangeAspect="1"/>
          </p:cNvPicPr>
          <p:nvPr>
            <p:ph idx="4294967295"/>
          </p:nvPr>
        </p:nvPicPr>
        <p:blipFill>
          <a:blip r:embed="rId3"/>
          <a:stretch>
            <a:fillRect/>
          </a:stretch>
        </p:blipFill>
        <p:spPr>
          <a:xfrm>
            <a:off x="3375950" y="105103"/>
            <a:ext cx="5440099" cy="6477547"/>
          </a:xfrm>
        </p:spPr>
      </p:pic>
    </p:spTree>
    <p:extLst>
      <p:ext uri="{BB962C8B-B14F-4D97-AF65-F5344CB8AC3E}">
        <p14:creationId xmlns:p14="http://schemas.microsoft.com/office/powerpoint/2010/main" val="3115798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9436AE-4FB3-3743-85D2-141A38A4D166}"/>
              </a:ext>
            </a:extLst>
          </p:cNvPr>
          <p:cNvSpPr txBox="1"/>
          <p:nvPr/>
        </p:nvSpPr>
        <p:spPr>
          <a:xfrm>
            <a:off x="1587062" y="651126"/>
            <a:ext cx="6096000" cy="768287"/>
          </a:xfrm>
          <a:prstGeom prst="rect">
            <a:avLst/>
          </a:prstGeom>
          <a:noFill/>
        </p:spPr>
        <p:txBody>
          <a:bodyPr wrap="square">
            <a:spAutoFit/>
          </a:bodyPr>
          <a:lstStyle/>
          <a:p>
            <a:pPr marL="0" marR="0">
              <a:lnSpc>
                <a:spcPct val="107000"/>
              </a:lnSpc>
              <a:spcBef>
                <a:spcPts val="0"/>
              </a:spcBef>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UN peacekeeping and human rights protection: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u="none" strike="noStrike" dirty="0">
                <a:effectLst/>
                <a:latin typeface="Calibri" panose="020F0502020204030204" pitchFamily="34" charset="0"/>
                <a:ea typeface="Calibri" panose="020F0502020204030204" pitchFamily="34" charset="0"/>
                <a:cs typeface="Times New Roman" panose="02020603050405020304" pitchFamily="18" charset="0"/>
                <a:hlinkClick r:id="rId3"/>
              </a:rPr>
              <a:t>https://peacekeeping.un.org/en/promoting-human-rights</a:t>
            </a:r>
            <a:r>
              <a:rPr lang="en-US" dirty="0">
                <a:effectLst/>
              </a:rPr>
              <a:t> </a:t>
            </a:r>
            <a:endParaRPr lang="en-US" dirty="0"/>
          </a:p>
        </p:txBody>
      </p:sp>
      <p:sp>
        <p:nvSpPr>
          <p:cNvPr id="4" name="TextBox 3">
            <a:extLst>
              <a:ext uri="{FF2B5EF4-FFF2-40B4-BE49-F238E27FC236}">
                <a16:creationId xmlns:a16="http://schemas.microsoft.com/office/drawing/2014/main" id="{357E70EC-229B-F544-9070-ABD09FD9039D}"/>
              </a:ext>
            </a:extLst>
          </p:cNvPr>
          <p:cNvSpPr txBox="1"/>
          <p:nvPr/>
        </p:nvSpPr>
        <p:spPr>
          <a:xfrm>
            <a:off x="8061434" y="3920359"/>
            <a:ext cx="2753711" cy="1477328"/>
          </a:xfrm>
          <a:prstGeom prst="rect">
            <a:avLst/>
          </a:prstGeom>
          <a:noFill/>
        </p:spPr>
        <p:txBody>
          <a:bodyPr wrap="square" rtlCol="0">
            <a:spAutoFit/>
          </a:bodyPr>
          <a:lstStyle/>
          <a:p>
            <a:r>
              <a:rPr lang="en-GB" dirty="0"/>
              <a:t>Discuss the role of the UN in peace-keeping, conflict prevention and international justice, in support of human rights</a:t>
            </a:r>
            <a:r>
              <a:rPr lang="en-US" dirty="0">
                <a:effectLst/>
              </a:rPr>
              <a:t> </a:t>
            </a:r>
            <a:endParaRPr lang="en-US" dirty="0"/>
          </a:p>
        </p:txBody>
      </p:sp>
    </p:spTree>
    <p:extLst>
      <p:ext uri="{BB962C8B-B14F-4D97-AF65-F5344CB8AC3E}">
        <p14:creationId xmlns:p14="http://schemas.microsoft.com/office/powerpoint/2010/main" val="1635375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0CBE-C2DB-9442-9478-510F8D4FFF51}"/>
              </a:ext>
            </a:extLst>
          </p:cNvPr>
          <p:cNvSpPr>
            <a:spLocks noGrp="1"/>
          </p:cNvSpPr>
          <p:nvPr>
            <p:ph type="title"/>
          </p:nvPr>
        </p:nvSpPr>
        <p:spPr>
          <a:xfrm>
            <a:off x="249621" y="386145"/>
            <a:ext cx="10515600" cy="1325563"/>
          </a:xfrm>
        </p:spPr>
        <p:txBody>
          <a:bodyPr/>
          <a:lstStyle/>
          <a:p>
            <a:r>
              <a:rPr lang="en-US" dirty="0">
                <a:latin typeface="dearJoe 5 CASUAL PRO" panose="02000000000000000000" pitchFamily="2" charset="0"/>
              </a:rPr>
              <a:t>Protecting people’s</a:t>
            </a:r>
            <a:br>
              <a:rPr lang="en-US" dirty="0">
                <a:latin typeface="dearJoe 5 CASUAL PRO" panose="02000000000000000000" pitchFamily="2" charset="0"/>
              </a:rPr>
            </a:br>
            <a:r>
              <a:rPr lang="en-US" dirty="0">
                <a:latin typeface="dearJoe 5 CASUAL PRO" panose="02000000000000000000" pitchFamily="2" charset="0"/>
              </a:rPr>
              <a:t>rights </a:t>
            </a:r>
          </a:p>
        </p:txBody>
      </p:sp>
      <p:pic>
        <p:nvPicPr>
          <p:cNvPr id="8" name="Content Placeholder 7">
            <a:extLst>
              <a:ext uri="{FF2B5EF4-FFF2-40B4-BE49-F238E27FC236}">
                <a16:creationId xmlns:a16="http://schemas.microsoft.com/office/drawing/2014/main" id="{E9759509-E148-2145-9348-D1B95988FDED}"/>
              </a:ext>
            </a:extLst>
          </p:cNvPr>
          <p:cNvPicPr>
            <a:picLocks noGrp="1" noChangeAspect="1"/>
          </p:cNvPicPr>
          <p:nvPr>
            <p:ph idx="1"/>
          </p:nvPr>
        </p:nvPicPr>
        <p:blipFill>
          <a:blip r:embed="rId3"/>
          <a:stretch>
            <a:fillRect/>
          </a:stretch>
        </p:blipFill>
        <p:spPr>
          <a:xfrm>
            <a:off x="4986721" y="168522"/>
            <a:ext cx="6527800" cy="3860800"/>
          </a:xfrm>
        </p:spPr>
      </p:pic>
      <p:sp>
        <p:nvSpPr>
          <p:cNvPr id="9" name="TextBox 8">
            <a:extLst>
              <a:ext uri="{FF2B5EF4-FFF2-40B4-BE49-F238E27FC236}">
                <a16:creationId xmlns:a16="http://schemas.microsoft.com/office/drawing/2014/main" id="{9230DA43-87E3-2440-B000-7F9150E0D08F}"/>
              </a:ext>
            </a:extLst>
          </p:cNvPr>
          <p:cNvSpPr txBox="1"/>
          <p:nvPr/>
        </p:nvSpPr>
        <p:spPr>
          <a:xfrm>
            <a:off x="567559" y="4508938"/>
            <a:ext cx="10710041" cy="2308324"/>
          </a:xfrm>
          <a:prstGeom prst="rect">
            <a:avLst/>
          </a:prstGeom>
          <a:noFill/>
        </p:spPr>
        <p:txBody>
          <a:bodyPr wrap="square" rtlCol="0">
            <a:spAutoFit/>
          </a:bodyPr>
          <a:lstStyle/>
          <a:p>
            <a:r>
              <a:rPr lang="en-GB" dirty="0"/>
              <a:t>1.3b) Differing cultural interpretations of human rights; human rights during conflict, humanitarian intervention and peacekeeping.</a:t>
            </a:r>
            <a:r>
              <a:rPr lang="en-US" dirty="0">
                <a:effectLst/>
              </a:rPr>
              <a:t> </a:t>
            </a:r>
            <a:endParaRPr lang="en-GB" dirty="0"/>
          </a:p>
          <a:p>
            <a:r>
              <a:rPr lang="en-GB" dirty="0"/>
              <a:t>LO:</a:t>
            </a:r>
          </a:p>
          <a:p>
            <a:r>
              <a:rPr lang="en-GB" dirty="0"/>
              <a:t>To start to consider which human rights might matter the most to themselves and others living in different places.</a:t>
            </a:r>
            <a:endParaRPr lang="en-US" dirty="0"/>
          </a:p>
          <a:p>
            <a:r>
              <a:rPr lang="en-GB" dirty="0"/>
              <a:t>To consider what rights children should be entitled to receive.</a:t>
            </a:r>
            <a:endParaRPr lang="en-US" dirty="0"/>
          </a:p>
          <a:p>
            <a:r>
              <a:rPr lang="en-GB" dirty="0"/>
              <a:t> To appreciate how human rights can apply in a variety of real-life challenging contexts.</a:t>
            </a:r>
            <a:endParaRPr lang="en-US" dirty="0"/>
          </a:p>
          <a:p>
            <a:endParaRPr lang="en-US" dirty="0"/>
          </a:p>
        </p:txBody>
      </p:sp>
    </p:spTree>
    <p:extLst>
      <p:ext uri="{BB962C8B-B14F-4D97-AF65-F5344CB8AC3E}">
        <p14:creationId xmlns:p14="http://schemas.microsoft.com/office/powerpoint/2010/main" val="2876997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0CBE-C2DB-9442-9478-510F8D4FFF51}"/>
              </a:ext>
            </a:extLst>
          </p:cNvPr>
          <p:cNvSpPr>
            <a:spLocks noGrp="1"/>
          </p:cNvSpPr>
          <p:nvPr>
            <p:ph type="title"/>
          </p:nvPr>
        </p:nvSpPr>
        <p:spPr>
          <a:xfrm>
            <a:off x="249621" y="386145"/>
            <a:ext cx="10515600" cy="1325563"/>
          </a:xfrm>
        </p:spPr>
        <p:txBody>
          <a:bodyPr/>
          <a:lstStyle/>
          <a:p>
            <a:r>
              <a:rPr lang="en-US" dirty="0">
                <a:latin typeface="dearJoe 5 CASUAL PRO" panose="02000000000000000000" pitchFamily="2" charset="0"/>
              </a:rPr>
              <a:t>Rights and Freedoms</a:t>
            </a:r>
          </a:p>
        </p:txBody>
      </p:sp>
      <p:sp>
        <p:nvSpPr>
          <p:cNvPr id="9" name="TextBox 8">
            <a:extLst>
              <a:ext uri="{FF2B5EF4-FFF2-40B4-BE49-F238E27FC236}">
                <a16:creationId xmlns:a16="http://schemas.microsoft.com/office/drawing/2014/main" id="{9230DA43-87E3-2440-B000-7F9150E0D08F}"/>
              </a:ext>
            </a:extLst>
          </p:cNvPr>
          <p:cNvSpPr txBox="1"/>
          <p:nvPr/>
        </p:nvSpPr>
        <p:spPr>
          <a:xfrm>
            <a:off x="567559" y="4508938"/>
            <a:ext cx="10710041" cy="1754326"/>
          </a:xfrm>
          <a:prstGeom prst="rect">
            <a:avLst/>
          </a:prstGeom>
          <a:noFill/>
        </p:spPr>
        <p:txBody>
          <a:bodyPr wrap="square" rtlCol="0">
            <a:spAutoFit/>
          </a:bodyPr>
          <a:lstStyle/>
          <a:p>
            <a:r>
              <a:rPr lang="en-GB" dirty="0"/>
              <a:t>1.3b) 1.3c) Duties of citizens to respect the rights and freedoms of others and the law.</a:t>
            </a:r>
            <a:r>
              <a:rPr lang="en-US" dirty="0">
                <a:effectLst/>
              </a:rPr>
              <a:t> </a:t>
            </a:r>
          </a:p>
          <a:p>
            <a:r>
              <a:rPr lang="en-GB" dirty="0"/>
              <a:t>LO:</a:t>
            </a:r>
          </a:p>
          <a:p>
            <a:r>
              <a:rPr lang="en-GB" dirty="0"/>
              <a:t>To understand freedoms and how they impact on people’s everyday lives.</a:t>
            </a:r>
            <a:endParaRPr lang="en-US" dirty="0"/>
          </a:p>
          <a:p>
            <a:r>
              <a:rPr lang="en-GB" dirty="0"/>
              <a:t>To consider how one person’s rights and freedoms can impact on others and how the law tries to manage this.</a:t>
            </a:r>
            <a:endParaRPr lang="en-US" dirty="0"/>
          </a:p>
          <a:p>
            <a:endParaRPr lang="en-GB" dirty="0"/>
          </a:p>
          <a:p>
            <a:endParaRPr lang="en-US" dirty="0"/>
          </a:p>
        </p:txBody>
      </p:sp>
    </p:spTree>
    <p:extLst>
      <p:ext uri="{BB962C8B-B14F-4D97-AF65-F5344CB8AC3E}">
        <p14:creationId xmlns:p14="http://schemas.microsoft.com/office/powerpoint/2010/main" val="3893517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372CB-F3E0-4148-A7EC-59CAD488D2B3}"/>
              </a:ext>
            </a:extLst>
          </p:cNvPr>
          <p:cNvSpPr>
            <a:spLocks noGrp="1"/>
          </p:cNvSpPr>
          <p:nvPr>
            <p:ph type="title"/>
          </p:nvPr>
        </p:nvSpPr>
        <p:spPr>
          <a:xfrm>
            <a:off x="838200" y="232897"/>
            <a:ext cx="10515600" cy="1325563"/>
          </a:xfrm>
        </p:spPr>
        <p:txBody>
          <a:bodyPr>
            <a:normAutofit fontScale="90000"/>
          </a:bodyPr>
          <a:lstStyle/>
          <a:p>
            <a:r>
              <a:rPr lang="en-GB" dirty="0"/>
              <a:t>Refer back to the list of human rights in the UDHR and highlight which rights relate to discrimination </a:t>
            </a:r>
            <a:br>
              <a:rPr lang="en-US" dirty="0"/>
            </a:br>
            <a:endParaRPr lang="en-US" dirty="0"/>
          </a:p>
        </p:txBody>
      </p:sp>
      <p:sp>
        <p:nvSpPr>
          <p:cNvPr id="3" name="Content Placeholder 2">
            <a:extLst>
              <a:ext uri="{FF2B5EF4-FFF2-40B4-BE49-F238E27FC236}">
                <a16:creationId xmlns:a16="http://schemas.microsoft.com/office/drawing/2014/main" id="{BCCDB92B-089F-5E4B-9EC3-2E1A9D94B1A5}"/>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BAF6CF1C-B19D-A04E-8C07-5B64C082C883}"/>
              </a:ext>
            </a:extLst>
          </p:cNvPr>
          <p:cNvPicPr>
            <a:picLocks noChangeAspect="1"/>
          </p:cNvPicPr>
          <p:nvPr/>
        </p:nvPicPr>
        <p:blipFill>
          <a:blip r:embed="rId3"/>
          <a:stretch>
            <a:fillRect/>
          </a:stretch>
        </p:blipFill>
        <p:spPr>
          <a:xfrm>
            <a:off x="5610787" y="1291296"/>
            <a:ext cx="3993507" cy="5502165"/>
          </a:xfrm>
          <a:prstGeom prst="rect">
            <a:avLst/>
          </a:prstGeom>
        </p:spPr>
      </p:pic>
    </p:spTree>
    <p:extLst>
      <p:ext uri="{BB962C8B-B14F-4D97-AF65-F5344CB8AC3E}">
        <p14:creationId xmlns:p14="http://schemas.microsoft.com/office/powerpoint/2010/main" val="3862050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69B90-F659-4042-BF84-D16083065C05}"/>
              </a:ext>
            </a:extLst>
          </p:cNvPr>
          <p:cNvSpPr>
            <a:spLocks noGrp="1"/>
          </p:cNvSpPr>
          <p:nvPr>
            <p:ph type="title"/>
          </p:nvPr>
        </p:nvSpPr>
        <p:spPr/>
        <p:txBody>
          <a:bodyPr/>
          <a:lstStyle/>
          <a:p>
            <a:r>
              <a:rPr lang="en-GB" dirty="0"/>
              <a:t>At what age do people have the legal right to do each one of the following activities? </a:t>
            </a:r>
            <a:r>
              <a:rPr lang="en-US" dirty="0">
                <a:effectLst/>
              </a:rPr>
              <a:t> </a:t>
            </a:r>
            <a:endParaRPr lang="en-US" dirty="0"/>
          </a:p>
        </p:txBody>
      </p:sp>
      <p:sp>
        <p:nvSpPr>
          <p:cNvPr id="3" name="Content Placeholder 2">
            <a:extLst>
              <a:ext uri="{FF2B5EF4-FFF2-40B4-BE49-F238E27FC236}">
                <a16:creationId xmlns:a16="http://schemas.microsoft.com/office/drawing/2014/main" id="{BC0B5928-85CB-C74A-8568-35015C591050}"/>
              </a:ext>
            </a:extLst>
          </p:cNvPr>
          <p:cNvSpPr>
            <a:spLocks noGrp="1"/>
          </p:cNvSpPr>
          <p:nvPr>
            <p:ph idx="1"/>
          </p:nvPr>
        </p:nvSpPr>
        <p:spPr/>
        <p:txBody>
          <a:bodyPr>
            <a:normAutofit lnSpcReduction="10000"/>
          </a:bodyPr>
          <a:lstStyle/>
          <a:p>
            <a:pPr marL="0" indent="0">
              <a:buNone/>
            </a:pPr>
            <a:r>
              <a:rPr lang="en-GB" dirty="0"/>
              <a:t>The age of criminal responsibility (10)</a:t>
            </a:r>
          </a:p>
          <a:p>
            <a:pPr marL="0" indent="0">
              <a:buNone/>
            </a:pPr>
            <a:r>
              <a:rPr lang="en-GB" dirty="0"/>
              <a:t> The ability to buy a pet </a:t>
            </a:r>
          </a:p>
          <a:p>
            <a:pPr marL="0" indent="0">
              <a:buNone/>
            </a:pPr>
            <a:r>
              <a:rPr lang="en-GB" dirty="0"/>
              <a:t> Get a part-time job (13)</a:t>
            </a:r>
          </a:p>
          <a:p>
            <a:pPr marL="0" indent="0">
              <a:buNone/>
            </a:pPr>
            <a:r>
              <a:rPr lang="en-GB" dirty="0"/>
              <a:t> To get married with your parents’ permission </a:t>
            </a:r>
          </a:p>
          <a:p>
            <a:pPr marL="0" indent="0">
              <a:buNone/>
            </a:pPr>
            <a:r>
              <a:rPr lang="en-GB" dirty="0"/>
              <a:t> The age of consent (16)</a:t>
            </a:r>
          </a:p>
          <a:p>
            <a:pPr marL="0" indent="0">
              <a:buNone/>
            </a:pPr>
            <a:r>
              <a:rPr lang="en-GB" dirty="0"/>
              <a:t>To drive a car (17)</a:t>
            </a:r>
          </a:p>
          <a:p>
            <a:pPr marL="0" indent="0">
              <a:buNone/>
            </a:pPr>
            <a:r>
              <a:rPr lang="en-GB" dirty="0"/>
              <a:t>To vote</a:t>
            </a:r>
          </a:p>
          <a:p>
            <a:pPr marL="0" indent="0">
              <a:buNone/>
            </a:pPr>
            <a:r>
              <a:rPr lang="en-GB" dirty="0"/>
              <a:t>Buy tobacco </a:t>
            </a:r>
          </a:p>
          <a:p>
            <a:pPr marL="0" indent="0">
              <a:buNone/>
            </a:pPr>
            <a:r>
              <a:rPr lang="en-GB" dirty="0"/>
              <a:t> make a will (18)</a:t>
            </a:r>
            <a:endParaRPr lang="en-US" dirty="0"/>
          </a:p>
        </p:txBody>
      </p:sp>
    </p:spTree>
    <p:extLst>
      <p:ext uri="{BB962C8B-B14F-4D97-AF65-F5344CB8AC3E}">
        <p14:creationId xmlns:p14="http://schemas.microsoft.com/office/powerpoint/2010/main" val="837349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E642AA3-7A96-444F-96C4-93FD6A59B327}"/>
              </a:ext>
            </a:extLst>
          </p:cNvPr>
          <p:cNvPicPr>
            <a:picLocks noGrp="1" noChangeAspect="1"/>
          </p:cNvPicPr>
          <p:nvPr>
            <p:ph idx="4294967295"/>
          </p:nvPr>
        </p:nvPicPr>
        <p:blipFill>
          <a:blip r:embed="rId3"/>
          <a:stretch>
            <a:fillRect/>
          </a:stretch>
        </p:blipFill>
        <p:spPr>
          <a:xfrm>
            <a:off x="138545" y="1739900"/>
            <a:ext cx="6350000" cy="2527300"/>
          </a:xfrm>
        </p:spPr>
      </p:pic>
      <p:pic>
        <p:nvPicPr>
          <p:cNvPr id="10" name="Picture 9">
            <a:extLst>
              <a:ext uri="{FF2B5EF4-FFF2-40B4-BE49-F238E27FC236}">
                <a16:creationId xmlns:a16="http://schemas.microsoft.com/office/drawing/2014/main" id="{82145BEB-54F0-5A44-97E4-5F3CDDA27DB9}"/>
              </a:ext>
            </a:extLst>
          </p:cNvPr>
          <p:cNvPicPr>
            <a:picLocks noChangeAspect="1"/>
          </p:cNvPicPr>
          <p:nvPr/>
        </p:nvPicPr>
        <p:blipFill>
          <a:blip r:embed="rId4"/>
          <a:stretch>
            <a:fillRect/>
          </a:stretch>
        </p:blipFill>
        <p:spPr>
          <a:xfrm>
            <a:off x="5306291" y="0"/>
            <a:ext cx="6362700" cy="1739900"/>
          </a:xfrm>
          <a:prstGeom prst="rect">
            <a:avLst/>
          </a:prstGeom>
        </p:spPr>
      </p:pic>
      <p:pic>
        <p:nvPicPr>
          <p:cNvPr id="12" name="Picture 11">
            <a:extLst>
              <a:ext uri="{FF2B5EF4-FFF2-40B4-BE49-F238E27FC236}">
                <a16:creationId xmlns:a16="http://schemas.microsoft.com/office/drawing/2014/main" id="{12011DC8-F038-4240-A059-728C06930600}"/>
              </a:ext>
            </a:extLst>
          </p:cNvPr>
          <p:cNvPicPr>
            <a:picLocks noChangeAspect="1"/>
          </p:cNvPicPr>
          <p:nvPr/>
        </p:nvPicPr>
        <p:blipFill>
          <a:blip r:embed="rId5"/>
          <a:stretch>
            <a:fillRect/>
          </a:stretch>
        </p:blipFill>
        <p:spPr>
          <a:xfrm>
            <a:off x="5306291" y="4614935"/>
            <a:ext cx="6438900" cy="1968500"/>
          </a:xfrm>
          <a:prstGeom prst="rect">
            <a:avLst/>
          </a:prstGeom>
        </p:spPr>
      </p:pic>
    </p:spTree>
    <p:extLst>
      <p:ext uri="{BB962C8B-B14F-4D97-AF65-F5344CB8AC3E}">
        <p14:creationId xmlns:p14="http://schemas.microsoft.com/office/powerpoint/2010/main" val="2789907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C1D628-65CF-704E-90B5-86013008D1C4}"/>
              </a:ext>
            </a:extLst>
          </p:cNvPr>
          <p:cNvPicPr>
            <a:picLocks noChangeAspect="1"/>
          </p:cNvPicPr>
          <p:nvPr/>
        </p:nvPicPr>
        <p:blipFill>
          <a:blip r:embed="rId2"/>
          <a:stretch>
            <a:fillRect/>
          </a:stretch>
        </p:blipFill>
        <p:spPr>
          <a:xfrm>
            <a:off x="3937000" y="0"/>
            <a:ext cx="6451600" cy="2705100"/>
          </a:xfrm>
          <a:prstGeom prst="rect">
            <a:avLst/>
          </a:prstGeom>
        </p:spPr>
      </p:pic>
      <p:sp>
        <p:nvSpPr>
          <p:cNvPr id="4" name="TextBox 3">
            <a:extLst>
              <a:ext uri="{FF2B5EF4-FFF2-40B4-BE49-F238E27FC236}">
                <a16:creationId xmlns:a16="http://schemas.microsoft.com/office/drawing/2014/main" id="{4B10B5DA-9883-5C4E-ACFA-397BDFF743AE}"/>
              </a:ext>
            </a:extLst>
          </p:cNvPr>
          <p:cNvSpPr txBox="1"/>
          <p:nvPr/>
        </p:nvSpPr>
        <p:spPr>
          <a:xfrm>
            <a:off x="512618" y="3429000"/>
            <a:ext cx="5153891" cy="1200329"/>
          </a:xfrm>
          <a:prstGeom prst="rect">
            <a:avLst/>
          </a:prstGeom>
          <a:noFill/>
        </p:spPr>
        <p:txBody>
          <a:bodyPr wrap="square" rtlCol="0">
            <a:spAutoFit/>
          </a:bodyPr>
          <a:lstStyle/>
          <a:p>
            <a:r>
              <a:rPr lang="en-US" dirty="0"/>
              <a:t>Example 1: Smoking ban in cars with children in UK</a:t>
            </a:r>
          </a:p>
          <a:p>
            <a:r>
              <a:rPr lang="en-GB" dirty="0">
                <a:hlinkClick r:id="rId3"/>
              </a:rPr>
              <a:t>https://www.bbc.co.uk/news/health-34402622</a:t>
            </a:r>
            <a:endParaRPr lang="en-US" dirty="0"/>
          </a:p>
          <a:p>
            <a:endParaRPr lang="en-US" dirty="0"/>
          </a:p>
          <a:p>
            <a:endParaRPr lang="en-US" dirty="0"/>
          </a:p>
        </p:txBody>
      </p:sp>
      <p:sp>
        <p:nvSpPr>
          <p:cNvPr id="5" name="TextBox 4">
            <a:extLst>
              <a:ext uri="{FF2B5EF4-FFF2-40B4-BE49-F238E27FC236}">
                <a16:creationId xmlns:a16="http://schemas.microsoft.com/office/drawing/2014/main" id="{437AE5F7-2EAB-C441-88CE-77DF1305D0BA}"/>
              </a:ext>
            </a:extLst>
          </p:cNvPr>
          <p:cNvSpPr txBox="1"/>
          <p:nvPr/>
        </p:nvSpPr>
        <p:spPr>
          <a:xfrm>
            <a:off x="6525491" y="3275738"/>
            <a:ext cx="5153891" cy="3416320"/>
          </a:xfrm>
          <a:prstGeom prst="rect">
            <a:avLst/>
          </a:prstGeom>
          <a:noFill/>
        </p:spPr>
        <p:txBody>
          <a:bodyPr wrap="square" rtlCol="0">
            <a:spAutoFit/>
          </a:bodyPr>
          <a:lstStyle/>
          <a:p>
            <a:r>
              <a:rPr lang="en-US" dirty="0"/>
              <a:t>Example 2: Kenya bans plastic bags</a:t>
            </a:r>
          </a:p>
          <a:p>
            <a:endParaRPr lang="en-US" dirty="0"/>
          </a:p>
          <a:p>
            <a:endParaRPr lang="en-US" dirty="0"/>
          </a:p>
          <a:p>
            <a:r>
              <a:rPr lang="en-US" dirty="0"/>
              <a:t>There is a plastic bag ban in Kenya. The aim of this is to stop plastic pollution, which is damaging drainage systems and harming cattle as they would eat the plastic bags. Since the ban in 2017, the government claims that there has been a 80% reduction in plastic bag use and litter has been reduced. By respecting the law, people are able to benefit from the effects of everyone else’s actions.  </a:t>
            </a:r>
          </a:p>
          <a:p>
            <a:endParaRPr lang="en-US" dirty="0"/>
          </a:p>
        </p:txBody>
      </p:sp>
    </p:spTree>
    <p:extLst>
      <p:ext uri="{BB962C8B-B14F-4D97-AF65-F5344CB8AC3E}">
        <p14:creationId xmlns:p14="http://schemas.microsoft.com/office/powerpoint/2010/main" val="2331124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3E122-5A3C-5141-A95A-7A2CAA1DB075}"/>
              </a:ext>
            </a:extLst>
          </p:cNvPr>
          <p:cNvSpPr>
            <a:spLocks noGrp="1"/>
          </p:cNvSpPr>
          <p:nvPr>
            <p:ph type="title"/>
          </p:nvPr>
        </p:nvSpPr>
        <p:spPr/>
        <p:txBody>
          <a:bodyPr>
            <a:normAutofit/>
          </a:bodyPr>
          <a:lstStyle/>
          <a:p>
            <a:r>
              <a:rPr lang="en-US" sz="4000" dirty="0">
                <a:latin typeface="dearJoe 5 CASUAL PRO" panose="02000000000000000000" pitchFamily="2" charset="0"/>
              </a:rPr>
              <a:t>Challenging the law</a:t>
            </a:r>
          </a:p>
        </p:txBody>
      </p:sp>
      <p:sp>
        <p:nvSpPr>
          <p:cNvPr id="4" name="Content Placeholder 3">
            <a:extLst>
              <a:ext uri="{FF2B5EF4-FFF2-40B4-BE49-F238E27FC236}">
                <a16:creationId xmlns:a16="http://schemas.microsoft.com/office/drawing/2014/main" id="{0C7AD0C2-AA43-9E46-A3C3-855C331410F6}"/>
              </a:ext>
            </a:extLst>
          </p:cNvPr>
          <p:cNvSpPr>
            <a:spLocks noGrp="1"/>
          </p:cNvSpPr>
          <p:nvPr>
            <p:ph idx="1"/>
          </p:nvPr>
        </p:nvSpPr>
        <p:spPr/>
        <p:txBody>
          <a:bodyPr/>
          <a:lstStyle/>
          <a:p>
            <a:endParaRPr lang="en-US"/>
          </a:p>
        </p:txBody>
      </p:sp>
      <p:sp>
        <p:nvSpPr>
          <p:cNvPr id="5" name="Text Placeholder 4">
            <a:extLst>
              <a:ext uri="{FF2B5EF4-FFF2-40B4-BE49-F238E27FC236}">
                <a16:creationId xmlns:a16="http://schemas.microsoft.com/office/drawing/2014/main" id="{9A207C28-FF12-BC4A-8A1E-0F55911E748E}"/>
              </a:ext>
            </a:extLst>
          </p:cNvPr>
          <p:cNvSpPr>
            <a:spLocks noGrp="1"/>
          </p:cNvSpPr>
          <p:nvPr>
            <p:ph type="body" sz="half" idx="2"/>
          </p:nvPr>
        </p:nvSpPr>
        <p:spPr/>
        <p:txBody>
          <a:bodyPr/>
          <a:lstStyle/>
          <a:p>
            <a:r>
              <a:rPr lang="en-US" dirty="0"/>
              <a:t>People may challenge  the law if they feel it does not respect their rights and freedoms. </a:t>
            </a:r>
          </a:p>
          <a:p>
            <a:r>
              <a:rPr lang="en-US" dirty="0"/>
              <a:t>For example, in1963 Martin Luther King spoke for racial equality in Washington DC. He was joined by 200,000 demonstrators. </a:t>
            </a:r>
          </a:p>
          <a:p>
            <a:r>
              <a:rPr lang="en-US" dirty="0"/>
              <a:t>This event led to changes in civil rights laws which made discrimination illegal on the basis of </a:t>
            </a:r>
            <a:r>
              <a:rPr lang="en-US" dirty="0" err="1"/>
              <a:t>colour</a:t>
            </a:r>
            <a:r>
              <a:rPr lang="en-US" dirty="0"/>
              <a:t>, race, gender,  religion or nationality illegal. </a:t>
            </a:r>
          </a:p>
        </p:txBody>
      </p:sp>
      <p:pic>
        <p:nvPicPr>
          <p:cNvPr id="6" name="Picture 5">
            <a:extLst>
              <a:ext uri="{FF2B5EF4-FFF2-40B4-BE49-F238E27FC236}">
                <a16:creationId xmlns:a16="http://schemas.microsoft.com/office/drawing/2014/main" id="{B1A263A3-AEE6-5F43-A7FE-6421BD46CE51}"/>
              </a:ext>
            </a:extLst>
          </p:cNvPr>
          <p:cNvPicPr>
            <a:picLocks noChangeAspect="1"/>
          </p:cNvPicPr>
          <p:nvPr/>
        </p:nvPicPr>
        <p:blipFill>
          <a:blip r:embed="rId3"/>
          <a:stretch>
            <a:fillRect/>
          </a:stretch>
        </p:blipFill>
        <p:spPr>
          <a:xfrm>
            <a:off x="0" y="4800600"/>
            <a:ext cx="5554980" cy="1600200"/>
          </a:xfrm>
          <a:prstGeom prst="rect">
            <a:avLst/>
          </a:prstGeom>
        </p:spPr>
      </p:pic>
    </p:spTree>
    <p:extLst>
      <p:ext uri="{BB962C8B-B14F-4D97-AF65-F5344CB8AC3E}">
        <p14:creationId xmlns:p14="http://schemas.microsoft.com/office/powerpoint/2010/main" val="3098480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C335B-7537-4C4B-B0E4-17D6D90C3058}"/>
              </a:ext>
            </a:extLst>
          </p:cNvPr>
          <p:cNvSpPr>
            <a:spLocks noGrp="1"/>
          </p:cNvSpPr>
          <p:nvPr>
            <p:ph type="ctrTitle"/>
          </p:nvPr>
        </p:nvSpPr>
        <p:spPr>
          <a:xfrm>
            <a:off x="1524000" y="1214438"/>
            <a:ext cx="9144000" cy="2387600"/>
          </a:xfrm>
        </p:spPr>
        <p:txBody>
          <a:bodyPr/>
          <a:lstStyle/>
          <a:p>
            <a:r>
              <a:rPr lang="en-US" cap="all" dirty="0"/>
              <a:t>POLITICS AND GOVERNANCE</a:t>
            </a:r>
            <a:br>
              <a:rPr lang="en-US" cap="all" dirty="0"/>
            </a:br>
            <a:endParaRPr lang="en-US" dirty="0"/>
          </a:p>
        </p:txBody>
      </p:sp>
      <p:sp>
        <p:nvSpPr>
          <p:cNvPr id="3" name="Subtitle 2">
            <a:extLst>
              <a:ext uri="{FF2B5EF4-FFF2-40B4-BE49-F238E27FC236}">
                <a16:creationId xmlns:a16="http://schemas.microsoft.com/office/drawing/2014/main" id="{B15038F4-6321-EC43-9550-8F4384B1D644}"/>
              </a:ext>
            </a:extLst>
          </p:cNvPr>
          <p:cNvSpPr>
            <a:spLocks noGrp="1"/>
          </p:cNvSpPr>
          <p:nvPr>
            <p:ph type="subTitle" idx="1"/>
          </p:nvPr>
        </p:nvSpPr>
        <p:spPr>
          <a:xfrm>
            <a:off x="314325" y="3829050"/>
            <a:ext cx="11563350" cy="3028950"/>
          </a:xfrm>
        </p:spPr>
        <p:txBody>
          <a:bodyPr>
            <a:normAutofit lnSpcReduction="10000"/>
          </a:bodyPr>
          <a:lstStyle/>
          <a:p>
            <a:r>
              <a:rPr lang="en-US" dirty="0"/>
              <a:t>This theme provides an opportunity to develop an understanding of the local, national, international and global dimensions of political activity, as well as offering a chance to explore political themes affecting all of our lives. For many people, the state exists as the central unit in global politics, but the state exists in many forms and with a variety of different systems of government. There has been a shift towards a system of global governance in which emerging international institutions have sought to create a body of international law. This covers almost all elements of the interaction between these states, including human rights recognition and protection. Despite the seemingly distant, global nature of much of this development, the individual, or maybe even global citizen, can and does still does make a difference.</a:t>
            </a:r>
          </a:p>
        </p:txBody>
      </p:sp>
      <p:pic>
        <p:nvPicPr>
          <p:cNvPr id="5" name="Picture 4">
            <a:extLst>
              <a:ext uri="{FF2B5EF4-FFF2-40B4-BE49-F238E27FC236}">
                <a16:creationId xmlns:a16="http://schemas.microsoft.com/office/drawing/2014/main" id="{044E05C0-E896-3947-B08B-B6375F2E6187}"/>
              </a:ext>
            </a:extLst>
          </p:cNvPr>
          <p:cNvPicPr>
            <a:picLocks noChangeAspect="1"/>
          </p:cNvPicPr>
          <p:nvPr/>
        </p:nvPicPr>
        <p:blipFill>
          <a:blip r:embed="rId2"/>
          <a:stretch>
            <a:fillRect/>
          </a:stretch>
        </p:blipFill>
        <p:spPr>
          <a:xfrm>
            <a:off x="0" y="0"/>
            <a:ext cx="12192000" cy="3602038"/>
          </a:xfrm>
          <a:prstGeom prst="rect">
            <a:avLst/>
          </a:prstGeom>
        </p:spPr>
      </p:pic>
    </p:spTree>
    <p:extLst>
      <p:ext uri="{BB962C8B-B14F-4D97-AF65-F5344CB8AC3E}">
        <p14:creationId xmlns:p14="http://schemas.microsoft.com/office/powerpoint/2010/main" val="737136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394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8AC5E8-2BC7-5C4D-AED6-68ED4F783619}"/>
              </a:ext>
            </a:extLst>
          </p:cNvPr>
          <p:cNvSpPr>
            <a:spLocks noGrp="1"/>
          </p:cNvSpPr>
          <p:nvPr>
            <p:ph type="title"/>
          </p:nvPr>
        </p:nvSpPr>
        <p:spPr/>
        <p:txBody>
          <a:bodyPr/>
          <a:lstStyle/>
          <a:p>
            <a:r>
              <a:rPr lang="en-US" dirty="0">
                <a:latin typeface="dearJoe 5 CASUAL PRO" panose="02000000000000000000" pitchFamily="2" charset="0"/>
              </a:rPr>
              <a:t>Questions to consider</a:t>
            </a:r>
          </a:p>
        </p:txBody>
      </p:sp>
      <p:sp>
        <p:nvSpPr>
          <p:cNvPr id="6" name="Content Placeholder 5">
            <a:extLst>
              <a:ext uri="{FF2B5EF4-FFF2-40B4-BE49-F238E27FC236}">
                <a16:creationId xmlns:a16="http://schemas.microsoft.com/office/drawing/2014/main" id="{350CDE6A-179E-C54C-A839-AD2A17D41888}"/>
              </a:ext>
            </a:extLst>
          </p:cNvPr>
          <p:cNvSpPr>
            <a:spLocks noGrp="1"/>
          </p:cNvSpPr>
          <p:nvPr>
            <p:ph idx="1"/>
          </p:nvPr>
        </p:nvSpPr>
        <p:spPr/>
        <p:txBody>
          <a:bodyPr>
            <a:normAutofit lnSpcReduction="10000"/>
          </a:bodyPr>
          <a:lstStyle/>
          <a:p>
            <a:pPr marL="514350" indent="-514350">
              <a:buAutoNum type="arabicPeriod"/>
            </a:pPr>
            <a:r>
              <a:rPr lang="en-US" dirty="0"/>
              <a:t>What is a right. </a:t>
            </a:r>
            <a:r>
              <a:rPr lang="en-US" i="1" dirty="0"/>
              <a:t>Give some examples</a:t>
            </a:r>
          </a:p>
          <a:p>
            <a:pPr marL="514350" indent="-514350">
              <a:buAutoNum type="arabicPeriod"/>
            </a:pPr>
            <a:r>
              <a:rPr lang="en-US" dirty="0"/>
              <a:t>What are freedoms. </a:t>
            </a:r>
            <a:r>
              <a:rPr lang="en-US" i="1" dirty="0"/>
              <a:t>Give some examples</a:t>
            </a:r>
            <a:endParaRPr lang="en-US" dirty="0"/>
          </a:p>
          <a:p>
            <a:pPr marL="514350" indent="-514350">
              <a:buAutoNum type="arabicPeriod"/>
            </a:pPr>
            <a:r>
              <a:rPr lang="en-US" dirty="0"/>
              <a:t>What are some real- life examples of moral responsibility.</a:t>
            </a:r>
          </a:p>
          <a:p>
            <a:pPr marL="514350" indent="-514350">
              <a:buAutoNum type="arabicPeriod"/>
            </a:pPr>
            <a:r>
              <a:rPr lang="en-US" dirty="0"/>
              <a:t>How does the law affect people’s rights and freedoms. Does it support rights and freedoms or limit them?</a:t>
            </a:r>
          </a:p>
          <a:p>
            <a:pPr marL="514350" indent="-514350">
              <a:buAutoNum type="arabicPeriod"/>
            </a:pPr>
            <a:r>
              <a:rPr lang="en-US" dirty="0"/>
              <a:t>How might laws be changed to make sure that all people’s rights and freedoms are met? </a:t>
            </a:r>
          </a:p>
          <a:p>
            <a:pPr marL="514350" indent="-514350">
              <a:buAutoNum type="arabicPeriod"/>
            </a:pPr>
            <a:r>
              <a:rPr lang="en-US" dirty="0"/>
              <a:t>‘</a:t>
            </a:r>
            <a:r>
              <a:rPr lang="en-US" i="1" dirty="0"/>
              <a:t>I have my freedoms. I’m not bothered about other people</a:t>
            </a:r>
            <a:r>
              <a:rPr lang="en-US" dirty="0"/>
              <a:t>’ How far do you agree with this view? Give reasons for your opinion, showing you have considered different points of view. </a:t>
            </a:r>
          </a:p>
        </p:txBody>
      </p:sp>
    </p:spTree>
    <p:extLst>
      <p:ext uri="{BB962C8B-B14F-4D97-AF65-F5344CB8AC3E}">
        <p14:creationId xmlns:p14="http://schemas.microsoft.com/office/powerpoint/2010/main" val="1015527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3BA41-6648-8049-B703-C189485EC44B}"/>
              </a:ext>
            </a:extLst>
          </p:cNvPr>
          <p:cNvSpPr>
            <a:spLocks noGrp="1"/>
          </p:cNvSpPr>
          <p:nvPr>
            <p:ph type="title"/>
          </p:nvPr>
        </p:nvSpPr>
        <p:spPr/>
        <p:txBody>
          <a:bodyPr/>
          <a:lstStyle/>
          <a:p>
            <a:r>
              <a:rPr lang="en-US" b="1" dirty="0">
                <a:latin typeface="dearJoe 5 CASUAL PRO" panose="02000000000000000000" pitchFamily="2" charset="0"/>
              </a:rPr>
              <a:t>What you will learn </a:t>
            </a:r>
            <a:br>
              <a:rPr lang="en-US" dirty="0"/>
            </a:br>
            <a:endParaRPr lang="en-US" dirty="0"/>
          </a:p>
        </p:txBody>
      </p:sp>
      <p:sp>
        <p:nvSpPr>
          <p:cNvPr id="3" name="Content Placeholder 2">
            <a:extLst>
              <a:ext uri="{FF2B5EF4-FFF2-40B4-BE49-F238E27FC236}">
                <a16:creationId xmlns:a16="http://schemas.microsoft.com/office/drawing/2014/main" id="{7B0DE353-B7F5-DC47-89FD-578765316701}"/>
              </a:ext>
            </a:extLst>
          </p:cNvPr>
          <p:cNvSpPr>
            <a:spLocks noGrp="1"/>
          </p:cNvSpPr>
          <p:nvPr>
            <p:ph idx="1"/>
          </p:nvPr>
        </p:nvSpPr>
        <p:spPr/>
        <p:txBody>
          <a:bodyPr/>
          <a:lstStyle/>
          <a:p>
            <a:pPr marL="0" indent="0">
              <a:buNone/>
            </a:pPr>
            <a:r>
              <a:rPr lang="en-US" dirty="0"/>
              <a:t>1  Key citizenship ideas and concepts in response to systems of governance, state and sovereignty. </a:t>
            </a:r>
            <a:endParaRPr lang="en-US" dirty="0">
              <a:effectLst/>
            </a:endParaRPr>
          </a:p>
          <a:p>
            <a:pPr marL="0" indent="0">
              <a:buNone/>
            </a:pPr>
            <a:r>
              <a:rPr lang="en-US" dirty="0"/>
              <a:t>2  The relationship between rights and responsibilities of citizens; the politics of their country; the politics of others. </a:t>
            </a:r>
            <a:endParaRPr lang="en-US" dirty="0">
              <a:effectLst/>
            </a:endParaRPr>
          </a:p>
          <a:p>
            <a:pPr marL="0" indent="0">
              <a:buNone/>
            </a:pPr>
            <a:r>
              <a:rPr lang="en-US" dirty="0"/>
              <a:t>3  Concepts of participating in democracy; own contribution to democracy and governance. </a:t>
            </a:r>
            <a:endParaRPr lang="en-US" dirty="0">
              <a:effectLst/>
            </a:endParaRPr>
          </a:p>
          <a:p>
            <a:pPr marL="0" indent="0">
              <a:buNone/>
            </a:pPr>
            <a:endParaRPr lang="en-US" dirty="0"/>
          </a:p>
        </p:txBody>
      </p:sp>
    </p:spTree>
    <p:extLst>
      <p:ext uri="{BB962C8B-B14F-4D97-AF65-F5344CB8AC3E}">
        <p14:creationId xmlns:p14="http://schemas.microsoft.com/office/powerpoint/2010/main" val="3657210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D80AF-C957-AD44-A67F-FCBF4A1019C2}"/>
              </a:ext>
            </a:extLst>
          </p:cNvPr>
          <p:cNvSpPr>
            <a:spLocks noGrp="1"/>
          </p:cNvSpPr>
          <p:nvPr>
            <p:ph type="title"/>
          </p:nvPr>
        </p:nvSpPr>
        <p:spPr/>
        <p:txBody>
          <a:bodyPr/>
          <a:lstStyle/>
          <a:p>
            <a:r>
              <a:rPr lang="en-US" dirty="0"/>
              <a:t>World leaders meeting </a:t>
            </a:r>
          </a:p>
        </p:txBody>
      </p:sp>
      <p:sp>
        <p:nvSpPr>
          <p:cNvPr id="3" name="Content Placeholder 2">
            <a:extLst>
              <a:ext uri="{FF2B5EF4-FFF2-40B4-BE49-F238E27FC236}">
                <a16:creationId xmlns:a16="http://schemas.microsoft.com/office/drawing/2014/main" id="{6E9B0888-F3B2-6944-AD62-91444A2B5656}"/>
              </a:ext>
            </a:extLst>
          </p:cNvPr>
          <p:cNvSpPr>
            <a:spLocks noGrp="1"/>
          </p:cNvSpPr>
          <p:nvPr>
            <p:ph idx="1"/>
          </p:nvPr>
        </p:nvSpPr>
        <p:spPr/>
        <p:txBody>
          <a:bodyPr/>
          <a:lstStyle/>
          <a:p>
            <a:pPr marL="0" indent="0">
              <a:buNone/>
            </a:pPr>
            <a:r>
              <a:rPr lang="en-US" dirty="0">
                <a:hlinkClick r:id="rId2"/>
              </a:rPr>
              <a:t>https://www.bbc.com/news/world-59125138</a:t>
            </a:r>
            <a:endParaRPr lang="en-US" dirty="0"/>
          </a:p>
          <a:p>
            <a:pPr marL="0" indent="0">
              <a:buNone/>
            </a:pPr>
            <a:endParaRPr lang="en-US" dirty="0"/>
          </a:p>
        </p:txBody>
      </p:sp>
      <p:pic>
        <p:nvPicPr>
          <p:cNvPr id="5" name="Picture 4">
            <a:extLst>
              <a:ext uri="{FF2B5EF4-FFF2-40B4-BE49-F238E27FC236}">
                <a16:creationId xmlns:a16="http://schemas.microsoft.com/office/drawing/2014/main" id="{77EFDFE6-C569-4D41-85DC-51AE59B0EED0}"/>
              </a:ext>
            </a:extLst>
          </p:cNvPr>
          <p:cNvPicPr>
            <a:picLocks noChangeAspect="1"/>
          </p:cNvPicPr>
          <p:nvPr/>
        </p:nvPicPr>
        <p:blipFill>
          <a:blip r:embed="rId3"/>
          <a:stretch>
            <a:fillRect/>
          </a:stretch>
        </p:blipFill>
        <p:spPr>
          <a:xfrm>
            <a:off x="3040207" y="2354177"/>
            <a:ext cx="6111586" cy="3957723"/>
          </a:xfrm>
          <a:prstGeom prst="rect">
            <a:avLst/>
          </a:prstGeom>
        </p:spPr>
      </p:pic>
      <p:pic>
        <p:nvPicPr>
          <p:cNvPr id="7" name="Picture 6">
            <a:extLst>
              <a:ext uri="{FF2B5EF4-FFF2-40B4-BE49-F238E27FC236}">
                <a16:creationId xmlns:a16="http://schemas.microsoft.com/office/drawing/2014/main" id="{9491C6CB-86C6-7647-B4B0-39D94B11EF57}"/>
              </a:ext>
            </a:extLst>
          </p:cNvPr>
          <p:cNvPicPr>
            <a:picLocks noChangeAspect="1"/>
          </p:cNvPicPr>
          <p:nvPr/>
        </p:nvPicPr>
        <p:blipFill>
          <a:blip r:embed="rId4"/>
          <a:stretch>
            <a:fillRect/>
          </a:stretch>
        </p:blipFill>
        <p:spPr>
          <a:xfrm>
            <a:off x="8140700" y="0"/>
            <a:ext cx="4051300" cy="2209800"/>
          </a:xfrm>
          <a:prstGeom prst="rect">
            <a:avLst/>
          </a:prstGeom>
        </p:spPr>
      </p:pic>
    </p:spTree>
    <p:extLst>
      <p:ext uri="{BB962C8B-B14F-4D97-AF65-F5344CB8AC3E}">
        <p14:creationId xmlns:p14="http://schemas.microsoft.com/office/powerpoint/2010/main" val="1217437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0CBE-C2DB-9442-9478-510F8D4FFF51}"/>
              </a:ext>
            </a:extLst>
          </p:cNvPr>
          <p:cNvSpPr>
            <a:spLocks noGrp="1"/>
          </p:cNvSpPr>
          <p:nvPr>
            <p:ph type="title"/>
          </p:nvPr>
        </p:nvSpPr>
        <p:spPr/>
        <p:txBody>
          <a:bodyPr/>
          <a:lstStyle/>
          <a:p>
            <a:r>
              <a:rPr lang="en-US" dirty="0">
                <a:latin typeface="dearJoe 5 CASUAL PRO" panose="02000000000000000000" pitchFamily="2" charset="0"/>
              </a:rPr>
              <a:t>Human rights</a:t>
            </a:r>
          </a:p>
        </p:txBody>
      </p:sp>
      <p:pic>
        <p:nvPicPr>
          <p:cNvPr id="5" name="Content Placeholder 4">
            <a:extLst>
              <a:ext uri="{FF2B5EF4-FFF2-40B4-BE49-F238E27FC236}">
                <a16:creationId xmlns:a16="http://schemas.microsoft.com/office/drawing/2014/main" id="{501AEACA-FED0-E040-B2D7-AE5198904A69}"/>
              </a:ext>
            </a:extLst>
          </p:cNvPr>
          <p:cNvPicPr>
            <a:picLocks noGrp="1" noChangeAspect="1"/>
          </p:cNvPicPr>
          <p:nvPr>
            <p:ph idx="1"/>
          </p:nvPr>
        </p:nvPicPr>
        <p:blipFill>
          <a:blip r:embed="rId2"/>
          <a:stretch>
            <a:fillRect/>
          </a:stretch>
        </p:blipFill>
        <p:spPr>
          <a:xfrm>
            <a:off x="4592597" y="155575"/>
            <a:ext cx="6931105" cy="4351338"/>
          </a:xfrm>
        </p:spPr>
      </p:pic>
      <p:sp>
        <p:nvSpPr>
          <p:cNvPr id="6" name="TextBox 5">
            <a:extLst>
              <a:ext uri="{FF2B5EF4-FFF2-40B4-BE49-F238E27FC236}">
                <a16:creationId xmlns:a16="http://schemas.microsoft.com/office/drawing/2014/main" id="{AF5E5B5A-B041-BF40-B903-2221116DDFC2}"/>
              </a:ext>
            </a:extLst>
          </p:cNvPr>
          <p:cNvSpPr txBox="1"/>
          <p:nvPr/>
        </p:nvSpPr>
        <p:spPr>
          <a:xfrm>
            <a:off x="342900" y="4716463"/>
            <a:ext cx="11849100" cy="1477328"/>
          </a:xfrm>
          <a:prstGeom prst="rect">
            <a:avLst/>
          </a:prstGeom>
          <a:noFill/>
        </p:spPr>
        <p:txBody>
          <a:bodyPr wrap="square" rtlCol="0">
            <a:spAutoFit/>
          </a:bodyPr>
          <a:lstStyle/>
          <a:p>
            <a:r>
              <a:rPr lang="en-US" dirty="0"/>
              <a:t>​1.3a) Human rights; Universal Declaration of Human Rights; the nature and type of human rights from civil and political to economic, social and cultural.</a:t>
            </a:r>
            <a:br>
              <a:rPr lang="en-US" dirty="0"/>
            </a:br>
            <a:r>
              <a:rPr lang="en-US" dirty="0"/>
              <a:t>LO: </a:t>
            </a:r>
            <a:br>
              <a:rPr lang="en-US" dirty="0"/>
            </a:br>
            <a:r>
              <a:rPr lang="en-US" dirty="0"/>
              <a:t>To understand the historical development of human rights.</a:t>
            </a:r>
            <a:br>
              <a:rPr lang="en-US" dirty="0"/>
            </a:br>
            <a:r>
              <a:rPr lang="en-US" dirty="0"/>
              <a:t>To investigate different kinds of rights and be able to explain their significance.</a:t>
            </a:r>
          </a:p>
        </p:txBody>
      </p:sp>
    </p:spTree>
    <p:extLst>
      <p:ext uri="{BB962C8B-B14F-4D97-AF65-F5344CB8AC3E}">
        <p14:creationId xmlns:p14="http://schemas.microsoft.com/office/powerpoint/2010/main" val="1580905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B99B92D-EB43-434C-814B-FD61F553C498}"/>
              </a:ext>
            </a:extLst>
          </p:cNvPr>
          <p:cNvPicPr>
            <a:picLocks noGrp="1" noChangeAspect="1"/>
          </p:cNvPicPr>
          <p:nvPr>
            <p:ph idx="4294967295"/>
          </p:nvPr>
        </p:nvPicPr>
        <p:blipFill>
          <a:blip r:embed="rId2"/>
          <a:stretch>
            <a:fillRect/>
          </a:stretch>
        </p:blipFill>
        <p:spPr>
          <a:xfrm>
            <a:off x="1177159" y="2132806"/>
            <a:ext cx="10515600" cy="2592388"/>
          </a:xfrm>
        </p:spPr>
      </p:pic>
    </p:spTree>
    <p:extLst>
      <p:ext uri="{BB962C8B-B14F-4D97-AF65-F5344CB8AC3E}">
        <p14:creationId xmlns:p14="http://schemas.microsoft.com/office/powerpoint/2010/main" val="1819156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F649B-921E-F649-85E8-075F3C9C200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F8B813D-6516-394F-B38A-C7B0A1FADE27}"/>
              </a:ext>
            </a:extLst>
          </p:cNvPr>
          <p:cNvPicPr>
            <a:picLocks noGrp="1" noChangeAspect="1"/>
          </p:cNvPicPr>
          <p:nvPr>
            <p:ph idx="1"/>
          </p:nvPr>
        </p:nvPicPr>
        <p:blipFill>
          <a:blip r:embed="rId2"/>
          <a:stretch>
            <a:fillRect/>
          </a:stretch>
        </p:blipFill>
        <p:spPr>
          <a:xfrm>
            <a:off x="838200" y="448768"/>
            <a:ext cx="11273726" cy="5720803"/>
          </a:xfrm>
        </p:spPr>
      </p:pic>
    </p:spTree>
    <p:extLst>
      <p:ext uri="{BB962C8B-B14F-4D97-AF65-F5344CB8AC3E}">
        <p14:creationId xmlns:p14="http://schemas.microsoft.com/office/powerpoint/2010/main" val="291397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8BA836-C351-474D-85C6-D826D68761E2}"/>
              </a:ext>
            </a:extLst>
          </p:cNvPr>
          <p:cNvSpPr>
            <a:spLocks noChangeArrowheads="1"/>
          </p:cNvSpPr>
          <p:nvPr/>
        </p:nvSpPr>
        <p:spPr bwMode="auto">
          <a:xfrm>
            <a:off x="399392" y="106062"/>
            <a:ext cx="10338086"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ED7C11"/>
                </a:solidFill>
                <a:effectLst/>
                <a:latin typeface="dearJoe 5 CASUAL PRO" panose="02000000000000000000" pitchFamily="2" charset="0"/>
              </a:rPr>
              <a:t>Task </a:t>
            </a:r>
            <a:endParaRPr kumimoji="0" lang="en-US" altLang="en-US" sz="2400" b="0" i="0" u="none" strike="noStrike" cap="none" normalizeH="0" baseline="0" dirty="0">
              <a:ln>
                <a:noFill/>
              </a:ln>
              <a:solidFill>
                <a:schemeClr val="tx1"/>
              </a:solidFill>
              <a:effectLst/>
              <a:latin typeface="dearJoe 5 CASUAL PR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Bliss2"/>
              </a:rPr>
              <a:t>1. On your own, think about this definition of human rights.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Bliss2"/>
              </a:rPr>
              <a:t>What human rights do you think we all have? </a:t>
            </a:r>
            <a:endParaRPr lang="en-US" altLang="en-US" sz="2400" dirty="0">
              <a:latin typeface="Bliss2"/>
            </a:endParaRPr>
          </a:p>
          <a:p>
            <a:pPr lvl="0" eaLnBrk="0" fontAlgn="base" hangingPunct="0">
              <a:spcBef>
                <a:spcPct val="0"/>
              </a:spcBef>
              <a:spcAft>
                <a:spcPct val="0"/>
              </a:spcAft>
            </a:pPr>
            <a:r>
              <a:rPr kumimoji="0" lang="en-US" altLang="en-US" sz="2400" b="0" i="0" u="none" strike="noStrike" cap="none" normalizeH="0" baseline="0" dirty="0">
                <a:ln>
                  <a:noFill/>
                </a:ln>
                <a:solidFill>
                  <a:schemeClr val="tx1"/>
                </a:solidFill>
                <a:effectLst/>
                <a:latin typeface="Bliss2"/>
              </a:rPr>
              <a:t>Share on the </a:t>
            </a:r>
            <a:r>
              <a:rPr kumimoji="0" lang="en-US" altLang="en-US" sz="2400" b="0" i="0" u="none" strike="noStrike" cap="none" normalizeH="0" baseline="0" dirty="0" err="1">
                <a:ln>
                  <a:noFill/>
                </a:ln>
                <a:solidFill>
                  <a:schemeClr val="tx1"/>
                </a:solidFill>
                <a:effectLst/>
                <a:latin typeface="Bliss2"/>
              </a:rPr>
              <a:t>padlet</a:t>
            </a:r>
            <a:r>
              <a:rPr kumimoji="0" lang="en-US" altLang="en-US" sz="2400" b="0" i="0" u="none" strike="noStrike" cap="none" normalizeH="0" baseline="0" dirty="0">
                <a:ln>
                  <a:noFill/>
                </a:ln>
                <a:solidFill>
                  <a:schemeClr val="tx1"/>
                </a:solidFill>
                <a:effectLst/>
                <a:latin typeface="Bliss2"/>
              </a:rPr>
              <a:t>: </a:t>
            </a:r>
            <a:r>
              <a:rPr kumimoji="0" lang="en-US" altLang="en-US" sz="2400" b="0" i="0" u="none" strike="noStrike" cap="none" normalizeH="0" baseline="0" dirty="0">
                <a:ln>
                  <a:noFill/>
                </a:ln>
                <a:solidFill>
                  <a:schemeClr val="tx1"/>
                </a:solidFill>
                <a:effectLst/>
                <a:latin typeface="Bliss2"/>
                <a:hlinkClick r:id="rId2"/>
              </a:rPr>
              <a:t>https://padlet.com/BISHumanities/wsbemuxfxuzu2hf9</a:t>
            </a:r>
            <a:endParaRPr kumimoji="0" lang="en-US" altLang="en-US" sz="2400" b="0" i="0" u="none" strike="noStrike" cap="none" normalizeH="0" baseline="0" dirty="0">
              <a:ln>
                <a:noFill/>
              </a:ln>
              <a:solidFill>
                <a:schemeClr val="tx1"/>
              </a:solidFill>
              <a:effectLst/>
              <a:latin typeface="Bliss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dirty="0">
                <a:latin typeface="Bliss2"/>
              </a:rPr>
              <a:t>2.</a:t>
            </a:r>
            <a:r>
              <a:rPr kumimoji="0" lang="en-US" altLang="en-US" sz="2400" b="0" i="0" u="none" strike="noStrike" cap="none" normalizeH="0" baseline="0" dirty="0">
                <a:ln>
                  <a:noFill/>
                </a:ln>
                <a:solidFill>
                  <a:schemeClr val="tx1"/>
                </a:solidFill>
                <a:effectLst/>
                <a:latin typeface="Bliss2"/>
              </a:rPr>
              <a:t>  In groups: Discuss the list of human rights that you each came up with.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Bliss2"/>
              </a:rPr>
              <a:t>Explain why you think these are human rights that all human beings should have.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lang="en-US" altLang="en-US" sz="2400" dirty="0">
                <a:latin typeface="Bliss2"/>
              </a:rPr>
              <a:t>3.</a:t>
            </a:r>
            <a:r>
              <a:rPr kumimoji="0" lang="en-US" altLang="en-US" sz="2400" b="0" i="0" u="none" strike="noStrike" cap="none" normalizeH="0" baseline="0" dirty="0">
                <a:ln>
                  <a:noFill/>
                </a:ln>
                <a:solidFill>
                  <a:schemeClr val="tx1"/>
                </a:solidFill>
                <a:effectLst/>
                <a:latin typeface="Bliss2"/>
              </a:rPr>
              <a:t>  Are there any examples that you disagree on?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en-US" altLang="en-US" sz="2400" b="0" i="0" u="none" strike="noStrike" cap="none" normalizeH="0" baseline="0" dirty="0">
                <a:ln>
                  <a:noFill/>
                </a:ln>
                <a:solidFill>
                  <a:schemeClr val="tx1"/>
                </a:solidFill>
                <a:effectLst/>
                <a:latin typeface="Bliss2"/>
              </a:rPr>
              <a:t>  Compare the rights you came up with to the rights on the cards. </a:t>
            </a: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en-US" altLang="en-US" sz="2400" b="0" i="0" u="none" strike="noStrike" cap="none" normalizeH="0" baseline="0" dirty="0">
                <a:ln>
                  <a:noFill/>
                </a:ln>
                <a:solidFill>
                  <a:schemeClr val="tx1"/>
                </a:solidFill>
                <a:effectLst/>
                <a:latin typeface="Bliss2"/>
              </a:rPr>
              <a:t>Which are the same and which are different? </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6" name="Picture 2" descr="page41image1697113968">
            <a:extLst>
              <a:ext uri="{FF2B5EF4-FFF2-40B4-BE49-F238E27FC236}">
                <a16:creationId xmlns:a16="http://schemas.microsoft.com/office/drawing/2014/main" id="{138E34AA-F001-F449-B3AC-B7A94570D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241425"/>
            <a:ext cx="127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FC9173B-C8BF-0E47-9BD9-3411A7CE7286}"/>
              </a:ext>
            </a:extLst>
          </p:cNvPr>
          <p:cNvPicPr>
            <a:picLocks noChangeAspect="1"/>
          </p:cNvPicPr>
          <p:nvPr/>
        </p:nvPicPr>
        <p:blipFill>
          <a:blip r:embed="rId4"/>
          <a:stretch>
            <a:fillRect/>
          </a:stretch>
        </p:blipFill>
        <p:spPr>
          <a:xfrm>
            <a:off x="7231118" y="3985020"/>
            <a:ext cx="4824248" cy="2505915"/>
          </a:xfrm>
          <a:prstGeom prst="rect">
            <a:avLst/>
          </a:prstGeom>
        </p:spPr>
      </p:pic>
      <p:pic>
        <p:nvPicPr>
          <p:cNvPr id="6" name="Picture 5">
            <a:extLst>
              <a:ext uri="{FF2B5EF4-FFF2-40B4-BE49-F238E27FC236}">
                <a16:creationId xmlns:a16="http://schemas.microsoft.com/office/drawing/2014/main" id="{9EE067A2-6AD1-FC4B-B286-F708D675283B}"/>
              </a:ext>
            </a:extLst>
          </p:cNvPr>
          <p:cNvPicPr>
            <a:picLocks noChangeAspect="1"/>
          </p:cNvPicPr>
          <p:nvPr/>
        </p:nvPicPr>
        <p:blipFill>
          <a:blip r:embed="rId5"/>
          <a:stretch>
            <a:fillRect/>
          </a:stretch>
        </p:blipFill>
        <p:spPr>
          <a:xfrm>
            <a:off x="9896583" y="546538"/>
            <a:ext cx="1681790" cy="1676400"/>
          </a:xfrm>
          <a:prstGeom prst="rect">
            <a:avLst/>
          </a:prstGeom>
        </p:spPr>
      </p:pic>
    </p:spTree>
    <p:extLst>
      <p:ext uri="{BB962C8B-B14F-4D97-AF65-F5344CB8AC3E}">
        <p14:creationId xmlns:p14="http://schemas.microsoft.com/office/powerpoint/2010/main" val="18491560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1782</TotalTime>
  <Words>1218</Words>
  <Application>Microsoft Macintosh PowerPoint</Application>
  <PresentationFormat>Widescreen</PresentationFormat>
  <Paragraphs>107</Paragraphs>
  <Slides>31</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Bliss2</vt:lpstr>
      <vt:lpstr>Calibri</vt:lpstr>
      <vt:lpstr>Calibri Light</vt:lpstr>
      <vt:lpstr>dearJoe 5 CASUAL PRO</vt:lpstr>
      <vt:lpstr>Office Theme</vt:lpstr>
      <vt:lpstr>PowerPoint Presentation</vt:lpstr>
      <vt:lpstr>PowerPoint Presentation</vt:lpstr>
      <vt:lpstr>POLITICS AND GOVERNANCE </vt:lpstr>
      <vt:lpstr>What you will learn  </vt:lpstr>
      <vt:lpstr>World leaders meeting </vt:lpstr>
      <vt:lpstr>Human rights</vt:lpstr>
      <vt:lpstr>PowerPoint Presentation</vt:lpstr>
      <vt:lpstr>PowerPoint Presentation</vt:lpstr>
      <vt:lpstr>PowerPoint Presentation</vt:lpstr>
      <vt:lpstr>PowerPoint Presentation</vt:lpstr>
      <vt:lpstr>The different types of Human rights</vt:lpstr>
      <vt:lpstr>PowerPoint Presentation</vt:lpstr>
      <vt:lpstr>PowerPoint Presentation</vt:lpstr>
      <vt:lpstr>PowerPoint Presentation</vt:lpstr>
      <vt:lpstr>PowerPoint Presentation</vt:lpstr>
      <vt:lpstr>Protecting people’s rights </vt:lpstr>
      <vt:lpstr>At what age do people have the legal right to do each one of the following activities?  </vt:lpstr>
      <vt:lpstr>PowerPoint Presentation</vt:lpstr>
      <vt:lpstr>https://www.youtube.com/watch?v=oh3BbLk5UIQ </vt:lpstr>
      <vt:lpstr>PowerPoint Presentation</vt:lpstr>
      <vt:lpstr>PowerPoint Presentation</vt:lpstr>
      <vt:lpstr>PowerPoint Presentation</vt:lpstr>
      <vt:lpstr>Protecting people’s rights </vt:lpstr>
      <vt:lpstr>Rights and Freedoms</vt:lpstr>
      <vt:lpstr>Refer back to the list of human rights in the UDHR and highlight which rights relate to discrimination  </vt:lpstr>
      <vt:lpstr>At what age do people have the legal right to do each one of the following activities?  </vt:lpstr>
      <vt:lpstr>PowerPoint Presentation</vt:lpstr>
      <vt:lpstr>PowerPoint Presentation</vt:lpstr>
      <vt:lpstr>Challenging the law</vt:lpstr>
      <vt:lpstr>PowerPoint Presentation</vt:lpstr>
      <vt:lpstr>Questions to consider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Bennett</dc:creator>
  <cp:lastModifiedBy>Anna Bennett</cp:lastModifiedBy>
  <cp:revision>4</cp:revision>
  <dcterms:created xsi:type="dcterms:W3CDTF">2021-10-23T21:04:19Z</dcterms:created>
  <dcterms:modified xsi:type="dcterms:W3CDTF">2021-11-02T14:35:54Z</dcterms:modified>
</cp:coreProperties>
</file>