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7" r:id="rId4"/>
    <p:sldId id="258" r:id="rId5"/>
    <p:sldId id="259" r:id="rId6"/>
    <p:sldId id="271" r:id="rId7"/>
    <p:sldId id="269" r:id="rId8"/>
    <p:sldId id="272" r:id="rId9"/>
    <p:sldId id="261" r:id="rId10"/>
    <p:sldId id="266" r:id="rId11"/>
    <p:sldId id="273" r:id="rId12"/>
    <p:sldId id="262" r:id="rId13"/>
    <p:sldId id="268" r:id="rId14"/>
    <p:sldId id="267" r:id="rId15"/>
    <p:sldId id="264"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9"/>
    <p:restoredTop sz="94632"/>
  </p:normalViewPr>
  <p:slideViewPr>
    <p:cSldViewPr snapToGrid="0" snapToObjects="1">
      <p:cViewPr varScale="1">
        <p:scale>
          <a:sx n="119" d="100"/>
          <a:sy n="119"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CBE558-6B48-DB43-A7A3-DD9DFA6A2497}" type="datetimeFigureOut">
              <a:rPr lang="en-US" smtClean="0"/>
              <a:t>11/24/19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C50DA-CF76-8944-8BFA-140FA1E7E31F}" type="slidenum">
              <a:rPr lang="en-US" smtClean="0"/>
              <a:t>‹#›</a:t>
            </a:fld>
            <a:endParaRPr lang="en-US"/>
          </a:p>
        </p:txBody>
      </p:sp>
    </p:spTree>
    <p:extLst>
      <p:ext uri="{BB962C8B-B14F-4D97-AF65-F5344CB8AC3E}">
        <p14:creationId xmlns:p14="http://schemas.microsoft.com/office/powerpoint/2010/main" val="11114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CBE558-6B48-DB43-A7A3-DD9DFA6A2497}" type="datetimeFigureOut">
              <a:rPr lang="en-US" smtClean="0"/>
              <a:t>11/24/19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C50DA-CF76-8944-8BFA-140FA1E7E31F}" type="slidenum">
              <a:rPr lang="en-US" smtClean="0"/>
              <a:t>‹#›</a:t>
            </a:fld>
            <a:endParaRPr lang="en-US"/>
          </a:p>
        </p:txBody>
      </p:sp>
    </p:spTree>
    <p:extLst>
      <p:ext uri="{BB962C8B-B14F-4D97-AF65-F5344CB8AC3E}">
        <p14:creationId xmlns:p14="http://schemas.microsoft.com/office/powerpoint/2010/main" val="160984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CBE558-6B48-DB43-A7A3-DD9DFA6A2497}" type="datetimeFigureOut">
              <a:rPr lang="en-US" smtClean="0"/>
              <a:t>11/24/19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C50DA-CF76-8944-8BFA-140FA1E7E31F}" type="slidenum">
              <a:rPr lang="en-US" smtClean="0"/>
              <a:t>‹#›</a:t>
            </a:fld>
            <a:endParaRPr lang="en-US"/>
          </a:p>
        </p:txBody>
      </p:sp>
    </p:spTree>
    <p:extLst>
      <p:ext uri="{BB962C8B-B14F-4D97-AF65-F5344CB8AC3E}">
        <p14:creationId xmlns:p14="http://schemas.microsoft.com/office/powerpoint/2010/main" val="51363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CBE558-6B48-DB43-A7A3-DD9DFA6A2497}" type="datetimeFigureOut">
              <a:rPr lang="en-US" smtClean="0"/>
              <a:t>11/24/19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C50DA-CF76-8944-8BFA-140FA1E7E31F}" type="slidenum">
              <a:rPr lang="en-US" smtClean="0"/>
              <a:t>‹#›</a:t>
            </a:fld>
            <a:endParaRPr lang="en-US"/>
          </a:p>
        </p:txBody>
      </p:sp>
    </p:spTree>
    <p:extLst>
      <p:ext uri="{BB962C8B-B14F-4D97-AF65-F5344CB8AC3E}">
        <p14:creationId xmlns:p14="http://schemas.microsoft.com/office/powerpoint/2010/main" val="138020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CBE558-6B48-DB43-A7A3-DD9DFA6A2497}" type="datetimeFigureOut">
              <a:rPr lang="en-US" smtClean="0"/>
              <a:t>11/24/19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C50DA-CF76-8944-8BFA-140FA1E7E31F}" type="slidenum">
              <a:rPr lang="en-US" smtClean="0"/>
              <a:t>‹#›</a:t>
            </a:fld>
            <a:endParaRPr lang="en-US"/>
          </a:p>
        </p:txBody>
      </p:sp>
    </p:spTree>
    <p:extLst>
      <p:ext uri="{BB962C8B-B14F-4D97-AF65-F5344CB8AC3E}">
        <p14:creationId xmlns:p14="http://schemas.microsoft.com/office/powerpoint/2010/main" val="29879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CBE558-6B48-DB43-A7A3-DD9DFA6A2497}" type="datetimeFigureOut">
              <a:rPr lang="en-US" smtClean="0"/>
              <a:t>11/24/19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C50DA-CF76-8944-8BFA-140FA1E7E31F}" type="slidenum">
              <a:rPr lang="en-US" smtClean="0"/>
              <a:t>‹#›</a:t>
            </a:fld>
            <a:endParaRPr lang="en-US"/>
          </a:p>
        </p:txBody>
      </p:sp>
    </p:spTree>
    <p:extLst>
      <p:ext uri="{BB962C8B-B14F-4D97-AF65-F5344CB8AC3E}">
        <p14:creationId xmlns:p14="http://schemas.microsoft.com/office/powerpoint/2010/main" val="96029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CBE558-6B48-DB43-A7A3-DD9DFA6A2497}" type="datetimeFigureOut">
              <a:rPr lang="en-US" smtClean="0"/>
              <a:t>11/24/19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C50DA-CF76-8944-8BFA-140FA1E7E31F}" type="slidenum">
              <a:rPr lang="en-US" smtClean="0"/>
              <a:t>‹#›</a:t>
            </a:fld>
            <a:endParaRPr lang="en-US"/>
          </a:p>
        </p:txBody>
      </p:sp>
    </p:spTree>
    <p:extLst>
      <p:ext uri="{BB962C8B-B14F-4D97-AF65-F5344CB8AC3E}">
        <p14:creationId xmlns:p14="http://schemas.microsoft.com/office/powerpoint/2010/main" val="130398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CBE558-6B48-DB43-A7A3-DD9DFA6A2497}" type="datetimeFigureOut">
              <a:rPr lang="en-US" smtClean="0"/>
              <a:t>11/24/19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C50DA-CF76-8944-8BFA-140FA1E7E31F}" type="slidenum">
              <a:rPr lang="en-US" smtClean="0"/>
              <a:t>‹#›</a:t>
            </a:fld>
            <a:endParaRPr lang="en-US"/>
          </a:p>
        </p:txBody>
      </p:sp>
    </p:spTree>
    <p:extLst>
      <p:ext uri="{BB962C8B-B14F-4D97-AF65-F5344CB8AC3E}">
        <p14:creationId xmlns:p14="http://schemas.microsoft.com/office/powerpoint/2010/main" val="103280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BE558-6B48-DB43-A7A3-DD9DFA6A2497}" type="datetimeFigureOut">
              <a:rPr lang="en-US" smtClean="0"/>
              <a:t>11/24/19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C50DA-CF76-8944-8BFA-140FA1E7E31F}" type="slidenum">
              <a:rPr lang="en-US" smtClean="0"/>
              <a:t>‹#›</a:t>
            </a:fld>
            <a:endParaRPr lang="en-US"/>
          </a:p>
        </p:txBody>
      </p:sp>
    </p:spTree>
    <p:extLst>
      <p:ext uri="{BB962C8B-B14F-4D97-AF65-F5344CB8AC3E}">
        <p14:creationId xmlns:p14="http://schemas.microsoft.com/office/powerpoint/2010/main" val="28081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CBE558-6B48-DB43-A7A3-DD9DFA6A2497}" type="datetimeFigureOut">
              <a:rPr lang="en-US" smtClean="0"/>
              <a:t>11/24/19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C50DA-CF76-8944-8BFA-140FA1E7E31F}" type="slidenum">
              <a:rPr lang="en-US" smtClean="0"/>
              <a:t>‹#›</a:t>
            </a:fld>
            <a:endParaRPr lang="en-US"/>
          </a:p>
        </p:txBody>
      </p:sp>
    </p:spTree>
    <p:extLst>
      <p:ext uri="{BB962C8B-B14F-4D97-AF65-F5344CB8AC3E}">
        <p14:creationId xmlns:p14="http://schemas.microsoft.com/office/powerpoint/2010/main" val="1597745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CBE558-6B48-DB43-A7A3-DD9DFA6A2497}" type="datetimeFigureOut">
              <a:rPr lang="en-US" smtClean="0"/>
              <a:t>11/24/19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C50DA-CF76-8944-8BFA-140FA1E7E31F}" type="slidenum">
              <a:rPr lang="en-US" smtClean="0"/>
              <a:t>‹#›</a:t>
            </a:fld>
            <a:endParaRPr lang="en-US"/>
          </a:p>
        </p:txBody>
      </p:sp>
    </p:spTree>
    <p:extLst>
      <p:ext uri="{BB962C8B-B14F-4D97-AF65-F5344CB8AC3E}">
        <p14:creationId xmlns:p14="http://schemas.microsoft.com/office/powerpoint/2010/main" val="117062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BE558-6B48-DB43-A7A3-DD9DFA6A2497}" type="datetimeFigureOut">
              <a:rPr lang="en-US" smtClean="0"/>
              <a:t>11/24/19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C50DA-CF76-8944-8BFA-140FA1E7E31F}" type="slidenum">
              <a:rPr lang="en-US" smtClean="0"/>
              <a:t>‹#›</a:t>
            </a:fld>
            <a:endParaRPr lang="en-US"/>
          </a:p>
        </p:txBody>
      </p:sp>
    </p:spTree>
    <p:extLst>
      <p:ext uri="{BB962C8B-B14F-4D97-AF65-F5344CB8AC3E}">
        <p14:creationId xmlns:p14="http://schemas.microsoft.com/office/powerpoint/2010/main" val="1258444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1u1Ys4m5zY4"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time_continue=1&amp;v=HdhARb2PGqA"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sciencing.com/three-cinder-cone-shield-composite-8623282.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time_continue=26&amp;v=byJp5o49IF4"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089" y="2096029"/>
            <a:ext cx="9144000" cy="2387600"/>
          </a:xfrm>
        </p:spPr>
        <p:txBody>
          <a:bodyPr/>
          <a:lstStyle/>
          <a:p>
            <a:r>
              <a:rPr lang="en-US" dirty="0"/>
              <a:t>Types of volcanoes</a:t>
            </a:r>
          </a:p>
        </p:txBody>
      </p:sp>
      <p:sp>
        <p:nvSpPr>
          <p:cNvPr id="3" name="Subtitle 2"/>
          <p:cNvSpPr>
            <a:spLocks noGrp="1"/>
          </p:cNvSpPr>
          <p:nvPr>
            <p:ph type="subTitle" idx="1"/>
          </p:nvPr>
        </p:nvSpPr>
        <p:spPr>
          <a:xfrm>
            <a:off x="1253066" y="4483629"/>
            <a:ext cx="9144000" cy="1655762"/>
          </a:xfrm>
        </p:spPr>
        <p:txBody>
          <a:bodyPr>
            <a:normAutofit fontScale="92500" lnSpcReduction="20000"/>
          </a:bodyPr>
          <a:lstStyle/>
          <a:p>
            <a:r>
              <a:rPr lang="en-US" dirty="0"/>
              <a:t>LO:</a:t>
            </a:r>
          </a:p>
          <a:p>
            <a:r>
              <a:rPr lang="en-US" dirty="0"/>
              <a:t>I can define the word volcano and distinguish between active, dormant and extinct volcanoes</a:t>
            </a:r>
            <a:r>
              <a:rPr lang="en-US" dirty="0">
                <a:effectLst/>
              </a:rPr>
              <a:t> </a:t>
            </a:r>
          </a:p>
          <a:p>
            <a:r>
              <a:rPr lang="en-US" dirty="0"/>
              <a:t>I can identify the key features of a composite volcano </a:t>
            </a:r>
          </a:p>
          <a:p>
            <a:r>
              <a:rPr lang="en-US" dirty="0"/>
              <a:t>I can identify the key features of a shield volcano</a:t>
            </a:r>
            <a:r>
              <a:rPr lang="en-US" dirty="0">
                <a:effectLst/>
              </a:rPr>
              <a:t> </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089" y="0"/>
            <a:ext cx="5588000" cy="3501705"/>
          </a:xfrm>
          <a:prstGeom prst="rect">
            <a:avLst/>
          </a:prstGeom>
        </p:spPr>
      </p:pic>
    </p:spTree>
    <p:extLst>
      <p:ext uri="{BB962C8B-B14F-4D97-AF65-F5344CB8AC3E}">
        <p14:creationId xmlns:p14="http://schemas.microsoft.com/office/powerpoint/2010/main" val="187023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pPr algn="l"/>
            <a:r>
              <a:rPr lang="en-GB" sz="2000" b="1" dirty="0"/>
              <a:t>TASK:</a:t>
            </a:r>
            <a:r>
              <a:rPr lang="en-GB" sz="2000" dirty="0"/>
              <a:t> Read through the resources of the Queen Mary Peak shield volcano. </a:t>
            </a:r>
            <a:br>
              <a:rPr lang="en-GB" sz="2000" dirty="0"/>
            </a:br>
            <a:r>
              <a:rPr lang="en-GB" sz="2000" dirty="0"/>
              <a:t>Draw a sketch of a shield volcano and annotate your sketch to show all the characteristics of a shield volcano.  </a:t>
            </a:r>
          </a:p>
        </p:txBody>
      </p:sp>
      <p:pic>
        <p:nvPicPr>
          <p:cNvPr id="2050" name="Picture 2" descr="http://ian.umces.edu/imagelibrary/albums/userpics/12789/normal_ian-symbol-volcano-3d-shie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899" y="2133601"/>
            <a:ext cx="7234302" cy="273094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7315200" y="4114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Left Arrow 3"/>
          <p:cNvSpPr/>
          <p:nvPr/>
        </p:nvSpPr>
        <p:spPr>
          <a:xfrm>
            <a:off x="2895600" y="41148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105401" y="4864549"/>
            <a:ext cx="1002197" cy="369332"/>
          </a:xfrm>
          <a:prstGeom prst="rect">
            <a:avLst/>
          </a:prstGeom>
          <a:noFill/>
        </p:spPr>
        <p:txBody>
          <a:bodyPr wrap="none" rtlCol="0">
            <a:spAutoFit/>
          </a:bodyPr>
          <a:lstStyle/>
          <a:p>
            <a:r>
              <a:rPr lang="en-GB" b="1" dirty="0"/>
              <a:t>MANTLE</a:t>
            </a:r>
          </a:p>
        </p:txBody>
      </p:sp>
      <p:sp>
        <p:nvSpPr>
          <p:cNvPr id="6" name="Footer Placeholder 5"/>
          <p:cNvSpPr>
            <a:spLocks noGrp="1"/>
          </p:cNvSpPr>
          <p:nvPr>
            <p:ph type="ftr" sz="quarter" idx="11"/>
          </p:nvPr>
        </p:nvSpPr>
        <p:spPr/>
        <p:txBody>
          <a:bodyPr/>
          <a:lstStyle/>
          <a:p>
            <a:endParaRPr lang="en-US" dirty="0"/>
          </a:p>
        </p:txBody>
      </p:sp>
      <p:sp>
        <p:nvSpPr>
          <p:cNvPr id="8" name="TextBox 7"/>
          <p:cNvSpPr txBox="1"/>
          <p:nvPr/>
        </p:nvSpPr>
        <p:spPr>
          <a:xfrm rot="20433497">
            <a:off x="2982578" y="2196154"/>
            <a:ext cx="1782860" cy="369332"/>
          </a:xfrm>
          <a:prstGeom prst="rect">
            <a:avLst/>
          </a:prstGeom>
          <a:noFill/>
        </p:spPr>
        <p:txBody>
          <a:bodyPr wrap="none" rtlCol="0">
            <a:spAutoFit/>
          </a:bodyPr>
          <a:lstStyle/>
          <a:p>
            <a:r>
              <a:rPr lang="en-GB" dirty="0"/>
              <a:t>Wide long slopes</a:t>
            </a:r>
          </a:p>
        </p:txBody>
      </p:sp>
      <p:sp>
        <p:nvSpPr>
          <p:cNvPr id="9" name="TextBox 8"/>
          <p:cNvSpPr txBox="1"/>
          <p:nvPr/>
        </p:nvSpPr>
        <p:spPr>
          <a:xfrm rot="769335">
            <a:off x="6903024" y="2221385"/>
            <a:ext cx="1455335" cy="369332"/>
          </a:xfrm>
          <a:prstGeom prst="rect">
            <a:avLst/>
          </a:prstGeom>
          <a:noFill/>
        </p:spPr>
        <p:txBody>
          <a:bodyPr wrap="none" rtlCol="0">
            <a:spAutoFit/>
          </a:bodyPr>
          <a:lstStyle/>
          <a:p>
            <a:r>
              <a:rPr lang="en-GB" dirty="0"/>
              <a:t>Gentle slopes</a:t>
            </a:r>
          </a:p>
        </p:txBody>
      </p:sp>
      <p:sp>
        <p:nvSpPr>
          <p:cNvPr id="10" name="TextBox 9"/>
          <p:cNvSpPr txBox="1"/>
          <p:nvPr/>
        </p:nvSpPr>
        <p:spPr>
          <a:xfrm>
            <a:off x="4304571" y="4172450"/>
            <a:ext cx="2846998" cy="369332"/>
          </a:xfrm>
          <a:prstGeom prst="rect">
            <a:avLst/>
          </a:prstGeom>
          <a:noFill/>
        </p:spPr>
        <p:txBody>
          <a:bodyPr wrap="none" rtlCol="0">
            <a:spAutoFit/>
          </a:bodyPr>
          <a:lstStyle/>
          <a:p>
            <a:r>
              <a:rPr lang="en-GB" dirty="0"/>
              <a:t>Constructive plate boundary</a:t>
            </a:r>
          </a:p>
        </p:txBody>
      </p:sp>
      <p:sp>
        <p:nvSpPr>
          <p:cNvPr id="11" name="TextBox 10"/>
          <p:cNvSpPr txBox="1"/>
          <p:nvPr/>
        </p:nvSpPr>
        <p:spPr>
          <a:xfrm>
            <a:off x="5105401" y="1828800"/>
            <a:ext cx="1245341" cy="369332"/>
          </a:xfrm>
          <a:prstGeom prst="rect">
            <a:avLst/>
          </a:prstGeom>
          <a:noFill/>
        </p:spPr>
        <p:txBody>
          <a:bodyPr wrap="none" rtlCol="0">
            <a:spAutoFit/>
          </a:bodyPr>
          <a:lstStyle/>
          <a:p>
            <a:r>
              <a:rPr lang="en-GB" dirty="0"/>
              <a:t>Broad peak</a:t>
            </a:r>
          </a:p>
        </p:txBody>
      </p:sp>
      <p:sp>
        <p:nvSpPr>
          <p:cNvPr id="12" name="TextBox 11"/>
          <p:cNvSpPr txBox="1"/>
          <p:nvPr/>
        </p:nvSpPr>
        <p:spPr>
          <a:xfrm>
            <a:off x="5084298" y="3017576"/>
            <a:ext cx="1199046" cy="369332"/>
          </a:xfrm>
          <a:prstGeom prst="rect">
            <a:avLst/>
          </a:prstGeom>
          <a:noFill/>
        </p:spPr>
        <p:txBody>
          <a:bodyPr wrap="none" rtlCol="0">
            <a:spAutoFit/>
          </a:bodyPr>
          <a:lstStyle/>
          <a:p>
            <a:r>
              <a:rPr lang="en-GB" dirty="0"/>
              <a:t>Runny lava</a:t>
            </a:r>
          </a:p>
        </p:txBody>
      </p:sp>
      <p:sp>
        <p:nvSpPr>
          <p:cNvPr id="7" name="TextBox 6"/>
          <p:cNvSpPr txBox="1"/>
          <p:nvPr/>
        </p:nvSpPr>
        <p:spPr>
          <a:xfrm>
            <a:off x="4968980" y="2320500"/>
            <a:ext cx="1845442" cy="369332"/>
          </a:xfrm>
          <a:prstGeom prst="rect">
            <a:avLst/>
          </a:prstGeom>
          <a:noFill/>
        </p:spPr>
        <p:txBody>
          <a:bodyPr wrap="none" rtlCol="0">
            <a:spAutoFit/>
          </a:bodyPr>
          <a:lstStyle/>
          <a:p>
            <a:r>
              <a:rPr lang="en-GB" dirty="0"/>
              <a:t>Gentler eruptions</a:t>
            </a:r>
          </a:p>
        </p:txBody>
      </p:sp>
      <p:sp>
        <p:nvSpPr>
          <p:cNvPr id="15" name="TextBox 14"/>
          <p:cNvSpPr txBox="1"/>
          <p:nvPr/>
        </p:nvSpPr>
        <p:spPr>
          <a:xfrm>
            <a:off x="3057535" y="4495217"/>
            <a:ext cx="654538" cy="369332"/>
          </a:xfrm>
          <a:prstGeom prst="rect">
            <a:avLst/>
          </a:prstGeom>
          <a:noFill/>
        </p:spPr>
        <p:txBody>
          <a:bodyPr wrap="none" rtlCol="0">
            <a:spAutoFit/>
          </a:bodyPr>
          <a:lstStyle/>
          <a:p>
            <a:r>
              <a:rPr lang="en-GB" dirty="0">
                <a:solidFill>
                  <a:srgbClr val="FF0000"/>
                </a:solidFill>
              </a:rPr>
              <a:t>Plate</a:t>
            </a:r>
          </a:p>
        </p:txBody>
      </p:sp>
      <p:sp>
        <p:nvSpPr>
          <p:cNvPr id="16" name="TextBox 15"/>
          <p:cNvSpPr txBox="1"/>
          <p:nvPr/>
        </p:nvSpPr>
        <p:spPr>
          <a:xfrm>
            <a:off x="7303421" y="4495217"/>
            <a:ext cx="654538" cy="369332"/>
          </a:xfrm>
          <a:prstGeom prst="rect">
            <a:avLst/>
          </a:prstGeom>
          <a:noFill/>
        </p:spPr>
        <p:txBody>
          <a:bodyPr wrap="none" rtlCol="0">
            <a:spAutoFit/>
          </a:bodyPr>
          <a:lstStyle/>
          <a:p>
            <a:r>
              <a:rPr lang="en-GB" dirty="0">
                <a:solidFill>
                  <a:srgbClr val="FF0000"/>
                </a:solidFill>
              </a:rPr>
              <a:t>Plate</a:t>
            </a:r>
          </a:p>
        </p:txBody>
      </p:sp>
    </p:spTree>
    <p:custDataLst>
      <p:tags r:id="rId1"/>
    </p:custDataLst>
    <p:extLst>
      <p:ext uri="{BB962C8B-B14F-4D97-AF65-F5344CB8AC3E}">
        <p14:creationId xmlns:p14="http://schemas.microsoft.com/office/powerpoint/2010/main" val="106195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8BEF-66FA-B444-A713-F75DC16AA99B}"/>
              </a:ext>
            </a:extLst>
          </p:cNvPr>
          <p:cNvSpPr>
            <a:spLocks noGrp="1"/>
          </p:cNvSpPr>
          <p:nvPr>
            <p:ph type="title"/>
          </p:nvPr>
        </p:nvSpPr>
        <p:spPr/>
        <p:txBody>
          <a:bodyPr/>
          <a:lstStyle/>
          <a:p>
            <a:r>
              <a:rPr lang="en-US" dirty="0"/>
              <a:t>Composite volcano </a:t>
            </a:r>
          </a:p>
        </p:txBody>
      </p:sp>
      <p:pic>
        <p:nvPicPr>
          <p:cNvPr id="5" name="Content Placeholder 4">
            <a:extLst>
              <a:ext uri="{FF2B5EF4-FFF2-40B4-BE49-F238E27FC236}">
                <a16:creationId xmlns:a16="http://schemas.microsoft.com/office/drawing/2014/main" id="{D817CF42-37BE-2040-A1D8-A5096088BB39}"/>
              </a:ext>
            </a:extLst>
          </p:cNvPr>
          <p:cNvPicPr>
            <a:picLocks noGrp="1" noChangeAspect="1"/>
          </p:cNvPicPr>
          <p:nvPr>
            <p:ph idx="1"/>
          </p:nvPr>
        </p:nvPicPr>
        <p:blipFill>
          <a:blip r:embed="rId2"/>
          <a:stretch>
            <a:fillRect/>
          </a:stretch>
        </p:blipFill>
        <p:spPr>
          <a:xfrm>
            <a:off x="1425405" y="1690688"/>
            <a:ext cx="7987253" cy="4351338"/>
          </a:xfrm>
        </p:spPr>
      </p:pic>
      <p:sp>
        <p:nvSpPr>
          <p:cNvPr id="6" name="Rectangle 5">
            <a:extLst>
              <a:ext uri="{FF2B5EF4-FFF2-40B4-BE49-F238E27FC236}">
                <a16:creationId xmlns:a16="http://schemas.microsoft.com/office/drawing/2014/main" id="{AA15E86C-52A2-D14B-8E31-F05187241C6F}"/>
              </a:ext>
            </a:extLst>
          </p:cNvPr>
          <p:cNvSpPr/>
          <p:nvPr/>
        </p:nvSpPr>
        <p:spPr>
          <a:xfrm>
            <a:off x="592300" y="6308209"/>
            <a:ext cx="4945265" cy="369332"/>
          </a:xfrm>
          <a:prstGeom prst="rect">
            <a:avLst/>
          </a:prstGeom>
        </p:spPr>
        <p:txBody>
          <a:bodyPr wrap="none">
            <a:spAutoFit/>
          </a:bodyPr>
          <a:lstStyle/>
          <a:p>
            <a:r>
              <a:rPr lang="en-US" dirty="0">
                <a:hlinkClick r:id="rId3"/>
              </a:rPr>
              <a:t>https://</a:t>
            </a:r>
            <a:r>
              <a:rPr lang="en-US" dirty="0" err="1">
                <a:hlinkClick r:id="rId3"/>
              </a:rPr>
              <a:t>www.youtube.com</a:t>
            </a:r>
            <a:r>
              <a:rPr lang="en-US" dirty="0">
                <a:hlinkClick r:id="rId3"/>
              </a:rPr>
              <a:t>/</a:t>
            </a:r>
            <a:r>
              <a:rPr lang="en-US" dirty="0" err="1">
                <a:hlinkClick r:id="rId3"/>
              </a:rPr>
              <a:t>watch?v</a:t>
            </a:r>
            <a:r>
              <a:rPr lang="en-US" dirty="0">
                <a:hlinkClick r:id="rId3"/>
              </a:rPr>
              <a:t>=1u1Ys4m5zY4</a:t>
            </a:r>
            <a:endParaRPr lang="en-US" dirty="0"/>
          </a:p>
        </p:txBody>
      </p:sp>
    </p:spTree>
    <p:extLst>
      <p:ext uri="{BB962C8B-B14F-4D97-AF65-F5344CB8AC3E}">
        <p14:creationId xmlns:p14="http://schemas.microsoft.com/office/powerpoint/2010/main" val="110029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volcanoes:</a:t>
            </a:r>
          </a:p>
        </p:txBody>
      </p:sp>
      <p:sp>
        <p:nvSpPr>
          <p:cNvPr id="3" name="Content Placeholder 2"/>
          <p:cNvSpPr>
            <a:spLocks noGrp="1"/>
          </p:cNvSpPr>
          <p:nvPr>
            <p:ph idx="1"/>
          </p:nvPr>
        </p:nvSpPr>
        <p:spPr/>
        <p:txBody>
          <a:bodyPr/>
          <a:lstStyle/>
          <a:p>
            <a:pPr marL="0" indent="0">
              <a:buNone/>
            </a:pPr>
            <a:r>
              <a:rPr lang="en-US" dirty="0"/>
              <a:t>Composite volcanoes are the most common type of volcano. When you think of a volcano you are probably picturing the classic shape of the composite volcano. They are formed by hardened layers of lava and ash from successive eruptions. The lava is viscous (therefore thicker than with shield volcanos) and it cools and hardens before spreading very far. The eruptions tend to be very violent. Mount Etna in Sicily, Italy is an example of a Composite Volcano. </a:t>
            </a:r>
          </a:p>
          <a:p>
            <a:endParaRPr lang="en-US" dirty="0"/>
          </a:p>
        </p:txBody>
      </p:sp>
    </p:spTree>
    <p:extLst>
      <p:ext uri="{BB962C8B-B14F-4D97-AF65-F5344CB8AC3E}">
        <p14:creationId xmlns:p14="http://schemas.microsoft.com/office/powerpoint/2010/main" val="159706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2400" b="1" dirty="0"/>
              <a:t>TASK</a:t>
            </a:r>
            <a:r>
              <a:rPr lang="en-GB" sz="2400" dirty="0"/>
              <a:t>: Read through the resources on Mt. Pinatubo composite volcano. Draw a sketch of a composite </a:t>
            </a:r>
            <a:r>
              <a:rPr lang="en-GB" sz="2400" dirty="0" err="1"/>
              <a:t>volcanoe</a:t>
            </a:r>
            <a:r>
              <a:rPr lang="en-GB" sz="2400" dirty="0"/>
              <a:t> and annotate the sketch to show all the features of a composite volcano. </a:t>
            </a:r>
            <a:br>
              <a:rPr lang="en-GB" sz="2400" dirty="0"/>
            </a:br>
            <a:endParaRPr lang="en-GB" sz="2400" dirty="0"/>
          </a:p>
        </p:txBody>
      </p:sp>
      <p:pic>
        <p:nvPicPr>
          <p:cNvPr id="7" name="Picture 2" descr="http://ian.umces.edu/imagelibrary/albums/userpics/12789/normal_ian-symbol-volcano-3d-compos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133601"/>
            <a:ext cx="6589838" cy="3080751"/>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a:xfrm>
            <a:off x="7391400" y="4474317"/>
            <a:ext cx="914400" cy="121158"/>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Left Arrow 7"/>
          <p:cNvSpPr/>
          <p:nvPr/>
        </p:nvSpPr>
        <p:spPr>
          <a:xfrm rot="12069576">
            <a:off x="3955150" y="4424565"/>
            <a:ext cx="747799" cy="9950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Left Arrow 8"/>
          <p:cNvSpPr/>
          <p:nvPr/>
        </p:nvSpPr>
        <p:spPr>
          <a:xfrm rot="10800000">
            <a:off x="2895601" y="4186822"/>
            <a:ext cx="748493" cy="121158"/>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Left Arrow 9"/>
          <p:cNvSpPr/>
          <p:nvPr/>
        </p:nvSpPr>
        <p:spPr>
          <a:xfrm rot="245437">
            <a:off x="6195160" y="4340440"/>
            <a:ext cx="914400" cy="121158"/>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p:cNvSpPr txBox="1"/>
          <p:nvPr/>
        </p:nvSpPr>
        <p:spPr>
          <a:xfrm>
            <a:off x="5189807" y="5216361"/>
            <a:ext cx="1002197" cy="369332"/>
          </a:xfrm>
          <a:prstGeom prst="rect">
            <a:avLst/>
          </a:prstGeom>
          <a:noFill/>
        </p:spPr>
        <p:txBody>
          <a:bodyPr wrap="none" rtlCol="0">
            <a:spAutoFit/>
          </a:bodyPr>
          <a:lstStyle/>
          <a:p>
            <a:r>
              <a:rPr lang="en-GB" b="1" dirty="0"/>
              <a:t>MANTLE</a:t>
            </a:r>
          </a:p>
        </p:txBody>
      </p:sp>
      <p:sp>
        <p:nvSpPr>
          <p:cNvPr id="3" name="Footer Placeholder 2"/>
          <p:cNvSpPr>
            <a:spLocks noGrp="1"/>
          </p:cNvSpPr>
          <p:nvPr>
            <p:ph type="ftr" sz="quarter" idx="11"/>
          </p:nvPr>
        </p:nvSpPr>
        <p:spPr/>
        <p:txBody>
          <a:bodyPr/>
          <a:lstStyle/>
          <a:p>
            <a:endParaRPr lang="en-US" dirty="0"/>
          </a:p>
        </p:txBody>
      </p:sp>
      <p:sp>
        <p:nvSpPr>
          <p:cNvPr id="5" name="TextBox 4"/>
          <p:cNvSpPr txBox="1"/>
          <p:nvPr/>
        </p:nvSpPr>
        <p:spPr>
          <a:xfrm rot="1506998">
            <a:off x="6405937" y="2358300"/>
            <a:ext cx="1361976" cy="369332"/>
          </a:xfrm>
          <a:prstGeom prst="rect">
            <a:avLst/>
          </a:prstGeom>
          <a:noFill/>
        </p:spPr>
        <p:txBody>
          <a:bodyPr wrap="none" rtlCol="0">
            <a:spAutoFit/>
          </a:bodyPr>
          <a:lstStyle/>
          <a:p>
            <a:r>
              <a:rPr lang="en-GB" dirty="0"/>
              <a:t>Steep slopes</a:t>
            </a:r>
          </a:p>
        </p:txBody>
      </p:sp>
      <p:sp>
        <p:nvSpPr>
          <p:cNvPr id="12" name="TextBox 11"/>
          <p:cNvSpPr txBox="1"/>
          <p:nvPr/>
        </p:nvSpPr>
        <p:spPr>
          <a:xfrm>
            <a:off x="3467924" y="3091934"/>
            <a:ext cx="2222981" cy="369332"/>
          </a:xfrm>
          <a:prstGeom prst="rect">
            <a:avLst/>
          </a:prstGeom>
          <a:noFill/>
        </p:spPr>
        <p:txBody>
          <a:bodyPr wrap="none" rtlCol="0">
            <a:spAutoFit/>
          </a:bodyPr>
          <a:lstStyle/>
          <a:p>
            <a:r>
              <a:rPr lang="en-GB" dirty="0"/>
              <a:t>Layers of ash and lava</a:t>
            </a:r>
          </a:p>
        </p:txBody>
      </p:sp>
      <p:sp>
        <p:nvSpPr>
          <p:cNvPr id="13" name="TextBox 12"/>
          <p:cNvSpPr txBox="1"/>
          <p:nvPr/>
        </p:nvSpPr>
        <p:spPr>
          <a:xfrm>
            <a:off x="4794997" y="4548239"/>
            <a:ext cx="2212016" cy="369332"/>
          </a:xfrm>
          <a:prstGeom prst="rect">
            <a:avLst/>
          </a:prstGeom>
          <a:noFill/>
        </p:spPr>
        <p:txBody>
          <a:bodyPr wrap="none" rtlCol="0">
            <a:spAutoFit/>
          </a:bodyPr>
          <a:lstStyle/>
          <a:p>
            <a:r>
              <a:rPr lang="en-GB" dirty="0"/>
              <a:t>Destructive boundary</a:t>
            </a:r>
          </a:p>
        </p:txBody>
      </p:sp>
      <p:sp>
        <p:nvSpPr>
          <p:cNvPr id="14" name="TextBox 13"/>
          <p:cNvSpPr txBox="1"/>
          <p:nvPr/>
        </p:nvSpPr>
        <p:spPr>
          <a:xfrm>
            <a:off x="4381827" y="2086707"/>
            <a:ext cx="1810176" cy="369332"/>
          </a:xfrm>
          <a:prstGeom prst="rect">
            <a:avLst/>
          </a:prstGeom>
          <a:noFill/>
        </p:spPr>
        <p:txBody>
          <a:bodyPr wrap="none" rtlCol="0">
            <a:spAutoFit/>
          </a:bodyPr>
          <a:lstStyle/>
          <a:p>
            <a:r>
              <a:rPr lang="en-GB" dirty="0"/>
              <a:t>Violent eruptions</a:t>
            </a:r>
          </a:p>
        </p:txBody>
      </p:sp>
      <p:sp>
        <p:nvSpPr>
          <p:cNvPr id="15" name="TextBox 14"/>
          <p:cNvSpPr txBox="1"/>
          <p:nvPr/>
        </p:nvSpPr>
        <p:spPr>
          <a:xfrm>
            <a:off x="2895600" y="4401019"/>
            <a:ext cx="654538" cy="369332"/>
          </a:xfrm>
          <a:prstGeom prst="rect">
            <a:avLst/>
          </a:prstGeom>
          <a:noFill/>
        </p:spPr>
        <p:txBody>
          <a:bodyPr wrap="none" rtlCol="0">
            <a:spAutoFit/>
          </a:bodyPr>
          <a:lstStyle/>
          <a:p>
            <a:r>
              <a:rPr lang="en-GB" dirty="0">
                <a:solidFill>
                  <a:srgbClr val="FF0000"/>
                </a:solidFill>
              </a:rPr>
              <a:t>Plate</a:t>
            </a:r>
          </a:p>
        </p:txBody>
      </p:sp>
      <p:sp>
        <p:nvSpPr>
          <p:cNvPr id="16" name="TextBox 15"/>
          <p:cNvSpPr txBox="1"/>
          <p:nvPr/>
        </p:nvSpPr>
        <p:spPr>
          <a:xfrm>
            <a:off x="7651262" y="4609160"/>
            <a:ext cx="654538" cy="369332"/>
          </a:xfrm>
          <a:prstGeom prst="rect">
            <a:avLst/>
          </a:prstGeom>
          <a:noFill/>
        </p:spPr>
        <p:txBody>
          <a:bodyPr wrap="none" rtlCol="0">
            <a:spAutoFit/>
          </a:bodyPr>
          <a:lstStyle/>
          <a:p>
            <a:r>
              <a:rPr lang="en-GB" dirty="0">
                <a:solidFill>
                  <a:srgbClr val="FF0000"/>
                </a:solidFill>
              </a:rPr>
              <a:t>Plate</a:t>
            </a:r>
          </a:p>
        </p:txBody>
      </p:sp>
      <p:sp>
        <p:nvSpPr>
          <p:cNvPr id="17" name="TextBox 16"/>
          <p:cNvSpPr txBox="1"/>
          <p:nvPr/>
        </p:nvSpPr>
        <p:spPr>
          <a:xfrm>
            <a:off x="7651263" y="3091934"/>
            <a:ext cx="2143023" cy="369332"/>
          </a:xfrm>
          <a:prstGeom prst="rect">
            <a:avLst/>
          </a:prstGeom>
          <a:noFill/>
        </p:spPr>
        <p:txBody>
          <a:bodyPr wrap="none" rtlCol="0">
            <a:spAutoFit/>
          </a:bodyPr>
          <a:lstStyle/>
          <a:p>
            <a:r>
              <a:rPr lang="en-GB" dirty="0"/>
              <a:t>Viscous or sticky lava</a:t>
            </a:r>
          </a:p>
        </p:txBody>
      </p:sp>
    </p:spTree>
    <p:custDataLst>
      <p:tags r:id="rId1"/>
    </p:custDataLst>
    <p:extLst>
      <p:ext uri="{BB962C8B-B14F-4D97-AF65-F5344CB8AC3E}">
        <p14:creationId xmlns:p14="http://schemas.microsoft.com/office/powerpoint/2010/main" val="13950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974" y="152400"/>
            <a:ext cx="8229600" cy="1143000"/>
          </a:xfrm>
        </p:spPr>
        <p:txBody>
          <a:bodyPr>
            <a:normAutofit fontScale="90000"/>
          </a:bodyPr>
          <a:lstStyle/>
          <a:p>
            <a:pPr algn="l"/>
            <a:br>
              <a:rPr lang="en-GB" sz="2400" b="1" dirty="0"/>
            </a:br>
            <a:r>
              <a:rPr lang="en-GB" sz="2400" b="1" dirty="0"/>
              <a:t>			Odd one out</a:t>
            </a:r>
            <a:r>
              <a:rPr lang="en-GB" sz="2400" dirty="0"/>
              <a:t>!</a:t>
            </a:r>
            <a:br>
              <a:rPr lang="en-GB" sz="2400" dirty="0"/>
            </a:br>
            <a:r>
              <a:rPr lang="en-GB" sz="2400" dirty="0"/>
              <a:t>Progress check </a:t>
            </a:r>
            <a:r>
              <a:rPr lang="en-GB" sz="2400" b="1" dirty="0"/>
              <a:t>TASK</a:t>
            </a:r>
            <a:r>
              <a:rPr lang="en-GB" sz="2400" dirty="0"/>
              <a:t>: Cross out the images that are </a:t>
            </a:r>
            <a:r>
              <a:rPr lang="en-GB" sz="2400" b="1" dirty="0">
                <a:solidFill>
                  <a:schemeClr val="accent2">
                    <a:lumMod val="75000"/>
                  </a:schemeClr>
                </a:solidFill>
              </a:rPr>
              <a:t>not shield volcanoes</a:t>
            </a:r>
            <a:r>
              <a:rPr lang="en-GB" sz="2400" dirty="0"/>
              <a:t>. Write a reason for your choice. </a:t>
            </a:r>
            <a:br>
              <a:rPr lang="en-GB" sz="2400" dirty="0"/>
            </a:br>
            <a:endParaRPr lang="en-GB" sz="2400" dirty="0"/>
          </a:p>
        </p:txBody>
      </p:sp>
      <p:pic>
        <p:nvPicPr>
          <p:cNvPr id="3074" name="Picture 2" descr="http://www.personal.psu.edu/jug187/volcano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959" y="4339006"/>
            <a:ext cx="2743200" cy="20549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personal.psu.edu/jug187/mudvolcan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6344" y="1659777"/>
            <a:ext cx="2736009" cy="205615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personal.psu.edu/jug187/pyroclastic.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9225" y="1492565"/>
            <a:ext cx="1782536" cy="24955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academic.emporia.edu/aberjame/ice/lec05/f5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6988" y="4339006"/>
            <a:ext cx="2438400" cy="240386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1.bp.blogspot.com/-ciR-ztgMuGw/TbE1YE06oLI/AAAAAAAAFKo/mMpZxlBXZz0/s1600/Mauna+Loa+%25E2%2580%2593+Hawai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1727037"/>
            <a:ext cx="3089412" cy="19888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194885" y="1497737"/>
            <a:ext cx="317716" cy="369332"/>
          </a:xfrm>
          <a:prstGeom prst="rect">
            <a:avLst/>
          </a:prstGeom>
          <a:solidFill>
            <a:schemeClr val="accent6">
              <a:lumMod val="20000"/>
              <a:lumOff val="80000"/>
            </a:schemeClr>
          </a:solidFill>
        </p:spPr>
        <p:txBody>
          <a:bodyPr wrap="none" rtlCol="0">
            <a:spAutoFit/>
          </a:bodyPr>
          <a:lstStyle/>
          <a:p>
            <a:r>
              <a:rPr lang="en-GB" dirty="0"/>
              <a:t>A</a:t>
            </a:r>
          </a:p>
        </p:txBody>
      </p:sp>
      <p:sp>
        <p:nvSpPr>
          <p:cNvPr id="13" name="TextBox 12"/>
          <p:cNvSpPr txBox="1"/>
          <p:nvPr/>
        </p:nvSpPr>
        <p:spPr>
          <a:xfrm>
            <a:off x="6829722" y="1727037"/>
            <a:ext cx="309700" cy="369332"/>
          </a:xfrm>
          <a:prstGeom prst="rect">
            <a:avLst/>
          </a:prstGeom>
          <a:solidFill>
            <a:schemeClr val="accent6">
              <a:lumMod val="20000"/>
              <a:lumOff val="80000"/>
            </a:schemeClr>
          </a:solidFill>
        </p:spPr>
        <p:txBody>
          <a:bodyPr wrap="none" rtlCol="0">
            <a:spAutoFit/>
          </a:bodyPr>
          <a:lstStyle/>
          <a:p>
            <a:r>
              <a:rPr lang="en-GB" dirty="0"/>
              <a:t>B</a:t>
            </a:r>
          </a:p>
        </p:txBody>
      </p:sp>
      <p:sp>
        <p:nvSpPr>
          <p:cNvPr id="14" name="TextBox 13"/>
          <p:cNvSpPr txBox="1"/>
          <p:nvPr/>
        </p:nvSpPr>
        <p:spPr>
          <a:xfrm>
            <a:off x="9905476" y="1682403"/>
            <a:ext cx="308098" cy="369332"/>
          </a:xfrm>
          <a:prstGeom prst="rect">
            <a:avLst/>
          </a:prstGeom>
          <a:solidFill>
            <a:schemeClr val="accent6">
              <a:lumMod val="20000"/>
              <a:lumOff val="80000"/>
            </a:schemeClr>
          </a:solidFill>
        </p:spPr>
        <p:txBody>
          <a:bodyPr wrap="none" rtlCol="0">
            <a:spAutoFit/>
          </a:bodyPr>
          <a:lstStyle/>
          <a:p>
            <a:r>
              <a:rPr lang="en-GB" dirty="0"/>
              <a:t>C</a:t>
            </a:r>
          </a:p>
        </p:txBody>
      </p:sp>
      <p:sp>
        <p:nvSpPr>
          <p:cNvPr id="15" name="TextBox 14"/>
          <p:cNvSpPr txBox="1"/>
          <p:nvPr/>
        </p:nvSpPr>
        <p:spPr>
          <a:xfrm>
            <a:off x="3991882" y="4321634"/>
            <a:ext cx="327334" cy="369332"/>
          </a:xfrm>
          <a:prstGeom prst="rect">
            <a:avLst/>
          </a:prstGeom>
          <a:solidFill>
            <a:schemeClr val="accent6">
              <a:lumMod val="20000"/>
              <a:lumOff val="80000"/>
            </a:schemeClr>
          </a:solidFill>
        </p:spPr>
        <p:txBody>
          <a:bodyPr wrap="none" rtlCol="0">
            <a:spAutoFit/>
          </a:bodyPr>
          <a:lstStyle/>
          <a:p>
            <a:r>
              <a:rPr lang="en-GB" dirty="0"/>
              <a:t>D</a:t>
            </a:r>
          </a:p>
        </p:txBody>
      </p:sp>
      <p:sp>
        <p:nvSpPr>
          <p:cNvPr id="16" name="TextBox 15"/>
          <p:cNvSpPr txBox="1"/>
          <p:nvPr/>
        </p:nvSpPr>
        <p:spPr>
          <a:xfrm>
            <a:off x="10277098" y="4321634"/>
            <a:ext cx="296876" cy="369332"/>
          </a:xfrm>
          <a:prstGeom prst="rect">
            <a:avLst/>
          </a:prstGeom>
          <a:solidFill>
            <a:schemeClr val="accent6">
              <a:lumMod val="20000"/>
              <a:lumOff val="80000"/>
            </a:schemeClr>
          </a:solidFill>
        </p:spPr>
        <p:txBody>
          <a:bodyPr wrap="none" rtlCol="0">
            <a:spAutoFit/>
          </a:bodyPr>
          <a:lstStyle/>
          <a:p>
            <a:r>
              <a:rPr lang="en-GB" dirty="0"/>
              <a:t>F</a:t>
            </a:r>
          </a:p>
        </p:txBody>
      </p:sp>
      <p:pic>
        <p:nvPicPr>
          <p:cNvPr id="1026" name="Picture 2" descr="http://www.daviddarling.info/images/shield_volcan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4721" y="4732393"/>
            <a:ext cx="3645724" cy="13286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73569" y="4732393"/>
            <a:ext cx="296876" cy="369332"/>
          </a:xfrm>
          <a:prstGeom prst="rect">
            <a:avLst/>
          </a:prstGeom>
          <a:solidFill>
            <a:schemeClr val="accent6">
              <a:lumMod val="20000"/>
              <a:lumOff val="80000"/>
            </a:schemeClr>
          </a:solidFill>
        </p:spPr>
        <p:txBody>
          <a:bodyPr wrap="none" rtlCol="0">
            <a:spAutoFit/>
          </a:bodyPr>
          <a:lstStyle/>
          <a:p>
            <a:r>
              <a:rPr lang="en-GB" dirty="0"/>
              <a:t>E</a:t>
            </a:r>
          </a:p>
        </p:txBody>
      </p:sp>
      <p:sp>
        <p:nvSpPr>
          <p:cNvPr id="4" name="Footer Placeholder 3"/>
          <p:cNvSpPr>
            <a:spLocks noGrp="1"/>
          </p:cNvSpPr>
          <p:nvPr>
            <p:ph type="ftr" sz="quarter" idx="11"/>
          </p:nvPr>
        </p:nvSpPr>
        <p:spPr/>
        <p:txBody>
          <a:bodyPr/>
          <a:lstStyle/>
          <a:p>
            <a:endParaRPr lang="en-US" dirty="0"/>
          </a:p>
        </p:txBody>
      </p:sp>
      <p:sp>
        <p:nvSpPr>
          <p:cNvPr id="5" name="TextBox 4"/>
          <p:cNvSpPr txBox="1"/>
          <p:nvPr/>
        </p:nvSpPr>
        <p:spPr>
          <a:xfrm>
            <a:off x="1954323" y="2209800"/>
            <a:ext cx="1292341" cy="1107996"/>
          </a:xfrm>
          <a:prstGeom prst="rect">
            <a:avLst/>
          </a:prstGeom>
          <a:noFill/>
        </p:spPr>
        <p:txBody>
          <a:bodyPr wrap="none" rtlCol="0">
            <a:spAutoFit/>
          </a:bodyPr>
          <a:lstStyle/>
          <a:p>
            <a:r>
              <a:rPr lang="en-GB" sz="6600" dirty="0"/>
              <a:t>NO</a:t>
            </a:r>
          </a:p>
        </p:txBody>
      </p:sp>
      <p:sp>
        <p:nvSpPr>
          <p:cNvPr id="18" name="TextBox 17"/>
          <p:cNvSpPr txBox="1"/>
          <p:nvPr/>
        </p:nvSpPr>
        <p:spPr>
          <a:xfrm>
            <a:off x="8574655" y="5030990"/>
            <a:ext cx="1292341" cy="1107996"/>
          </a:xfrm>
          <a:prstGeom prst="rect">
            <a:avLst/>
          </a:prstGeom>
          <a:noFill/>
        </p:spPr>
        <p:txBody>
          <a:bodyPr wrap="none" rtlCol="0">
            <a:spAutoFit/>
          </a:bodyPr>
          <a:lstStyle/>
          <a:p>
            <a:r>
              <a:rPr lang="en-GB" sz="6600" dirty="0"/>
              <a:t>NO</a:t>
            </a:r>
          </a:p>
        </p:txBody>
      </p:sp>
      <p:sp>
        <p:nvSpPr>
          <p:cNvPr id="19" name="TextBox 18"/>
          <p:cNvSpPr txBox="1"/>
          <p:nvPr/>
        </p:nvSpPr>
        <p:spPr>
          <a:xfrm>
            <a:off x="5574896" y="4842727"/>
            <a:ext cx="1391471" cy="1107996"/>
          </a:xfrm>
          <a:prstGeom prst="rect">
            <a:avLst/>
          </a:prstGeom>
          <a:noFill/>
        </p:spPr>
        <p:txBody>
          <a:bodyPr wrap="none" rtlCol="0">
            <a:spAutoFit/>
          </a:bodyPr>
          <a:lstStyle/>
          <a:p>
            <a:r>
              <a:rPr lang="en-GB" sz="6600" dirty="0"/>
              <a:t>YES</a:t>
            </a:r>
          </a:p>
        </p:txBody>
      </p:sp>
      <p:sp>
        <p:nvSpPr>
          <p:cNvPr id="20" name="TextBox 19"/>
          <p:cNvSpPr txBox="1"/>
          <p:nvPr/>
        </p:nvSpPr>
        <p:spPr>
          <a:xfrm>
            <a:off x="2302389" y="4506300"/>
            <a:ext cx="1292341" cy="1107996"/>
          </a:xfrm>
          <a:prstGeom prst="rect">
            <a:avLst/>
          </a:prstGeom>
          <a:noFill/>
        </p:spPr>
        <p:txBody>
          <a:bodyPr wrap="none" rtlCol="0">
            <a:spAutoFit/>
          </a:bodyPr>
          <a:lstStyle/>
          <a:p>
            <a:r>
              <a:rPr lang="en-GB" sz="6600" dirty="0"/>
              <a:t>NO</a:t>
            </a:r>
          </a:p>
        </p:txBody>
      </p:sp>
      <p:sp>
        <p:nvSpPr>
          <p:cNvPr id="21" name="TextBox 20"/>
          <p:cNvSpPr txBox="1"/>
          <p:nvPr/>
        </p:nvSpPr>
        <p:spPr>
          <a:xfrm>
            <a:off x="8382001" y="2229729"/>
            <a:ext cx="1292341" cy="1107996"/>
          </a:xfrm>
          <a:prstGeom prst="rect">
            <a:avLst/>
          </a:prstGeom>
          <a:noFill/>
        </p:spPr>
        <p:txBody>
          <a:bodyPr wrap="none" rtlCol="0">
            <a:spAutoFit/>
          </a:bodyPr>
          <a:lstStyle/>
          <a:p>
            <a:r>
              <a:rPr lang="en-GB" sz="6600" dirty="0"/>
              <a:t>NO</a:t>
            </a:r>
          </a:p>
        </p:txBody>
      </p:sp>
      <p:sp>
        <p:nvSpPr>
          <p:cNvPr id="22" name="TextBox 21"/>
          <p:cNvSpPr txBox="1"/>
          <p:nvPr/>
        </p:nvSpPr>
        <p:spPr>
          <a:xfrm>
            <a:off x="4572001" y="2133855"/>
            <a:ext cx="1391471" cy="1107996"/>
          </a:xfrm>
          <a:prstGeom prst="rect">
            <a:avLst/>
          </a:prstGeom>
          <a:noFill/>
        </p:spPr>
        <p:txBody>
          <a:bodyPr wrap="none" rtlCol="0">
            <a:spAutoFit/>
          </a:bodyPr>
          <a:lstStyle/>
          <a:p>
            <a:r>
              <a:rPr lang="en-GB" sz="6600" dirty="0"/>
              <a:t>YES</a:t>
            </a:r>
          </a:p>
        </p:txBody>
      </p:sp>
    </p:spTree>
    <p:custDataLst>
      <p:tags r:id="rId1"/>
    </p:custDataLst>
    <p:extLst>
      <p:ext uri="{BB962C8B-B14F-4D97-AF65-F5344CB8AC3E}">
        <p14:creationId xmlns:p14="http://schemas.microsoft.com/office/powerpoint/2010/main" val="266745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000" dirty="0"/>
              <a:t>Read the various answers to exam question below. Discuss then use the mark scheme to score each answer. </a:t>
            </a:r>
            <a:br>
              <a:rPr lang="en-GB" sz="2000" dirty="0"/>
            </a:br>
            <a:r>
              <a:rPr lang="en-GB" sz="2000" b="1" dirty="0">
                <a:solidFill>
                  <a:srgbClr val="0070C0"/>
                </a:solidFill>
              </a:rPr>
              <a:t>EXAM QUESTION:</a:t>
            </a:r>
            <a:r>
              <a:rPr lang="en-GB" sz="2000" dirty="0">
                <a:solidFill>
                  <a:srgbClr val="0070C0"/>
                </a:solidFill>
              </a:rPr>
              <a:t> Explain three differences between shield and composite volcanoes. (7 marks) </a:t>
            </a:r>
          </a:p>
        </p:txBody>
      </p:sp>
      <p:sp>
        <p:nvSpPr>
          <p:cNvPr id="3" name="TextBox 2"/>
          <p:cNvSpPr txBox="1"/>
          <p:nvPr/>
        </p:nvSpPr>
        <p:spPr>
          <a:xfrm>
            <a:off x="1981200" y="2208074"/>
            <a:ext cx="2667000" cy="1754326"/>
          </a:xfrm>
          <a:prstGeom prst="rect">
            <a:avLst/>
          </a:prstGeom>
          <a:solidFill>
            <a:schemeClr val="accent4">
              <a:lumMod val="20000"/>
              <a:lumOff val="80000"/>
            </a:schemeClr>
          </a:solidFill>
        </p:spPr>
        <p:txBody>
          <a:bodyPr wrap="square" rtlCol="0">
            <a:spAutoFit/>
          </a:bodyPr>
          <a:lstStyle/>
          <a:p>
            <a:r>
              <a:rPr lang="en-GB" b="1" dirty="0"/>
              <a:t>Response 1</a:t>
            </a:r>
          </a:p>
          <a:p>
            <a:r>
              <a:rPr lang="en-GB" dirty="0"/>
              <a:t>Shield volcanoes are broad and composite volcanoes are steep. For example Mt Pinatubo and Queen Mary’s Peak.</a:t>
            </a:r>
          </a:p>
        </p:txBody>
      </p:sp>
      <p:sp>
        <p:nvSpPr>
          <p:cNvPr id="4" name="TextBox 3"/>
          <p:cNvSpPr txBox="1"/>
          <p:nvPr/>
        </p:nvSpPr>
        <p:spPr>
          <a:xfrm>
            <a:off x="6248401" y="2133600"/>
            <a:ext cx="3276600" cy="2862322"/>
          </a:xfrm>
          <a:prstGeom prst="rect">
            <a:avLst/>
          </a:prstGeom>
          <a:solidFill>
            <a:schemeClr val="accent5">
              <a:lumMod val="20000"/>
              <a:lumOff val="80000"/>
            </a:schemeClr>
          </a:solidFill>
        </p:spPr>
        <p:txBody>
          <a:bodyPr wrap="square" rtlCol="0">
            <a:spAutoFit/>
          </a:bodyPr>
          <a:lstStyle/>
          <a:p>
            <a:r>
              <a:rPr lang="en-GB" b="1" dirty="0"/>
              <a:t>Response 2</a:t>
            </a:r>
          </a:p>
          <a:p>
            <a:r>
              <a:rPr lang="en-GB" dirty="0"/>
              <a:t>Shield volcano are volcanoes at constructive plate boundary such as Queen Mary’s Peak. But composite volcano like Mt Pinatubo is at destructive plate boundary. Mt Pinatubo is in the Pacific ring of fire. This is a place where lots of volcanoes are located.</a:t>
            </a:r>
          </a:p>
        </p:txBody>
      </p:sp>
      <p:sp>
        <p:nvSpPr>
          <p:cNvPr id="5" name="Footer Placeholder 4"/>
          <p:cNvSpPr>
            <a:spLocks noGrp="1"/>
          </p:cNvSpPr>
          <p:nvPr>
            <p:ph type="ftr" sz="quarter" idx="11"/>
          </p:nvPr>
        </p:nvSpPr>
        <p:spPr/>
        <p:txBody>
          <a:bodyPr/>
          <a:lstStyle/>
          <a:p>
            <a:r>
              <a:rPr lang="en-US"/>
              <a:t>© Dwight Sutherland 2012</a:t>
            </a:r>
          </a:p>
        </p:txBody>
      </p:sp>
    </p:spTree>
    <p:extLst>
      <p:ext uri="{BB962C8B-B14F-4D97-AF65-F5344CB8AC3E}">
        <p14:creationId xmlns:p14="http://schemas.microsoft.com/office/powerpoint/2010/main" val="1979416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Autofit/>
          </a:bodyPr>
          <a:lstStyle/>
          <a:p>
            <a:pPr algn="l"/>
            <a:r>
              <a:rPr lang="en-GB" sz="2400" dirty="0"/>
              <a:t>Exam practice </a:t>
            </a:r>
            <a:r>
              <a:rPr lang="en-GB" sz="2400" b="1" dirty="0"/>
              <a:t>TASK</a:t>
            </a:r>
            <a:r>
              <a:rPr lang="en-GB" sz="2400" dirty="0"/>
              <a:t>: Explain the differences between shield and composite volcanoes . (7 marks)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7805184"/>
              </p:ext>
            </p:extLst>
          </p:nvPr>
        </p:nvGraphicFramePr>
        <p:xfrm>
          <a:off x="1981200" y="1295400"/>
          <a:ext cx="5638800" cy="4694613"/>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405245">
                <a:tc>
                  <a:txBody>
                    <a:bodyPr/>
                    <a:lstStyle/>
                    <a:p>
                      <a:r>
                        <a:rPr lang="en-GB" sz="2000" dirty="0"/>
                        <a:t>Marks</a:t>
                      </a:r>
                    </a:p>
                  </a:txBody>
                  <a:tcPr/>
                </a:tc>
                <a:tc>
                  <a:txBody>
                    <a:bodyPr/>
                    <a:lstStyle/>
                    <a:p>
                      <a:r>
                        <a:rPr lang="en-GB" sz="2000" dirty="0"/>
                        <a:t>Response</a:t>
                      </a:r>
                    </a:p>
                  </a:txBody>
                  <a:tcPr/>
                </a:tc>
                <a:extLst>
                  <a:ext uri="{0D108BD9-81ED-4DB2-BD59-A6C34878D82A}">
                    <a16:rowId xmlns:a16="http://schemas.microsoft.com/office/drawing/2014/main" val="10000"/>
                  </a:ext>
                </a:extLst>
              </a:tr>
              <a:tr h="716973">
                <a:tc>
                  <a:txBody>
                    <a:bodyPr/>
                    <a:lstStyle/>
                    <a:p>
                      <a:r>
                        <a:rPr lang="en-GB" sz="2000" dirty="0"/>
                        <a:t>0-2</a:t>
                      </a:r>
                    </a:p>
                  </a:txBody>
                  <a:tcPr/>
                </a:tc>
                <a:tc>
                  <a:txBody>
                    <a:bodyPr/>
                    <a:lstStyle/>
                    <a:p>
                      <a:r>
                        <a:rPr lang="en-GB" sz="2000" dirty="0"/>
                        <a:t>Explain one difference or list</a:t>
                      </a:r>
                      <a:r>
                        <a:rPr lang="en-GB" sz="2000" baseline="0" dirty="0"/>
                        <a:t> 2 differences.</a:t>
                      </a:r>
                      <a:endParaRPr lang="en-GB" sz="2000" dirty="0"/>
                    </a:p>
                  </a:txBody>
                  <a:tcPr/>
                </a:tc>
                <a:extLst>
                  <a:ext uri="{0D108BD9-81ED-4DB2-BD59-A6C34878D82A}">
                    <a16:rowId xmlns:a16="http://schemas.microsoft.com/office/drawing/2014/main" val="10001"/>
                  </a:ext>
                </a:extLst>
              </a:tr>
              <a:tr h="1652155">
                <a:tc>
                  <a:txBody>
                    <a:bodyPr/>
                    <a:lstStyle/>
                    <a:p>
                      <a:r>
                        <a:rPr lang="en-GB" sz="2000" dirty="0"/>
                        <a:t>3-4</a:t>
                      </a:r>
                    </a:p>
                  </a:txBody>
                  <a:tcPr/>
                </a:tc>
                <a:tc>
                  <a:txBody>
                    <a:bodyPr/>
                    <a:lstStyle/>
                    <a:p>
                      <a:r>
                        <a:rPr lang="en-GB" sz="2000" dirty="0"/>
                        <a:t>Explain 2 differences</a:t>
                      </a:r>
                      <a:r>
                        <a:rPr lang="en-GB" sz="2000" baseline="0" dirty="0"/>
                        <a:t>. Maximum three marks if only list the differences without any explanation.</a:t>
                      </a:r>
                      <a:endParaRPr lang="en-GB" sz="2000" dirty="0"/>
                    </a:p>
                  </a:txBody>
                  <a:tcPr/>
                </a:tc>
                <a:extLst>
                  <a:ext uri="{0D108BD9-81ED-4DB2-BD59-A6C34878D82A}">
                    <a16:rowId xmlns:a16="http://schemas.microsoft.com/office/drawing/2014/main" val="10002"/>
                  </a:ext>
                </a:extLst>
              </a:tr>
              <a:tr h="1340427">
                <a:tc>
                  <a:txBody>
                    <a:bodyPr/>
                    <a:lstStyle/>
                    <a:p>
                      <a:r>
                        <a:rPr lang="en-GB" sz="2000" dirty="0"/>
                        <a:t>5-6</a:t>
                      </a:r>
                    </a:p>
                    <a:p>
                      <a:endParaRPr lang="en-GB" sz="2000" dirty="0"/>
                    </a:p>
                    <a:p>
                      <a:endParaRPr lang="en-GB" sz="2000" dirty="0"/>
                    </a:p>
                    <a:p>
                      <a:endParaRPr lang="en-GB" sz="2000" dirty="0"/>
                    </a:p>
                    <a:p>
                      <a:endParaRPr lang="en-GB" sz="2000" dirty="0"/>
                    </a:p>
                    <a:p>
                      <a:r>
                        <a:rPr lang="en-GB" sz="2000" dirty="0"/>
                        <a:t>7</a:t>
                      </a:r>
                    </a:p>
                  </a:txBody>
                  <a:tcPr/>
                </a:tc>
                <a:tc>
                  <a:txBody>
                    <a:bodyPr/>
                    <a:lstStyle/>
                    <a:p>
                      <a:r>
                        <a:rPr lang="en-GB" sz="2000" dirty="0"/>
                        <a:t>Explanation</a:t>
                      </a:r>
                      <a:r>
                        <a:rPr lang="en-GB" sz="2000" baseline="0" dirty="0"/>
                        <a:t> 3 distinct differences or student explain two differences. </a:t>
                      </a:r>
                    </a:p>
                    <a:p>
                      <a:endParaRPr lang="en-GB" sz="2000" baseline="0" dirty="0"/>
                    </a:p>
                    <a:p>
                      <a:r>
                        <a:rPr lang="en-GB" sz="2000" baseline="0" dirty="0"/>
                        <a:t>Include specific case study detail</a:t>
                      </a: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7620000" y="1295400"/>
            <a:ext cx="2895600" cy="5355312"/>
          </a:xfrm>
          <a:prstGeom prst="rect">
            <a:avLst/>
          </a:prstGeom>
          <a:noFill/>
        </p:spPr>
        <p:txBody>
          <a:bodyPr wrap="square" rtlCol="0">
            <a:spAutoFit/>
          </a:bodyPr>
          <a:lstStyle/>
          <a:p>
            <a:r>
              <a:rPr lang="en-GB" b="1" dirty="0"/>
              <a:t>Possible answers</a:t>
            </a:r>
          </a:p>
          <a:p>
            <a:pPr marL="285750" indent="-285750">
              <a:buFont typeface="Arial" pitchFamily="34" charset="0"/>
              <a:buChar char="•"/>
            </a:pPr>
            <a:r>
              <a:rPr lang="en-GB" dirty="0">
                <a:solidFill>
                  <a:schemeClr val="tx2">
                    <a:lumMod val="50000"/>
                  </a:schemeClr>
                </a:solidFill>
              </a:rPr>
              <a:t>Shield volcanoes </a:t>
            </a:r>
            <a:r>
              <a:rPr lang="en-GB" b="1" dirty="0">
                <a:solidFill>
                  <a:schemeClr val="tx2">
                    <a:lumMod val="50000"/>
                  </a:schemeClr>
                </a:solidFill>
              </a:rPr>
              <a:t>form at </a:t>
            </a:r>
            <a:r>
              <a:rPr lang="en-GB" dirty="0">
                <a:solidFill>
                  <a:schemeClr val="tx2">
                    <a:lumMod val="50000"/>
                  </a:schemeClr>
                </a:solidFill>
              </a:rPr>
              <a:t>constructive boundaries whereas  composite form at destructive boundaries.</a:t>
            </a:r>
          </a:p>
          <a:p>
            <a:pPr marL="285750" indent="-285750">
              <a:buFont typeface="Arial" pitchFamily="34" charset="0"/>
              <a:buChar char="•"/>
            </a:pPr>
            <a:r>
              <a:rPr lang="en-GB" dirty="0">
                <a:solidFill>
                  <a:schemeClr val="accent5">
                    <a:lumMod val="75000"/>
                  </a:schemeClr>
                </a:solidFill>
              </a:rPr>
              <a:t>Shield volcanoes eruptions are less explosive than composite volcanoes.</a:t>
            </a:r>
          </a:p>
          <a:p>
            <a:pPr marL="285750" indent="-285750">
              <a:buFont typeface="Arial" pitchFamily="34" charset="0"/>
              <a:buChar char="•"/>
            </a:pPr>
            <a:r>
              <a:rPr lang="en-GB" dirty="0">
                <a:solidFill>
                  <a:schemeClr val="accent2">
                    <a:lumMod val="75000"/>
                  </a:schemeClr>
                </a:solidFill>
              </a:rPr>
              <a:t>Composite volcanoes cause more damage to life and property than shield volcanoes.</a:t>
            </a:r>
          </a:p>
          <a:p>
            <a:pPr marL="285750" indent="-285750">
              <a:buFont typeface="Arial" pitchFamily="34" charset="0"/>
              <a:buChar char="•"/>
            </a:pPr>
            <a:r>
              <a:rPr lang="en-GB" dirty="0">
                <a:solidFill>
                  <a:schemeClr val="accent4">
                    <a:lumMod val="75000"/>
                  </a:schemeClr>
                </a:solidFill>
              </a:rPr>
              <a:t>Examples of shield volcano is Mauna Loa in Hawaii. Mt. Pinatubo in the Philippines is a composite volcano.  </a:t>
            </a:r>
          </a:p>
        </p:txBody>
      </p:sp>
      <p:sp>
        <p:nvSpPr>
          <p:cNvPr id="3" name="Footer Placeholder 2"/>
          <p:cNvSpPr>
            <a:spLocks noGrp="1"/>
          </p:cNvSpPr>
          <p:nvPr>
            <p:ph type="ftr" sz="quarter" idx="11"/>
          </p:nvPr>
        </p:nvSpPr>
        <p:spPr/>
        <p:txBody>
          <a:bodyPr/>
          <a:lstStyle/>
          <a:p>
            <a:r>
              <a:rPr lang="en-GB" b="1" dirty="0"/>
              <a:t>©</a:t>
            </a:r>
            <a:r>
              <a:rPr lang="en-US" dirty="0"/>
              <a:t> Dwight Sutherland 2012</a:t>
            </a:r>
          </a:p>
        </p:txBody>
      </p:sp>
    </p:spTree>
    <p:custDataLst>
      <p:tags r:id="rId1"/>
    </p:custDataLst>
    <p:extLst>
      <p:ext uri="{BB962C8B-B14F-4D97-AF65-F5344CB8AC3E}">
        <p14:creationId xmlns:p14="http://schemas.microsoft.com/office/powerpoint/2010/main" val="137830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533" y="125343"/>
            <a:ext cx="7391400" cy="838200"/>
          </a:xfrm>
        </p:spPr>
        <p:txBody>
          <a:bodyPr>
            <a:normAutofit fontScale="90000"/>
          </a:bodyPr>
          <a:lstStyle/>
          <a:p>
            <a:pPr algn="l"/>
            <a:br>
              <a:rPr lang="en-GB" sz="2400" dirty="0"/>
            </a:br>
            <a:r>
              <a:rPr lang="en-GB" sz="2400" dirty="0"/>
              <a:t>Starter </a:t>
            </a:r>
            <a:r>
              <a:rPr lang="en-GB" sz="2400" b="1" dirty="0"/>
              <a:t>TASK</a:t>
            </a:r>
            <a:r>
              <a:rPr lang="en-GB" sz="2400" dirty="0"/>
              <a:t>: Study the volcano diagram below. Label the features at A, B, C, D &amp; E.</a:t>
            </a:r>
            <a:br>
              <a:rPr lang="en-GB" sz="2400" dirty="0"/>
            </a:br>
            <a:endParaRPr lang="en-GB" sz="2400" dirty="0"/>
          </a:p>
        </p:txBody>
      </p:sp>
      <p:pic>
        <p:nvPicPr>
          <p:cNvPr id="1028" name="Picture 4" descr="http://cgz.e2bn.net/e2bn/leas/c99/schools/cgz/accounts/staff/rchambers/GeoBlogBytes%2520Blog%2520Resources/Year%25209/Volcano_stru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198" y="1524000"/>
            <a:ext cx="5269356" cy="42291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29600" y="3605406"/>
            <a:ext cx="317716" cy="369332"/>
          </a:xfrm>
          <a:prstGeom prst="rect">
            <a:avLst/>
          </a:prstGeom>
          <a:solidFill>
            <a:schemeClr val="bg1">
              <a:lumMod val="85000"/>
            </a:schemeClr>
          </a:solidFill>
        </p:spPr>
        <p:txBody>
          <a:bodyPr wrap="none" rtlCol="0">
            <a:spAutoFit/>
          </a:bodyPr>
          <a:lstStyle/>
          <a:p>
            <a:r>
              <a:rPr lang="en-GB" dirty="0"/>
              <a:t>A</a:t>
            </a:r>
          </a:p>
        </p:txBody>
      </p:sp>
      <p:sp>
        <p:nvSpPr>
          <p:cNvPr id="7" name="TextBox 6"/>
          <p:cNvSpPr txBox="1"/>
          <p:nvPr/>
        </p:nvSpPr>
        <p:spPr>
          <a:xfrm>
            <a:off x="6688722" y="1154668"/>
            <a:ext cx="317716" cy="369332"/>
          </a:xfrm>
          <a:prstGeom prst="rect">
            <a:avLst/>
          </a:prstGeom>
          <a:solidFill>
            <a:schemeClr val="bg1">
              <a:lumMod val="85000"/>
            </a:schemeClr>
          </a:solidFill>
        </p:spPr>
        <p:txBody>
          <a:bodyPr wrap="none" rtlCol="0">
            <a:spAutoFit/>
          </a:bodyPr>
          <a:lstStyle/>
          <a:p>
            <a:r>
              <a:rPr lang="en-GB" dirty="0"/>
              <a:t>B</a:t>
            </a:r>
          </a:p>
        </p:txBody>
      </p:sp>
      <p:sp>
        <p:nvSpPr>
          <p:cNvPr id="8" name="TextBox 7"/>
          <p:cNvSpPr txBox="1"/>
          <p:nvPr/>
        </p:nvSpPr>
        <p:spPr>
          <a:xfrm>
            <a:off x="4911354" y="2844128"/>
            <a:ext cx="317716" cy="369332"/>
          </a:xfrm>
          <a:prstGeom prst="rect">
            <a:avLst/>
          </a:prstGeom>
          <a:solidFill>
            <a:schemeClr val="bg1">
              <a:lumMod val="85000"/>
            </a:schemeClr>
          </a:solidFill>
        </p:spPr>
        <p:txBody>
          <a:bodyPr wrap="none" rtlCol="0">
            <a:spAutoFit/>
          </a:bodyPr>
          <a:lstStyle/>
          <a:p>
            <a:r>
              <a:rPr lang="en-GB" dirty="0"/>
              <a:t>C</a:t>
            </a:r>
          </a:p>
        </p:txBody>
      </p:sp>
      <p:sp>
        <p:nvSpPr>
          <p:cNvPr id="9" name="TextBox 8"/>
          <p:cNvSpPr txBox="1"/>
          <p:nvPr/>
        </p:nvSpPr>
        <p:spPr>
          <a:xfrm>
            <a:off x="6858000" y="3790072"/>
            <a:ext cx="327334" cy="369332"/>
          </a:xfrm>
          <a:prstGeom prst="rect">
            <a:avLst/>
          </a:prstGeom>
          <a:solidFill>
            <a:schemeClr val="bg1">
              <a:lumMod val="85000"/>
            </a:schemeClr>
          </a:solidFill>
        </p:spPr>
        <p:txBody>
          <a:bodyPr wrap="none" rtlCol="0">
            <a:spAutoFit/>
          </a:bodyPr>
          <a:lstStyle/>
          <a:p>
            <a:r>
              <a:rPr lang="en-GB" dirty="0"/>
              <a:t>D</a:t>
            </a:r>
          </a:p>
        </p:txBody>
      </p:sp>
      <p:sp>
        <p:nvSpPr>
          <p:cNvPr id="10" name="TextBox 9"/>
          <p:cNvSpPr txBox="1"/>
          <p:nvPr/>
        </p:nvSpPr>
        <p:spPr>
          <a:xfrm>
            <a:off x="6858000" y="5029200"/>
            <a:ext cx="296876" cy="369332"/>
          </a:xfrm>
          <a:prstGeom prst="rect">
            <a:avLst/>
          </a:prstGeom>
          <a:solidFill>
            <a:schemeClr val="bg1">
              <a:lumMod val="85000"/>
            </a:schemeClr>
          </a:solidFill>
        </p:spPr>
        <p:txBody>
          <a:bodyPr wrap="none" rtlCol="0">
            <a:spAutoFit/>
          </a:bodyPr>
          <a:lstStyle/>
          <a:p>
            <a:r>
              <a:rPr lang="en-GB" dirty="0"/>
              <a:t>E</a:t>
            </a:r>
          </a:p>
        </p:txBody>
      </p:sp>
      <p:sp>
        <p:nvSpPr>
          <p:cNvPr id="5" name="TextBox 4"/>
          <p:cNvSpPr txBox="1"/>
          <p:nvPr/>
        </p:nvSpPr>
        <p:spPr>
          <a:xfrm>
            <a:off x="1792458" y="1142501"/>
            <a:ext cx="2691398" cy="4401205"/>
          </a:xfrm>
          <a:prstGeom prst="rect">
            <a:avLst/>
          </a:prstGeom>
          <a:solidFill>
            <a:schemeClr val="accent6">
              <a:lumMod val="20000"/>
              <a:lumOff val="80000"/>
            </a:schemeClr>
          </a:solidFill>
        </p:spPr>
        <p:txBody>
          <a:bodyPr wrap="square" rtlCol="0">
            <a:spAutoFit/>
          </a:bodyPr>
          <a:lstStyle/>
          <a:p>
            <a:r>
              <a:rPr lang="en-GB" sz="2000" b="1" dirty="0"/>
              <a:t>Maybe these will help!</a:t>
            </a:r>
          </a:p>
          <a:p>
            <a:pPr marL="285750" indent="-285750">
              <a:buFont typeface="Arial" pitchFamily="34" charset="0"/>
              <a:buChar char="•"/>
            </a:pPr>
            <a:r>
              <a:rPr lang="en-GB" sz="2000" dirty="0"/>
              <a:t>Secondary vent</a:t>
            </a:r>
          </a:p>
          <a:p>
            <a:pPr marL="285750" indent="-285750">
              <a:buFont typeface="Arial" pitchFamily="34" charset="0"/>
              <a:buChar char="•"/>
            </a:pPr>
            <a:r>
              <a:rPr lang="en-GB" sz="2000" dirty="0"/>
              <a:t>Cone</a:t>
            </a:r>
          </a:p>
          <a:p>
            <a:pPr marL="285750" indent="-285750">
              <a:buFont typeface="Arial" pitchFamily="34" charset="0"/>
              <a:buChar char="•"/>
            </a:pPr>
            <a:r>
              <a:rPr lang="en-GB" sz="2000" dirty="0"/>
              <a:t>Vent </a:t>
            </a:r>
          </a:p>
          <a:p>
            <a:pPr marL="285750" indent="-285750">
              <a:buFont typeface="Arial" pitchFamily="34" charset="0"/>
              <a:buChar char="•"/>
            </a:pPr>
            <a:r>
              <a:rPr lang="en-GB" sz="2000" dirty="0"/>
              <a:t>Lava flow</a:t>
            </a:r>
          </a:p>
          <a:p>
            <a:pPr marL="285750" indent="-285750">
              <a:buFont typeface="Arial" pitchFamily="34" charset="0"/>
              <a:buChar char="•"/>
            </a:pPr>
            <a:r>
              <a:rPr lang="en-GB" sz="2000" dirty="0"/>
              <a:t>Main vent</a:t>
            </a:r>
          </a:p>
          <a:p>
            <a:pPr marL="285750" indent="-285750">
              <a:buFont typeface="Arial" pitchFamily="34" charset="0"/>
              <a:buChar char="•"/>
            </a:pPr>
            <a:r>
              <a:rPr lang="en-GB" sz="2000" dirty="0"/>
              <a:t>Ash cloud</a:t>
            </a:r>
          </a:p>
          <a:p>
            <a:pPr marL="285750" indent="-285750">
              <a:buFont typeface="Arial" pitchFamily="34" charset="0"/>
              <a:buChar char="•"/>
            </a:pPr>
            <a:r>
              <a:rPr lang="en-GB" sz="2000" dirty="0"/>
              <a:t>Magma chamber</a:t>
            </a:r>
          </a:p>
          <a:p>
            <a:pPr marL="285750" indent="-285750">
              <a:buFont typeface="Arial" pitchFamily="34" charset="0"/>
              <a:buChar char="•"/>
            </a:pPr>
            <a:r>
              <a:rPr lang="en-GB" sz="2000" dirty="0"/>
              <a:t>Crater</a:t>
            </a:r>
          </a:p>
          <a:p>
            <a:pPr marL="285750" indent="-285750">
              <a:buFont typeface="Arial" pitchFamily="34" charset="0"/>
              <a:buChar char="•"/>
            </a:pPr>
            <a:r>
              <a:rPr lang="en-GB" sz="2000" dirty="0"/>
              <a:t>Pyroclastic flow</a:t>
            </a:r>
          </a:p>
          <a:p>
            <a:pPr marL="285750" indent="-285750">
              <a:buFont typeface="Arial" pitchFamily="34" charset="0"/>
              <a:buChar char="•"/>
            </a:pPr>
            <a:r>
              <a:rPr lang="en-GB" sz="2000" dirty="0"/>
              <a:t>Volcanic bombs</a:t>
            </a:r>
          </a:p>
          <a:p>
            <a:pPr marL="285750" indent="-285750">
              <a:buFont typeface="Arial" pitchFamily="34" charset="0"/>
              <a:buChar char="•"/>
            </a:pPr>
            <a:r>
              <a:rPr lang="en-GB" sz="2000" dirty="0"/>
              <a:t>Lahars</a:t>
            </a:r>
          </a:p>
          <a:p>
            <a:pPr marL="285750" indent="-285750">
              <a:buFont typeface="Arial" pitchFamily="34" charset="0"/>
              <a:buChar char="•"/>
            </a:pPr>
            <a:r>
              <a:rPr lang="en-GB" sz="2000" dirty="0"/>
              <a:t>Secondary cone</a:t>
            </a:r>
          </a:p>
          <a:p>
            <a:pPr marL="285750" indent="-285750">
              <a:buFont typeface="Arial" pitchFamily="34" charset="0"/>
              <a:buChar char="•"/>
            </a:pPr>
            <a:endParaRPr lang="en-GB" sz="2000" dirty="0"/>
          </a:p>
        </p:txBody>
      </p:sp>
      <p:cxnSp>
        <p:nvCxnSpPr>
          <p:cNvPr id="12" name="Straight Arrow Connector 11"/>
          <p:cNvCxnSpPr/>
          <p:nvPr/>
        </p:nvCxnSpPr>
        <p:spPr>
          <a:xfrm>
            <a:off x="5243139" y="3028794"/>
            <a:ext cx="159433"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826058" y="5722643"/>
            <a:ext cx="5641543" cy="400110"/>
          </a:xfrm>
          <a:prstGeom prst="rect">
            <a:avLst/>
          </a:prstGeom>
          <a:noFill/>
        </p:spPr>
        <p:txBody>
          <a:bodyPr wrap="square" rtlCol="0">
            <a:spAutoFit/>
          </a:bodyPr>
          <a:lstStyle/>
          <a:p>
            <a:r>
              <a:rPr lang="en-GB" sz="2000" dirty="0">
                <a:solidFill>
                  <a:srgbClr val="FF0000"/>
                </a:solidFill>
              </a:rPr>
              <a:t>At which plate boundaries would we find volcanoes?</a:t>
            </a:r>
          </a:p>
        </p:txBody>
      </p:sp>
      <p:sp>
        <p:nvSpPr>
          <p:cNvPr id="11" name="TextBox 10"/>
          <p:cNvSpPr txBox="1"/>
          <p:nvPr/>
        </p:nvSpPr>
        <p:spPr>
          <a:xfrm>
            <a:off x="8547316" y="3605406"/>
            <a:ext cx="1062983" cy="369332"/>
          </a:xfrm>
          <a:prstGeom prst="rect">
            <a:avLst/>
          </a:prstGeom>
          <a:noFill/>
        </p:spPr>
        <p:txBody>
          <a:bodyPr wrap="none" rtlCol="0">
            <a:spAutoFit/>
          </a:bodyPr>
          <a:lstStyle/>
          <a:p>
            <a:r>
              <a:rPr lang="en-GB" dirty="0"/>
              <a:t>Lava flow</a:t>
            </a:r>
          </a:p>
        </p:txBody>
      </p:sp>
      <p:sp>
        <p:nvSpPr>
          <p:cNvPr id="15" name="TextBox 14"/>
          <p:cNvSpPr txBox="1"/>
          <p:nvPr/>
        </p:nvSpPr>
        <p:spPr>
          <a:xfrm>
            <a:off x="4520198" y="3213462"/>
            <a:ext cx="1118603" cy="646331"/>
          </a:xfrm>
          <a:prstGeom prst="rect">
            <a:avLst/>
          </a:prstGeom>
          <a:noFill/>
        </p:spPr>
        <p:txBody>
          <a:bodyPr wrap="square" rtlCol="0">
            <a:spAutoFit/>
          </a:bodyPr>
          <a:lstStyle/>
          <a:p>
            <a:r>
              <a:rPr lang="en-GB" dirty="0"/>
              <a:t>Volcanic bombs</a:t>
            </a:r>
          </a:p>
        </p:txBody>
      </p:sp>
      <p:sp>
        <p:nvSpPr>
          <p:cNvPr id="16" name="TextBox 15"/>
          <p:cNvSpPr txBox="1"/>
          <p:nvPr/>
        </p:nvSpPr>
        <p:spPr>
          <a:xfrm>
            <a:off x="7021667" y="1142500"/>
            <a:ext cx="1098378" cy="369332"/>
          </a:xfrm>
          <a:prstGeom prst="rect">
            <a:avLst/>
          </a:prstGeom>
          <a:noFill/>
        </p:spPr>
        <p:txBody>
          <a:bodyPr wrap="none" rtlCol="0">
            <a:spAutoFit/>
          </a:bodyPr>
          <a:lstStyle/>
          <a:p>
            <a:r>
              <a:rPr lang="en-GB" dirty="0"/>
              <a:t>Ash cloud</a:t>
            </a:r>
          </a:p>
        </p:txBody>
      </p:sp>
      <p:sp>
        <p:nvSpPr>
          <p:cNvPr id="17" name="TextBox 16"/>
          <p:cNvSpPr txBox="1"/>
          <p:nvPr/>
        </p:nvSpPr>
        <p:spPr>
          <a:xfrm>
            <a:off x="7174437" y="3797052"/>
            <a:ext cx="1134093" cy="369332"/>
          </a:xfrm>
          <a:prstGeom prst="rect">
            <a:avLst/>
          </a:prstGeom>
          <a:noFill/>
        </p:spPr>
        <p:txBody>
          <a:bodyPr wrap="none" rtlCol="0">
            <a:spAutoFit/>
          </a:bodyPr>
          <a:lstStyle/>
          <a:p>
            <a:r>
              <a:rPr lang="en-GB" dirty="0"/>
              <a:t>Main vent</a:t>
            </a:r>
          </a:p>
        </p:txBody>
      </p:sp>
      <p:sp>
        <p:nvSpPr>
          <p:cNvPr id="18" name="TextBox 17"/>
          <p:cNvSpPr txBox="1"/>
          <p:nvPr/>
        </p:nvSpPr>
        <p:spPr>
          <a:xfrm>
            <a:off x="7789133" y="5029200"/>
            <a:ext cx="1781257" cy="369332"/>
          </a:xfrm>
          <a:prstGeom prst="rect">
            <a:avLst/>
          </a:prstGeom>
          <a:noFill/>
        </p:spPr>
        <p:txBody>
          <a:bodyPr wrap="none" rtlCol="0">
            <a:spAutoFit/>
          </a:bodyPr>
          <a:lstStyle/>
          <a:p>
            <a:r>
              <a:rPr lang="en-GB" dirty="0"/>
              <a:t>Magma chamber</a:t>
            </a:r>
          </a:p>
        </p:txBody>
      </p:sp>
      <p:sp>
        <p:nvSpPr>
          <p:cNvPr id="19" name="TextBox 18"/>
          <p:cNvSpPr txBox="1"/>
          <p:nvPr/>
        </p:nvSpPr>
        <p:spPr>
          <a:xfrm>
            <a:off x="7467600" y="5753422"/>
            <a:ext cx="3048001" cy="646331"/>
          </a:xfrm>
          <a:prstGeom prst="rect">
            <a:avLst/>
          </a:prstGeom>
          <a:solidFill>
            <a:schemeClr val="accent1"/>
          </a:solidFill>
        </p:spPr>
        <p:txBody>
          <a:bodyPr wrap="square" rtlCol="0">
            <a:spAutoFit/>
          </a:bodyPr>
          <a:lstStyle/>
          <a:p>
            <a:r>
              <a:rPr lang="en-GB" dirty="0"/>
              <a:t>Constructive, destructive, transform and collision.</a:t>
            </a:r>
          </a:p>
        </p:txBody>
      </p:sp>
    </p:spTree>
    <p:custDataLst>
      <p:tags r:id="rId1"/>
    </p:custDataLst>
    <p:extLst>
      <p:ext uri="{BB962C8B-B14F-4D97-AF65-F5344CB8AC3E}">
        <p14:creationId xmlns:p14="http://schemas.microsoft.com/office/powerpoint/2010/main" val="208498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11" grpId="0"/>
      <p:bldP spid="15" grpId="0"/>
      <p:bldP spid="16" grpId="0"/>
      <p:bldP spid="17" grpId="0"/>
      <p:bldP spid="18" grpId="0"/>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0383" y="1690687"/>
            <a:ext cx="10351020" cy="3073223"/>
          </a:xfrm>
        </p:spPr>
      </p:pic>
    </p:spTree>
    <p:extLst>
      <p:ext uri="{BB962C8B-B14F-4D97-AF65-F5344CB8AC3E}">
        <p14:creationId xmlns:p14="http://schemas.microsoft.com/office/powerpoint/2010/main" val="6812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Activity Level</a:t>
            </a:r>
            <a:br>
              <a:rPr lang="en-US" u="sng" dirty="0"/>
            </a:br>
            <a:endParaRPr lang="en-US" dirty="0"/>
          </a:p>
        </p:txBody>
      </p:sp>
      <p:sp>
        <p:nvSpPr>
          <p:cNvPr id="3" name="Content Placeholder 2"/>
          <p:cNvSpPr>
            <a:spLocks noGrp="1"/>
          </p:cNvSpPr>
          <p:nvPr>
            <p:ph idx="1"/>
          </p:nvPr>
        </p:nvSpPr>
        <p:spPr>
          <a:xfrm>
            <a:off x="838200" y="1204736"/>
            <a:ext cx="10515600" cy="4351338"/>
          </a:xfrm>
        </p:spPr>
        <p:txBody>
          <a:bodyPr>
            <a:normAutofit fontScale="92500" lnSpcReduction="10000"/>
          </a:bodyPr>
          <a:lstStyle/>
          <a:p>
            <a:pPr marL="0" indent="0">
              <a:buNone/>
            </a:pPr>
            <a:r>
              <a:rPr lang="en-US" dirty="0"/>
              <a:t>This looks at how long ago the volcano exhibited any sort of life.</a:t>
            </a:r>
          </a:p>
          <a:p>
            <a:r>
              <a:rPr lang="en-US" dirty="0">
                <a:solidFill>
                  <a:srgbClr val="7030A0"/>
                </a:solidFill>
              </a:rPr>
              <a:t>Active: </a:t>
            </a:r>
            <a:r>
              <a:rPr lang="en-US" dirty="0"/>
              <a:t>Have erupted in the last 80 years - there are about 540 of them in the world.</a:t>
            </a:r>
          </a:p>
          <a:p>
            <a:r>
              <a:rPr lang="en-US" dirty="0">
                <a:solidFill>
                  <a:srgbClr val="FF0000"/>
                </a:solidFill>
              </a:rPr>
              <a:t>Dormant: </a:t>
            </a:r>
            <a:r>
              <a:rPr lang="en-US" dirty="0"/>
              <a:t>Resting but which may erupt again in the future.</a:t>
            </a:r>
          </a:p>
          <a:p>
            <a:r>
              <a:rPr lang="en-US" dirty="0">
                <a:solidFill>
                  <a:srgbClr val="00B0F0"/>
                </a:solidFill>
              </a:rPr>
              <a:t>Extinct: </a:t>
            </a:r>
            <a:r>
              <a:rPr lang="en-US" dirty="0"/>
              <a:t>Dead and will not erupt again</a:t>
            </a:r>
          </a:p>
          <a:p>
            <a:endParaRPr lang="en-US" dirty="0"/>
          </a:p>
          <a:p>
            <a:endParaRPr lang="en-US" dirty="0"/>
          </a:p>
          <a:p>
            <a:pPr marL="0" indent="0">
              <a:buNone/>
            </a:pPr>
            <a:r>
              <a:rPr lang="en-US" dirty="0"/>
              <a:t>Note: How active a volcano is largely depends on where it is found in the world. Certain regions are more volcanically active than others, for example the Ring of Fire which runs all the way round the edges of the pacific ocean.   </a:t>
            </a:r>
          </a:p>
        </p:txBody>
      </p:sp>
    </p:spTree>
    <p:extLst>
      <p:ext uri="{BB962C8B-B14F-4D97-AF65-F5344CB8AC3E}">
        <p14:creationId xmlns:p14="http://schemas.microsoft.com/office/powerpoint/2010/main" val="1260913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and composition</a:t>
            </a:r>
          </a:p>
        </p:txBody>
      </p:sp>
      <p:sp>
        <p:nvSpPr>
          <p:cNvPr id="4" name="Text Placeholder 3"/>
          <p:cNvSpPr>
            <a:spLocks noGrp="1"/>
          </p:cNvSpPr>
          <p:nvPr>
            <p:ph type="body" idx="1"/>
          </p:nvPr>
        </p:nvSpPr>
        <p:spPr/>
        <p:txBody>
          <a:bodyPr/>
          <a:lstStyle/>
          <a:p>
            <a:r>
              <a:rPr lang="en-US" dirty="0"/>
              <a:t>Shield</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55135" y="2773915"/>
            <a:ext cx="5641754" cy="3443129"/>
          </a:xfrm>
        </p:spPr>
      </p:pic>
      <p:sp>
        <p:nvSpPr>
          <p:cNvPr id="6" name="Text Placeholder 5"/>
          <p:cNvSpPr>
            <a:spLocks noGrp="1"/>
          </p:cNvSpPr>
          <p:nvPr>
            <p:ph type="body" sz="quarter" idx="3"/>
          </p:nvPr>
        </p:nvSpPr>
        <p:spPr/>
        <p:txBody>
          <a:bodyPr/>
          <a:lstStyle/>
          <a:p>
            <a:r>
              <a:rPr lang="en-US" dirty="0"/>
              <a:t>Composite</a:t>
            </a:r>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1311" y="2773916"/>
            <a:ext cx="5183188" cy="3417840"/>
          </a:xfrm>
        </p:spPr>
      </p:pic>
    </p:spTree>
    <p:extLst>
      <p:ext uri="{BB962C8B-B14F-4D97-AF65-F5344CB8AC3E}">
        <p14:creationId xmlns:p14="http://schemas.microsoft.com/office/powerpoint/2010/main" val="71109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77CA-BBC0-5446-8688-C30C9AF92BF0}"/>
              </a:ext>
            </a:extLst>
          </p:cNvPr>
          <p:cNvSpPr>
            <a:spLocks noGrp="1"/>
          </p:cNvSpPr>
          <p:nvPr>
            <p:ph type="title"/>
          </p:nvPr>
        </p:nvSpPr>
        <p:spPr/>
        <p:txBody>
          <a:bodyPr/>
          <a:lstStyle/>
          <a:p>
            <a:r>
              <a:rPr lang="en-US" dirty="0">
                <a:latin typeface="dearJoe 5 CASUAL PRO" panose="02000000000000000000" pitchFamily="2" charset="0"/>
              </a:rPr>
              <a:t>The 2 main types of Volcano </a:t>
            </a:r>
          </a:p>
        </p:txBody>
      </p:sp>
      <p:pic>
        <p:nvPicPr>
          <p:cNvPr id="5" name="Content Placeholder 4">
            <a:hlinkClick r:id="rId2"/>
            <a:extLst>
              <a:ext uri="{FF2B5EF4-FFF2-40B4-BE49-F238E27FC236}">
                <a16:creationId xmlns:a16="http://schemas.microsoft.com/office/drawing/2014/main" id="{944697FD-EAC1-B541-9BD7-0B8C619B1507}"/>
              </a:ext>
            </a:extLst>
          </p:cNvPr>
          <p:cNvPicPr>
            <a:picLocks noGrp="1" noChangeAspect="1"/>
          </p:cNvPicPr>
          <p:nvPr>
            <p:ph idx="1"/>
          </p:nvPr>
        </p:nvPicPr>
        <p:blipFill>
          <a:blip r:embed="rId3"/>
          <a:stretch>
            <a:fillRect/>
          </a:stretch>
        </p:blipFill>
        <p:spPr>
          <a:xfrm>
            <a:off x="261273" y="2134394"/>
            <a:ext cx="6083300" cy="3733800"/>
          </a:xfrm>
        </p:spPr>
      </p:pic>
      <p:sp>
        <p:nvSpPr>
          <p:cNvPr id="6" name="TextBox 5">
            <a:extLst>
              <a:ext uri="{FF2B5EF4-FFF2-40B4-BE49-F238E27FC236}">
                <a16:creationId xmlns:a16="http://schemas.microsoft.com/office/drawing/2014/main" id="{205871ED-D9F0-FC4C-B25F-8B41D2CCBEAA}"/>
              </a:ext>
            </a:extLst>
          </p:cNvPr>
          <p:cNvSpPr txBox="1"/>
          <p:nvPr/>
        </p:nvSpPr>
        <p:spPr>
          <a:xfrm>
            <a:off x="6560704" y="1578827"/>
            <a:ext cx="5176867" cy="646331"/>
          </a:xfrm>
          <a:prstGeom prst="rect">
            <a:avLst/>
          </a:prstGeom>
          <a:noFill/>
        </p:spPr>
        <p:txBody>
          <a:bodyPr wrap="square" rtlCol="0">
            <a:spAutoFit/>
          </a:bodyPr>
          <a:lstStyle/>
          <a:p>
            <a:r>
              <a:rPr lang="en-US" dirty="0"/>
              <a:t>Watch the the video to the left, use this website : </a:t>
            </a:r>
            <a:r>
              <a:rPr lang="en-US" dirty="0">
                <a:hlinkClick r:id="rId4"/>
              </a:rPr>
              <a:t>Three types of volcnoes </a:t>
            </a:r>
            <a:r>
              <a:rPr lang="en-US" dirty="0"/>
              <a:t> to complete the sheet: </a:t>
            </a:r>
          </a:p>
        </p:txBody>
      </p:sp>
      <p:pic>
        <p:nvPicPr>
          <p:cNvPr id="7" name="Picture 6">
            <a:extLst>
              <a:ext uri="{FF2B5EF4-FFF2-40B4-BE49-F238E27FC236}">
                <a16:creationId xmlns:a16="http://schemas.microsoft.com/office/drawing/2014/main" id="{CFD339AA-21F5-394A-9FAC-E606E32B2E32}"/>
              </a:ext>
            </a:extLst>
          </p:cNvPr>
          <p:cNvPicPr>
            <a:picLocks noChangeAspect="1"/>
          </p:cNvPicPr>
          <p:nvPr/>
        </p:nvPicPr>
        <p:blipFill>
          <a:blip r:embed="rId5"/>
          <a:stretch>
            <a:fillRect/>
          </a:stretch>
        </p:blipFill>
        <p:spPr>
          <a:xfrm>
            <a:off x="6560704" y="2313538"/>
            <a:ext cx="5228885" cy="3915139"/>
          </a:xfrm>
          <a:prstGeom prst="rect">
            <a:avLst/>
          </a:prstGeom>
        </p:spPr>
      </p:pic>
    </p:spTree>
    <p:extLst>
      <p:ext uri="{BB962C8B-B14F-4D97-AF65-F5344CB8AC3E}">
        <p14:creationId xmlns:p14="http://schemas.microsoft.com/office/powerpoint/2010/main" val="3030883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FF08-9F2F-E84E-A50D-03AB9E458B27}"/>
              </a:ext>
            </a:extLst>
          </p:cNvPr>
          <p:cNvSpPr>
            <a:spLocks noGrp="1"/>
          </p:cNvSpPr>
          <p:nvPr>
            <p:ph type="title"/>
          </p:nvPr>
        </p:nvSpPr>
        <p:spPr>
          <a:xfrm rot="16200000">
            <a:off x="-4166523" y="763936"/>
            <a:ext cx="10515600" cy="1325563"/>
          </a:xfrm>
        </p:spPr>
        <p:txBody>
          <a:bodyPr>
            <a:normAutofit/>
          </a:bodyPr>
          <a:lstStyle/>
          <a:p>
            <a:r>
              <a:rPr lang="en-US" sz="2400" dirty="0"/>
              <a:t>Use the information on </a:t>
            </a:r>
            <a:r>
              <a:rPr lang="en-US" sz="2400" dirty="0" err="1"/>
              <a:t>weebly</a:t>
            </a:r>
            <a:r>
              <a:rPr lang="en-US" sz="2400" dirty="0"/>
              <a:t> to complete this table</a:t>
            </a:r>
          </a:p>
        </p:txBody>
      </p:sp>
      <p:sp>
        <p:nvSpPr>
          <p:cNvPr id="5" name="Text Placeholder 4">
            <a:extLst>
              <a:ext uri="{FF2B5EF4-FFF2-40B4-BE49-F238E27FC236}">
                <a16:creationId xmlns:a16="http://schemas.microsoft.com/office/drawing/2014/main" id="{125EAE4D-6EC9-744D-800A-66C3576C2455}"/>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0743E181-C3F4-0C40-84B1-B1E62DC4E05F}"/>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F94DC9C2-AA75-4B48-B3C9-BBCE96187D61}"/>
              </a:ext>
            </a:extLst>
          </p:cNvPr>
          <p:cNvPicPr>
            <a:picLocks noChangeAspect="1"/>
          </p:cNvPicPr>
          <p:nvPr/>
        </p:nvPicPr>
        <p:blipFill>
          <a:blip r:embed="rId2"/>
          <a:stretch>
            <a:fillRect/>
          </a:stretch>
        </p:blipFill>
        <p:spPr>
          <a:xfrm>
            <a:off x="1846880" y="0"/>
            <a:ext cx="9100970" cy="6814370"/>
          </a:xfrm>
          <a:prstGeom prst="rect">
            <a:avLst/>
          </a:prstGeom>
        </p:spPr>
      </p:pic>
    </p:spTree>
    <p:extLst>
      <p:ext uri="{BB962C8B-B14F-4D97-AF65-F5344CB8AC3E}">
        <p14:creationId xmlns:p14="http://schemas.microsoft.com/office/powerpoint/2010/main" val="4288613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D65E-837D-0749-8211-995C4C7D5035}"/>
              </a:ext>
            </a:extLst>
          </p:cNvPr>
          <p:cNvSpPr>
            <a:spLocks noGrp="1"/>
          </p:cNvSpPr>
          <p:nvPr>
            <p:ph type="title"/>
          </p:nvPr>
        </p:nvSpPr>
        <p:spPr/>
        <p:txBody>
          <a:bodyPr/>
          <a:lstStyle/>
          <a:p>
            <a:r>
              <a:rPr lang="en-US" dirty="0"/>
              <a:t>Shield volcano</a:t>
            </a:r>
          </a:p>
        </p:txBody>
      </p:sp>
      <p:pic>
        <p:nvPicPr>
          <p:cNvPr id="5" name="Content Placeholder 4">
            <a:extLst>
              <a:ext uri="{FF2B5EF4-FFF2-40B4-BE49-F238E27FC236}">
                <a16:creationId xmlns:a16="http://schemas.microsoft.com/office/drawing/2014/main" id="{5C37A752-3828-1948-8C55-3F47B6667A23}"/>
              </a:ext>
            </a:extLst>
          </p:cNvPr>
          <p:cNvPicPr>
            <a:picLocks noGrp="1" noChangeAspect="1"/>
          </p:cNvPicPr>
          <p:nvPr>
            <p:ph idx="1"/>
          </p:nvPr>
        </p:nvPicPr>
        <p:blipFill>
          <a:blip r:embed="rId2"/>
          <a:stretch>
            <a:fillRect/>
          </a:stretch>
        </p:blipFill>
        <p:spPr>
          <a:xfrm>
            <a:off x="1275967" y="1690688"/>
            <a:ext cx="9640065" cy="4351338"/>
          </a:xfrm>
        </p:spPr>
      </p:pic>
      <p:sp>
        <p:nvSpPr>
          <p:cNvPr id="6" name="Rectangle 5">
            <a:extLst>
              <a:ext uri="{FF2B5EF4-FFF2-40B4-BE49-F238E27FC236}">
                <a16:creationId xmlns:a16="http://schemas.microsoft.com/office/drawing/2014/main" id="{5FCDCB5C-6E54-024A-AC87-BB1F514A7B8B}"/>
              </a:ext>
            </a:extLst>
          </p:cNvPr>
          <p:cNvSpPr/>
          <p:nvPr/>
        </p:nvSpPr>
        <p:spPr>
          <a:xfrm>
            <a:off x="609600" y="6169709"/>
            <a:ext cx="10160000" cy="369332"/>
          </a:xfrm>
          <a:prstGeom prst="rect">
            <a:avLst/>
          </a:prstGeom>
        </p:spPr>
        <p:txBody>
          <a:bodyPr wrap="square">
            <a:spAutoFit/>
          </a:bodyPr>
          <a:lstStyle/>
          <a:p>
            <a:r>
              <a:rPr lang="en-US" dirty="0">
                <a:hlinkClick r:id="rId3"/>
              </a:rPr>
              <a:t>https://</a:t>
            </a:r>
            <a:r>
              <a:rPr lang="en-US" dirty="0" err="1">
                <a:hlinkClick r:id="rId3"/>
              </a:rPr>
              <a:t>www.youtube.com</a:t>
            </a:r>
            <a:r>
              <a:rPr lang="en-US" dirty="0">
                <a:hlinkClick r:id="rId3"/>
              </a:rPr>
              <a:t>/</a:t>
            </a:r>
            <a:r>
              <a:rPr lang="en-US" dirty="0" err="1">
                <a:hlinkClick r:id="rId3"/>
              </a:rPr>
              <a:t>watch?time_continue</a:t>
            </a:r>
            <a:r>
              <a:rPr lang="en-US" dirty="0">
                <a:hlinkClick r:id="rId3"/>
              </a:rPr>
              <a:t>=26&amp;v=byJp5o49IF4</a:t>
            </a:r>
            <a:endParaRPr lang="en-US" dirty="0"/>
          </a:p>
        </p:txBody>
      </p:sp>
    </p:spTree>
    <p:extLst>
      <p:ext uri="{BB962C8B-B14F-4D97-AF65-F5344CB8AC3E}">
        <p14:creationId xmlns:p14="http://schemas.microsoft.com/office/powerpoint/2010/main" val="335288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Shield volcanoes:</a:t>
            </a:r>
          </a:p>
        </p:txBody>
      </p:sp>
      <p:sp>
        <p:nvSpPr>
          <p:cNvPr id="3" name="Content Placeholder 2"/>
          <p:cNvSpPr>
            <a:spLocks noGrp="1"/>
          </p:cNvSpPr>
          <p:nvPr>
            <p:ph idx="1"/>
          </p:nvPr>
        </p:nvSpPr>
        <p:spPr/>
        <p:txBody>
          <a:bodyPr/>
          <a:lstStyle/>
          <a:p>
            <a:pPr marL="0" indent="0">
              <a:buNone/>
            </a:pPr>
            <a:r>
              <a:rPr lang="en-US" dirty="0"/>
              <a:t>Shield volcanoes have very runny lava (they are not viscous); because of this they do not have an ‘explosive’ eruption. Lava spreads quickly across the landscape. With each eruption a new layer of rock is built on the previous one. Gradually a wide dome of rock is built up. It is called a shield volcano because it looks like a curved shield lying on the ground (or an upside down dinner plate). The slopes of a shield volcano are very gentle. The Hawaiian islands are a chain of shield volcanoes </a:t>
            </a:r>
          </a:p>
          <a:p>
            <a:endParaRPr lang="en-US" dirty="0"/>
          </a:p>
        </p:txBody>
      </p:sp>
    </p:spTree>
    <p:extLst>
      <p:ext uri="{BB962C8B-B14F-4D97-AF65-F5344CB8AC3E}">
        <p14:creationId xmlns:p14="http://schemas.microsoft.com/office/powerpoint/2010/main" val="20047362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9.6|10.7|9.2|32.4|23.9|7|18.7|15.5"/>
</p:tagLst>
</file>

<file path=ppt/tags/tag2.xml><?xml version="1.0" encoding="utf-8"?>
<p:tagLst xmlns:a="http://schemas.openxmlformats.org/drawingml/2006/main" xmlns:r="http://schemas.openxmlformats.org/officeDocument/2006/relationships" xmlns:p="http://schemas.openxmlformats.org/presentationml/2006/main">
  <p:tag name="TIMING" val="|73.7|3.2|2.4|1.9|26.5|18.8"/>
</p:tagLst>
</file>

<file path=ppt/tags/tag3.xml><?xml version="1.0" encoding="utf-8"?>
<p:tagLst xmlns:a="http://schemas.openxmlformats.org/drawingml/2006/main" xmlns:r="http://schemas.openxmlformats.org/officeDocument/2006/relationships" xmlns:p="http://schemas.openxmlformats.org/presentationml/2006/main">
  <p:tag name="TIMING" val="|44.4|2.9|17.3|6|11.9"/>
</p:tagLst>
</file>

<file path=ppt/tags/tag4.xml><?xml version="1.0" encoding="utf-8"?>
<p:tagLst xmlns:a="http://schemas.openxmlformats.org/drawingml/2006/main" xmlns:r="http://schemas.openxmlformats.org/officeDocument/2006/relationships" xmlns:p="http://schemas.openxmlformats.org/presentationml/2006/main">
  <p:tag name="TIMING" val="|25.9|11.8|12.5|11.5|14.6|5.4"/>
</p:tagLst>
</file>

<file path=ppt/tags/tag5.xml><?xml version="1.0" encoding="utf-8"?>
<p:tagLst xmlns:a="http://schemas.openxmlformats.org/drawingml/2006/main" xmlns:r="http://schemas.openxmlformats.org/officeDocument/2006/relationships" xmlns:p="http://schemas.openxmlformats.org/presentationml/2006/main">
  <p:tag name="TIMING" val="|4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880</Words>
  <Application>Microsoft Macintosh PowerPoint</Application>
  <PresentationFormat>Widescreen</PresentationFormat>
  <Paragraphs>113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dearJoe 5 CASUAL PRO</vt:lpstr>
      <vt:lpstr>Office Theme</vt:lpstr>
      <vt:lpstr>Types of volcanoes</vt:lpstr>
      <vt:lpstr> Starter TASK: Study the volcano diagram below. Label the features at A, B, C, D &amp; E. </vt:lpstr>
      <vt:lpstr>PowerPoint Presentation</vt:lpstr>
      <vt:lpstr>Activity Level </vt:lpstr>
      <vt:lpstr>Shape and composition</vt:lpstr>
      <vt:lpstr>The 2 main types of Volcano </vt:lpstr>
      <vt:lpstr>Use the information on weebly to complete this table</vt:lpstr>
      <vt:lpstr>Shield volcano</vt:lpstr>
      <vt:lpstr>Shield volcanoes:</vt:lpstr>
      <vt:lpstr>TASK: Read through the resources of the Queen Mary Peak shield volcano.  Draw a sketch of a shield volcano and annotate your sketch to show all the characteristics of a shield volcano.  </vt:lpstr>
      <vt:lpstr>Composite volcano </vt:lpstr>
      <vt:lpstr>Composite volcanoes:</vt:lpstr>
      <vt:lpstr>TASK: Read through the resources on Mt. Pinatubo composite volcano. Draw a sketch of a composite volcanoe and annotate the sketch to show all the features of a composite volcano.  </vt:lpstr>
      <vt:lpstr>    Odd one out! Progress check TASK: Cross out the images that are not shield volcanoes. Write a reason for your choice.  </vt:lpstr>
      <vt:lpstr>Read the various answers to exam question below. Discuss then use the mark scheme to score each answer.  EXAM QUESTION: Explain three differences between shield and composite volcanoes. (7 marks) </vt:lpstr>
      <vt:lpstr>Exam practice TASK: Explain the differences between shield and composite volcanoes . (7 marks)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volcanoes</dc:title>
  <dc:creator>Anna Bennett</dc:creator>
  <cp:lastModifiedBy>Anna Bennett</cp:lastModifiedBy>
  <cp:revision>6</cp:revision>
  <dcterms:created xsi:type="dcterms:W3CDTF">2017-03-02T01:54:16Z</dcterms:created>
  <dcterms:modified xsi:type="dcterms:W3CDTF">2019-11-25T01:03:03Z</dcterms:modified>
</cp:coreProperties>
</file>