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256" r:id="rId3"/>
    <p:sldId id="264" r:id="rId4"/>
    <p:sldId id="259" r:id="rId5"/>
    <p:sldId id="257" r:id="rId6"/>
    <p:sldId id="263" r:id="rId7"/>
    <p:sldId id="262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551"/>
  </p:normalViewPr>
  <p:slideViewPr>
    <p:cSldViewPr snapToGrid="0" snapToObjects="1">
      <p:cViewPr varScale="1">
        <p:scale>
          <a:sx n="101" d="100"/>
          <a:sy n="101" d="100"/>
        </p:scale>
        <p:origin x="15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21646-FF6B-41E5-BA9D-CC1DA517409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4C837D-2239-4E21-BC88-0D7117D6CA5F}">
      <dgm:prSet/>
      <dgm:spPr/>
      <dgm:t>
        <a:bodyPr/>
        <a:lstStyle/>
        <a:p>
          <a:r>
            <a:rPr lang="en-US"/>
            <a:t>Lesson Outcome:</a:t>
          </a:r>
        </a:p>
      </dgm:t>
    </dgm:pt>
    <dgm:pt modelId="{2FF6832B-96BF-4541-B32F-EA693B1C8830}" type="parTrans" cxnId="{88C54E5E-2780-402B-85BB-6ED89DB9455B}">
      <dgm:prSet/>
      <dgm:spPr/>
      <dgm:t>
        <a:bodyPr/>
        <a:lstStyle/>
        <a:p>
          <a:endParaRPr lang="en-US"/>
        </a:p>
      </dgm:t>
    </dgm:pt>
    <dgm:pt modelId="{601C2EFD-222A-4ABE-8AEC-5BAC601EA144}" type="sibTrans" cxnId="{88C54E5E-2780-402B-85BB-6ED89DB9455B}">
      <dgm:prSet/>
      <dgm:spPr/>
      <dgm:t>
        <a:bodyPr/>
        <a:lstStyle/>
        <a:p>
          <a:endParaRPr lang="en-US"/>
        </a:p>
      </dgm:t>
    </dgm:pt>
    <dgm:pt modelId="{F327857D-2E27-4238-B4E6-9258E03F3F91}">
      <dgm:prSet/>
      <dgm:spPr/>
      <dgm:t>
        <a:bodyPr/>
        <a:lstStyle/>
        <a:p>
          <a:r>
            <a:rPr lang="en-US" dirty="0"/>
            <a:t>1. All will be able to describe the differences in rates of </a:t>
          </a:r>
          <a:r>
            <a:rPr lang="en-US" dirty="0" err="1"/>
            <a:t>urbanisation</a:t>
          </a:r>
          <a:r>
            <a:rPr lang="en-US" dirty="0"/>
            <a:t> around the world over the last 50 years.</a:t>
          </a:r>
        </a:p>
      </dgm:t>
    </dgm:pt>
    <dgm:pt modelId="{E940DAA3-7ECE-42D9-9E24-ACB50E137342}" type="parTrans" cxnId="{06278219-6618-4B44-B27F-B47086F5764B}">
      <dgm:prSet/>
      <dgm:spPr/>
      <dgm:t>
        <a:bodyPr/>
        <a:lstStyle/>
        <a:p>
          <a:endParaRPr lang="en-US"/>
        </a:p>
      </dgm:t>
    </dgm:pt>
    <dgm:pt modelId="{97E984DB-EB2D-4DDE-A12D-9AF1E5280651}" type="sibTrans" cxnId="{06278219-6618-4B44-B27F-B47086F5764B}">
      <dgm:prSet/>
      <dgm:spPr/>
      <dgm:t>
        <a:bodyPr/>
        <a:lstStyle/>
        <a:p>
          <a:endParaRPr lang="en-US"/>
        </a:p>
      </dgm:t>
    </dgm:pt>
    <dgm:pt modelId="{31725E16-74A5-7346-9513-F9EDFBAFF52A}" type="pres">
      <dgm:prSet presAssocID="{C4521646-FF6B-41E5-BA9D-CC1DA5174091}" presName="vert0" presStyleCnt="0">
        <dgm:presLayoutVars>
          <dgm:dir/>
          <dgm:animOne val="branch"/>
          <dgm:animLvl val="lvl"/>
        </dgm:presLayoutVars>
      </dgm:prSet>
      <dgm:spPr/>
    </dgm:pt>
    <dgm:pt modelId="{7DA66028-9A6A-224C-ACD8-8E621472AE8C}" type="pres">
      <dgm:prSet presAssocID="{BF4C837D-2239-4E21-BC88-0D7117D6CA5F}" presName="thickLine" presStyleLbl="alignNode1" presStyleIdx="0" presStyleCnt="2"/>
      <dgm:spPr/>
    </dgm:pt>
    <dgm:pt modelId="{CBD651BF-8737-FD4E-9298-E0870875E1F5}" type="pres">
      <dgm:prSet presAssocID="{BF4C837D-2239-4E21-BC88-0D7117D6CA5F}" presName="horz1" presStyleCnt="0"/>
      <dgm:spPr/>
    </dgm:pt>
    <dgm:pt modelId="{CB3436DE-6404-FF49-892E-7AE5A00516B4}" type="pres">
      <dgm:prSet presAssocID="{BF4C837D-2239-4E21-BC88-0D7117D6CA5F}" presName="tx1" presStyleLbl="revTx" presStyleIdx="0" presStyleCnt="2"/>
      <dgm:spPr/>
    </dgm:pt>
    <dgm:pt modelId="{67799211-9E9E-8B4A-AE83-6A9B926F95F9}" type="pres">
      <dgm:prSet presAssocID="{BF4C837D-2239-4E21-BC88-0D7117D6CA5F}" presName="vert1" presStyleCnt="0"/>
      <dgm:spPr/>
    </dgm:pt>
    <dgm:pt modelId="{ED06E97D-F349-BD49-AF92-8A043A2C3310}" type="pres">
      <dgm:prSet presAssocID="{F327857D-2E27-4238-B4E6-9258E03F3F91}" presName="thickLine" presStyleLbl="alignNode1" presStyleIdx="1" presStyleCnt="2"/>
      <dgm:spPr/>
    </dgm:pt>
    <dgm:pt modelId="{B94A856D-FCFE-3A42-937E-7DDA1B2D067B}" type="pres">
      <dgm:prSet presAssocID="{F327857D-2E27-4238-B4E6-9258E03F3F91}" presName="horz1" presStyleCnt="0"/>
      <dgm:spPr/>
    </dgm:pt>
    <dgm:pt modelId="{AED0F054-4664-3149-998F-F08FAC0AA7BA}" type="pres">
      <dgm:prSet presAssocID="{F327857D-2E27-4238-B4E6-9258E03F3F91}" presName="tx1" presStyleLbl="revTx" presStyleIdx="1" presStyleCnt="2"/>
      <dgm:spPr/>
    </dgm:pt>
    <dgm:pt modelId="{40C1F24E-01DB-A34F-918E-3ADC261D5642}" type="pres">
      <dgm:prSet presAssocID="{F327857D-2E27-4238-B4E6-9258E03F3F91}" presName="vert1" presStyleCnt="0"/>
      <dgm:spPr/>
    </dgm:pt>
  </dgm:ptLst>
  <dgm:cxnLst>
    <dgm:cxn modelId="{1E4DFC15-4582-954F-91E8-7477A943DEFE}" type="presOf" srcId="{BF4C837D-2239-4E21-BC88-0D7117D6CA5F}" destId="{CB3436DE-6404-FF49-892E-7AE5A00516B4}" srcOrd="0" destOrd="0" presId="urn:microsoft.com/office/officeart/2008/layout/LinedList"/>
    <dgm:cxn modelId="{06278219-6618-4B44-B27F-B47086F5764B}" srcId="{C4521646-FF6B-41E5-BA9D-CC1DA5174091}" destId="{F327857D-2E27-4238-B4E6-9258E03F3F91}" srcOrd="1" destOrd="0" parTransId="{E940DAA3-7ECE-42D9-9E24-ACB50E137342}" sibTransId="{97E984DB-EB2D-4DDE-A12D-9AF1E5280651}"/>
    <dgm:cxn modelId="{3CD4F123-9F59-8441-AFEB-2A3093B1437F}" type="presOf" srcId="{F327857D-2E27-4238-B4E6-9258E03F3F91}" destId="{AED0F054-4664-3149-998F-F08FAC0AA7BA}" srcOrd="0" destOrd="0" presId="urn:microsoft.com/office/officeart/2008/layout/LinedList"/>
    <dgm:cxn modelId="{88C54E5E-2780-402B-85BB-6ED89DB9455B}" srcId="{C4521646-FF6B-41E5-BA9D-CC1DA5174091}" destId="{BF4C837D-2239-4E21-BC88-0D7117D6CA5F}" srcOrd="0" destOrd="0" parTransId="{2FF6832B-96BF-4541-B32F-EA693B1C8830}" sibTransId="{601C2EFD-222A-4ABE-8AEC-5BAC601EA144}"/>
    <dgm:cxn modelId="{D8621EE0-0C12-CD43-9BAD-D9F5F3FDF068}" type="presOf" srcId="{C4521646-FF6B-41E5-BA9D-CC1DA5174091}" destId="{31725E16-74A5-7346-9513-F9EDFBAFF52A}" srcOrd="0" destOrd="0" presId="urn:microsoft.com/office/officeart/2008/layout/LinedList"/>
    <dgm:cxn modelId="{95AC1A2D-5B27-8945-8EBD-E396CF0FF37D}" type="presParOf" srcId="{31725E16-74A5-7346-9513-F9EDFBAFF52A}" destId="{7DA66028-9A6A-224C-ACD8-8E621472AE8C}" srcOrd="0" destOrd="0" presId="urn:microsoft.com/office/officeart/2008/layout/LinedList"/>
    <dgm:cxn modelId="{8CF25CB4-206B-3847-BF44-992C02B53D1D}" type="presParOf" srcId="{31725E16-74A5-7346-9513-F9EDFBAFF52A}" destId="{CBD651BF-8737-FD4E-9298-E0870875E1F5}" srcOrd="1" destOrd="0" presId="urn:microsoft.com/office/officeart/2008/layout/LinedList"/>
    <dgm:cxn modelId="{F2F59359-54CF-3A44-8B02-DB8B235837EC}" type="presParOf" srcId="{CBD651BF-8737-FD4E-9298-E0870875E1F5}" destId="{CB3436DE-6404-FF49-892E-7AE5A00516B4}" srcOrd="0" destOrd="0" presId="urn:microsoft.com/office/officeart/2008/layout/LinedList"/>
    <dgm:cxn modelId="{85603BE8-84E6-2347-9B19-5CBE15E5CF83}" type="presParOf" srcId="{CBD651BF-8737-FD4E-9298-E0870875E1F5}" destId="{67799211-9E9E-8B4A-AE83-6A9B926F95F9}" srcOrd="1" destOrd="0" presId="urn:microsoft.com/office/officeart/2008/layout/LinedList"/>
    <dgm:cxn modelId="{72FFB842-1275-B445-8A45-7D14DC23D28E}" type="presParOf" srcId="{31725E16-74A5-7346-9513-F9EDFBAFF52A}" destId="{ED06E97D-F349-BD49-AF92-8A043A2C3310}" srcOrd="2" destOrd="0" presId="urn:microsoft.com/office/officeart/2008/layout/LinedList"/>
    <dgm:cxn modelId="{E8A956B7-B9B5-FC40-870F-3D8B85A751BB}" type="presParOf" srcId="{31725E16-74A5-7346-9513-F9EDFBAFF52A}" destId="{B94A856D-FCFE-3A42-937E-7DDA1B2D067B}" srcOrd="3" destOrd="0" presId="urn:microsoft.com/office/officeart/2008/layout/LinedList"/>
    <dgm:cxn modelId="{9DC7A323-65FF-124B-9E0A-F13997F46472}" type="presParOf" srcId="{B94A856D-FCFE-3A42-937E-7DDA1B2D067B}" destId="{AED0F054-4664-3149-998F-F08FAC0AA7BA}" srcOrd="0" destOrd="0" presId="urn:microsoft.com/office/officeart/2008/layout/LinedList"/>
    <dgm:cxn modelId="{497343B0-3574-0B42-BDE1-8468A53A1E70}" type="presParOf" srcId="{B94A856D-FCFE-3A42-937E-7DDA1B2D067B}" destId="{40C1F24E-01DB-A34F-918E-3ADC261D56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66028-9A6A-224C-ACD8-8E621472AE8C}">
      <dsp:nvSpPr>
        <dsp:cNvPr id="0" name=""/>
        <dsp:cNvSpPr/>
      </dsp:nvSpPr>
      <dsp:spPr>
        <a:xfrm>
          <a:off x="0" y="0"/>
          <a:ext cx="108046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436DE-6404-FF49-892E-7AE5A00516B4}">
      <dsp:nvSpPr>
        <dsp:cNvPr id="0" name=""/>
        <dsp:cNvSpPr/>
      </dsp:nvSpPr>
      <dsp:spPr>
        <a:xfrm>
          <a:off x="0" y="0"/>
          <a:ext cx="10804635" cy="90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Lesson Outcome:</a:t>
          </a:r>
        </a:p>
      </dsp:txBody>
      <dsp:txXfrm>
        <a:off x="0" y="0"/>
        <a:ext cx="10804635" cy="907941"/>
      </dsp:txXfrm>
    </dsp:sp>
    <dsp:sp modelId="{ED06E97D-F349-BD49-AF92-8A043A2C3310}">
      <dsp:nvSpPr>
        <dsp:cNvPr id="0" name=""/>
        <dsp:cNvSpPr/>
      </dsp:nvSpPr>
      <dsp:spPr>
        <a:xfrm>
          <a:off x="0" y="907941"/>
          <a:ext cx="108046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0F054-4664-3149-998F-F08FAC0AA7BA}">
      <dsp:nvSpPr>
        <dsp:cNvPr id="0" name=""/>
        <dsp:cNvSpPr/>
      </dsp:nvSpPr>
      <dsp:spPr>
        <a:xfrm>
          <a:off x="0" y="907941"/>
          <a:ext cx="10804635" cy="90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All will be able to describe the differences in rates of </a:t>
          </a:r>
          <a:r>
            <a:rPr lang="en-US" sz="2500" kern="1200" dirty="0" err="1"/>
            <a:t>urbanisation</a:t>
          </a:r>
          <a:r>
            <a:rPr lang="en-US" sz="2500" kern="1200" dirty="0"/>
            <a:t> around the world over the last 50 years.</a:t>
          </a:r>
        </a:p>
      </dsp:txBody>
      <dsp:txXfrm>
        <a:off x="0" y="907941"/>
        <a:ext cx="10804635" cy="907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A3CA0-727D-924D-86D5-CCFFE527A173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C76C6-F5AD-8C4D-9FFF-D6611B92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O" dirty="0"/>
              <a:t>Optional Visual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C76C6-F5AD-8C4D-9FFF-D6611B92D4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6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ourworldindata.org</a:t>
            </a:r>
            <a:r>
              <a:rPr lang="en-US" dirty="0"/>
              <a:t>/urbanization</a:t>
            </a:r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C76C6-F5AD-8C4D-9FFF-D6611B92D4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0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317B-6EBD-1644-BC71-10955CA10681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FED5-C5D5-2C49-A46A-92393FAC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9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317B-6EBD-1644-BC71-10955CA10681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FED5-C5D5-2C49-A46A-92393FAC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317B-6EBD-1644-BC71-10955CA10681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FED5-C5D5-2C49-A46A-92393FAC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4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317B-6EBD-1644-BC71-10955CA10681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FED5-C5D5-2C49-A46A-92393FAC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317B-6EBD-1644-BC71-10955CA10681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FED5-C5D5-2C49-A46A-92393FAC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8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317B-6EBD-1644-BC71-10955CA10681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FED5-C5D5-2C49-A46A-92393FAC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7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317B-6EBD-1644-BC71-10955CA10681}" type="datetimeFigureOut">
              <a:rPr lang="en-US" smtClean="0"/>
              <a:t>7/28/21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FED5-C5D5-2C49-A46A-92393FAC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317B-6EBD-1644-BC71-10955CA10681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FED5-C5D5-2C49-A46A-92393FAC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7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317B-6EBD-1644-BC71-10955CA10681}" type="datetimeFigureOut">
              <a:rPr lang="en-US" smtClean="0"/>
              <a:t>7/28/21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FED5-C5D5-2C49-A46A-92393FAC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0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317B-6EBD-1644-BC71-10955CA10681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FED5-C5D5-2C49-A46A-92393FAC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317B-6EBD-1644-BC71-10955CA10681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FED5-C5D5-2C49-A46A-92393FAC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2317B-6EBD-1644-BC71-10955CA10681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FED5-C5D5-2C49-A46A-92393FAC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pubs.usgs.gov/circ/2004/circ125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unesco.org/education/tlsf/mods/theme_c/popups/mod13t01s009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unesco.org/education/tlsf/mods/theme_c/popups/mod13t01s009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sco.org/education/tlsf/mods/theme_c/popups/mod13t01s009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mage result for ethiopian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6" y="731841"/>
            <a:ext cx="4732940" cy="236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mage result for singapore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03" y="3671316"/>
            <a:ext cx="3818793" cy="2545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ge result for indi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75" y="3671316"/>
            <a:ext cx="3825421" cy="25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2731" y="87463"/>
            <a:ext cx="961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do these percentages represent?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24303"/>
            <a:ext cx="112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82.6%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543" y="4944247"/>
            <a:ext cx="112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88566" y="4944247"/>
            <a:ext cx="112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34.4%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72956" y="1398410"/>
            <a:ext cx="112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19.9%</a:t>
            </a:r>
          </a:p>
        </p:txBody>
      </p:sp>
      <p:pic>
        <p:nvPicPr>
          <p:cNvPr id="1028" name="Picture 4" descr="Flag of the United States of America">
            <a:extLst>
              <a:ext uri="{FF2B5EF4-FFF2-40B4-BE49-F238E27FC236}">
                <a16:creationId xmlns:a16="http://schemas.microsoft.com/office/drawing/2014/main" id="{4EA8ED77-CFB9-364F-A78D-79266B933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09" y="731888"/>
            <a:ext cx="4575931" cy="23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0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F4522E-7B28-4F43-B834-55530417CB14}"/>
              </a:ext>
            </a:extLst>
          </p:cNvPr>
          <p:cNvSpPr txBox="1"/>
          <p:nvPr/>
        </p:nvSpPr>
        <p:spPr>
          <a:xfrm>
            <a:off x="593235" y="357448"/>
            <a:ext cx="6099367" cy="6071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To Finish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Match the percentage to the country. Write the country name and the percentage on your post-it and pop it on the board.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Countries: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Qatar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Democratic Republic of the Congo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Bolivia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Percentages: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99.2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45.1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69.7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83.9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8" descr="How to finish what you start - Practical Sponsorship Ideas">
            <a:extLst>
              <a:ext uri="{FF2B5EF4-FFF2-40B4-BE49-F238E27FC236}">
                <a16:creationId xmlns:a16="http://schemas.microsoft.com/office/drawing/2014/main" id="{6A8E7C84-FE05-7646-94FB-F6130C810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423" y="604492"/>
            <a:ext cx="4397433" cy="247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st IT Sticky Notes at Rs 30/pack | Hyderabad| ID: 15887282962">
            <a:extLst>
              <a:ext uri="{FF2B5EF4-FFF2-40B4-BE49-F238E27FC236}">
                <a16:creationId xmlns:a16="http://schemas.microsoft.com/office/drawing/2014/main" id="{3424B4A3-0EBE-8E4D-9D0F-0648172F9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1829" y="3707894"/>
            <a:ext cx="2518756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7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ge result for urbani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3316953"/>
            <a:ext cx="5860531" cy="32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82597" y="469603"/>
            <a:ext cx="4026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Trends in </a:t>
            </a:r>
            <a:r>
              <a:rPr lang="en-US" sz="3200" b="1" dirty="0" err="1"/>
              <a:t>Urbanisation</a:t>
            </a:r>
            <a:endParaRPr lang="en-US" sz="3200" b="1" dirty="0"/>
          </a:p>
        </p:txBody>
      </p:sp>
      <p:pic>
        <p:nvPicPr>
          <p:cNvPr id="3076" name="Picture 4" descr="mage result for urbanis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51" y="3316953"/>
            <a:ext cx="4951141" cy="33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8" name="TextBox 4">
            <a:extLst>
              <a:ext uri="{FF2B5EF4-FFF2-40B4-BE49-F238E27FC236}">
                <a16:creationId xmlns:a16="http://schemas.microsoft.com/office/drawing/2014/main" id="{5BDF9431-3068-4FC2-8174-7422222804D2}"/>
              </a:ext>
            </a:extLst>
          </p:cNvPr>
          <p:cNvGraphicFramePr/>
          <p:nvPr/>
        </p:nvGraphicFramePr>
        <p:xfrm>
          <a:off x="599090" y="1240221"/>
          <a:ext cx="10804635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621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igure 2.   Source: Historical Statistics of the United States Colonial Times to 1970, Part 1, p. 11-12; Statistical Abstract of the United States 2000, p. 38.">
            <a:hlinkClick r:id="rId2"/>
            <a:extLst>
              <a:ext uri="{FF2B5EF4-FFF2-40B4-BE49-F238E27FC236}">
                <a16:creationId xmlns:a16="http://schemas.microsoft.com/office/drawing/2014/main" id="{FFF7D709-BF4E-CC4B-A299-CB9B1CD81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97" y="365761"/>
            <a:ext cx="5549234" cy="261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aring the Task of Learning: Using Think-Pair-Shares in a Digital World">
            <a:extLst>
              <a:ext uri="{FF2B5EF4-FFF2-40B4-BE49-F238E27FC236}">
                <a16:creationId xmlns:a16="http://schemas.microsoft.com/office/drawing/2014/main" id="{2BFE8634-7C04-884A-8147-9BA43BE6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768" y="3695108"/>
            <a:ext cx="3350106" cy="18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288C77-158B-E848-AB3A-E285418E58E8}"/>
              </a:ext>
            </a:extLst>
          </p:cNvPr>
          <p:cNvSpPr txBox="1"/>
          <p:nvPr/>
        </p:nvSpPr>
        <p:spPr>
          <a:xfrm>
            <a:off x="6602549" y="876300"/>
            <a:ext cx="5034784" cy="5177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Starter Challenge – Think, Pair, Share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Write </a:t>
            </a:r>
            <a:r>
              <a:rPr lang="en-US" sz="2400"/>
              <a:t>a brief </a:t>
            </a:r>
            <a:r>
              <a:rPr lang="en-US" sz="2400" dirty="0"/>
              <a:t>description of what the graph opposite is showing.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Check with your </a:t>
            </a:r>
            <a:r>
              <a:rPr lang="en-US" sz="2400" dirty="0" err="1"/>
              <a:t>neighbour</a:t>
            </a:r>
            <a:r>
              <a:rPr lang="en-US" sz="2400" dirty="0"/>
              <a:t> to see if you have reached the same conclusion about what the graph is showing.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Be ready to share with the class.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45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621" y="325821"/>
            <a:ext cx="105628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Challenge 1 - Describing trends in </a:t>
            </a:r>
            <a:r>
              <a:rPr lang="en-US" sz="2800" b="1" dirty="0" err="1"/>
              <a:t>urbanisation</a:t>
            </a:r>
            <a:endParaRPr lang="en-US" sz="2800" b="1" dirty="0"/>
          </a:p>
          <a:p>
            <a:endParaRPr lang="en-US" dirty="0"/>
          </a:p>
          <a:p>
            <a:r>
              <a:rPr lang="en-US" dirty="0"/>
              <a:t>Your challenge is to use the various data sources at your disposal (you can use additional sources as well) to create a piece of work on the varying rates of </a:t>
            </a:r>
            <a:r>
              <a:rPr lang="en-US" dirty="0" err="1"/>
              <a:t>urbanisation</a:t>
            </a:r>
            <a:r>
              <a:rPr lang="en-US" dirty="0"/>
              <a:t> around the world over the last half a century.</a:t>
            </a:r>
          </a:p>
          <a:p>
            <a:endParaRPr lang="en-US" dirty="0"/>
          </a:p>
          <a:p>
            <a:r>
              <a:rPr lang="en-US" dirty="0"/>
              <a:t>Your work (it could be a piece of writing, a short video or a PPT/Slide Presentation) must include: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What the global situation was like around 50 years ago (how </a:t>
            </a:r>
            <a:r>
              <a:rPr lang="en-US" dirty="0" err="1"/>
              <a:t>urbanised</a:t>
            </a:r>
            <a:r>
              <a:rPr lang="en-US" dirty="0"/>
              <a:t> were places)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has happened over the last 50 years</a:t>
            </a:r>
          </a:p>
          <a:p>
            <a:pPr marL="285750" indent="-285750">
              <a:buFontTx/>
              <a:buChar char="-"/>
            </a:pPr>
            <a:r>
              <a:rPr lang="en-US" dirty="0"/>
              <a:t>Specific examples of how regions or countries have </a:t>
            </a:r>
            <a:r>
              <a:rPr lang="en-US" dirty="0" err="1"/>
              <a:t>urbanised</a:t>
            </a:r>
            <a:r>
              <a:rPr lang="en-US" dirty="0"/>
              <a:t> over the last 50 years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Comparisons between countries / regions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/>
              <a:t>Extra Challenge – </a:t>
            </a:r>
            <a:r>
              <a:rPr lang="en-US" dirty="0"/>
              <a:t>What is likely to happen by 2050 and why?</a:t>
            </a:r>
          </a:p>
        </p:txBody>
      </p:sp>
      <p:pic>
        <p:nvPicPr>
          <p:cNvPr id="3" name="Picture 2" descr="http://www.unesco.org/education/tlsf/mods/theme_c/img/13_fig_urba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74" y="3684184"/>
            <a:ext cx="3463943" cy="31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ge result for gapminder urbanis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1" y="4377197"/>
            <a:ext cx="4961605" cy="24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0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esco.org/education/tlsf/mods/theme_c/img/13_fig_urba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" y="599089"/>
            <a:ext cx="37528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593" y="91230"/>
            <a:ext cx="386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World </a:t>
            </a:r>
            <a:r>
              <a:rPr lang="en-US" b="1" dirty="0" err="1"/>
              <a:t>Urbanisation</a:t>
            </a:r>
            <a:r>
              <a:rPr lang="en-US" b="1" dirty="0"/>
              <a:t> Trends, 1950-2030</a:t>
            </a:r>
          </a:p>
        </p:txBody>
      </p:sp>
      <p:sp>
        <p:nvSpPr>
          <p:cNvPr id="4" name="Rectangle 3"/>
          <p:cNvSpPr/>
          <p:nvPr/>
        </p:nvSpPr>
        <p:spPr>
          <a:xfrm>
            <a:off x="94593" y="5419974"/>
            <a:ext cx="3228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morphocode.com</a:t>
            </a:r>
            <a:r>
              <a:rPr lang="en-US" dirty="0"/>
              <a:t>/global-trends-</a:t>
            </a:r>
            <a:r>
              <a:rPr lang="en-US" dirty="0" err="1"/>
              <a:t>urbanisation</a:t>
            </a:r>
            <a:r>
              <a:rPr lang="en-US" dirty="0"/>
              <a:t>/</a:t>
            </a:r>
          </a:p>
        </p:txBody>
      </p:sp>
      <p:sp>
        <p:nvSpPr>
          <p:cNvPr id="5" name="Rectangle 4"/>
          <p:cNvSpPr/>
          <p:nvPr/>
        </p:nvSpPr>
        <p:spPr>
          <a:xfrm>
            <a:off x="94593" y="4325036"/>
            <a:ext cx="3752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www.gapminder.org</a:t>
            </a:r>
            <a:r>
              <a:rPr lang="en-US" dirty="0"/>
              <a:t>/videos/</a:t>
            </a:r>
            <a:r>
              <a:rPr lang="en-US" dirty="0" err="1"/>
              <a:t>gapmindervideos</a:t>
            </a:r>
            <a:r>
              <a:rPr lang="en-US" dirty="0"/>
              <a:t>/gapcast-2-urbanization/</a:t>
            </a:r>
          </a:p>
        </p:txBody>
      </p:sp>
      <p:pic>
        <p:nvPicPr>
          <p:cNvPr id="6" name="Picture 2" descr="http://www.unesco.org/education/tlsf/mods/theme_c/img/13_fig_urba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10" y="599089"/>
            <a:ext cx="37528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0010" y="91230"/>
            <a:ext cx="386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World </a:t>
            </a:r>
            <a:r>
              <a:rPr lang="en-US" b="1" dirty="0" err="1"/>
              <a:t>Urbanisation</a:t>
            </a:r>
            <a:r>
              <a:rPr lang="en-US" b="1" dirty="0"/>
              <a:t> Trends, 1950-2030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0010" y="5419974"/>
            <a:ext cx="3228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morphocode.com</a:t>
            </a:r>
            <a:r>
              <a:rPr lang="en-US" dirty="0"/>
              <a:t>/global-trends-</a:t>
            </a:r>
            <a:r>
              <a:rPr lang="en-US" dirty="0" err="1"/>
              <a:t>urbanisation</a:t>
            </a:r>
            <a:r>
              <a:rPr lang="en-US" dirty="0"/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0010" y="4325036"/>
            <a:ext cx="3752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www.gapminder.org</a:t>
            </a:r>
            <a:r>
              <a:rPr lang="en-US" dirty="0"/>
              <a:t>/videos/</a:t>
            </a:r>
            <a:r>
              <a:rPr lang="en-US" dirty="0" err="1"/>
              <a:t>gapmindervideos</a:t>
            </a:r>
            <a:r>
              <a:rPr lang="en-US" dirty="0"/>
              <a:t>/gapcast-2-urbanization/</a:t>
            </a:r>
          </a:p>
        </p:txBody>
      </p:sp>
      <p:pic>
        <p:nvPicPr>
          <p:cNvPr id="10" name="Picture 2" descr="http://www.unesco.org/education/tlsf/mods/theme_c/img/13_fig_urba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94" y="599089"/>
            <a:ext cx="37528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937994" y="91230"/>
            <a:ext cx="386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World </a:t>
            </a:r>
            <a:r>
              <a:rPr lang="en-US" b="1" dirty="0" err="1"/>
              <a:t>Urbanisation</a:t>
            </a:r>
            <a:r>
              <a:rPr lang="en-US" b="1" dirty="0"/>
              <a:t> Trends, 1950-2030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37994" y="5419974"/>
            <a:ext cx="3228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morphocode.com</a:t>
            </a:r>
            <a:r>
              <a:rPr lang="en-US" dirty="0"/>
              <a:t>/global-trends-</a:t>
            </a:r>
            <a:r>
              <a:rPr lang="en-US" dirty="0" err="1"/>
              <a:t>urbanisation</a:t>
            </a:r>
            <a:r>
              <a:rPr lang="en-US" dirty="0"/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37994" y="4325036"/>
            <a:ext cx="3752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www.gapminder.org</a:t>
            </a:r>
            <a:r>
              <a:rPr lang="en-US" dirty="0"/>
              <a:t>/videos/</a:t>
            </a:r>
            <a:r>
              <a:rPr lang="en-US" dirty="0" err="1"/>
              <a:t>gapmindervideos</a:t>
            </a:r>
            <a:r>
              <a:rPr lang="en-US" dirty="0"/>
              <a:t>/gapcast-2-urbanization/</a:t>
            </a:r>
          </a:p>
        </p:txBody>
      </p:sp>
    </p:spTree>
    <p:extLst>
      <p:ext uri="{BB962C8B-B14F-4D97-AF65-F5344CB8AC3E}">
        <p14:creationId xmlns:p14="http://schemas.microsoft.com/office/powerpoint/2010/main" val="182671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nesco.org/education/tlsf/mods/theme_c/img/13_fig_urban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75" y="13670"/>
            <a:ext cx="7469989" cy="684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1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667" y="374073"/>
            <a:ext cx="427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Trends in </a:t>
            </a:r>
            <a:r>
              <a:rPr lang="en-US" sz="2400" b="1" dirty="0" err="1"/>
              <a:t>Urbanisation</a:t>
            </a:r>
            <a:r>
              <a:rPr lang="en-US" sz="2400" b="1" dirty="0"/>
              <a:t> Checklist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667" y="1246909"/>
            <a:ext cx="388877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  <a:r>
              <a:rPr lang="en-US" sz="2000" dirty="0"/>
              <a:t> – An overview of how </a:t>
            </a:r>
            <a:r>
              <a:rPr lang="en-US" sz="2000" dirty="0" err="1"/>
              <a:t>urbanised</a:t>
            </a:r>
            <a:r>
              <a:rPr lang="en-US" sz="2000" dirty="0"/>
              <a:t> the world was in 1960.</a:t>
            </a:r>
          </a:p>
          <a:p>
            <a:r>
              <a:rPr lang="en-US" sz="2000" b="1" dirty="0"/>
              <a:t>2</a:t>
            </a:r>
            <a:r>
              <a:rPr lang="en-US" sz="2000" dirty="0"/>
              <a:t> - Specific examples for different continents / countries including contrasts between continents / countries, using figures.</a:t>
            </a:r>
          </a:p>
          <a:p>
            <a:r>
              <a:rPr lang="en-US" sz="2000" b="1" dirty="0"/>
              <a:t>3</a:t>
            </a:r>
            <a:r>
              <a:rPr lang="en-US" sz="2000" dirty="0"/>
              <a:t> – A description of what happened between 1960 and 2020, with reference to specific continent / country examples.</a:t>
            </a:r>
          </a:p>
          <a:p>
            <a:r>
              <a:rPr lang="en-US" sz="2000" b="1" dirty="0"/>
              <a:t>4</a:t>
            </a:r>
            <a:r>
              <a:rPr lang="en-US" sz="2000" dirty="0"/>
              <a:t> – An overview of how </a:t>
            </a:r>
            <a:r>
              <a:rPr lang="en-US" sz="2000" dirty="0" err="1"/>
              <a:t>urbanised</a:t>
            </a:r>
            <a:r>
              <a:rPr lang="en-US" sz="2000" dirty="0"/>
              <a:t> the world was in 2020.</a:t>
            </a:r>
          </a:p>
          <a:p>
            <a:r>
              <a:rPr lang="en-US" sz="2000" b="1" dirty="0"/>
              <a:t>5</a:t>
            </a:r>
            <a:r>
              <a:rPr lang="en-US" sz="2000" dirty="0"/>
              <a:t> - Specific examples for different continents / countries including contrasts between continents / countries, using figures.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2054316"/>
            <a:ext cx="6858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Sentence Starters:</a:t>
            </a:r>
          </a:p>
          <a:p>
            <a:endParaRPr lang="en-US" dirty="0"/>
          </a:p>
          <a:p>
            <a:r>
              <a:rPr lang="en-US" dirty="0"/>
              <a:t>In 1960 certain parts of the world were more </a:t>
            </a:r>
            <a:r>
              <a:rPr lang="en-US" dirty="0" err="1"/>
              <a:t>urbanised</a:t>
            </a:r>
            <a:r>
              <a:rPr lang="en-US" dirty="0"/>
              <a:t> than others, for example…</a:t>
            </a:r>
          </a:p>
          <a:p>
            <a:endParaRPr lang="en-US" dirty="0"/>
          </a:p>
          <a:p>
            <a:r>
              <a:rPr lang="en-US" dirty="0"/>
              <a:t>Between 1960 and 2020 many countries </a:t>
            </a:r>
            <a:r>
              <a:rPr lang="en-US" dirty="0" err="1"/>
              <a:t>urbanised</a:t>
            </a:r>
            <a:r>
              <a:rPr lang="en-US" dirty="0"/>
              <a:t> at different rates, some examples include… </a:t>
            </a:r>
          </a:p>
          <a:p>
            <a:endParaRPr lang="en-US" dirty="0"/>
          </a:p>
          <a:p>
            <a:r>
              <a:rPr lang="en-US" dirty="0"/>
              <a:t>In 2016 there has been a clear increase in the level of </a:t>
            </a:r>
            <a:r>
              <a:rPr lang="en-US" dirty="0" err="1"/>
              <a:t>urbanisation</a:t>
            </a:r>
            <a:r>
              <a:rPr lang="en-US" dirty="0"/>
              <a:t> from 1960, in particular… </a:t>
            </a:r>
          </a:p>
          <a:p>
            <a:endParaRPr lang="en-US" dirty="0"/>
          </a:p>
          <a:p>
            <a:r>
              <a:rPr lang="en-US" b="1" dirty="0"/>
              <a:t>Key words:</a:t>
            </a:r>
          </a:p>
          <a:p>
            <a:endParaRPr lang="en-US" dirty="0"/>
          </a:p>
          <a:p>
            <a:r>
              <a:rPr lang="en-US" dirty="0" err="1"/>
              <a:t>Urbanised</a:t>
            </a:r>
            <a:r>
              <a:rPr lang="en-US" dirty="0"/>
              <a:t>	HIC	LIC	Continent	China </a:t>
            </a:r>
          </a:p>
          <a:p>
            <a:endParaRPr lang="en-US" dirty="0"/>
          </a:p>
          <a:p>
            <a:r>
              <a:rPr lang="en-US" dirty="0" err="1"/>
              <a:t>Industrialised</a:t>
            </a:r>
            <a:r>
              <a:rPr lang="en-US" dirty="0"/>
              <a:t> countries	Developing countries</a:t>
            </a:r>
          </a:p>
          <a:p>
            <a:endParaRPr lang="en-US" dirty="0"/>
          </a:p>
        </p:txBody>
      </p:sp>
      <p:pic>
        <p:nvPicPr>
          <p:cNvPr id="1026" name="Picture 2" descr="Image result for check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4073"/>
            <a:ext cx="1956384" cy="14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6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527A2-A035-5248-B485-225A624DD35D}"/>
              </a:ext>
            </a:extLst>
          </p:cNvPr>
          <p:cNvSpPr txBox="1"/>
          <p:nvPr/>
        </p:nvSpPr>
        <p:spPr>
          <a:xfrm>
            <a:off x="640080" y="2706624"/>
            <a:ext cx="6894576" cy="396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Challenge 2 - </a:t>
            </a:r>
            <a:r>
              <a:rPr lang="en-US" sz="2000" dirty="0"/>
              <a:t>Mapping the trends!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Using what you now know, </a:t>
            </a:r>
            <a:r>
              <a:rPr lang="en-US" sz="2000" u="sng" dirty="0"/>
              <a:t>annotate</a:t>
            </a:r>
            <a:r>
              <a:rPr lang="en-US" sz="2000" dirty="0"/>
              <a:t> the provided maps to describe the changes that have taken place.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Extra Challenge – </a:t>
            </a:r>
            <a:r>
              <a:rPr lang="en-US" sz="2000" dirty="0"/>
              <a:t>Add explanations to your annotations.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Super Challenge – </a:t>
            </a:r>
            <a:r>
              <a:rPr lang="en-US" sz="2000" dirty="0"/>
              <a:t>Create a Google Earth Project. Add a marker on each continent and add detailed  description / explanation of the changes in </a:t>
            </a:r>
            <a:r>
              <a:rPr lang="en-US" sz="2000" dirty="0" err="1"/>
              <a:t>urbanisation</a:t>
            </a:r>
            <a:r>
              <a:rPr lang="en-US" sz="2000" dirty="0"/>
              <a:t> for each continent. Make sure to include supporting images and data to support your points for each continent. 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4E0744C-B808-084E-A8FE-1CAA654D8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629156"/>
            <a:ext cx="4014216" cy="2830022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D8CDEFE-6FF0-8549-B0CF-609698D51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349" y="4079193"/>
            <a:ext cx="308691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5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BFC1C42-557E-0A4A-96D0-48BF64934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2" y="1016889"/>
            <a:ext cx="6067268" cy="4277423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2A83A85-EF96-7444-8E47-40C1460C1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1016889"/>
            <a:ext cx="6067269" cy="42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1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595</Words>
  <Application>Microsoft Macintosh PowerPoint</Application>
  <PresentationFormat>Widescreen</PresentationFormat>
  <Paragraphs>83</Paragraphs>
  <Slides>10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Sullivan</dc:creator>
  <cp:lastModifiedBy>Michael Sullivan</cp:lastModifiedBy>
  <cp:revision>2</cp:revision>
  <dcterms:created xsi:type="dcterms:W3CDTF">2021-07-28T08:41:53Z</dcterms:created>
  <dcterms:modified xsi:type="dcterms:W3CDTF">2021-07-28T08:48:24Z</dcterms:modified>
</cp:coreProperties>
</file>