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1" r:id="rId3"/>
    <p:sldId id="262" r:id="rId4"/>
    <p:sldId id="263" r:id="rId5"/>
    <p:sldId id="258" r:id="rId6"/>
    <p:sldId id="257" r:id="rId7"/>
    <p:sldId id="264" r:id="rId8"/>
    <p:sldId id="265" r:id="rId9"/>
    <p:sldId id="269" r:id="rId10"/>
    <p:sldId id="259" r:id="rId11"/>
    <p:sldId id="268" r:id="rId12"/>
    <p:sldId id="266" r:id="rId13"/>
    <p:sldId id="273" r:id="rId14"/>
    <p:sldId id="270" r:id="rId15"/>
    <p:sldId id="26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94660"/>
  </p:normalViewPr>
  <p:slideViewPr>
    <p:cSldViewPr snapToGrid="0" snapToObjects="1">
      <p:cViewPr>
        <p:scale>
          <a:sx n="78" d="100"/>
          <a:sy n="78" d="100"/>
        </p:scale>
        <p:origin x="648"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B374E-6EB7-4B5A-B9B8-48F881304C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7459ECD-D9D0-44CC-B4E9-79D4A8D919A3}">
      <dgm:prSet/>
      <dgm:spPr/>
      <dgm:t>
        <a:bodyPr/>
        <a:lstStyle/>
        <a:p>
          <a:r>
            <a:rPr lang="en-US" dirty="0"/>
            <a:t>Political opponents to PCC</a:t>
          </a:r>
        </a:p>
      </dgm:t>
    </dgm:pt>
    <dgm:pt modelId="{7640232D-6B32-48FF-9808-5DF223F8446A}" type="parTrans" cxnId="{36F3E09F-118C-4959-B1CB-9D93D6F90297}">
      <dgm:prSet/>
      <dgm:spPr/>
      <dgm:t>
        <a:bodyPr/>
        <a:lstStyle/>
        <a:p>
          <a:endParaRPr lang="en-US"/>
        </a:p>
      </dgm:t>
    </dgm:pt>
    <dgm:pt modelId="{74A9372E-3B6F-4F2F-9D1C-3733638CEBBC}" type="sibTrans" cxnId="{36F3E09F-118C-4959-B1CB-9D93D6F90297}">
      <dgm:prSet/>
      <dgm:spPr/>
      <dgm:t>
        <a:bodyPr/>
        <a:lstStyle/>
        <a:p>
          <a:endParaRPr lang="en-US"/>
        </a:p>
      </dgm:t>
    </dgm:pt>
    <dgm:pt modelId="{E147F3BB-A434-422A-BAC1-DB4A264980E2}">
      <dgm:prSet/>
      <dgm:spPr/>
      <dgm:t>
        <a:bodyPr/>
        <a:lstStyle/>
        <a:p>
          <a:r>
            <a:rPr lang="en-US" dirty="0"/>
            <a:t>Homosexuals</a:t>
          </a:r>
        </a:p>
      </dgm:t>
    </dgm:pt>
    <dgm:pt modelId="{E8016172-950A-4D63-891D-EE3A27FB22BB}" type="parTrans" cxnId="{00FCC467-BEC9-490E-8DB6-D6EA4E9BEBA5}">
      <dgm:prSet/>
      <dgm:spPr/>
      <dgm:t>
        <a:bodyPr/>
        <a:lstStyle/>
        <a:p>
          <a:endParaRPr lang="en-US"/>
        </a:p>
      </dgm:t>
    </dgm:pt>
    <dgm:pt modelId="{02DF17B8-A371-4377-A190-BA7BE784D3C1}" type="sibTrans" cxnId="{00FCC467-BEC9-490E-8DB6-D6EA4E9BEBA5}">
      <dgm:prSet/>
      <dgm:spPr/>
      <dgm:t>
        <a:bodyPr/>
        <a:lstStyle/>
        <a:p>
          <a:endParaRPr lang="en-US"/>
        </a:p>
      </dgm:t>
    </dgm:pt>
    <dgm:pt modelId="{C11985DE-0DED-4712-AAC4-E3A2543C11A7}">
      <dgm:prSet/>
      <dgm:spPr/>
      <dgm:t>
        <a:bodyPr/>
        <a:lstStyle/>
        <a:p>
          <a:r>
            <a:rPr lang="en-US" dirty="0"/>
            <a:t>Religious communities </a:t>
          </a:r>
        </a:p>
      </dgm:t>
    </dgm:pt>
    <dgm:pt modelId="{77DE18DA-8699-4106-A4DB-899DDD4D18B2}" type="parTrans" cxnId="{A1953639-75A7-4E59-A108-6802E0B56C3D}">
      <dgm:prSet/>
      <dgm:spPr/>
      <dgm:t>
        <a:bodyPr/>
        <a:lstStyle/>
        <a:p>
          <a:endParaRPr lang="en-US"/>
        </a:p>
      </dgm:t>
    </dgm:pt>
    <dgm:pt modelId="{59AA81FC-CB71-4A3B-91AF-5582C31448A0}" type="sibTrans" cxnId="{A1953639-75A7-4E59-A108-6802E0B56C3D}">
      <dgm:prSet/>
      <dgm:spPr/>
      <dgm:t>
        <a:bodyPr/>
        <a:lstStyle/>
        <a:p>
          <a:endParaRPr lang="en-US"/>
        </a:p>
      </dgm:t>
    </dgm:pt>
    <dgm:pt modelId="{B00B8348-AD0C-4B77-BAB3-FC86D78AD4E0}">
      <dgm:prSet/>
      <dgm:spPr/>
      <dgm:t>
        <a:bodyPr/>
        <a:lstStyle/>
        <a:p>
          <a:r>
            <a:rPr lang="en-US" dirty="0"/>
            <a:t>Cuban artists, painter, singers…</a:t>
          </a:r>
        </a:p>
      </dgm:t>
    </dgm:pt>
    <dgm:pt modelId="{300E4CF8-55D4-4A9E-97B1-B0A434BF496D}" type="parTrans" cxnId="{D7E88811-D605-4487-B9BA-473E9EB9FCA0}">
      <dgm:prSet/>
      <dgm:spPr/>
      <dgm:t>
        <a:bodyPr/>
        <a:lstStyle/>
        <a:p>
          <a:endParaRPr lang="en-US"/>
        </a:p>
      </dgm:t>
    </dgm:pt>
    <dgm:pt modelId="{973AE8FA-A956-4D3D-A59B-4DDD66F8731F}" type="sibTrans" cxnId="{D7E88811-D605-4487-B9BA-473E9EB9FCA0}">
      <dgm:prSet/>
      <dgm:spPr/>
      <dgm:t>
        <a:bodyPr/>
        <a:lstStyle/>
        <a:p>
          <a:endParaRPr lang="en-US"/>
        </a:p>
      </dgm:t>
    </dgm:pt>
    <dgm:pt modelId="{A36764B1-403C-7F4D-8DE1-4F90603E75B6}" type="pres">
      <dgm:prSet presAssocID="{63CB374E-6EB7-4B5A-B9B8-48F881304C85}" presName="linear" presStyleCnt="0">
        <dgm:presLayoutVars>
          <dgm:animLvl val="lvl"/>
          <dgm:resizeHandles val="exact"/>
        </dgm:presLayoutVars>
      </dgm:prSet>
      <dgm:spPr/>
    </dgm:pt>
    <dgm:pt modelId="{D6E170E9-6492-5F4B-B752-9CFD07010232}" type="pres">
      <dgm:prSet presAssocID="{97459ECD-D9D0-44CC-B4E9-79D4A8D919A3}" presName="parentText" presStyleLbl="node1" presStyleIdx="0" presStyleCnt="4">
        <dgm:presLayoutVars>
          <dgm:chMax val="0"/>
          <dgm:bulletEnabled val="1"/>
        </dgm:presLayoutVars>
      </dgm:prSet>
      <dgm:spPr/>
    </dgm:pt>
    <dgm:pt modelId="{D0C5C01A-C40E-A546-84E6-89E897CFF0A4}" type="pres">
      <dgm:prSet presAssocID="{74A9372E-3B6F-4F2F-9D1C-3733638CEBBC}" presName="spacer" presStyleCnt="0"/>
      <dgm:spPr/>
    </dgm:pt>
    <dgm:pt modelId="{E8D80A79-1240-9947-ADAA-D2BC19A5B5EF}" type="pres">
      <dgm:prSet presAssocID="{E147F3BB-A434-422A-BAC1-DB4A264980E2}" presName="parentText" presStyleLbl="node1" presStyleIdx="1" presStyleCnt="4">
        <dgm:presLayoutVars>
          <dgm:chMax val="0"/>
          <dgm:bulletEnabled val="1"/>
        </dgm:presLayoutVars>
      </dgm:prSet>
      <dgm:spPr/>
    </dgm:pt>
    <dgm:pt modelId="{E71F510E-5389-0547-848C-F9716A836D65}" type="pres">
      <dgm:prSet presAssocID="{02DF17B8-A371-4377-A190-BA7BE784D3C1}" presName="spacer" presStyleCnt="0"/>
      <dgm:spPr/>
    </dgm:pt>
    <dgm:pt modelId="{B2040DDB-21EE-CF45-8149-2FB9E04BA0E6}" type="pres">
      <dgm:prSet presAssocID="{C11985DE-0DED-4712-AAC4-E3A2543C11A7}" presName="parentText" presStyleLbl="node1" presStyleIdx="2" presStyleCnt="4">
        <dgm:presLayoutVars>
          <dgm:chMax val="0"/>
          <dgm:bulletEnabled val="1"/>
        </dgm:presLayoutVars>
      </dgm:prSet>
      <dgm:spPr/>
    </dgm:pt>
    <dgm:pt modelId="{14122623-B6F0-3648-AA5B-5FC29856430B}" type="pres">
      <dgm:prSet presAssocID="{59AA81FC-CB71-4A3B-91AF-5582C31448A0}" presName="spacer" presStyleCnt="0"/>
      <dgm:spPr/>
    </dgm:pt>
    <dgm:pt modelId="{4308C5AC-99F3-234B-B0A2-A18E48A7111E}" type="pres">
      <dgm:prSet presAssocID="{B00B8348-AD0C-4B77-BAB3-FC86D78AD4E0}" presName="parentText" presStyleLbl="node1" presStyleIdx="3" presStyleCnt="4">
        <dgm:presLayoutVars>
          <dgm:chMax val="0"/>
          <dgm:bulletEnabled val="1"/>
        </dgm:presLayoutVars>
      </dgm:prSet>
      <dgm:spPr/>
    </dgm:pt>
  </dgm:ptLst>
  <dgm:cxnLst>
    <dgm:cxn modelId="{D7E88811-D605-4487-B9BA-473E9EB9FCA0}" srcId="{63CB374E-6EB7-4B5A-B9B8-48F881304C85}" destId="{B00B8348-AD0C-4B77-BAB3-FC86D78AD4E0}" srcOrd="3" destOrd="0" parTransId="{300E4CF8-55D4-4A9E-97B1-B0A434BF496D}" sibTransId="{973AE8FA-A956-4D3D-A59B-4DDD66F8731F}"/>
    <dgm:cxn modelId="{709CFA37-D53E-004E-9B94-8E813EE76227}" type="presOf" srcId="{C11985DE-0DED-4712-AAC4-E3A2543C11A7}" destId="{B2040DDB-21EE-CF45-8149-2FB9E04BA0E6}" srcOrd="0" destOrd="0" presId="urn:microsoft.com/office/officeart/2005/8/layout/vList2"/>
    <dgm:cxn modelId="{A1953639-75A7-4E59-A108-6802E0B56C3D}" srcId="{63CB374E-6EB7-4B5A-B9B8-48F881304C85}" destId="{C11985DE-0DED-4712-AAC4-E3A2543C11A7}" srcOrd="2" destOrd="0" parTransId="{77DE18DA-8699-4106-A4DB-899DDD4D18B2}" sibTransId="{59AA81FC-CB71-4A3B-91AF-5582C31448A0}"/>
    <dgm:cxn modelId="{00FCC467-BEC9-490E-8DB6-D6EA4E9BEBA5}" srcId="{63CB374E-6EB7-4B5A-B9B8-48F881304C85}" destId="{E147F3BB-A434-422A-BAC1-DB4A264980E2}" srcOrd="1" destOrd="0" parTransId="{E8016172-950A-4D63-891D-EE3A27FB22BB}" sibTransId="{02DF17B8-A371-4377-A190-BA7BE784D3C1}"/>
    <dgm:cxn modelId="{105B7172-927F-1E45-B5D5-40052EC7B781}" type="presOf" srcId="{B00B8348-AD0C-4B77-BAB3-FC86D78AD4E0}" destId="{4308C5AC-99F3-234B-B0A2-A18E48A7111E}" srcOrd="0" destOrd="0" presId="urn:microsoft.com/office/officeart/2005/8/layout/vList2"/>
    <dgm:cxn modelId="{45D46688-7D14-184E-87B0-848729743B1C}" type="presOf" srcId="{97459ECD-D9D0-44CC-B4E9-79D4A8D919A3}" destId="{D6E170E9-6492-5F4B-B752-9CFD07010232}" srcOrd="0" destOrd="0" presId="urn:microsoft.com/office/officeart/2005/8/layout/vList2"/>
    <dgm:cxn modelId="{1F252C94-728E-4B47-85A8-F5A2A69CAE17}" type="presOf" srcId="{E147F3BB-A434-422A-BAC1-DB4A264980E2}" destId="{E8D80A79-1240-9947-ADAA-D2BC19A5B5EF}" srcOrd="0" destOrd="0" presId="urn:microsoft.com/office/officeart/2005/8/layout/vList2"/>
    <dgm:cxn modelId="{36F3E09F-118C-4959-B1CB-9D93D6F90297}" srcId="{63CB374E-6EB7-4B5A-B9B8-48F881304C85}" destId="{97459ECD-D9D0-44CC-B4E9-79D4A8D919A3}" srcOrd="0" destOrd="0" parTransId="{7640232D-6B32-48FF-9808-5DF223F8446A}" sibTransId="{74A9372E-3B6F-4F2F-9D1C-3733638CEBBC}"/>
    <dgm:cxn modelId="{1B691DAF-3648-CE4F-9C46-6CA56419C7FB}" type="presOf" srcId="{63CB374E-6EB7-4B5A-B9B8-48F881304C85}" destId="{A36764B1-403C-7F4D-8DE1-4F90603E75B6}" srcOrd="0" destOrd="0" presId="urn:microsoft.com/office/officeart/2005/8/layout/vList2"/>
    <dgm:cxn modelId="{5F42F3C4-1395-EC45-924E-185FEB4D8489}" type="presParOf" srcId="{A36764B1-403C-7F4D-8DE1-4F90603E75B6}" destId="{D6E170E9-6492-5F4B-B752-9CFD07010232}" srcOrd="0" destOrd="0" presId="urn:microsoft.com/office/officeart/2005/8/layout/vList2"/>
    <dgm:cxn modelId="{80F5B10D-A58A-604C-9BB1-02233D73A0FB}" type="presParOf" srcId="{A36764B1-403C-7F4D-8DE1-4F90603E75B6}" destId="{D0C5C01A-C40E-A546-84E6-89E897CFF0A4}" srcOrd="1" destOrd="0" presId="urn:microsoft.com/office/officeart/2005/8/layout/vList2"/>
    <dgm:cxn modelId="{2C728CB3-B5E8-FC4D-89C7-5EE6693D1A50}" type="presParOf" srcId="{A36764B1-403C-7F4D-8DE1-4F90603E75B6}" destId="{E8D80A79-1240-9947-ADAA-D2BC19A5B5EF}" srcOrd="2" destOrd="0" presId="urn:microsoft.com/office/officeart/2005/8/layout/vList2"/>
    <dgm:cxn modelId="{0A763146-70E8-3548-8CF7-27E148FEF138}" type="presParOf" srcId="{A36764B1-403C-7F4D-8DE1-4F90603E75B6}" destId="{E71F510E-5389-0547-848C-F9716A836D65}" srcOrd="3" destOrd="0" presId="urn:microsoft.com/office/officeart/2005/8/layout/vList2"/>
    <dgm:cxn modelId="{C6F76210-6997-FF43-88B8-DA63572F1477}" type="presParOf" srcId="{A36764B1-403C-7F4D-8DE1-4F90603E75B6}" destId="{B2040DDB-21EE-CF45-8149-2FB9E04BA0E6}" srcOrd="4" destOrd="0" presId="urn:microsoft.com/office/officeart/2005/8/layout/vList2"/>
    <dgm:cxn modelId="{DA1BF336-4AE0-9B40-BF99-DAE71338E427}" type="presParOf" srcId="{A36764B1-403C-7F4D-8DE1-4F90603E75B6}" destId="{14122623-B6F0-3648-AA5B-5FC29856430B}" srcOrd="5" destOrd="0" presId="urn:microsoft.com/office/officeart/2005/8/layout/vList2"/>
    <dgm:cxn modelId="{1C3EDD7B-48D9-C24F-961D-D943F48A1B27}" type="presParOf" srcId="{A36764B1-403C-7F4D-8DE1-4F90603E75B6}" destId="{4308C5AC-99F3-234B-B0A2-A18E48A7111E}"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170E9-6492-5F4B-B752-9CFD07010232}">
      <dsp:nvSpPr>
        <dsp:cNvPr id="0" name=""/>
        <dsp:cNvSpPr/>
      </dsp:nvSpPr>
      <dsp:spPr>
        <a:xfrm>
          <a:off x="0" y="562859"/>
          <a:ext cx="447535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Political opponents to PCC</a:t>
          </a:r>
        </a:p>
      </dsp:txBody>
      <dsp:txXfrm>
        <a:off x="30442" y="593301"/>
        <a:ext cx="4414470" cy="562726"/>
      </dsp:txXfrm>
    </dsp:sp>
    <dsp:sp modelId="{E8D80A79-1240-9947-ADAA-D2BC19A5B5EF}">
      <dsp:nvSpPr>
        <dsp:cNvPr id="0" name=""/>
        <dsp:cNvSpPr/>
      </dsp:nvSpPr>
      <dsp:spPr>
        <a:xfrm>
          <a:off x="0" y="1261349"/>
          <a:ext cx="447535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Homosexuals</a:t>
          </a:r>
        </a:p>
      </dsp:txBody>
      <dsp:txXfrm>
        <a:off x="30442" y="1291791"/>
        <a:ext cx="4414470" cy="562726"/>
      </dsp:txXfrm>
    </dsp:sp>
    <dsp:sp modelId="{B2040DDB-21EE-CF45-8149-2FB9E04BA0E6}">
      <dsp:nvSpPr>
        <dsp:cNvPr id="0" name=""/>
        <dsp:cNvSpPr/>
      </dsp:nvSpPr>
      <dsp:spPr>
        <a:xfrm>
          <a:off x="0" y="1959840"/>
          <a:ext cx="447535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Religious communities </a:t>
          </a:r>
        </a:p>
      </dsp:txBody>
      <dsp:txXfrm>
        <a:off x="30442" y="1990282"/>
        <a:ext cx="4414470" cy="562726"/>
      </dsp:txXfrm>
    </dsp:sp>
    <dsp:sp modelId="{4308C5AC-99F3-234B-B0A2-A18E48A7111E}">
      <dsp:nvSpPr>
        <dsp:cNvPr id="0" name=""/>
        <dsp:cNvSpPr/>
      </dsp:nvSpPr>
      <dsp:spPr>
        <a:xfrm>
          <a:off x="0" y="2658330"/>
          <a:ext cx="447535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Cuban artists, painter, singers…</a:t>
          </a:r>
        </a:p>
      </dsp:txBody>
      <dsp:txXfrm>
        <a:off x="30442" y="2688772"/>
        <a:ext cx="4414470"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2E4D0-C4BB-E34F-9AEE-1A5801A7D789}" type="datetimeFigureOut">
              <a:rPr lang="en-US" smtClean="0"/>
              <a:t>3/27/21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B3BEF-662A-A64F-8B00-C701CCE58B6B}" type="slidenum">
              <a:rPr lang="en-US" smtClean="0"/>
              <a:t>‹#›</a:t>
            </a:fld>
            <a:endParaRPr lang="en-US"/>
          </a:p>
        </p:txBody>
      </p:sp>
    </p:spTree>
    <p:extLst>
      <p:ext uri="{BB962C8B-B14F-4D97-AF65-F5344CB8AC3E}">
        <p14:creationId xmlns:p14="http://schemas.microsoft.com/office/powerpoint/2010/main" val="1394680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DB3BEF-662A-A64F-8B00-C701CCE58B6B}" type="slidenum">
              <a:rPr lang="en-US" smtClean="0"/>
              <a:t>1</a:t>
            </a:fld>
            <a:endParaRPr lang="en-US"/>
          </a:p>
        </p:txBody>
      </p:sp>
    </p:spTree>
    <p:extLst>
      <p:ext uri="{BB962C8B-B14F-4D97-AF65-F5344CB8AC3E}">
        <p14:creationId xmlns:p14="http://schemas.microsoft.com/office/powerpoint/2010/main" val="411322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PCC = communist party of </a:t>
            </a:r>
            <a:r>
              <a:rPr lang="en-US" dirty="0" err="1"/>
              <a:t>cuba</a:t>
            </a:r>
            <a:r>
              <a:rPr lang="en-US" dirty="0"/>
              <a:t>, </a:t>
            </a:r>
            <a:r>
              <a:rPr lang="en-US" dirty="0" err="1"/>
              <a:t>castros</a:t>
            </a:r>
            <a:r>
              <a:rPr lang="en-US" dirty="0"/>
              <a:t> party</a:t>
            </a:r>
          </a:p>
        </p:txBody>
      </p:sp>
      <p:sp>
        <p:nvSpPr>
          <p:cNvPr id="4" name="Slide Number Placeholder 3"/>
          <p:cNvSpPr>
            <a:spLocks noGrp="1"/>
          </p:cNvSpPr>
          <p:nvPr>
            <p:ph type="sldNum" sz="quarter" idx="5"/>
          </p:nvPr>
        </p:nvSpPr>
        <p:spPr/>
        <p:txBody>
          <a:bodyPr/>
          <a:lstStyle/>
          <a:p>
            <a:fld id="{06DB3BEF-662A-A64F-8B00-C701CCE58B6B}" type="slidenum">
              <a:rPr lang="en-US" smtClean="0"/>
              <a:t>2</a:t>
            </a:fld>
            <a:endParaRPr lang="en-US"/>
          </a:p>
        </p:txBody>
      </p:sp>
    </p:spTree>
    <p:extLst>
      <p:ext uri="{BB962C8B-B14F-4D97-AF65-F5344CB8AC3E}">
        <p14:creationId xmlns:p14="http://schemas.microsoft.com/office/powerpoint/2010/main" val="276958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DB3BEF-662A-A64F-8B00-C701CCE58B6B}" type="slidenum">
              <a:rPr lang="en-US" smtClean="0"/>
              <a:t>3</a:t>
            </a:fld>
            <a:endParaRPr lang="en-US"/>
          </a:p>
        </p:txBody>
      </p:sp>
    </p:spTree>
    <p:extLst>
      <p:ext uri="{BB962C8B-B14F-4D97-AF65-F5344CB8AC3E}">
        <p14:creationId xmlns:p14="http://schemas.microsoft.com/office/powerpoint/2010/main" val="331658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run campaigns to make women aware of their rights, develop non sexist attitudes in schools…</a:t>
            </a:r>
          </a:p>
        </p:txBody>
      </p:sp>
      <p:sp>
        <p:nvSpPr>
          <p:cNvPr id="4" name="Slide Number Placeholder 3"/>
          <p:cNvSpPr>
            <a:spLocks noGrp="1"/>
          </p:cNvSpPr>
          <p:nvPr>
            <p:ph type="sldNum" sz="quarter" idx="5"/>
          </p:nvPr>
        </p:nvSpPr>
        <p:spPr/>
        <p:txBody>
          <a:bodyPr/>
          <a:lstStyle/>
          <a:p>
            <a:fld id="{06DB3BEF-662A-A64F-8B00-C701CCE58B6B}" type="slidenum">
              <a:rPr lang="en-US" smtClean="0"/>
              <a:t>9</a:t>
            </a:fld>
            <a:endParaRPr lang="en-US"/>
          </a:p>
        </p:txBody>
      </p:sp>
    </p:spTree>
    <p:extLst>
      <p:ext uri="{BB962C8B-B14F-4D97-AF65-F5344CB8AC3E}">
        <p14:creationId xmlns:p14="http://schemas.microsoft.com/office/powerpoint/2010/main" val="15288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DB3BEF-662A-A64F-8B00-C701CCE58B6B}" type="slidenum">
              <a:rPr lang="en-US" smtClean="0"/>
              <a:t>10</a:t>
            </a:fld>
            <a:endParaRPr lang="en-US"/>
          </a:p>
        </p:txBody>
      </p:sp>
    </p:spTree>
    <p:extLst>
      <p:ext uri="{BB962C8B-B14F-4D97-AF65-F5344CB8AC3E}">
        <p14:creationId xmlns:p14="http://schemas.microsoft.com/office/powerpoint/2010/main" val="3629049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613E-E61D-AD49-B93D-064F40EB6C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1330CE-6287-EF4B-BD53-F7101466A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32D1D7-8AA2-194F-A60C-D3390E706967}"/>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5" name="Footer Placeholder 4">
            <a:extLst>
              <a:ext uri="{FF2B5EF4-FFF2-40B4-BE49-F238E27FC236}">
                <a16:creationId xmlns:a16="http://schemas.microsoft.com/office/drawing/2014/main" id="{6CEA926F-8EEE-534E-A748-98F290FFE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A583D-39B9-CF4B-BDA9-E15EBE378685}"/>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1889383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49D1-7A5F-C242-BC5D-1F243BD9C4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AE147E-FF15-4A42-9307-667FB2EFA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605A5-52A1-8D43-AAF0-BF0A9E3A5440}"/>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5" name="Footer Placeholder 4">
            <a:extLst>
              <a:ext uri="{FF2B5EF4-FFF2-40B4-BE49-F238E27FC236}">
                <a16:creationId xmlns:a16="http://schemas.microsoft.com/office/drawing/2014/main" id="{5D208627-1A2E-914B-951F-8C3940755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6911E-EA92-924E-9976-D8220124E6A2}"/>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247300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58E58-0E0D-EF42-8937-D10B5366AC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3F5DD4-8B94-2C4E-8C08-80E84A590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F21EB-EFB8-D549-92DE-512798F0980B}"/>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5" name="Footer Placeholder 4">
            <a:extLst>
              <a:ext uri="{FF2B5EF4-FFF2-40B4-BE49-F238E27FC236}">
                <a16:creationId xmlns:a16="http://schemas.microsoft.com/office/drawing/2014/main" id="{855E6155-889C-F34D-AB6A-AA1831644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76B2D-81FF-0C40-8E31-3862A9EFEDC1}"/>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3583998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023B5-22EE-5142-B710-8539F041DB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8DD7D-1D0F-9648-B636-9047DABDB7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AB6FE-377C-3B4C-93E1-11BF28920346}"/>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5" name="Footer Placeholder 4">
            <a:extLst>
              <a:ext uri="{FF2B5EF4-FFF2-40B4-BE49-F238E27FC236}">
                <a16:creationId xmlns:a16="http://schemas.microsoft.com/office/drawing/2014/main" id="{5EB5476A-B711-CE43-B42E-4D58EE95B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0C7F7-CFEF-D941-B1EA-44DDB6E09141}"/>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345492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06124-60BE-E645-B3DE-F6B76EBCFF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731AF0-4B56-114D-84C1-75DAF1BA34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7F8B44-0536-E745-A08A-52892438E4E0}"/>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5" name="Footer Placeholder 4">
            <a:extLst>
              <a:ext uri="{FF2B5EF4-FFF2-40B4-BE49-F238E27FC236}">
                <a16:creationId xmlns:a16="http://schemas.microsoft.com/office/drawing/2014/main" id="{9AB4EC49-1803-D94E-AE74-1E7A81D8F8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FAF81-3378-B645-B2C2-7FB27F694DA6}"/>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249577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B2304-4BAB-174B-A95E-97388941B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BD9F46-BC55-BC47-8155-8F45D08047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2EBBF7-06B2-0F48-B3A1-41AFE75BB5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C19B39-C80F-7649-A820-86F2B8F6E175}"/>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6" name="Footer Placeholder 5">
            <a:extLst>
              <a:ext uri="{FF2B5EF4-FFF2-40B4-BE49-F238E27FC236}">
                <a16:creationId xmlns:a16="http://schemas.microsoft.com/office/drawing/2014/main" id="{D2E2D381-3AD7-2B45-A3C2-189CF0D67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A11423-E9FE-7D4A-AE83-9E5D4EEBC475}"/>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83386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86358-2D8D-8242-BB1D-09038C080C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3E230A-EE14-B247-8134-6B6AE0FF8A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C548CC-FA6B-4C47-80BE-082E0AC8B1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0F3B27-00F3-A641-847F-634278AA8D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211D35-026A-ED46-BC8D-CC65F491D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0E09A-5FF2-3D47-9989-7401FCDAB06C}"/>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8" name="Footer Placeholder 7">
            <a:extLst>
              <a:ext uri="{FF2B5EF4-FFF2-40B4-BE49-F238E27FC236}">
                <a16:creationId xmlns:a16="http://schemas.microsoft.com/office/drawing/2014/main" id="{37D390E6-B523-154C-B132-F84072A510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64E776-0046-A94C-B928-43C395EF1098}"/>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1424272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B47-A9D8-F940-9AA9-CB5080E33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072D2C-A24B-C24E-B971-023930E2D338}"/>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4" name="Footer Placeholder 3">
            <a:extLst>
              <a:ext uri="{FF2B5EF4-FFF2-40B4-BE49-F238E27FC236}">
                <a16:creationId xmlns:a16="http://schemas.microsoft.com/office/drawing/2014/main" id="{70D568BC-828D-7145-96C5-8034A50572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AB9392-2CBD-5847-B276-108D5290FCF7}"/>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3164903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4A311-2B6D-B048-BBAE-979C7AED7F92}"/>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3" name="Footer Placeholder 2">
            <a:extLst>
              <a:ext uri="{FF2B5EF4-FFF2-40B4-BE49-F238E27FC236}">
                <a16:creationId xmlns:a16="http://schemas.microsoft.com/office/drawing/2014/main" id="{62496AF2-7871-BD44-9198-7980DDF9B0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B86616-7818-3546-9EBC-F48D18A348E2}"/>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59961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A7D0-07AD-EF4F-9B6B-E5F21D1E3B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462796-F108-C241-B2A8-54616B4EE4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3A7DD3-3A97-D344-AA9F-C834A77AA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4AC9A-067D-AB47-8F69-2FA5B31989B1}"/>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6" name="Footer Placeholder 5">
            <a:extLst>
              <a:ext uri="{FF2B5EF4-FFF2-40B4-BE49-F238E27FC236}">
                <a16:creationId xmlns:a16="http://schemas.microsoft.com/office/drawing/2014/main" id="{289558E2-02C1-EA4A-9BE4-FFF7355D7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F2435-6311-FE4A-B915-4B4769D07E57}"/>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1393791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558B0-93CA-CE4E-B7B6-6273D78D0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343649-D040-674B-840B-157143133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17749-BB80-5F41-85F8-C814BCF6D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F890B-01F3-564E-831C-E830024DCEA5}"/>
              </a:ext>
            </a:extLst>
          </p:cNvPr>
          <p:cNvSpPr>
            <a:spLocks noGrp="1"/>
          </p:cNvSpPr>
          <p:nvPr>
            <p:ph type="dt" sz="half" idx="10"/>
          </p:nvPr>
        </p:nvSpPr>
        <p:spPr/>
        <p:txBody>
          <a:bodyPr/>
          <a:lstStyle/>
          <a:p>
            <a:fld id="{8531CD7F-315D-2447-B7CC-CA5E38F52C8E}" type="datetimeFigureOut">
              <a:rPr lang="en-US" smtClean="0"/>
              <a:t>3/27/21</a:t>
            </a:fld>
            <a:endParaRPr lang="en-US"/>
          </a:p>
        </p:txBody>
      </p:sp>
      <p:sp>
        <p:nvSpPr>
          <p:cNvPr id="6" name="Footer Placeholder 5">
            <a:extLst>
              <a:ext uri="{FF2B5EF4-FFF2-40B4-BE49-F238E27FC236}">
                <a16:creationId xmlns:a16="http://schemas.microsoft.com/office/drawing/2014/main" id="{A45F2305-7D84-E546-9A41-735FD579C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EB3E27-ADC2-0547-85A2-2A46F513C150}"/>
              </a:ext>
            </a:extLst>
          </p:cNvPr>
          <p:cNvSpPr>
            <a:spLocks noGrp="1"/>
          </p:cNvSpPr>
          <p:nvPr>
            <p:ph type="sldNum" sz="quarter" idx="12"/>
          </p:nvPr>
        </p:nvSpPr>
        <p:spPr/>
        <p:txBody>
          <a:bodyPr/>
          <a:lstStyle/>
          <a:p>
            <a:fld id="{5EEA69E6-2350-1E48-8361-C8C92CD3EE22}" type="slidenum">
              <a:rPr lang="en-US" smtClean="0"/>
              <a:t>‹#›</a:t>
            </a:fld>
            <a:endParaRPr lang="en-US"/>
          </a:p>
        </p:txBody>
      </p:sp>
    </p:spTree>
    <p:extLst>
      <p:ext uri="{BB962C8B-B14F-4D97-AF65-F5344CB8AC3E}">
        <p14:creationId xmlns:p14="http://schemas.microsoft.com/office/powerpoint/2010/main" val="29549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EC452-F500-6C45-B490-EB5486642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62E2FE-DB36-5144-8F62-A023E78E3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EC12D-B9CC-8A49-9988-7AF5C22D1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1CD7F-315D-2447-B7CC-CA5E38F52C8E}" type="datetimeFigureOut">
              <a:rPr lang="en-US" smtClean="0"/>
              <a:t>3/27/21</a:t>
            </a:fld>
            <a:endParaRPr lang="en-US"/>
          </a:p>
        </p:txBody>
      </p:sp>
      <p:sp>
        <p:nvSpPr>
          <p:cNvPr id="5" name="Footer Placeholder 4">
            <a:extLst>
              <a:ext uri="{FF2B5EF4-FFF2-40B4-BE49-F238E27FC236}">
                <a16:creationId xmlns:a16="http://schemas.microsoft.com/office/drawing/2014/main" id="{33D35751-B12F-4441-AE5E-8E109731FE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7D2F6B-263B-A046-ACD5-789082F4C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A69E6-2350-1E48-8361-C8C92CD3EE22}" type="slidenum">
              <a:rPr lang="en-US" smtClean="0"/>
              <a:t>‹#›</a:t>
            </a:fld>
            <a:endParaRPr lang="en-US"/>
          </a:p>
        </p:txBody>
      </p:sp>
    </p:spTree>
    <p:extLst>
      <p:ext uri="{BB962C8B-B14F-4D97-AF65-F5344CB8AC3E}">
        <p14:creationId xmlns:p14="http://schemas.microsoft.com/office/powerpoint/2010/main" val="4291561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3.tiff"/><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pload.wikimedia.org/wikipedia/commons/6/66/Fid...">
            <a:extLst>
              <a:ext uri="{FF2B5EF4-FFF2-40B4-BE49-F238E27FC236}">
                <a16:creationId xmlns:a16="http://schemas.microsoft.com/office/drawing/2014/main" id="{5E937B0C-D56E-3E4D-8173-913A35A574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25" r="9090" b="4025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DFF33F-E9F1-DE42-975D-6B0219BEAB32}"/>
              </a:ext>
            </a:extLst>
          </p:cNvPr>
          <p:cNvSpPr>
            <a:spLocks noGrp="1"/>
          </p:cNvSpPr>
          <p:nvPr>
            <p:ph type="ctrTitle"/>
          </p:nvPr>
        </p:nvSpPr>
        <p:spPr>
          <a:xfrm>
            <a:off x="477981" y="1122363"/>
            <a:ext cx="4023360" cy="3204134"/>
          </a:xfrm>
        </p:spPr>
        <p:txBody>
          <a:bodyPr anchor="b">
            <a:normAutofit/>
          </a:bodyPr>
          <a:lstStyle/>
          <a:p>
            <a:pPr algn="l"/>
            <a:r>
              <a:rPr lang="en-US" sz="4800"/>
              <a:t>Treatment of minorities in Cuba</a:t>
            </a:r>
          </a:p>
        </p:txBody>
      </p:sp>
      <p:sp>
        <p:nvSpPr>
          <p:cNvPr id="3" name="Subtitle 2">
            <a:extLst>
              <a:ext uri="{FF2B5EF4-FFF2-40B4-BE49-F238E27FC236}">
                <a16:creationId xmlns:a16="http://schemas.microsoft.com/office/drawing/2014/main" id="{92FC59B5-BF25-AA4D-84BE-2BB8FCCAB53A}"/>
              </a:ext>
            </a:extLst>
          </p:cNvPr>
          <p:cNvSpPr>
            <a:spLocks noGrp="1"/>
          </p:cNvSpPr>
          <p:nvPr>
            <p:ph type="subTitle" idx="1"/>
          </p:nvPr>
        </p:nvSpPr>
        <p:spPr>
          <a:xfrm>
            <a:off x="477980" y="4872922"/>
            <a:ext cx="4023359" cy="1208141"/>
          </a:xfrm>
        </p:spPr>
        <p:txBody>
          <a:bodyPr>
            <a:normAutofit/>
          </a:bodyPr>
          <a:lstStyle/>
          <a:p>
            <a:pPr algn="l"/>
            <a:r>
              <a:rPr lang="en-US" sz="2000"/>
              <a:t>Mahault</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5105F5CC-A46B-C548-A3B0-D56A24DEFB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3964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598"/>
    </mc:Choice>
    <mc:Fallback>
      <p:transition spd="slow" advTm="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FE231E-F93B-D14A-9DF5-44A661741032}"/>
              </a:ext>
            </a:extLst>
          </p:cNvPr>
          <p:cNvSpPr>
            <a:spLocks noGrp="1"/>
          </p:cNvSpPr>
          <p:nvPr>
            <p:ph type="title"/>
          </p:nvPr>
        </p:nvSpPr>
        <p:spPr>
          <a:xfrm>
            <a:off x="630936" y="640080"/>
            <a:ext cx="4818888" cy="1481328"/>
          </a:xfrm>
        </p:spPr>
        <p:txBody>
          <a:bodyPr anchor="b">
            <a:normAutofit/>
          </a:bodyPr>
          <a:lstStyle/>
          <a:p>
            <a:r>
              <a:rPr lang="en-US" sz="5000"/>
              <a:t>Importance of women</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FC6F34-4429-BE46-9ECB-E508E6B935A7}"/>
              </a:ext>
            </a:extLst>
          </p:cNvPr>
          <p:cNvSpPr>
            <a:spLocks noGrp="1"/>
          </p:cNvSpPr>
          <p:nvPr>
            <p:ph idx="1"/>
          </p:nvPr>
        </p:nvSpPr>
        <p:spPr>
          <a:xfrm>
            <a:off x="630936" y="2660904"/>
            <a:ext cx="4834128" cy="3752306"/>
          </a:xfrm>
        </p:spPr>
        <p:txBody>
          <a:bodyPr anchor="t">
            <a:normAutofit lnSpcReduction="10000"/>
          </a:bodyPr>
          <a:lstStyle/>
          <a:p>
            <a:r>
              <a:rPr lang="en-US" sz="2200" dirty="0"/>
              <a:t>Before Castro’s rise to power in 1959, women had no more rights than in other country, which were very little, they had to be housewives. 70% of women in the national workforce were domestic servants (worked many hours, very little salary)</a:t>
            </a:r>
          </a:p>
          <a:p>
            <a:r>
              <a:rPr lang="en-US" altLang="en-US" sz="2200" dirty="0"/>
              <a:t>During the 100 days of Ramón Grau government, women were given the right to vote but power was gained by Batista before new rights could be given. </a:t>
            </a:r>
          </a:p>
          <a:p>
            <a:endParaRPr lang="en-US" sz="1500" dirty="0"/>
          </a:p>
        </p:txBody>
      </p:sp>
      <p:pic>
        <p:nvPicPr>
          <p:cNvPr id="4" name="Picture 3">
            <a:extLst>
              <a:ext uri="{FF2B5EF4-FFF2-40B4-BE49-F238E27FC236}">
                <a16:creationId xmlns:a16="http://schemas.microsoft.com/office/drawing/2014/main" id="{5DF60F81-D66E-E747-A0DD-AEEAA05B2CBD}"/>
              </a:ext>
            </a:extLst>
          </p:cNvPr>
          <p:cNvPicPr>
            <a:picLocks noChangeAspect="1"/>
          </p:cNvPicPr>
          <p:nvPr/>
        </p:nvPicPr>
        <p:blipFill>
          <a:blip r:embed="rId5"/>
          <a:stretch>
            <a:fillRect/>
          </a:stretch>
        </p:blipFill>
        <p:spPr>
          <a:xfrm>
            <a:off x="6897205" y="640080"/>
            <a:ext cx="3862654" cy="5577840"/>
          </a:xfrm>
          <a:prstGeom prst="rect">
            <a:avLst/>
          </a:prstGeom>
        </p:spPr>
      </p:pic>
      <p:pic>
        <p:nvPicPr>
          <p:cNvPr id="10" name="Audio 9">
            <a:hlinkClick r:id="" action="ppaction://media"/>
            <a:extLst>
              <a:ext uri="{FF2B5EF4-FFF2-40B4-BE49-F238E27FC236}">
                <a16:creationId xmlns:a16="http://schemas.microsoft.com/office/drawing/2014/main" id="{FEAC2A99-F62C-7248-8B18-F86BE35FEB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29476746"/>
      </p:ext>
    </p:extLst>
  </p:cSld>
  <p:clrMapOvr>
    <a:masterClrMapping/>
  </p:clrMapOvr>
  <mc:AlternateContent xmlns:mc="http://schemas.openxmlformats.org/markup-compatibility/2006">
    <mc:Choice xmlns:p14="http://schemas.microsoft.com/office/powerpoint/2010/main" Requires="p14">
      <p:transition spd="slow" p14:dur="2000" advTm="46998"/>
    </mc:Choice>
    <mc:Fallback>
      <p:transition spd="slow" advTm="46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F38D-A774-B649-9789-9E22A2F096CA}"/>
              </a:ext>
            </a:extLst>
          </p:cNvPr>
          <p:cNvSpPr>
            <a:spLocks noGrp="1"/>
          </p:cNvSpPr>
          <p:nvPr>
            <p:ph type="title"/>
          </p:nvPr>
        </p:nvSpPr>
        <p:spPr>
          <a:xfrm>
            <a:off x="4965430" y="629268"/>
            <a:ext cx="6586491" cy="1286160"/>
          </a:xfrm>
        </p:spPr>
        <p:txBody>
          <a:bodyPr anchor="b">
            <a:normAutofit/>
          </a:bodyPr>
          <a:lstStyle/>
          <a:p>
            <a:r>
              <a:rPr lang="en-US" sz="4100"/>
              <a:t>Women’s Rights under the new constitution</a:t>
            </a:r>
          </a:p>
        </p:txBody>
      </p:sp>
      <p:sp>
        <p:nvSpPr>
          <p:cNvPr id="3" name="Content Placeholder 2">
            <a:extLst>
              <a:ext uri="{FF2B5EF4-FFF2-40B4-BE49-F238E27FC236}">
                <a16:creationId xmlns:a16="http://schemas.microsoft.com/office/drawing/2014/main" id="{6983D482-E90B-8846-A8F1-E1A6F1B166CB}"/>
              </a:ext>
            </a:extLst>
          </p:cNvPr>
          <p:cNvSpPr>
            <a:spLocks noGrp="1"/>
          </p:cNvSpPr>
          <p:nvPr>
            <p:ph idx="1"/>
          </p:nvPr>
        </p:nvSpPr>
        <p:spPr>
          <a:xfrm>
            <a:off x="4965431" y="2438400"/>
            <a:ext cx="6586489" cy="3785419"/>
          </a:xfrm>
        </p:spPr>
        <p:txBody>
          <a:bodyPr>
            <a:normAutofit lnSpcReduction="10000"/>
          </a:bodyPr>
          <a:lstStyle/>
          <a:p>
            <a:pPr lvl="1"/>
            <a:r>
              <a:rPr lang="en-US" altLang="en-US" dirty="0">
                <a:solidFill>
                  <a:srgbClr val="002060"/>
                </a:solidFill>
              </a:rPr>
              <a:t>Economic</a:t>
            </a:r>
            <a:r>
              <a:rPr lang="en-US" altLang="en-US" sz="2000" dirty="0"/>
              <a:t> -&gt; equal pay for equal work</a:t>
            </a:r>
          </a:p>
          <a:p>
            <a:pPr lvl="1"/>
            <a:r>
              <a:rPr lang="en-US" altLang="en-US" dirty="0">
                <a:solidFill>
                  <a:srgbClr val="002060"/>
                </a:solidFill>
              </a:rPr>
              <a:t>Political</a:t>
            </a:r>
            <a:r>
              <a:rPr lang="en-US" altLang="en-US" sz="2000" dirty="0"/>
              <a:t> -&gt; 53% of national parliament seats are filled by women in 2020</a:t>
            </a:r>
          </a:p>
          <a:p>
            <a:pPr lvl="1"/>
            <a:r>
              <a:rPr lang="en-US" altLang="en-US" dirty="0">
                <a:solidFill>
                  <a:srgbClr val="002060"/>
                </a:solidFill>
              </a:rPr>
              <a:t>Social </a:t>
            </a:r>
            <a:r>
              <a:rPr lang="en-US" altLang="en-US" sz="2000" dirty="0"/>
              <a:t>-&gt; By 1961, nearly the whole country was literate, right of abortion, social security equal men/women</a:t>
            </a:r>
          </a:p>
          <a:p>
            <a:pPr lvl="1"/>
            <a:r>
              <a:rPr lang="en-US" altLang="en-US" dirty="0">
                <a:solidFill>
                  <a:srgbClr val="002060"/>
                </a:solidFill>
              </a:rPr>
              <a:t>Cultural</a:t>
            </a:r>
            <a:r>
              <a:rPr lang="en-US" altLang="en-US" sz="2000" dirty="0"/>
              <a:t> -&gt; These continued only to empower women more and more nowadays</a:t>
            </a:r>
          </a:p>
          <a:p>
            <a:pPr lvl="1"/>
            <a:r>
              <a:rPr lang="en-US" altLang="en-US" dirty="0">
                <a:solidFill>
                  <a:srgbClr val="002060"/>
                </a:solidFill>
              </a:rPr>
              <a:t>Family</a:t>
            </a:r>
            <a:r>
              <a:rPr lang="en-US" altLang="en-US" sz="2000" dirty="0"/>
              <a:t> -&gt; Household duties to be spilt equally between husband and wife</a:t>
            </a:r>
          </a:p>
          <a:p>
            <a:pPr lvl="1"/>
            <a:r>
              <a:rPr lang="en-US" altLang="en-US" sz="2000" dirty="0"/>
              <a:t>Opportunities equal to those of men, which could be thanks to communism</a:t>
            </a:r>
          </a:p>
          <a:p>
            <a:endParaRPr lang="en-US" sz="2000" dirty="0"/>
          </a:p>
        </p:txBody>
      </p:sp>
      <p:pic>
        <p:nvPicPr>
          <p:cNvPr id="4" name="Picture 3">
            <a:extLst>
              <a:ext uri="{FF2B5EF4-FFF2-40B4-BE49-F238E27FC236}">
                <a16:creationId xmlns:a16="http://schemas.microsoft.com/office/drawing/2014/main" id="{14420BB7-0169-AB44-926D-78342B2BD446}"/>
              </a:ext>
            </a:extLst>
          </p:cNvPr>
          <p:cNvPicPr>
            <a:picLocks noChangeAspect="1"/>
          </p:cNvPicPr>
          <p:nvPr/>
        </p:nvPicPr>
        <p:blipFill rotWithShape="1">
          <a:blip r:embed="rId4"/>
          <a:srcRect l="12488" r="24987"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0AF89C31-0684-A345-BB12-3188F161CE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0341064"/>
      </p:ext>
    </p:extLst>
  </p:cSld>
  <p:clrMapOvr>
    <a:masterClrMapping/>
  </p:clrMapOvr>
  <mc:AlternateContent xmlns:mc="http://schemas.openxmlformats.org/markup-compatibility/2006">
    <mc:Choice xmlns:p14="http://schemas.microsoft.com/office/powerpoint/2010/main" Requires="p14">
      <p:transition spd="slow" p14:dur="2000" advTm="90596"/>
    </mc:Choice>
    <mc:Fallback>
      <p:transition spd="slow" advTm="9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48F169-D849-D240-ACEC-BBF5A413CC1F}"/>
              </a:ext>
            </a:extLst>
          </p:cNvPr>
          <p:cNvSpPr>
            <a:spLocks noGrp="1"/>
          </p:cNvSpPr>
          <p:nvPr>
            <p:ph type="title"/>
          </p:nvPr>
        </p:nvSpPr>
        <p:spPr>
          <a:xfrm>
            <a:off x="5232400" y="1641752"/>
            <a:ext cx="6140449" cy="1323439"/>
          </a:xfrm>
        </p:spPr>
        <p:txBody>
          <a:bodyPr anchor="t">
            <a:normAutofit/>
          </a:bodyPr>
          <a:lstStyle/>
          <a:p>
            <a:r>
              <a:rPr lang="en-US" sz="4000" dirty="0">
                <a:solidFill>
                  <a:schemeClr val="bg1"/>
                </a:solidFill>
              </a:rPr>
              <a:t>Treatment of artists</a:t>
            </a:r>
          </a:p>
        </p:txBody>
      </p:sp>
      <p:pic>
        <p:nvPicPr>
          <p:cNvPr id="4" name="Picture 3">
            <a:extLst>
              <a:ext uri="{FF2B5EF4-FFF2-40B4-BE49-F238E27FC236}">
                <a16:creationId xmlns:a16="http://schemas.microsoft.com/office/drawing/2014/main" id="{68701148-905D-FD4F-BDB6-5657C6896A59}"/>
              </a:ext>
            </a:extLst>
          </p:cNvPr>
          <p:cNvPicPr>
            <a:picLocks noChangeAspect="1"/>
          </p:cNvPicPr>
          <p:nvPr/>
        </p:nvPicPr>
        <p:blipFill rotWithShape="1">
          <a:blip r:embed="rId4"/>
          <a:srcRect r="-3" b="8975"/>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1" name="Group 10">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FA5B2894-BD64-F741-827F-BA635D17D8FD}"/>
              </a:ext>
            </a:extLst>
          </p:cNvPr>
          <p:cNvSpPr>
            <a:spLocks noGrp="1"/>
          </p:cNvSpPr>
          <p:nvPr>
            <p:ph idx="1"/>
          </p:nvPr>
        </p:nvSpPr>
        <p:spPr>
          <a:xfrm>
            <a:off x="5232401" y="3146400"/>
            <a:ext cx="6140449" cy="2682000"/>
          </a:xfrm>
        </p:spPr>
        <p:txBody>
          <a:bodyPr>
            <a:normAutofit fontScale="92500" lnSpcReduction="10000"/>
          </a:bodyPr>
          <a:lstStyle/>
          <a:p>
            <a:r>
              <a:rPr lang="en-US" sz="2400" dirty="0">
                <a:solidFill>
                  <a:schemeClr val="bg1">
                    <a:alpha val="80000"/>
                  </a:schemeClr>
                </a:solidFill>
              </a:rPr>
              <a:t>After 1959, artists became more isolated from the artistic movement in Europe and America </a:t>
            </a:r>
          </a:p>
          <a:p>
            <a:r>
              <a:rPr lang="en-US" sz="2400" dirty="0">
                <a:solidFill>
                  <a:schemeClr val="bg1">
                    <a:alpha val="80000"/>
                  </a:schemeClr>
                </a:solidFill>
              </a:rPr>
              <a:t>They continued to produce work, but most was used for propaganda</a:t>
            </a:r>
          </a:p>
          <a:p>
            <a:r>
              <a:rPr lang="en-US" sz="2400" dirty="0">
                <a:solidFill>
                  <a:schemeClr val="bg1">
                    <a:alpha val="80000"/>
                  </a:schemeClr>
                </a:solidFill>
              </a:rPr>
              <a:t>Theaters, cinemas, concerts, art exhibitions were all censored</a:t>
            </a:r>
          </a:p>
          <a:p>
            <a:r>
              <a:rPr lang="en-US" sz="2400" dirty="0">
                <a:solidFill>
                  <a:schemeClr val="bg1">
                    <a:alpha val="80000"/>
                  </a:schemeClr>
                </a:solidFill>
              </a:rPr>
              <a:t>“Guerrillero </a:t>
            </a:r>
            <a:r>
              <a:rPr lang="en-US" sz="2400" dirty="0" err="1">
                <a:solidFill>
                  <a:schemeClr val="bg1">
                    <a:alpha val="80000"/>
                  </a:schemeClr>
                </a:solidFill>
              </a:rPr>
              <a:t>Heroica</a:t>
            </a:r>
            <a:r>
              <a:rPr lang="en-US" sz="2400" dirty="0">
                <a:solidFill>
                  <a:schemeClr val="bg1">
                    <a:alpha val="80000"/>
                  </a:schemeClr>
                </a:solidFill>
              </a:rPr>
              <a:t>”,-&gt; heroic guerilla, picture of Che Guevara by </a:t>
            </a:r>
            <a:r>
              <a:rPr lang="en-US" sz="2400" dirty="0" err="1">
                <a:solidFill>
                  <a:schemeClr val="bg1">
                    <a:alpha val="80000"/>
                  </a:schemeClr>
                </a:solidFill>
              </a:rPr>
              <a:t>Korda</a:t>
            </a:r>
            <a:endParaRPr lang="en-US" sz="2400" dirty="0">
              <a:solidFill>
                <a:schemeClr val="bg1">
                  <a:alpha val="80000"/>
                </a:schemeClr>
              </a:solidFill>
            </a:endParaRPr>
          </a:p>
        </p:txBody>
      </p:sp>
      <p:pic>
        <p:nvPicPr>
          <p:cNvPr id="6" name="Audio 5">
            <a:hlinkClick r:id="" action="ppaction://media"/>
            <a:extLst>
              <a:ext uri="{FF2B5EF4-FFF2-40B4-BE49-F238E27FC236}">
                <a16:creationId xmlns:a16="http://schemas.microsoft.com/office/drawing/2014/main" id="{0EC408C0-D5D5-6844-9FB8-A3CF6ACEDE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2979197"/>
      </p:ext>
    </p:extLst>
  </p:cSld>
  <p:clrMapOvr>
    <a:masterClrMapping/>
  </p:clrMapOvr>
  <mc:AlternateContent xmlns:mc="http://schemas.openxmlformats.org/markup-compatibility/2006">
    <mc:Choice xmlns:p14="http://schemas.microsoft.com/office/powerpoint/2010/main" Requires="p14">
      <p:transition spd="slow" p14:dur="2000" advTm="39606"/>
    </mc:Choice>
    <mc:Fallback>
      <p:transition spd="slow" advTm="3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B452B4-E4A1-C045-9578-760B72057BAA}"/>
              </a:ext>
            </a:extLst>
          </p:cNvPr>
          <p:cNvSpPr>
            <a:spLocks noGrp="1"/>
          </p:cNvSpPr>
          <p:nvPr>
            <p:ph type="title"/>
          </p:nvPr>
        </p:nvSpPr>
        <p:spPr>
          <a:xfrm>
            <a:off x="652750" y="657498"/>
            <a:ext cx="4806184" cy="1672047"/>
          </a:xfrm>
          <a:noFill/>
        </p:spPr>
        <p:txBody>
          <a:bodyPr vert="horz" lIns="91440" tIns="45720" rIns="91440" bIns="45720" rtlCol="0" anchor="b">
            <a:normAutofit/>
          </a:bodyPr>
          <a:lstStyle/>
          <a:p>
            <a:r>
              <a:rPr lang="en-US" sz="5400" dirty="0">
                <a:solidFill>
                  <a:schemeClr val="bg1"/>
                </a:solidFill>
              </a:rPr>
              <a:t>Propaganda image</a:t>
            </a:r>
          </a:p>
        </p:txBody>
      </p:sp>
      <p:sp>
        <p:nvSpPr>
          <p:cNvPr id="3" name="Content Placeholder 2">
            <a:extLst>
              <a:ext uri="{FF2B5EF4-FFF2-40B4-BE49-F238E27FC236}">
                <a16:creationId xmlns:a16="http://schemas.microsoft.com/office/drawing/2014/main" id="{F38A64B7-ED3C-B045-9A63-E828849B9F56}"/>
              </a:ext>
            </a:extLst>
          </p:cNvPr>
          <p:cNvSpPr>
            <a:spLocks noGrp="1"/>
          </p:cNvSpPr>
          <p:nvPr>
            <p:ph idx="1"/>
          </p:nvPr>
        </p:nvSpPr>
        <p:spPr>
          <a:xfrm>
            <a:off x="644908" y="2592977"/>
            <a:ext cx="4806184" cy="3775166"/>
          </a:xfrm>
          <a:noFill/>
        </p:spPr>
        <p:txBody>
          <a:bodyPr vert="horz" lIns="91440" tIns="45720" rIns="91440" bIns="45720" rtlCol="0">
            <a:normAutofit/>
          </a:bodyPr>
          <a:lstStyle/>
          <a:p>
            <a:pPr marL="0" indent="0">
              <a:buNone/>
            </a:pPr>
            <a:r>
              <a:rPr lang="en-US" dirty="0">
                <a:solidFill>
                  <a:schemeClr val="bg1"/>
                </a:solidFill>
              </a:rPr>
              <a:t>This depicts the former US president, Richard Nixon, as a psychedelic vampire.</a:t>
            </a:r>
          </a:p>
          <a:p>
            <a:pPr marL="0" indent="0">
              <a:buNone/>
            </a:pPr>
            <a:r>
              <a:rPr lang="en-US" dirty="0">
                <a:solidFill>
                  <a:schemeClr val="bg1"/>
                </a:solidFill>
              </a:rPr>
              <a:t>These connotations not being very nice, Americans were often depicted in evil ways like here.</a:t>
            </a:r>
          </a:p>
          <a:p>
            <a:pPr marL="0" indent="0">
              <a:buNone/>
            </a:pPr>
            <a:endParaRPr lang="en-US" dirty="0">
              <a:solidFill>
                <a:schemeClr val="bg1"/>
              </a:solidFill>
            </a:endParaRPr>
          </a:p>
          <a:p>
            <a:pPr marL="0" indent="0">
              <a:buNone/>
            </a:pPr>
            <a:endParaRPr lang="en-US" dirty="0">
              <a:solidFill>
                <a:schemeClr val="bg1"/>
              </a:solidFill>
            </a:endParaRPr>
          </a:p>
        </p:txBody>
      </p:sp>
      <p:pic>
        <p:nvPicPr>
          <p:cNvPr id="4" name="Picture 3">
            <a:extLst>
              <a:ext uri="{FF2B5EF4-FFF2-40B4-BE49-F238E27FC236}">
                <a16:creationId xmlns:a16="http://schemas.microsoft.com/office/drawing/2014/main" id="{2234C1CD-97EF-A149-960C-B1DC2FA64BF7}"/>
              </a:ext>
            </a:extLst>
          </p:cNvPr>
          <p:cNvPicPr>
            <a:picLocks noChangeAspect="1"/>
          </p:cNvPicPr>
          <p:nvPr/>
        </p:nvPicPr>
        <p:blipFill rotWithShape="1">
          <a:blip r:embed="rId4"/>
          <a:srcRect t="7710" r="2" b="17598"/>
          <a:stretch/>
        </p:blipFill>
        <p:spPr>
          <a:xfrm>
            <a:off x="6095999" y="10"/>
            <a:ext cx="6105655" cy="6857990"/>
          </a:xfrm>
          <a:prstGeom prst="rect">
            <a:avLst/>
          </a:prstGeom>
        </p:spPr>
      </p:pic>
      <p:pic>
        <p:nvPicPr>
          <p:cNvPr id="7" name="Audio 6">
            <a:hlinkClick r:id="" action="ppaction://media"/>
            <a:extLst>
              <a:ext uri="{FF2B5EF4-FFF2-40B4-BE49-F238E27FC236}">
                <a16:creationId xmlns:a16="http://schemas.microsoft.com/office/drawing/2014/main" id="{EFD5E7FB-A145-4D45-BAD6-21CC1858C0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08863917"/>
      </p:ext>
    </p:extLst>
  </p:cSld>
  <p:clrMapOvr>
    <a:masterClrMapping/>
  </p:clrMapOvr>
  <mc:AlternateContent xmlns:mc="http://schemas.openxmlformats.org/markup-compatibility/2006">
    <mc:Choice xmlns:p14="http://schemas.microsoft.com/office/powerpoint/2010/main" Requires="p14">
      <p:transition spd="slow" p14:dur="2000" advTm="27891"/>
    </mc:Choice>
    <mc:Fallback>
      <p:transition spd="slow" advTm="2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2B4EC-9C4A-094B-827C-A29B34D2A4CB}"/>
              </a:ext>
            </a:extLst>
          </p:cNvPr>
          <p:cNvPicPr>
            <a:picLocks noChangeAspect="1"/>
          </p:cNvPicPr>
          <p:nvPr/>
        </p:nvPicPr>
        <p:blipFill rotWithShape="1">
          <a:blip r:embed="rId4"/>
          <a:srcRect t="4173" b="10922"/>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D1D1332-1184-1646-9AC5-C5C06665EAA5}"/>
              </a:ext>
            </a:extLst>
          </p:cNvPr>
          <p:cNvSpPr>
            <a:spLocks noGrp="1"/>
          </p:cNvSpPr>
          <p:nvPr>
            <p:ph type="title"/>
          </p:nvPr>
        </p:nvSpPr>
        <p:spPr>
          <a:xfrm>
            <a:off x="709448" y="1913950"/>
            <a:ext cx="4204137" cy="1342754"/>
          </a:xfrm>
        </p:spPr>
        <p:txBody>
          <a:bodyPr>
            <a:normAutofit/>
          </a:bodyPr>
          <a:lstStyle/>
          <a:p>
            <a:pPr algn="ctr"/>
            <a:r>
              <a:rPr lang="en-US" sz="3600"/>
              <a:t>Respect of artists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AB9B6D7-78C1-E146-B2CB-33D9F39B6E09}"/>
              </a:ext>
            </a:extLst>
          </p:cNvPr>
          <p:cNvSpPr>
            <a:spLocks noGrp="1"/>
          </p:cNvSpPr>
          <p:nvPr>
            <p:ph idx="1"/>
          </p:nvPr>
        </p:nvSpPr>
        <p:spPr>
          <a:xfrm>
            <a:off x="525516" y="3417573"/>
            <a:ext cx="4593021" cy="2619839"/>
          </a:xfrm>
        </p:spPr>
        <p:txBody>
          <a:bodyPr anchor="ctr">
            <a:normAutofit/>
          </a:bodyPr>
          <a:lstStyle/>
          <a:p>
            <a:r>
              <a:rPr lang="en-US" sz="1800" dirty="0"/>
              <a:t>Salón de Mayo was held in Havana in July 1967</a:t>
            </a:r>
          </a:p>
          <a:p>
            <a:r>
              <a:rPr lang="en-US" sz="1800" dirty="0"/>
              <a:t>Organized by Carlos </a:t>
            </a:r>
            <a:r>
              <a:rPr lang="en-US" sz="1800" dirty="0" err="1"/>
              <a:t>Franqui</a:t>
            </a:r>
            <a:r>
              <a:rPr lang="en-US" sz="1800" dirty="0"/>
              <a:t>, it was the peak or artistic free expression and uncensored art.</a:t>
            </a:r>
          </a:p>
          <a:p>
            <a:r>
              <a:rPr lang="en-US" sz="1800" dirty="0"/>
              <a:t>In the 1980s, a lot of artists graduated from the Cuban art school to go teach around the country freedom of expression through the arts.</a:t>
            </a:r>
          </a:p>
        </p:txBody>
      </p:sp>
      <p:pic>
        <p:nvPicPr>
          <p:cNvPr id="5" name="Audio 4">
            <a:hlinkClick r:id="" action="ppaction://media"/>
            <a:extLst>
              <a:ext uri="{FF2B5EF4-FFF2-40B4-BE49-F238E27FC236}">
                <a16:creationId xmlns:a16="http://schemas.microsoft.com/office/drawing/2014/main" id="{28F74395-A29A-BF4E-AF10-DAC049D7E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7061320"/>
      </p:ext>
    </p:extLst>
  </p:cSld>
  <p:clrMapOvr>
    <a:masterClrMapping/>
  </p:clrMapOvr>
  <mc:AlternateContent xmlns:mc="http://schemas.openxmlformats.org/markup-compatibility/2006">
    <mc:Choice xmlns:p14="http://schemas.microsoft.com/office/powerpoint/2010/main" Requires="p14">
      <p:transition spd="slow" p14:dur="2000" advTm="44326"/>
    </mc:Choice>
    <mc:Fallback>
      <p:transition spd="slow" advTm="44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5328D1D-666D-5940-9308-1AF2AA029985}"/>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Racial respect from the government</a:t>
            </a:r>
          </a:p>
        </p:txBody>
      </p:sp>
      <p:sp>
        <p:nvSpPr>
          <p:cNvPr id="3" name="Content Placeholder 2">
            <a:extLst>
              <a:ext uri="{FF2B5EF4-FFF2-40B4-BE49-F238E27FC236}">
                <a16:creationId xmlns:a16="http://schemas.microsoft.com/office/drawing/2014/main" id="{6672C502-C678-D24E-AF4B-A0B57A5D4E40}"/>
              </a:ext>
            </a:extLst>
          </p:cNvPr>
          <p:cNvSpPr>
            <a:spLocks noGrp="1"/>
          </p:cNvSpPr>
          <p:nvPr>
            <p:ph idx="1"/>
          </p:nvPr>
        </p:nvSpPr>
        <p:spPr>
          <a:xfrm>
            <a:off x="1222645" y="2494449"/>
            <a:ext cx="4802404" cy="4118621"/>
          </a:xfrm>
        </p:spPr>
        <p:txBody>
          <a:bodyPr>
            <a:normAutofit fontScale="92500" lnSpcReduction="10000"/>
          </a:bodyPr>
          <a:lstStyle/>
          <a:p>
            <a:r>
              <a:rPr lang="en-US" sz="2100" dirty="0"/>
              <a:t>By 1959, Castro and his party had banned all forms of racism.</a:t>
            </a:r>
          </a:p>
          <a:p>
            <a:r>
              <a:rPr lang="en-US" sz="2100" dirty="0"/>
              <a:t> “No blacks, but citizens”</a:t>
            </a:r>
          </a:p>
          <a:p>
            <a:r>
              <a:rPr lang="en-US" sz="2100" dirty="0"/>
              <a:t>In 1966, Castro said “discrimination disappeared when class privileges disappeared”</a:t>
            </a:r>
          </a:p>
          <a:p>
            <a:r>
              <a:rPr lang="en-US" sz="2100" dirty="0"/>
              <a:t>As the Afro-Cubans were at the bottom of the social scale because of racism, this gave them easier access to many things including:</a:t>
            </a:r>
          </a:p>
          <a:p>
            <a:r>
              <a:rPr lang="en-US" sz="2100" dirty="0"/>
              <a:t>Education</a:t>
            </a:r>
          </a:p>
          <a:p>
            <a:r>
              <a:rPr lang="en-US" sz="2100" dirty="0"/>
              <a:t>Health</a:t>
            </a:r>
          </a:p>
          <a:p>
            <a:r>
              <a:rPr lang="en-US" sz="2100" dirty="0"/>
              <a:t>More employment opportunities</a:t>
            </a:r>
          </a:p>
          <a:p>
            <a:r>
              <a:rPr lang="en-US" sz="2100" dirty="0"/>
              <a:t>Better housing</a:t>
            </a:r>
          </a:p>
          <a:p>
            <a:endParaRPr lang="en-US" sz="1700" dirty="0"/>
          </a:p>
        </p:txBody>
      </p:sp>
      <p:pic>
        <p:nvPicPr>
          <p:cNvPr id="4" name="Picture 3">
            <a:extLst>
              <a:ext uri="{FF2B5EF4-FFF2-40B4-BE49-F238E27FC236}">
                <a16:creationId xmlns:a16="http://schemas.microsoft.com/office/drawing/2014/main" id="{C9D79B4E-C3C0-5145-B8D5-1BAF98AE6E5B}"/>
              </a:ext>
            </a:extLst>
          </p:cNvPr>
          <p:cNvPicPr>
            <a:picLocks noChangeAspect="1"/>
          </p:cNvPicPr>
          <p:nvPr/>
        </p:nvPicPr>
        <p:blipFill rotWithShape="1">
          <a:blip r:embed="rId4"/>
          <a:srcRect t="1396"/>
          <a:stretch/>
        </p:blipFill>
        <p:spPr>
          <a:xfrm>
            <a:off x="6098892" y="2492376"/>
            <a:ext cx="4802404" cy="3563372"/>
          </a:xfrm>
          <a:prstGeom prst="rect">
            <a:avLst/>
          </a:prstGeom>
        </p:spPr>
      </p:pic>
      <p:pic>
        <p:nvPicPr>
          <p:cNvPr id="5" name="Audio 4">
            <a:hlinkClick r:id="" action="ppaction://media"/>
            <a:extLst>
              <a:ext uri="{FF2B5EF4-FFF2-40B4-BE49-F238E27FC236}">
                <a16:creationId xmlns:a16="http://schemas.microsoft.com/office/drawing/2014/main" id="{1616B050-5401-BC4B-810F-0C699D42A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5396722"/>
      </p:ext>
    </p:extLst>
  </p:cSld>
  <p:clrMapOvr>
    <a:masterClrMapping/>
  </p:clrMapOvr>
  <mc:AlternateContent xmlns:mc="http://schemas.openxmlformats.org/markup-compatibility/2006">
    <mc:Choice xmlns:p14="http://schemas.microsoft.com/office/powerpoint/2010/main" Requires="p14">
      <p:transition spd="slow" p14:dur="2000" advTm="60991"/>
    </mc:Choice>
    <mc:Fallback>
      <p:transition spd="slow" advTm="6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2F30-7AAA-964E-B7EB-52E74D32AF9E}"/>
              </a:ext>
            </a:extLst>
          </p:cNvPr>
          <p:cNvSpPr>
            <a:spLocks noGrp="1"/>
          </p:cNvSpPr>
          <p:nvPr>
            <p:ph type="title"/>
          </p:nvPr>
        </p:nvSpPr>
        <p:spPr>
          <a:xfrm>
            <a:off x="762001" y="803325"/>
            <a:ext cx="5314536" cy="1325563"/>
          </a:xfrm>
        </p:spPr>
        <p:txBody>
          <a:bodyPr>
            <a:normAutofit/>
          </a:bodyPr>
          <a:lstStyle/>
          <a:p>
            <a:r>
              <a:rPr lang="en-US" dirty="0"/>
              <a:t>Racial discrimination from the population</a:t>
            </a:r>
          </a:p>
        </p:txBody>
      </p:sp>
      <p:sp>
        <p:nvSpPr>
          <p:cNvPr id="3" name="Content Placeholder 2">
            <a:extLst>
              <a:ext uri="{FF2B5EF4-FFF2-40B4-BE49-F238E27FC236}">
                <a16:creationId xmlns:a16="http://schemas.microsoft.com/office/drawing/2014/main" id="{754BB111-87F0-B940-A9F4-E7DEC68172FE}"/>
              </a:ext>
            </a:extLst>
          </p:cNvPr>
          <p:cNvSpPr>
            <a:spLocks noGrp="1"/>
          </p:cNvSpPr>
          <p:nvPr>
            <p:ph idx="1"/>
          </p:nvPr>
        </p:nvSpPr>
        <p:spPr>
          <a:xfrm>
            <a:off x="762000" y="2279018"/>
            <a:ext cx="5314543" cy="3375920"/>
          </a:xfrm>
        </p:spPr>
        <p:txBody>
          <a:bodyPr anchor="t">
            <a:normAutofit/>
          </a:bodyPr>
          <a:lstStyle/>
          <a:p>
            <a:r>
              <a:rPr lang="en-US" sz="1700" dirty="0"/>
              <a:t>Although racism was banned from the government, it didn’t stop the population to discriminate the Afro-Cubans.</a:t>
            </a:r>
          </a:p>
          <a:p>
            <a:r>
              <a:rPr lang="en-US" sz="1700" dirty="0"/>
              <a:t>The white population of Cuba couldn’t accept that their former domestics and slaves earned the same wages, had equal employment opportunities and recreational facilities</a:t>
            </a:r>
          </a:p>
          <a:p>
            <a:r>
              <a:rPr lang="en-US" sz="1700" dirty="0"/>
              <a:t>As racism was banned, a civils' rights movement would be vey dangerous for black people so there was a lot of undercover racism.</a:t>
            </a:r>
          </a:p>
          <a:p>
            <a:r>
              <a:rPr lang="en-US" sz="1700" dirty="0"/>
              <a:t>Speaking about racism was very taboo and considered counter revolutionary </a:t>
            </a:r>
          </a:p>
          <a:p>
            <a:endParaRPr lang="en-US" sz="1700" dirty="0"/>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110B34E-646C-F54D-9AA5-97E6486B3C52}"/>
              </a:ext>
            </a:extLst>
          </p:cNvPr>
          <p:cNvPicPr>
            <a:picLocks noChangeAspect="1"/>
          </p:cNvPicPr>
          <p:nvPr/>
        </p:nvPicPr>
        <p:blipFill rotWithShape="1">
          <a:blip r:embed="rId4"/>
          <a:srcRect l="8520" r="19547"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7" name="Audio 6">
            <a:hlinkClick r:id="" action="ppaction://media"/>
            <a:extLst>
              <a:ext uri="{FF2B5EF4-FFF2-40B4-BE49-F238E27FC236}">
                <a16:creationId xmlns:a16="http://schemas.microsoft.com/office/drawing/2014/main" id="{EC235E82-190D-ED49-A22B-8F3C665FA4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98776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7783"/>
    </mc:Choice>
    <mc:Fallback>
      <p:transition spd="slow" advTm="7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C8E6C-7D00-E345-B713-BD2C4ABC1330}"/>
              </a:ext>
            </a:extLst>
          </p:cNvPr>
          <p:cNvSpPr>
            <a:spLocks noGrp="1"/>
          </p:cNvSpPr>
          <p:nvPr>
            <p:ph type="title"/>
          </p:nvPr>
        </p:nvSpPr>
        <p:spPr>
          <a:xfrm>
            <a:off x="481013" y="3752849"/>
            <a:ext cx="3290887" cy="2452687"/>
          </a:xfrm>
        </p:spPr>
        <p:txBody>
          <a:bodyPr anchor="ctr">
            <a:normAutofit/>
          </a:bodyPr>
          <a:lstStyle/>
          <a:p>
            <a:r>
              <a:rPr lang="en-US" sz="3600"/>
              <a:t>Propaganda</a:t>
            </a:r>
          </a:p>
        </p:txBody>
      </p:sp>
      <p:pic>
        <p:nvPicPr>
          <p:cNvPr id="4" name="Picture 3">
            <a:extLst>
              <a:ext uri="{FF2B5EF4-FFF2-40B4-BE49-F238E27FC236}">
                <a16:creationId xmlns:a16="http://schemas.microsoft.com/office/drawing/2014/main" id="{2A22FF82-6440-464A-BB6B-C1435A5BEFD1}"/>
              </a:ext>
            </a:extLst>
          </p:cNvPr>
          <p:cNvPicPr>
            <a:picLocks noChangeAspect="1"/>
          </p:cNvPicPr>
          <p:nvPr/>
        </p:nvPicPr>
        <p:blipFill rotWithShape="1">
          <a:blip r:embed="rId4"/>
          <a:srcRect t="31695" b="2758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51945AC-C82D-A94E-A3CB-CF91AE875E76}"/>
              </a:ext>
            </a:extLst>
          </p:cNvPr>
          <p:cNvSpPr>
            <a:spLocks noGrp="1"/>
          </p:cNvSpPr>
          <p:nvPr>
            <p:ph idx="1"/>
          </p:nvPr>
        </p:nvSpPr>
        <p:spPr>
          <a:xfrm>
            <a:off x="4223982" y="3752850"/>
            <a:ext cx="7485413" cy="2452687"/>
          </a:xfrm>
        </p:spPr>
        <p:txBody>
          <a:bodyPr anchor="ctr">
            <a:normAutofit/>
          </a:bodyPr>
          <a:lstStyle/>
          <a:p>
            <a:r>
              <a:rPr lang="en-US" sz="1800"/>
              <a:t>As much as there was propaganda done by artists, it wasn’t to glorify Castro, it was to drag down the USA and explain why they are so evil.</a:t>
            </a:r>
          </a:p>
          <a:p>
            <a:r>
              <a:rPr lang="en-US" sz="1800"/>
              <a:t>Castro’s cult of personality wasn’t as strong as the one for other dictators, no street named after him in Cuba, or no money printed with his face on. </a:t>
            </a:r>
          </a:p>
          <a:p>
            <a:r>
              <a:rPr lang="en-US" sz="1800"/>
              <a:t>The population was supposed to idolize the revolution and the communist movement. </a:t>
            </a:r>
          </a:p>
          <a:p>
            <a:r>
              <a:rPr lang="en-US" sz="1800"/>
              <a:t>This could be a reason why the counterrevolutionaries and opposants to everyone being equal were so badly treated as it opposed communism. </a:t>
            </a:r>
          </a:p>
        </p:txBody>
      </p:sp>
      <p:pic>
        <p:nvPicPr>
          <p:cNvPr id="5" name="Audio 4">
            <a:hlinkClick r:id="" action="ppaction://media"/>
            <a:extLst>
              <a:ext uri="{FF2B5EF4-FFF2-40B4-BE49-F238E27FC236}">
                <a16:creationId xmlns:a16="http://schemas.microsoft.com/office/drawing/2014/main" id="{981BADA4-56F3-2447-9EBB-70EBD97727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6141287"/>
      </p:ext>
    </p:extLst>
  </p:cSld>
  <p:clrMapOvr>
    <a:masterClrMapping/>
  </p:clrMapOvr>
  <mc:AlternateContent xmlns:mc="http://schemas.openxmlformats.org/markup-compatibility/2006">
    <mc:Choice xmlns:p14="http://schemas.microsoft.com/office/powerpoint/2010/main" Requires="p14">
      <p:transition spd="slow" p14:dur="2000" advTm="89839"/>
    </mc:Choice>
    <mc:Fallback>
      <p:transition spd="slow" advTm="8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6B3DF3-4614-46A9-9E5E-D14431DCC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B5EE7-CF8F-7946-B184-8CBC5376B649}"/>
              </a:ext>
            </a:extLst>
          </p:cNvPr>
          <p:cNvSpPr>
            <a:spLocks noGrp="1"/>
          </p:cNvSpPr>
          <p:nvPr>
            <p:ph type="title"/>
          </p:nvPr>
        </p:nvSpPr>
        <p:spPr>
          <a:xfrm>
            <a:off x="1271588" y="662399"/>
            <a:ext cx="4460543" cy="1494000"/>
          </a:xfrm>
        </p:spPr>
        <p:txBody>
          <a:bodyPr anchor="t">
            <a:normAutofit/>
          </a:bodyPr>
          <a:lstStyle/>
          <a:p>
            <a:r>
              <a:rPr lang="en-US" sz="3700"/>
              <a:t>Persecuted minorities in Castro’s Cuba</a:t>
            </a:r>
          </a:p>
        </p:txBody>
      </p:sp>
      <p:grpSp>
        <p:nvGrpSpPr>
          <p:cNvPr id="11" name="Group 10">
            <a:extLst>
              <a:ext uri="{FF2B5EF4-FFF2-40B4-BE49-F238E27FC236}">
                <a16:creationId xmlns:a16="http://schemas.microsoft.com/office/drawing/2014/main" id="{96AF5BED-1831-4A88-91BC-55D58BF9F2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2" name="Freeform 6">
              <a:extLst>
                <a:ext uri="{FF2B5EF4-FFF2-40B4-BE49-F238E27FC236}">
                  <a16:creationId xmlns:a16="http://schemas.microsoft.com/office/drawing/2014/main" id="{544BD6EE-970C-4DF5-A508-F6127787C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3" name="Freeform 6">
              <a:extLst>
                <a:ext uri="{FF2B5EF4-FFF2-40B4-BE49-F238E27FC236}">
                  <a16:creationId xmlns:a16="http://schemas.microsoft.com/office/drawing/2014/main" id="{B0ECD73E-712E-4743-BE0D-7BDF10DAB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graphicFrame>
        <p:nvGraphicFramePr>
          <p:cNvPr id="19" name="Content Placeholder 2">
            <a:extLst>
              <a:ext uri="{FF2B5EF4-FFF2-40B4-BE49-F238E27FC236}">
                <a16:creationId xmlns:a16="http://schemas.microsoft.com/office/drawing/2014/main" id="{ACAD9C5B-E84D-4B4C-96DC-1EDE7575BD7E}"/>
              </a:ext>
            </a:extLst>
          </p:cNvPr>
          <p:cNvGraphicFramePr>
            <a:graphicFrameLocks noGrp="1"/>
          </p:cNvGraphicFramePr>
          <p:nvPr>
            <p:ph idx="1"/>
            <p:extLst>
              <p:ext uri="{D42A27DB-BD31-4B8C-83A1-F6EECF244321}">
                <p14:modId xmlns:p14="http://schemas.microsoft.com/office/powerpoint/2010/main" val="3040678333"/>
              </p:ext>
            </p:extLst>
          </p:nvPr>
        </p:nvGraphicFramePr>
        <p:xfrm>
          <a:off x="1251679" y="2286001"/>
          <a:ext cx="4475354" cy="384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People walking on a street&#10;&#10;Description automatically generated with low confidence">
            <a:extLst>
              <a:ext uri="{FF2B5EF4-FFF2-40B4-BE49-F238E27FC236}">
                <a16:creationId xmlns:a16="http://schemas.microsoft.com/office/drawing/2014/main" id="{86541AC0-C256-F942-B643-F0D182FEEB87}"/>
              </a:ext>
            </a:extLst>
          </p:cNvPr>
          <p:cNvPicPr>
            <a:picLocks noChangeAspect="1"/>
          </p:cNvPicPr>
          <p:nvPr/>
        </p:nvPicPr>
        <p:blipFill rotWithShape="1">
          <a:blip r:embed="rId10"/>
          <a:srcRect l="22832" r="10525"/>
          <a:stretch/>
        </p:blipFill>
        <p:spPr>
          <a:xfrm>
            <a:off x="6098192" y="10"/>
            <a:ext cx="6093808" cy="6857990"/>
          </a:xfrm>
          <a:prstGeom prst="rect">
            <a:avLst/>
          </a:prstGeom>
        </p:spPr>
      </p:pic>
      <p:pic>
        <p:nvPicPr>
          <p:cNvPr id="6" name="Audio 5">
            <a:hlinkClick r:id="" action="ppaction://media"/>
            <a:extLst>
              <a:ext uri="{FF2B5EF4-FFF2-40B4-BE49-F238E27FC236}">
                <a16:creationId xmlns:a16="http://schemas.microsoft.com/office/drawing/2014/main" id="{DCC66DC7-BCE1-AE4B-BB20-F0A96BA427F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20113225"/>
      </p:ext>
    </p:extLst>
  </p:cSld>
  <p:clrMapOvr>
    <a:masterClrMapping/>
  </p:clrMapOvr>
  <mc:AlternateContent xmlns:mc="http://schemas.openxmlformats.org/markup-compatibility/2006">
    <mc:Choice xmlns:p14="http://schemas.microsoft.com/office/powerpoint/2010/main" Requires="p14">
      <p:transition spd="slow" p14:dur="2000" advTm="26256"/>
    </mc:Choice>
    <mc:Fallback>
      <p:transition spd="slow" advTm="2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0">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12" name="Rectangle 1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8" name="Rectangle 1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C8E14EA7-66DF-C74B-B9D5-E28633E7852F}"/>
              </a:ext>
            </a:extLst>
          </p:cNvPr>
          <p:cNvSpPr>
            <a:spLocks noGrp="1"/>
          </p:cNvSpPr>
          <p:nvPr>
            <p:ph type="title"/>
          </p:nvPr>
        </p:nvSpPr>
        <p:spPr>
          <a:xfrm>
            <a:off x="1218505" y="700220"/>
            <a:ext cx="5386539" cy="1492132"/>
          </a:xfrm>
        </p:spPr>
        <p:txBody>
          <a:bodyPr anchor="t">
            <a:normAutofit/>
          </a:bodyPr>
          <a:lstStyle/>
          <a:p>
            <a:r>
              <a:rPr lang="en-US" dirty="0"/>
              <a:t>Military Service</a:t>
            </a:r>
          </a:p>
        </p:txBody>
      </p:sp>
      <p:sp>
        <p:nvSpPr>
          <p:cNvPr id="3" name="Content Placeholder 2">
            <a:extLst>
              <a:ext uri="{FF2B5EF4-FFF2-40B4-BE49-F238E27FC236}">
                <a16:creationId xmlns:a16="http://schemas.microsoft.com/office/drawing/2014/main" id="{08E454B2-CE4C-FE48-A420-B25D7774AB06}"/>
              </a:ext>
            </a:extLst>
          </p:cNvPr>
          <p:cNvSpPr>
            <a:spLocks noGrp="1"/>
          </p:cNvSpPr>
          <p:nvPr>
            <p:ph idx="1"/>
          </p:nvPr>
        </p:nvSpPr>
        <p:spPr>
          <a:xfrm>
            <a:off x="292913" y="1501494"/>
            <a:ext cx="5386539" cy="4427261"/>
          </a:xfrm>
        </p:spPr>
        <p:txBody>
          <a:bodyPr>
            <a:normAutofit fontScale="92500" lnSpcReduction="10000"/>
          </a:bodyPr>
          <a:lstStyle/>
          <a:p>
            <a:r>
              <a:rPr lang="en-US" sz="3200" dirty="0">
                <a:solidFill>
                  <a:schemeClr val="tx1">
                    <a:alpha val="60000"/>
                  </a:schemeClr>
                </a:solidFill>
              </a:rPr>
              <a:t>UMAPs, Military Units to Aid Production were created in 1965. They were essentially camps to educate teenage boys and allow them for good employment opportunities as adults.  This was called their military service.</a:t>
            </a:r>
          </a:p>
          <a:p>
            <a:r>
              <a:rPr lang="en-US" sz="3200" dirty="0">
                <a:solidFill>
                  <a:schemeClr val="tx1">
                    <a:alpha val="60000"/>
                  </a:schemeClr>
                </a:solidFill>
              </a:rPr>
              <a:t>However, there were some that were turned into labor camps for targeted minorities.</a:t>
            </a:r>
          </a:p>
        </p:txBody>
      </p:sp>
      <p:sp>
        <p:nvSpPr>
          <p:cNvPr id="15" name="Freeform: Shape 14">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94D5BD7-1650-8741-8EFE-ADFFA90F5982}"/>
              </a:ext>
            </a:extLst>
          </p:cNvPr>
          <p:cNvPicPr>
            <a:picLocks noChangeAspect="1"/>
          </p:cNvPicPr>
          <p:nvPr/>
        </p:nvPicPr>
        <p:blipFill rotWithShape="1">
          <a:blip r:embed="rId5"/>
          <a:srcRect l="2829" r="20535" b="-2"/>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pic>
        <p:nvPicPr>
          <p:cNvPr id="8" name="Audio 7">
            <a:hlinkClick r:id="" action="ppaction://media"/>
            <a:extLst>
              <a:ext uri="{FF2B5EF4-FFF2-40B4-BE49-F238E27FC236}">
                <a16:creationId xmlns:a16="http://schemas.microsoft.com/office/drawing/2014/main" id="{8EEDBD6D-0714-B047-A0C9-6208CD45FA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3087829"/>
      </p:ext>
    </p:extLst>
  </p:cSld>
  <p:clrMapOvr>
    <a:masterClrMapping/>
  </p:clrMapOvr>
  <mc:AlternateContent xmlns:mc="http://schemas.openxmlformats.org/markup-compatibility/2006">
    <mc:Choice xmlns:p14="http://schemas.microsoft.com/office/powerpoint/2010/main" Requires="p14">
      <p:transition spd="slow" p14:dur="2000" advTm="42270"/>
    </mc:Choice>
    <mc:Fallback>
      <p:transition spd="slow" advTm="4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841AE-4599-584E-9584-A58F30908A36}"/>
              </a:ext>
            </a:extLst>
          </p:cNvPr>
          <p:cNvSpPr>
            <a:spLocks noGrp="1"/>
          </p:cNvSpPr>
          <p:nvPr>
            <p:ph type="title"/>
          </p:nvPr>
        </p:nvSpPr>
        <p:spPr>
          <a:xfrm>
            <a:off x="838200" y="262859"/>
            <a:ext cx="10515600" cy="942680"/>
          </a:xfrm>
        </p:spPr>
        <p:txBody>
          <a:bodyPr/>
          <a:lstStyle/>
          <a:p>
            <a:r>
              <a:rPr lang="en-US" dirty="0"/>
              <a:t>Labor camps</a:t>
            </a:r>
          </a:p>
        </p:txBody>
      </p:sp>
      <p:sp>
        <p:nvSpPr>
          <p:cNvPr id="3" name="Content Placeholder 2">
            <a:extLst>
              <a:ext uri="{FF2B5EF4-FFF2-40B4-BE49-F238E27FC236}">
                <a16:creationId xmlns:a16="http://schemas.microsoft.com/office/drawing/2014/main" id="{BF1DD6D3-214C-204F-A83A-95280294678E}"/>
              </a:ext>
            </a:extLst>
          </p:cNvPr>
          <p:cNvSpPr>
            <a:spLocks noGrp="1"/>
          </p:cNvSpPr>
          <p:nvPr>
            <p:ph idx="1"/>
          </p:nvPr>
        </p:nvSpPr>
        <p:spPr>
          <a:xfrm>
            <a:off x="486439" y="1253330"/>
            <a:ext cx="11464556" cy="5147470"/>
          </a:xfrm>
        </p:spPr>
        <p:txBody>
          <a:bodyPr>
            <a:normAutofit fontScale="92500"/>
          </a:bodyPr>
          <a:lstStyle/>
          <a:p>
            <a:r>
              <a:rPr lang="en-US" dirty="0"/>
              <a:t>Were sent the homosexuals and some sects like the Jehovah's Witnesses, Catholics Priests, Protestant’s Ministers, intellectuals, farmers who refused collectivizing, anyone who was considered anti-social or a counter- revolutionary. </a:t>
            </a:r>
          </a:p>
          <a:p>
            <a:r>
              <a:rPr lang="en-US" dirty="0"/>
              <a:t>This was supposed to “re-educate” them to be “normal” and integrated back into society.</a:t>
            </a:r>
          </a:p>
          <a:p>
            <a:r>
              <a:rPr lang="en-US" dirty="0"/>
              <a:t>Conditions: Forced labor for free in state farms from 10 to 12 hours a day, seven days per week, poor alimentation (rice and spoiled food), unhealthy water, unclean plates, congested barracks, no electricity, latrines, no showers.</a:t>
            </a:r>
          </a:p>
          <a:p>
            <a:r>
              <a:rPr lang="en-US" dirty="0"/>
              <a:t>Around 35,000 detainees, 72 died from torture, 180 suicides, 507 in psych wards.</a:t>
            </a:r>
          </a:p>
          <a:p>
            <a:r>
              <a:rPr lang="en-US" dirty="0"/>
              <a:t>These closed in 1968 due to international protests.</a:t>
            </a:r>
          </a:p>
          <a:p>
            <a:r>
              <a:rPr lang="en-US" dirty="0"/>
              <a:t>Homosexuals were not targeted anymore after that and the government made several efforts to accept and respect gay communities since. </a:t>
            </a:r>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EC7D199C-1BFC-5E45-B54B-61F3EEF3A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04177351"/>
      </p:ext>
    </p:extLst>
  </p:cSld>
  <p:clrMapOvr>
    <a:masterClrMapping/>
  </p:clrMapOvr>
  <mc:AlternateContent xmlns:mc="http://schemas.openxmlformats.org/markup-compatibility/2006">
    <mc:Choice xmlns:p14="http://schemas.microsoft.com/office/powerpoint/2010/main" Requires="p14">
      <p:transition spd="slow" p14:dur="2000" advTm="95978"/>
    </mc:Choice>
    <mc:Fallback>
      <p:transition spd="slow" advTm="9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C12F-580B-384B-BDC4-5004798DF280}"/>
              </a:ext>
            </a:extLst>
          </p:cNvPr>
          <p:cNvSpPr>
            <a:spLocks noGrp="1"/>
          </p:cNvSpPr>
          <p:nvPr>
            <p:ph type="title"/>
          </p:nvPr>
        </p:nvSpPr>
        <p:spPr/>
        <p:txBody>
          <a:bodyPr/>
          <a:lstStyle/>
          <a:p>
            <a:r>
              <a:rPr lang="en-US" dirty="0"/>
              <a:t>Treatment of political opponents</a:t>
            </a:r>
          </a:p>
        </p:txBody>
      </p:sp>
      <p:sp>
        <p:nvSpPr>
          <p:cNvPr id="3" name="Content Placeholder 2">
            <a:extLst>
              <a:ext uri="{FF2B5EF4-FFF2-40B4-BE49-F238E27FC236}">
                <a16:creationId xmlns:a16="http://schemas.microsoft.com/office/drawing/2014/main" id="{B853A019-F3DB-2146-BCCE-4041DAAB74F9}"/>
              </a:ext>
            </a:extLst>
          </p:cNvPr>
          <p:cNvSpPr>
            <a:spLocks noGrp="1"/>
          </p:cNvSpPr>
          <p:nvPr>
            <p:ph idx="1"/>
          </p:nvPr>
        </p:nvSpPr>
        <p:spPr>
          <a:xfrm>
            <a:off x="838200" y="1559480"/>
            <a:ext cx="10515600" cy="4933395"/>
          </a:xfrm>
        </p:spPr>
        <p:txBody>
          <a:bodyPr>
            <a:normAutofit lnSpcReduction="10000"/>
          </a:bodyPr>
          <a:lstStyle/>
          <a:p>
            <a:r>
              <a:rPr lang="en-US" dirty="0"/>
              <a:t>Political prisoners were held in those camps as counter-revolutionaries, such as CIA operatives or fascists.</a:t>
            </a:r>
          </a:p>
          <a:p>
            <a:r>
              <a:rPr lang="en-US" dirty="0"/>
              <a:t>The CDR, Committee for the Defense of the Revolution, is organized as such that it reports counter-revolutionary activities in Cuba, such as bombings or attacks.</a:t>
            </a:r>
          </a:p>
          <a:p>
            <a:r>
              <a:rPr lang="en-US" dirty="0"/>
              <a:t>The CDR constantly monitored the Cuban population, so freedom of speech was very limited. </a:t>
            </a:r>
          </a:p>
          <a:p>
            <a:r>
              <a:rPr lang="en-US" dirty="0"/>
              <a:t>The CDR was considered by human rights as acting abusively towards the counter-revolutionaries by making their families endure harassment or public humiliation.</a:t>
            </a:r>
          </a:p>
          <a:p>
            <a:r>
              <a:rPr lang="en-US" dirty="0"/>
              <a:t>A large number of opponents were killed, sometimes without having committed any crime, just because of their political belief. </a:t>
            </a:r>
          </a:p>
        </p:txBody>
      </p:sp>
      <p:pic>
        <p:nvPicPr>
          <p:cNvPr id="8" name="Audio 7">
            <a:hlinkClick r:id="" action="ppaction://media"/>
            <a:extLst>
              <a:ext uri="{FF2B5EF4-FFF2-40B4-BE49-F238E27FC236}">
                <a16:creationId xmlns:a16="http://schemas.microsoft.com/office/drawing/2014/main" id="{96A0283A-59C6-B645-9534-8BA51990C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98053948"/>
      </p:ext>
    </p:extLst>
  </p:cSld>
  <p:clrMapOvr>
    <a:masterClrMapping/>
  </p:clrMapOvr>
  <mc:AlternateContent xmlns:mc="http://schemas.openxmlformats.org/markup-compatibility/2006">
    <mc:Choice xmlns:p14="http://schemas.microsoft.com/office/powerpoint/2010/main" Requires="p14">
      <p:transition spd="slow" p14:dur="2000" advTm="75571"/>
    </mc:Choice>
    <mc:Fallback>
      <p:transition spd="slow" advTm="7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0232C2-C5DF-EF47-BB56-5D87CC23AD28}"/>
              </a:ext>
            </a:extLst>
          </p:cNvPr>
          <p:cNvPicPr>
            <a:picLocks noChangeAspect="1"/>
          </p:cNvPicPr>
          <p:nvPr/>
        </p:nvPicPr>
        <p:blipFill rotWithShape="1">
          <a:blip r:embed="rId4"/>
          <a:srcRect l="3354" r="7757"/>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02C4DC1-B249-B24C-95C9-4739F271AA7C}"/>
              </a:ext>
            </a:extLst>
          </p:cNvPr>
          <p:cNvSpPr>
            <a:spLocks noGrp="1"/>
          </p:cNvSpPr>
          <p:nvPr>
            <p:ph type="title"/>
          </p:nvPr>
        </p:nvSpPr>
        <p:spPr>
          <a:xfrm>
            <a:off x="709448" y="1913950"/>
            <a:ext cx="4204137" cy="1342754"/>
          </a:xfrm>
        </p:spPr>
        <p:txBody>
          <a:bodyPr>
            <a:normAutofit/>
          </a:bodyPr>
          <a:lstStyle/>
          <a:p>
            <a:pPr algn="ctr"/>
            <a:r>
              <a:rPr lang="en-US" sz="3600"/>
              <a:t>Religion in Cuba</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A39F54-5715-214E-B29B-0FC13AE58EF8}"/>
              </a:ext>
            </a:extLst>
          </p:cNvPr>
          <p:cNvSpPr>
            <a:spLocks noGrp="1"/>
          </p:cNvSpPr>
          <p:nvPr>
            <p:ph idx="1"/>
          </p:nvPr>
        </p:nvSpPr>
        <p:spPr>
          <a:xfrm>
            <a:off x="515005" y="4171900"/>
            <a:ext cx="4593021" cy="2619839"/>
          </a:xfrm>
        </p:spPr>
        <p:txBody>
          <a:bodyPr anchor="ctr">
            <a:normAutofit/>
          </a:bodyPr>
          <a:lstStyle/>
          <a:p>
            <a:r>
              <a:rPr lang="en-US" sz="1800" dirty="0"/>
              <a:t>Cuba was declared an atheist country</a:t>
            </a:r>
          </a:p>
          <a:p>
            <a:endParaRPr lang="en-US" sz="1800" dirty="0"/>
          </a:p>
          <a:p>
            <a:r>
              <a:rPr lang="en-US" sz="1800" dirty="0"/>
              <a:t>No religion could proselytize </a:t>
            </a:r>
          </a:p>
          <a:p>
            <a:endParaRPr lang="en-US" sz="1800" dirty="0"/>
          </a:p>
          <a:p>
            <a:r>
              <a:rPr lang="en-US" sz="1800" dirty="0"/>
              <a:t>Government spied on those who went to previously built churches or worshipped in their homes.  </a:t>
            </a:r>
          </a:p>
          <a:p>
            <a:endParaRPr lang="en-US" sz="1800" dirty="0"/>
          </a:p>
          <a:p>
            <a:endParaRPr lang="en-US" sz="1800" dirty="0"/>
          </a:p>
        </p:txBody>
      </p:sp>
      <p:pic>
        <p:nvPicPr>
          <p:cNvPr id="6" name="Audio 5">
            <a:hlinkClick r:id="" action="ppaction://media"/>
            <a:extLst>
              <a:ext uri="{FF2B5EF4-FFF2-40B4-BE49-F238E27FC236}">
                <a16:creationId xmlns:a16="http://schemas.microsoft.com/office/drawing/2014/main" id="{C20AF803-4114-394C-B378-AF7808E7CA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4901393"/>
      </p:ext>
    </p:extLst>
  </p:cSld>
  <p:clrMapOvr>
    <a:masterClrMapping/>
  </p:clrMapOvr>
  <mc:AlternateContent xmlns:mc="http://schemas.openxmlformats.org/markup-compatibility/2006">
    <mc:Choice xmlns:p14="http://schemas.microsoft.com/office/powerpoint/2010/main" Requires="p14">
      <p:transition spd="slow" p14:dur="2000" advTm="23097"/>
    </mc:Choice>
    <mc:Fallback>
      <p:transition spd="slow" advTm="2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hristian Churches of Havana, Havana">
            <a:extLst>
              <a:ext uri="{FF2B5EF4-FFF2-40B4-BE49-F238E27FC236}">
                <a16:creationId xmlns:a16="http://schemas.microsoft.com/office/drawing/2014/main" id="{C18BB26A-D308-BC44-9850-C054199550BD}"/>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384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6F5312-69F7-DC45-9738-7E081B5D7856}"/>
              </a:ext>
            </a:extLst>
          </p:cNvPr>
          <p:cNvSpPr>
            <a:spLocks noGrp="1"/>
          </p:cNvSpPr>
          <p:nvPr>
            <p:ph type="title"/>
          </p:nvPr>
        </p:nvSpPr>
        <p:spPr>
          <a:xfrm>
            <a:off x="841248" y="792393"/>
            <a:ext cx="10506456" cy="2057400"/>
          </a:xfrm>
        </p:spPr>
        <p:txBody>
          <a:bodyPr anchor="b">
            <a:normAutofit/>
          </a:bodyPr>
          <a:lstStyle/>
          <a:p>
            <a:r>
              <a:rPr lang="en-US" sz="5000" dirty="0"/>
              <a:t>Castro’s Government restrictions towards religions </a:t>
            </a:r>
          </a:p>
        </p:txBody>
      </p:sp>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EFF1436-EC5A-DE40-83F3-99368FD2D26D}"/>
              </a:ext>
            </a:extLst>
          </p:cNvPr>
          <p:cNvSpPr>
            <a:spLocks noGrp="1"/>
          </p:cNvSpPr>
          <p:nvPr>
            <p:ph idx="1"/>
          </p:nvPr>
        </p:nvSpPr>
        <p:spPr>
          <a:xfrm>
            <a:off x="841248" y="3502152"/>
            <a:ext cx="10506456" cy="2888850"/>
          </a:xfrm>
        </p:spPr>
        <p:txBody>
          <a:bodyPr>
            <a:normAutofit lnSpcReduction="10000"/>
          </a:bodyPr>
          <a:lstStyle/>
          <a:p>
            <a:pPr lvl="1"/>
            <a:r>
              <a:rPr lang="en-US" altLang="en-US" sz="1800" dirty="0"/>
              <a:t>Blocking construction of new churches or other religious building</a:t>
            </a:r>
          </a:p>
          <a:p>
            <a:pPr marL="457200" lvl="1" indent="0">
              <a:buNone/>
            </a:pPr>
            <a:endParaRPr lang="en-US" altLang="en-US" sz="1800" dirty="0"/>
          </a:p>
          <a:p>
            <a:pPr lvl="1"/>
            <a:r>
              <a:rPr lang="en-US" altLang="en-US" sz="1800" dirty="0"/>
              <a:t>Limit the arrival of foreign religious leaders</a:t>
            </a:r>
          </a:p>
          <a:p>
            <a:pPr marL="457200" lvl="1" indent="0">
              <a:buNone/>
            </a:pPr>
            <a:endParaRPr lang="en-US" altLang="en-US" sz="1800" dirty="0"/>
          </a:p>
          <a:p>
            <a:pPr lvl="1"/>
            <a:r>
              <a:rPr lang="en-US" altLang="en-US" sz="1800" dirty="0"/>
              <a:t>Import of religious articles was controlled and monitored</a:t>
            </a:r>
          </a:p>
          <a:p>
            <a:pPr marL="457200" lvl="1" indent="0">
              <a:buNone/>
            </a:pPr>
            <a:endParaRPr lang="en-US" altLang="en-US" sz="1800" dirty="0"/>
          </a:p>
          <a:p>
            <a:pPr lvl="1"/>
            <a:r>
              <a:rPr lang="en-US" altLang="en-US" sz="1800" dirty="0"/>
              <a:t>Many private churches and other houses of worship, including meetings in private places have been banned.</a:t>
            </a:r>
          </a:p>
          <a:p>
            <a:pPr marL="457200" lvl="1" indent="0">
              <a:buNone/>
            </a:pPr>
            <a:endParaRPr lang="en-US" altLang="en-US" sz="1800" dirty="0"/>
          </a:p>
          <a:p>
            <a:pPr lvl="1"/>
            <a:r>
              <a:rPr lang="en-US" altLang="en-US" sz="1800" dirty="0"/>
              <a:t>Religious material was confiscated</a:t>
            </a:r>
          </a:p>
        </p:txBody>
      </p:sp>
      <p:pic>
        <p:nvPicPr>
          <p:cNvPr id="7" name="Audio 6">
            <a:hlinkClick r:id="" action="ppaction://media"/>
            <a:extLst>
              <a:ext uri="{FF2B5EF4-FFF2-40B4-BE49-F238E27FC236}">
                <a16:creationId xmlns:a16="http://schemas.microsoft.com/office/drawing/2014/main" id="{0C5AFC9B-40A1-B649-A5BF-0FBE3D3227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55461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3017"/>
    </mc:Choice>
    <mc:Fallback>
      <p:transition spd="slow" advTm="3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4970A8-4BC4-6F4C-BB57-CEE5EE8D74E4}"/>
              </a:ext>
            </a:extLst>
          </p:cNvPr>
          <p:cNvPicPr>
            <a:picLocks noChangeAspect="1"/>
          </p:cNvPicPr>
          <p:nvPr/>
        </p:nvPicPr>
        <p:blipFill rotWithShape="1">
          <a:blip r:embed="rId4"/>
          <a:srcRect l="12895" r="-1"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1" name="Freeform: Shape 1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4F9CF1-59CB-1545-AE31-ED21FF5C0657}"/>
              </a:ext>
            </a:extLst>
          </p:cNvPr>
          <p:cNvSpPr>
            <a:spLocks noGrp="1"/>
          </p:cNvSpPr>
          <p:nvPr>
            <p:ph type="title"/>
          </p:nvPr>
        </p:nvSpPr>
        <p:spPr>
          <a:xfrm>
            <a:off x="212271" y="1172972"/>
            <a:ext cx="3755572" cy="1270508"/>
          </a:xfrm>
        </p:spPr>
        <p:txBody>
          <a:bodyPr anchor="b">
            <a:noAutofit/>
          </a:bodyPr>
          <a:lstStyle/>
          <a:p>
            <a:r>
              <a:rPr lang="en-US" sz="2800" dirty="0"/>
              <a:t>Updated view of religion later in Castro’s Cuba</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F5EE9A7-BC23-2349-A5EC-2157A10ADAA1}"/>
              </a:ext>
            </a:extLst>
          </p:cNvPr>
          <p:cNvSpPr>
            <a:spLocks noGrp="1"/>
          </p:cNvSpPr>
          <p:nvPr>
            <p:ph idx="1"/>
          </p:nvPr>
        </p:nvSpPr>
        <p:spPr>
          <a:xfrm>
            <a:off x="371094" y="2718054"/>
            <a:ext cx="3438906" cy="3207258"/>
          </a:xfrm>
        </p:spPr>
        <p:txBody>
          <a:bodyPr anchor="t">
            <a:normAutofit/>
          </a:bodyPr>
          <a:lstStyle/>
          <a:p>
            <a:r>
              <a:rPr lang="en-US" altLang="en-US" sz="1800" dirty="0"/>
              <a:t>In 1992, Castro loosened the restrictions on religion and even allowed Catholics to join the Cuban Communist Party</a:t>
            </a:r>
          </a:p>
          <a:p>
            <a:r>
              <a:rPr lang="en-US" altLang="en-US" sz="1800" dirty="0"/>
              <a:t>Cuba was considered more as "secular" rather than “atheist” country and religious groups were not persecuted anymore.</a:t>
            </a:r>
          </a:p>
          <a:p>
            <a:r>
              <a:rPr lang="en-US" altLang="en-US" sz="1800" dirty="0"/>
              <a:t>Pope John Paul II visited Cuba in 1998, the first visit by a religious leader to the island. </a:t>
            </a:r>
          </a:p>
        </p:txBody>
      </p:sp>
      <p:pic>
        <p:nvPicPr>
          <p:cNvPr id="7" name="Audio 6">
            <a:hlinkClick r:id="" action="ppaction://media"/>
            <a:extLst>
              <a:ext uri="{FF2B5EF4-FFF2-40B4-BE49-F238E27FC236}">
                <a16:creationId xmlns:a16="http://schemas.microsoft.com/office/drawing/2014/main" id="{47853A63-6E1B-7644-81B0-B699C747B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3096574"/>
      </p:ext>
    </p:extLst>
  </p:cSld>
  <p:clrMapOvr>
    <a:masterClrMapping/>
  </p:clrMapOvr>
  <mc:AlternateContent xmlns:mc="http://schemas.openxmlformats.org/markup-compatibility/2006">
    <mc:Choice xmlns:p14="http://schemas.microsoft.com/office/powerpoint/2010/main" Requires="p14">
      <p:transition spd="slow" p14:dur="2000" advTm="54028"/>
    </mc:Choice>
    <mc:Fallback>
      <p:transition spd="slow" advTm="5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9AE93-87B4-6341-B57D-E7A567A81B41}"/>
              </a:ext>
            </a:extLst>
          </p:cNvPr>
          <p:cNvSpPr>
            <a:spLocks noGrp="1"/>
          </p:cNvSpPr>
          <p:nvPr>
            <p:ph type="title"/>
          </p:nvPr>
        </p:nvSpPr>
        <p:spPr>
          <a:xfrm>
            <a:off x="5297762" y="329184"/>
            <a:ext cx="6251110" cy="1783080"/>
          </a:xfrm>
        </p:spPr>
        <p:txBody>
          <a:bodyPr anchor="b">
            <a:normAutofit/>
          </a:bodyPr>
          <a:lstStyle/>
          <a:p>
            <a:r>
              <a:rPr lang="en-US" sz="5400" dirty="0"/>
              <a:t>FMC = Federation of Cuban Women</a:t>
            </a:r>
          </a:p>
        </p:txBody>
      </p:sp>
      <p:pic>
        <p:nvPicPr>
          <p:cNvPr id="4" name="Picture 3">
            <a:extLst>
              <a:ext uri="{FF2B5EF4-FFF2-40B4-BE49-F238E27FC236}">
                <a16:creationId xmlns:a16="http://schemas.microsoft.com/office/drawing/2014/main" id="{0B14A6CC-EC2F-3B4B-BBA0-1A1706207FFC}"/>
              </a:ext>
            </a:extLst>
          </p:cNvPr>
          <p:cNvPicPr>
            <a:picLocks noChangeAspect="1"/>
          </p:cNvPicPr>
          <p:nvPr/>
        </p:nvPicPr>
        <p:blipFill rotWithShape="1">
          <a:blip r:embed="rId5"/>
          <a:srcRect l="161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4A4830-45EE-F04B-A3CB-70C93630E349}"/>
              </a:ext>
            </a:extLst>
          </p:cNvPr>
          <p:cNvSpPr>
            <a:spLocks noGrp="1"/>
          </p:cNvSpPr>
          <p:nvPr>
            <p:ph idx="1"/>
          </p:nvPr>
        </p:nvSpPr>
        <p:spPr>
          <a:xfrm>
            <a:off x="5297762" y="2706624"/>
            <a:ext cx="6251110" cy="3483864"/>
          </a:xfrm>
        </p:spPr>
        <p:txBody>
          <a:bodyPr>
            <a:normAutofit lnSpcReduction="10000"/>
          </a:bodyPr>
          <a:lstStyle/>
          <a:p>
            <a:r>
              <a:rPr lang="en-US" sz="2400" dirty="0"/>
              <a:t>The Federation of Cuban Women works collaboratively with the Cuban Government.</a:t>
            </a:r>
          </a:p>
          <a:p>
            <a:r>
              <a:rPr lang="en-US" sz="2400" dirty="0"/>
              <a:t>It was founded by Vilma </a:t>
            </a:r>
            <a:r>
              <a:rPr lang="en-US" sz="2400" dirty="0" err="1"/>
              <a:t>Espín</a:t>
            </a:r>
            <a:r>
              <a:rPr lang="en-US" sz="2400" dirty="0"/>
              <a:t>, wife of Raul Castro and very close to both brothers. </a:t>
            </a:r>
          </a:p>
          <a:p>
            <a:r>
              <a:rPr lang="en-US" sz="2400" dirty="0"/>
              <a:t>She was also a member of the Communist Party and the party's Political Bureau which was crucial to be able to be heard by the government to allow rights and pass some decisions regarding women.</a:t>
            </a:r>
          </a:p>
          <a:p>
            <a:r>
              <a:rPr lang="en-US" sz="2400" dirty="0"/>
              <a:t>Over 85% of Cuban women are a part of it.</a:t>
            </a:r>
          </a:p>
        </p:txBody>
      </p:sp>
      <p:pic>
        <p:nvPicPr>
          <p:cNvPr id="5" name="Audio 4">
            <a:hlinkClick r:id="" action="ppaction://media"/>
            <a:extLst>
              <a:ext uri="{FF2B5EF4-FFF2-40B4-BE49-F238E27FC236}">
                <a16:creationId xmlns:a16="http://schemas.microsoft.com/office/drawing/2014/main" id="{BC0E8843-DDA9-A544-B7B5-2E257A11E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1606873"/>
      </p:ext>
    </p:extLst>
  </p:cSld>
  <p:clrMapOvr>
    <a:masterClrMapping/>
  </p:clrMapOvr>
  <mc:AlternateContent xmlns:mc="http://schemas.openxmlformats.org/markup-compatibility/2006">
    <mc:Choice xmlns:p14="http://schemas.microsoft.com/office/powerpoint/2010/main" Requires="p14">
      <p:transition spd="slow" p14:dur="2000" advTm="72187"/>
    </mc:Choice>
    <mc:Fallback>
      <p:transition spd="slow" advTm="72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9786</TotalTime>
  <Words>1172</Words>
  <Application>Microsoft Macintosh PowerPoint</Application>
  <PresentationFormat>Widescreen</PresentationFormat>
  <Paragraphs>97</Paragraphs>
  <Slides>17</Slides>
  <Notes>5</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Treatment of minorities in Cuba</vt:lpstr>
      <vt:lpstr>Persecuted minorities in Castro’s Cuba</vt:lpstr>
      <vt:lpstr>Military Service</vt:lpstr>
      <vt:lpstr>Labor camps</vt:lpstr>
      <vt:lpstr>Treatment of political opponents</vt:lpstr>
      <vt:lpstr>Religion in Cuba</vt:lpstr>
      <vt:lpstr>Castro’s Government restrictions towards religions </vt:lpstr>
      <vt:lpstr>Updated view of religion later in Castro’s Cuba</vt:lpstr>
      <vt:lpstr>FMC = Federation of Cuban Women</vt:lpstr>
      <vt:lpstr>Importance of women</vt:lpstr>
      <vt:lpstr>Women’s Rights under the new constitution</vt:lpstr>
      <vt:lpstr>Treatment of artists</vt:lpstr>
      <vt:lpstr>Propaganda image</vt:lpstr>
      <vt:lpstr>Respect of artists</vt:lpstr>
      <vt:lpstr>Racial respect from the government</vt:lpstr>
      <vt:lpstr>Racial discrimination from the population</vt:lpstr>
      <vt:lpstr>Propaganda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Treatment of minorities in Cuba</dc:title>
  <dc:creator>Mahault Genton</dc:creator>
  <cp:lastModifiedBy>Mahault Genton</cp:lastModifiedBy>
  <cp:revision>54</cp:revision>
  <dcterms:created xsi:type="dcterms:W3CDTF">2021-03-22T15:17:15Z</dcterms:created>
  <dcterms:modified xsi:type="dcterms:W3CDTF">2021-03-31T23:18:00Z</dcterms:modified>
</cp:coreProperties>
</file>