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63" r:id="rId3"/>
    <p:sldId id="258" r:id="rId4"/>
    <p:sldId id="261" r:id="rId5"/>
    <p:sldId id="260" r:id="rId6"/>
    <p:sldId id="257" r:id="rId7"/>
    <p:sldId id="262" r:id="rId8"/>
    <p:sldId id="270" r:id="rId9"/>
    <p:sldId id="297" r:id="rId10"/>
    <p:sldId id="269" r:id="rId11"/>
    <p:sldId id="278" r:id="rId12"/>
    <p:sldId id="259" r:id="rId13"/>
    <p:sldId id="275" r:id="rId14"/>
    <p:sldId id="276" r:id="rId15"/>
    <p:sldId id="308" r:id="rId16"/>
    <p:sldId id="298" r:id="rId17"/>
    <p:sldId id="299" r:id="rId18"/>
    <p:sldId id="312" r:id="rId19"/>
    <p:sldId id="300" r:id="rId20"/>
    <p:sldId id="313" r:id="rId21"/>
    <p:sldId id="301" r:id="rId22"/>
    <p:sldId id="302" r:id="rId23"/>
    <p:sldId id="288" r:id="rId24"/>
    <p:sldId id="314" r:id="rId25"/>
    <p:sldId id="309" r:id="rId26"/>
    <p:sldId id="303" r:id="rId27"/>
    <p:sldId id="267" r:id="rId28"/>
    <p:sldId id="316" r:id="rId29"/>
    <p:sldId id="264" r:id="rId30"/>
    <p:sldId id="317" r:id="rId31"/>
    <p:sldId id="318" r:id="rId32"/>
    <p:sldId id="319" r:id="rId33"/>
    <p:sldId id="320" r:id="rId34"/>
    <p:sldId id="268" r:id="rId35"/>
    <p:sldId id="321" r:id="rId36"/>
    <p:sldId id="279" r:id="rId37"/>
    <p:sldId id="281" r:id="rId38"/>
    <p:sldId id="305" r:id="rId39"/>
    <p:sldId id="306" r:id="rId40"/>
    <p:sldId id="315" r:id="rId41"/>
    <p:sldId id="307" r:id="rId42"/>
    <p:sldId id="310" r:id="rId43"/>
    <p:sldId id="311" r:id="rId44"/>
    <p:sldId id="282" r:id="rId45"/>
    <p:sldId id="284" r:id="rId46"/>
    <p:sldId id="285" r:id="rId47"/>
    <p:sldId id="286" r:id="rId48"/>
    <p:sldId id="280" r:id="rId49"/>
    <p:sldId id="28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07"/>
    <p:restoredTop sz="94608"/>
  </p:normalViewPr>
  <p:slideViewPr>
    <p:cSldViewPr>
      <p:cViewPr varScale="1">
        <p:scale>
          <a:sx n="99" d="100"/>
          <a:sy n="99" d="100"/>
        </p:scale>
        <p:origin x="16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0EE585-1463-4889-B90F-0598B7F6C110}" type="datetimeFigureOut">
              <a:rPr lang="en-US" smtClean="0"/>
              <a:pPr/>
              <a:t>2/4/19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FE1E21-AE51-41A4-A017-83DA82C58F93}" type="slidenum">
              <a:rPr lang="en-US" smtClean="0"/>
              <a:pPr/>
              <a:t>‹#›</a:t>
            </a:fld>
            <a:endParaRPr lang="en-US"/>
          </a:p>
        </p:txBody>
      </p:sp>
    </p:spTree>
    <p:extLst>
      <p:ext uri="{BB962C8B-B14F-4D97-AF65-F5344CB8AC3E}">
        <p14:creationId xmlns:p14="http://schemas.microsoft.com/office/powerpoint/2010/main" val="107894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D5B6AFEE-896C-46EC-B508-B6ADDB1DA947}" type="slidenum">
              <a:rPr lang="en-US"/>
              <a:pPr/>
              <a:t>4</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1404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FDDECC-E554-42C2-B13C-ACDCC25B25FF}" type="slidenum">
              <a:rPr lang="en-GB"/>
              <a:pPr/>
              <a:t>11</a:t>
            </a:fld>
            <a:endParaRPr lang="en-GB"/>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72907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FE1E21-AE51-41A4-A017-83DA82C58F93}" type="slidenum">
              <a:rPr lang="en-US" smtClean="0"/>
              <a:pPr/>
              <a:t>23</a:t>
            </a:fld>
            <a:endParaRPr lang="en-US"/>
          </a:p>
        </p:txBody>
      </p:sp>
    </p:spTree>
    <p:extLst>
      <p:ext uri="{BB962C8B-B14F-4D97-AF65-F5344CB8AC3E}">
        <p14:creationId xmlns:p14="http://schemas.microsoft.com/office/powerpoint/2010/main" val="2330607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094BF24-06F3-49A7-8658-07F6A6230F4B}" type="slidenum">
              <a:rPr lang="en-GB"/>
              <a:pPr/>
              <a:t>36</a:t>
            </a:fld>
            <a:endParaRPr lang="en-GB"/>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77296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9FDCEB5-3A82-4E49-8DB6-486964AC4E2D}" type="slidenum">
              <a:rPr lang="en-GB"/>
              <a:pPr/>
              <a:t>37</a:t>
            </a:fld>
            <a:endParaRPr lang="en-GB"/>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63814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EB4D55D-F94F-49F2-8FF7-428D65AF9EE6}" type="slidenum">
              <a:rPr lang="en-GB"/>
              <a:pPr/>
              <a:t>44</a:t>
            </a:fld>
            <a:endParaRPr lang="en-GB"/>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9201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FA35B44-0BF3-4795-9E10-33544C931C64}" type="slidenum">
              <a:rPr lang="en-GB"/>
              <a:pPr/>
              <a:t>48</a:t>
            </a:fld>
            <a:endParaRPr lang="en-GB"/>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0980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1B4DFD-171A-4792-BFB0-A1485D5CB10E}" type="datetimeFigureOut">
              <a:rPr lang="en-US" smtClean="0"/>
              <a:pPr/>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05C98-9BF9-45C2-9D4B-9D9788DE5D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1B4DFD-171A-4792-BFB0-A1485D5CB10E}" type="datetimeFigureOut">
              <a:rPr lang="en-US" smtClean="0"/>
              <a:pPr/>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05C98-9BF9-45C2-9D4B-9D9788DE5D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1B4DFD-171A-4792-BFB0-A1485D5CB10E}" type="datetimeFigureOut">
              <a:rPr lang="en-US" smtClean="0"/>
              <a:pPr/>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05C98-9BF9-45C2-9D4B-9D9788DE5D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1B4DFD-171A-4792-BFB0-A1485D5CB10E}" type="datetimeFigureOut">
              <a:rPr lang="en-US" smtClean="0"/>
              <a:pPr/>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05C98-9BF9-45C2-9D4B-9D9788DE5D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1B4DFD-171A-4792-BFB0-A1485D5CB10E}" type="datetimeFigureOut">
              <a:rPr lang="en-US" smtClean="0"/>
              <a:pPr/>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05C98-9BF9-45C2-9D4B-9D9788DE5D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1B4DFD-171A-4792-BFB0-A1485D5CB10E}" type="datetimeFigureOut">
              <a:rPr lang="en-US" smtClean="0"/>
              <a:pPr/>
              <a:t>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05C98-9BF9-45C2-9D4B-9D9788DE5D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1B4DFD-171A-4792-BFB0-A1485D5CB10E}" type="datetimeFigureOut">
              <a:rPr lang="en-US" smtClean="0"/>
              <a:pPr/>
              <a:t>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805C98-9BF9-45C2-9D4B-9D9788DE5D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1B4DFD-171A-4792-BFB0-A1485D5CB10E}" type="datetimeFigureOut">
              <a:rPr lang="en-US" smtClean="0"/>
              <a:pPr/>
              <a:t>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805C98-9BF9-45C2-9D4B-9D9788DE5D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B4DFD-171A-4792-BFB0-A1485D5CB10E}" type="datetimeFigureOut">
              <a:rPr lang="en-US" smtClean="0"/>
              <a:pPr/>
              <a:t>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805C98-9BF9-45C2-9D4B-9D9788DE5D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1B4DFD-171A-4792-BFB0-A1485D5CB10E}" type="datetimeFigureOut">
              <a:rPr lang="en-US" smtClean="0"/>
              <a:pPr/>
              <a:t>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05C98-9BF9-45C2-9D4B-9D9788DE5D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1B4DFD-171A-4792-BFB0-A1485D5CB10E}" type="datetimeFigureOut">
              <a:rPr lang="en-US" smtClean="0"/>
              <a:pPr/>
              <a:t>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05C98-9BF9-45C2-9D4B-9D9788DE5D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B4DFD-171A-4792-BFB0-A1485D5CB10E}" type="datetimeFigureOut">
              <a:rPr lang="en-US" smtClean="0"/>
              <a:pPr/>
              <a:t>2/4/19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05C98-9BF9-45C2-9D4B-9D9788DE5D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wmf"/><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DeOtBwZ6So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v=U9EhVa4MmEs&amp;feature=player_embedded"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Bs-G57JaQm4" TargetMode="External"/><Relationship Id="rId7" Type="http://schemas.openxmlformats.org/officeDocument/2006/relationships/image" Target="../media/image22.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tiff"/><Relationship Id="rId4" Type="http://schemas.openxmlformats.org/officeDocument/2006/relationships/image" Target="../media/image19.tiff"/></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hyperlink" Target="http://en.wikipedia.org/wiki/File:Spit_diagram.sv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7200" b="1" dirty="0">
                <a:latin typeface="dearJoe 5 CASUAL PRO" panose="02000000000000000000" pitchFamily="2" charset="0"/>
              </a:rPr>
              <a:t>Transportation along a coastline</a:t>
            </a:r>
          </a:p>
        </p:txBody>
      </p:sp>
      <p:sp>
        <p:nvSpPr>
          <p:cNvPr id="3" name="Subtitle 2"/>
          <p:cNvSpPr>
            <a:spLocks noGrp="1"/>
          </p:cNvSpPr>
          <p:nvPr>
            <p:ph type="subTitle" idx="1"/>
          </p:nvPr>
        </p:nvSpPr>
        <p:spPr/>
        <p:txBody>
          <a:bodyPr/>
          <a:lstStyle/>
          <a:p>
            <a:r>
              <a:rPr lang="en-US" dirty="0"/>
              <a:t>To know how </a:t>
            </a:r>
            <a:r>
              <a:rPr lang="en-US" dirty="0" err="1"/>
              <a:t>Longshore</a:t>
            </a:r>
            <a:r>
              <a:rPr lang="en-US" dirty="0"/>
              <a:t> Drift (LSD) moves material along a coastline.</a:t>
            </a:r>
          </a:p>
        </p:txBody>
      </p:sp>
      <p:pic>
        <p:nvPicPr>
          <p:cNvPr id="5122" name="Picture 2" descr="http://windward.hawaii.edu/facstaff/mccoy-f/Graphics/longshoredrift.gif"/>
          <p:cNvPicPr>
            <a:picLocks noChangeAspect="1" noChangeArrowheads="1"/>
          </p:cNvPicPr>
          <p:nvPr/>
        </p:nvPicPr>
        <p:blipFill>
          <a:blip r:embed="rId2" cstate="print"/>
          <a:srcRect/>
          <a:stretch>
            <a:fillRect/>
          </a:stretch>
        </p:blipFill>
        <p:spPr bwMode="auto">
          <a:xfrm>
            <a:off x="3352800" y="304800"/>
            <a:ext cx="2571750" cy="13335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b="1" dirty="0"/>
              <a:t>Self assessment: Give yourself a level</a:t>
            </a:r>
          </a:p>
        </p:txBody>
      </p:sp>
      <p:pic>
        <p:nvPicPr>
          <p:cNvPr id="1026" name="Picture 2"/>
          <p:cNvPicPr>
            <a:picLocks noChangeAspect="1" noChangeArrowheads="1"/>
          </p:cNvPicPr>
          <p:nvPr/>
        </p:nvPicPr>
        <p:blipFill>
          <a:blip r:embed="rId2" cstate="print"/>
          <a:srcRect/>
          <a:stretch>
            <a:fillRect/>
          </a:stretch>
        </p:blipFill>
        <p:spPr bwMode="auto">
          <a:xfrm>
            <a:off x="2699792" y="1268760"/>
            <a:ext cx="3267075" cy="8191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483768" y="2276872"/>
            <a:ext cx="3829050" cy="4381500"/>
          </a:xfrm>
          <a:prstGeom prst="rect">
            <a:avLst/>
          </a:prstGeom>
          <a:noFill/>
          <a:ln w="9525">
            <a:noFill/>
            <a:miter lim="800000"/>
            <a:headEnd/>
            <a:tailEnd/>
          </a:ln>
        </p:spPr>
      </p:pic>
    </p:spTree>
    <p:extLst>
      <p:ext uri="{BB962C8B-B14F-4D97-AF65-F5344CB8AC3E}">
        <p14:creationId xmlns:p14="http://schemas.microsoft.com/office/powerpoint/2010/main" val="22802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79388" y="115888"/>
            <a:ext cx="8785225" cy="369332"/>
          </a:xfrm>
          <a:prstGeom prst="rect">
            <a:avLst/>
          </a:prstGeom>
          <a:noFill/>
          <a:ln w="28575">
            <a:solidFill>
              <a:schemeClr val="tx1"/>
            </a:solidFill>
            <a:miter lim="800000"/>
            <a:headEnd/>
            <a:tailEnd/>
          </a:ln>
          <a:effectLst/>
        </p:spPr>
        <p:txBody>
          <a:bodyPr>
            <a:spAutoFit/>
          </a:bodyPr>
          <a:lstStyle/>
          <a:p>
            <a:pPr algn="just">
              <a:spcBef>
                <a:spcPct val="50000"/>
              </a:spcBef>
            </a:pPr>
            <a:r>
              <a:rPr lang="en-GB" b="1" u="sng" dirty="0">
                <a:latin typeface="Arial Narrow" pitchFamily="34" charset="0"/>
              </a:rPr>
              <a:t>Benefits of </a:t>
            </a:r>
            <a:r>
              <a:rPr lang="en-GB" b="1" u="sng" dirty="0" err="1">
                <a:latin typeface="Arial Narrow" pitchFamily="34" charset="0"/>
              </a:rPr>
              <a:t>Longshore</a:t>
            </a:r>
            <a:r>
              <a:rPr lang="en-GB" b="1" u="sng" dirty="0">
                <a:latin typeface="Arial Narrow" pitchFamily="34" charset="0"/>
              </a:rPr>
              <a:t> Drift</a:t>
            </a:r>
            <a:r>
              <a:rPr lang="en-GB" dirty="0">
                <a:latin typeface="Arial Narrow" pitchFamily="34" charset="0"/>
              </a:rPr>
              <a:t> :</a:t>
            </a:r>
          </a:p>
        </p:txBody>
      </p:sp>
      <p:sp>
        <p:nvSpPr>
          <p:cNvPr id="31750" name="Text Box 6"/>
          <p:cNvSpPr txBox="1">
            <a:spLocks noChangeArrowheads="1"/>
          </p:cNvSpPr>
          <p:nvPr/>
        </p:nvSpPr>
        <p:spPr bwMode="auto">
          <a:xfrm>
            <a:off x="250825" y="3429000"/>
            <a:ext cx="4319588" cy="304800"/>
          </a:xfrm>
          <a:prstGeom prst="rect">
            <a:avLst/>
          </a:prstGeom>
          <a:noFill/>
          <a:ln w="9525">
            <a:noFill/>
            <a:miter lim="800000"/>
            <a:headEnd/>
            <a:tailEnd/>
          </a:ln>
          <a:effectLst/>
        </p:spPr>
        <p:txBody>
          <a:bodyPr>
            <a:spAutoFit/>
          </a:bodyPr>
          <a:lstStyle/>
          <a:p>
            <a:pPr>
              <a:spcBef>
                <a:spcPct val="50000"/>
              </a:spcBef>
            </a:pPr>
            <a:endParaRPr lang="en-US" sz="1400"/>
          </a:p>
        </p:txBody>
      </p:sp>
      <p:pic>
        <p:nvPicPr>
          <p:cNvPr id="31753" name="Picture 9"/>
          <p:cNvPicPr>
            <a:picLocks noChangeAspect="1" noChangeArrowheads="1"/>
          </p:cNvPicPr>
          <p:nvPr/>
        </p:nvPicPr>
        <p:blipFill>
          <a:blip r:embed="rId3" cstate="print"/>
          <a:srcRect/>
          <a:stretch>
            <a:fillRect/>
          </a:stretch>
        </p:blipFill>
        <p:spPr bwMode="auto">
          <a:xfrm>
            <a:off x="4572000" y="1700808"/>
            <a:ext cx="2088232" cy="3205903"/>
          </a:xfrm>
          <a:prstGeom prst="rect">
            <a:avLst/>
          </a:prstGeom>
          <a:noFill/>
          <a:ln w="9525">
            <a:noFill/>
            <a:miter lim="800000"/>
            <a:headEnd/>
            <a:tailEnd/>
          </a:ln>
          <a:effectLst/>
        </p:spPr>
      </p:pic>
      <p:pic>
        <p:nvPicPr>
          <p:cNvPr id="31754" name="Picture 10" descr="600-09220024"/>
          <p:cNvPicPr>
            <a:picLocks noChangeAspect="1" noChangeArrowheads="1"/>
          </p:cNvPicPr>
          <p:nvPr/>
        </p:nvPicPr>
        <p:blipFill>
          <a:blip r:embed="rId4" cstate="print"/>
          <a:srcRect/>
          <a:stretch>
            <a:fillRect/>
          </a:stretch>
        </p:blipFill>
        <p:spPr bwMode="auto">
          <a:xfrm>
            <a:off x="179388" y="2133600"/>
            <a:ext cx="1889125" cy="2519363"/>
          </a:xfrm>
          <a:prstGeom prst="rect">
            <a:avLst/>
          </a:prstGeom>
          <a:noFill/>
          <a:ln w="6350">
            <a:solidFill>
              <a:srgbClr val="000000"/>
            </a:solidFill>
            <a:miter lim="800000"/>
            <a:headEnd/>
            <a:tailEnd/>
          </a:ln>
        </p:spPr>
      </p:pic>
      <p:pic>
        <p:nvPicPr>
          <p:cNvPr id="31755" name="Picture 11"/>
          <p:cNvPicPr>
            <a:picLocks noChangeAspect="1" noChangeArrowheads="1"/>
          </p:cNvPicPr>
          <p:nvPr/>
        </p:nvPicPr>
        <p:blipFill>
          <a:blip r:embed="rId5" cstate="print"/>
          <a:srcRect/>
          <a:stretch>
            <a:fillRect/>
          </a:stretch>
        </p:blipFill>
        <p:spPr bwMode="auto">
          <a:xfrm flipH="1">
            <a:off x="179388" y="4868863"/>
            <a:ext cx="2330450" cy="1751012"/>
          </a:xfrm>
          <a:prstGeom prst="rect">
            <a:avLst/>
          </a:prstGeom>
          <a:noFill/>
          <a:ln w="3175">
            <a:solidFill>
              <a:schemeClr val="tx1"/>
            </a:solidFill>
            <a:miter lim="800000"/>
            <a:headEnd/>
            <a:tailEnd/>
          </a:ln>
          <a:effectLst/>
        </p:spPr>
      </p:pic>
      <p:pic>
        <p:nvPicPr>
          <p:cNvPr id="31756" name="Picture 12" descr="DSCF0002"/>
          <p:cNvPicPr>
            <a:picLocks noChangeAspect="1" noChangeArrowheads="1"/>
          </p:cNvPicPr>
          <p:nvPr/>
        </p:nvPicPr>
        <p:blipFill>
          <a:blip r:embed="rId6" cstate="print"/>
          <a:srcRect/>
          <a:stretch>
            <a:fillRect/>
          </a:stretch>
        </p:blipFill>
        <p:spPr bwMode="auto">
          <a:xfrm>
            <a:off x="6012160" y="5157192"/>
            <a:ext cx="1914525" cy="1436687"/>
          </a:xfrm>
          <a:prstGeom prst="rect">
            <a:avLst/>
          </a:prstGeom>
          <a:noFill/>
          <a:ln w="6350">
            <a:solidFill>
              <a:srgbClr val="000000"/>
            </a:solidFill>
            <a:miter lim="800000"/>
            <a:headEnd/>
            <a:tailEnd/>
          </a:ln>
        </p:spPr>
      </p:pic>
      <p:sp>
        <p:nvSpPr>
          <p:cNvPr id="31757" name="Text Box 13"/>
          <p:cNvSpPr txBox="1">
            <a:spLocks noChangeArrowheads="1"/>
          </p:cNvSpPr>
          <p:nvPr/>
        </p:nvSpPr>
        <p:spPr bwMode="auto">
          <a:xfrm>
            <a:off x="179388" y="692150"/>
            <a:ext cx="6192837" cy="954107"/>
          </a:xfrm>
          <a:prstGeom prst="rect">
            <a:avLst/>
          </a:prstGeom>
          <a:noFill/>
          <a:ln w="9525">
            <a:noFill/>
            <a:miter lim="800000"/>
            <a:headEnd/>
            <a:tailEnd/>
          </a:ln>
          <a:effectLst/>
        </p:spPr>
        <p:txBody>
          <a:bodyPr>
            <a:spAutoFit/>
          </a:bodyPr>
          <a:lstStyle/>
          <a:p>
            <a:pPr algn="just">
              <a:spcBef>
                <a:spcPct val="50000"/>
              </a:spcBef>
              <a:buFontTx/>
              <a:buChar char="•"/>
            </a:pPr>
            <a:r>
              <a:rPr lang="en-GB" sz="1400" dirty="0">
                <a:latin typeface="Arial Narrow" pitchFamily="34" charset="0"/>
              </a:rPr>
              <a:t>Builds up wider beaches at coastal resorts with </a:t>
            </a:r>
            <a:r>
              <a:rPr lang="en-GB" sz="1400" dirty="0" err="1">
                <a:latin typeface="Arial Narrow" pitchFamily="34" charset="0"/>
              </a:rPr>
              <a:t>groynes</a:t>
            </a:r>
            <a:r>
              <a:rPr lang="en-GB" sz="1400" dirty="0">
                <a:latin typeface="Arial Narrow" pitchFamily="34" charset="0"/>
              </a:rPr>
              <a:t> so more people can use the beach</a:t>
            </a:r>
          </a:p>
          <a:p>
            <a:pPr algn="just">
              <a:spcBef>
                <a:spcPct val="50000"/>
              </a:spcBef>
              <a:buFontTx/>
              <a:buChar char="•"/>
            </a:pPr>
            <a:r>
              <a:rPr lang="en-GB" sz="1400" dirty="0">
                <a:latin typeface="Arial Narrow" pitchFamily="34" charset="0"/>
              </a:rPr>
              <a:t>Provides more beach material further along the coast to help protect coastline from erosion</a:t>
            </a:r>
          </a:p>
          <a:p>
            <a:pPr algn="just">
              <a:spcBef>
                <a:spcPct val="50000"/>
              </a:spcBef>
            </a:pPr>
            <a:endParaRPr lang="en-GB" sz="1400" dirty="0">
              <a:latin typeface="Arial Narrow" pitchFamily="34" charset="0"/>
            </a:endParaRPr>
          </a:p>
        </p:txBody>
      </p:sp>
      <p:sp>
        <p:nvSpPr>
          <p:cNvPr id="31758" name="Text Box 14"/>
          <p:cNvSpPr txBox="1">
            <a:spLocks noChangeArrowheads="1"/>
          </p:cNvSpPr>
          <p:nvPr/>
        </p:nvSpPr>
        <p:spPr bwMode="auto">
          <a:xfrm>
            <a:off x="2051050" y="1916113"/>
            <a:ext cx="1957338" cy="923330"/>
          </a:xfrm>
          <a:prstGeom prst="rect">
            <a:avLst/>
          </a:prstGeom>
          <a:noFill/>
          <a:ln w="9525">
            <a:noFill/>
            <a:miter lim="800000"/>
            <a:headEnd/>
            <a:tailEnd/>
          </a:ln>
          <a:effectLst/>
        </p:spPr>
        <p:txBody>
          <a:bodyPr wrap="square">
            <a:spAutoFit/>
          </a:bodyPr>
          <a:lstStyle/>
          <a:p>
            <a:pPr algn="ctr">
              <a:spcBef>
                <a:spcPct val="50000"/>
              </a:spcBef>
            </a:pPr>
            <a:r>
              <a:rPr lang="en-GB" b="1" dirty="0"/>
              <a:t>Waves approach at an angle to the shore</a:t>
            </a:r>
          </a:p>
        </p:txBody>
      </p:sp>
      <p:sp>
        <p:nvSpPr>
          <p:cNvPr id="31759" name="Text Box 15"/>
          <p:cNvSpPr txBox="1">
            <a:spLocks noChangeArrowheads="1"/>
          </p:cNvSpPr>
          <p:nvPr/>
        </p:nvSpPr>
        <p:spPr bwMode="auto">
          <a:xfrm>
            <a:off x="2317047" y="3213120"/>
            <a:ext cx="1873250" cy="1169551"/>
          </a:xfrm>
          <a:prstGeom prst="rect">
            <a:avLst/>
          </a:prstGeom>
          <a:noFill/>
          <a:ln w="9525">
            <a:noFill/>
            <a:miter lim="800000"/>
            <a:headEnd/>
            <a:tailEnd/>
          </a:ln>
          <a:effectLst/>
        </p:spPr>
        <p:txBody>
          <a:bodyPr wrap="square">
            <a:spAutoFit/>
          </a:bodyPr>
          <a:lstStyle/>
          <a:p>
            <a:pPr algn="ctr">
              <a:spcBef>
                <a:spcPct val="50000"/>
              </a:spcBef>
            </a:pPr>
            <a:r>
              <a:rPr lang="en-GB" sz="1400" b="1" dirty="0"/>
              <a:t>Beach material is higher on the side of the </a:t>
            </a:r>
            <a:r>
              <a:rPr lang="en-GB" sz="1400" b="1" dirty="0" err="1"/>
              <a:t>groyne</a:t>
            </a:r>
            <a:r>
              <a:rPr lang="en-GB" sz="1400" b="1" dirty="0"/>
              <a:t> facing the prevailing wind and waves</a:t>
            </a:r>
          </a:p>
        </p:txBody>
      </p:sp>
      <p:sp>
        <p:nvSpPr>
          <p:cNvPr id="31760" name="Text Box 16"/>
          <p:cNvSpPr txBox="1">
            <a:spLocks noChangeArrowheads="1"/>
          </p:cNvSpPr>
          <p:nvPr/>
        </p:nvSpPr>
        <p:spPr bwMode="auto">
          <a:xfrm>
            <a:off x="2566938" y="4906711"/>
            <a:ext cx="1441450" cy="1569660"/>
          </a:xfrm>
          <a:prstGeom prst="rect">
            <a:avLst/>
          </a:prstGeom>
          <a:noFill/>
          <a:ln w="9525">
            <a:noFill/>
            <a:miter lim="800000"/>
            <a:headEnd/>
            <a:tailEnd/>
          </a:ln>
          <a:effectLst/>
        </p:spPr>
        <p:txBody>
          <a:bodyPr>
            <a:spAutoFit/>
          </a:bodyPr>
          <a:lstStyle/>
          <a:p>
            <a:pPr algn="ctr">
              <a:spcBef>
                <a:spcPct val="50000"/>
              </a:spcBef>
            </a:pPr>
            <a:r>
              <a:rPr lang="en-GB" sz="1600" b="1" dirty="0"/>
              <a:t>Beach is wider on the side of the </a:t>
            </a:r>
            <a:r>
              <a:rPr lang="en-GB" sz="1600" b="1" dirty="0" err="1"/>
              <a:t>groyne</a:t>
            </a:r>
            <a:r>
              <a:rPr lang="en-GB" sz="1600" b="1" dirty="0"/>
              <a:t> facing the approaching waves</a:t>
            </a:r>
          </a:p>
        </p:txBody>
      </p:sp>
      <p:sp>
        <p:nvSpPr>
          <p:cNvPr id="31761" name="Text Box 17"/>
          <p:cNvSpPr txBox="1">
            <a:spLocks noChangeArrowheads="1"/>
          </p:cNvSpPr>
          <p:nvPr/>
        </p:nvSpPr>
        <p:spPr bwMode="auto">
          <a:xfrm>
            <a:off x="6948388" y="3925505"/>
            <a:ext cx="1943869" cy="1015663"/>
          </a:xfrm>
          <a:prstGeom prst="rect">
            <a:avLst/>
          </a:prstGeom>
          <a:noFill/>
          <a:ln w="9525">
            <a:noFill/>
            <a:miter lim="800000"/>
            <a:headEnd/>
            <a:tailEnd/>
          </a:ln>
          <a:effectLst/>
        </p:spPr>
        <p:txBody>
          <a:bodyPr wrap="square">
            <a:spAutoFit/>
          </a:bodyPr>
          <a:lstStyle/>
          <a:p>
            <a:pPr algn="ctr">
              <a:spcBef>
                <a:spcPct val="50000"/>
              </a:spcBef>
            </a:pPr>
            <a:r>
              <a:rPr lang="en-GB" sz="2000" b="1" dirty="0"/>
              <a:t>Eroded material are found down the coast</a:t>
            </a:r>
          </a:p>
        </p:txBody>
      </p:sp>
      <p:sp>
        <p:nvSpPr>
          <p:cNvPr id="31762" name="Line 18"/>
          <p:cNvSpPr>
            <a:spLocks noChangeShapeType="1"/>
          </p:cNvSpPr>
          <p:nvPr/>
        </p:nvSpPr>
        <p:spPr bwMode="auto">
          <a:xfrm flipH="1">
            <a:off x="1187450" y="2060575"/>
            <a:ext cx="936625" cy="720725"/>
          </a:xfrm>
          <a:prstGeom prst="line">
            <a:avLst/>
          </a:prstGeom>
          <a:noFill/>
          <a:ln w="9525">
            <a:solidFill>
              <a:schemeClr val="tx1"/>
            </a:solidFill>
            <a:round/>
            <a:headEnd/>
            <a:tailEnd type="triangle" w="med" len="med"/>
          </a:ln>
          <a:effectLst/>
        </p:spPr>
        <p:txBody>
          <a:bodyPr/>
          <a:lstStyle/>
          <a:p>
            <a:endParaRPr lang="en-US"/>
          </a:p>
        </p:txBody>
      </p:sp>
      <p:sp>
        <p:nvSpPr>
          <p:cNvPr id="31763" name="Line 19"/>
          <p:cNvSpPr>
            <a:spLocks noChangeShapeType="1"/>
          </p:cNvSpPr>
          <p:nvPr/>
        </p:nvSpPr>
        <p:spPr bwMode="auto">
          <a:xfrm flipH="1">
            <a:off x="684213" y="3933825"/>
            <a:ext cx="1655762" cy="0"/>
          </a:xfrm>
          <a:prstGeom prst="line">
            <a:avLst/>
          </a:prstGeom>
          <a:noFill/>
          <a:ln w="9525">
            <a:solidFill>
              <a:schemeClr val="tx1"/>
            </a:solidFill>
            <a:round/>
            <a:headEnd/>
            <a:tailEnd type="triangle" w="med" len="med"/>
          </a:ln>
          <a:effectLst/>
        </p:spPr>
        <p:txBody>
          <a:bodyPr/>
          <a:lstStyle/>
          <a:p>
            <a:endParaRPr lang="en-US"/>
          </a:p>
        </p:txBody>
      </p:sp>
      <p:sp>
        <p:nvSpPr>
          <p:cNvPr id="31764" name="Line 20"/>
          <p:cNvSpPr>
            <a:spLocks noChangeShapeType="1"/>
          </p:cNvSpPr>
          <p:nvPr/>
        </p:nvSpPr>
        <p:spPr bwMode="auto">
          <a:xfrm flipH="1">
            <a:off x="1763713" y="3933825"/>
            <a:ext cx="576262" cy="358775"/>
          </a:xfrm>
          <a:prstGeom prst="line">
            <a:avLst/>
          </a:prstGeom>
          <a:noFill/>
          <a:ln w="9525">
            <a:solidFill>
              <a:schemeClr val="tx1"/>
            </a:solidFill>
            <a:round/>
            <a:headEnd/>
            <a:tailEnd type="triangle" w="med" len="med"/>
          </a:ln>
          <a:effectLst/>
        </p:spPr>
        <p:txBody>
          <a:bodyPr/>
          <a:lstStyle/>
          <a:p>
            <a:endParaRPr lang="en-US"/>
          </a:p>
        </p:txBody>
      </p:sp>
      <p:sp>
        <p:nvSpPr>
          <p:cNvPr id="31765" name="Line 21"/>
          <p:cNvSpPr>
            <a:spLocks noChangeShapeType="1"/>
          </p:cNvSpPr>
          <p:nvPr/>
        </p:nvSpPr>
        <p:spPr bwMode="auto">
          <a:xfrm flipH="1">
            <a:off x="1258888" y="5300663"/>
            <a:ext cx="1296987" cy="144462"/>
          </a:xfrm>
          <a:prstGeom prst="line">
            <a:avLst/>
          </a:prstGeom>
          <a:noFill/>
          <a:ln w="9525">
            <a:solidFill>
              <a:schemeClr val="tx1"/>
            </a:solidFill>
            <a:round/>
            <a:headEnd/>
            <a:tailEnd type="triangle" w="med" len="med"/>
          </a:ln>
          <a:effectLst/>
        </p:spPr>
        <p:txBody>
          <a:bodyPr/>
          <a:lstStyle/>
          <a:p>
            <a:endParaRPr lang="en-US"/>
          </a:p>
        </p:txBody>
      </p:sp>
      <p:sp>
        <p:nvSpPr>
          <p:cNvPr id="31766" name="Line 22"/>
          <p:cNvSpPr>
            <a:spLocks noChangeShapeType="1"/>
          </p:cNvSpPr>
          <p:nvPr/>
        </p:nvSpPr>
        <p:spPr bwMode="auto">
          <a:xfrm flipH="1">
            <a:off x="2124075" y="5300663"/>
            <a:ext cx="431800" cy="504825"/>
          </a:xfrm>
          <a:prstGeom prst="line">
            <a:avLst/>
          </a:prstGeom>
          <a:noFill/>
          <a:ln w="9525">
            <a:solidFill>
              <a:schemeClr val="tx1"/>
            </a:solidFill>
            <a:round/>
            <a:headEnd/>
            <a:tailEnd type="triangle" w="med" len="med"/>
          </a:ln>
          <a:effectLst/>
        </p:spPr>
        <p:txBody>
          <a:bodyPr/>
          <a:lstStyle/>
          <a:p>
            <a:endParaRPr lang="en-US"/>
          </a:p>
        </p:txBody>
      </p:sp>
      <p:sp>
        <p:nvSpPr>
          <p:cNvPr id="31767" name="Line 23"/>
          <p:cNvSpPr>
            <a:spLocks noChangeShapeType="1"/>
          </p:cNvSpPr>
          <p:nvPr/>
        </p:nvSpPr>
        <p:spPr bwMode="auto">
          <a:xfrm flipH="1">
            <a:off x="7452320" y="4941168"/>
            <a:ext cx="360363" cy="1008062"/>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3702113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639762"/>
          </a:xfrm>
        </p:spPr>
        <p:txBody>
          <a:bodyPr>
            <a:normAutofit fontScale="90000"/>
          </a:bodyPr>
          <a:lstStyle/>
          <a:p>
            <a:r>
              <a:rPr lang="en-GB" dirty="0">
                <a:latin typeface="dearJoe 5 CASUAL PRO" panose="02000000000000000000" pitchFamily="2" charset="0"/>
              </a:rPr>
              <a:t>Methods of transportation</a:t>
            </a:r>
          </a:p>
        </p:txBody>
      </p:sp>
      <p:sp>
        <p:nvSpPr>
          <p:cNvPr id="12291" name="Rectangle 3"/>
          <p:cNvSpPr>
            <a:spLocks noGrp="1" noChangeArrowheads="1"/>
          </p:cNvSpPr>
          <p:nvPr>
            <p:ph type="body" idx="1"/>
          </p:nvPr>
        </p:nvSpPr>
        <p:spPr>
          <a:xfrm>
            <a:off x="266700" y="1143000"/>
            <a:ext cx="4076700" cy="5486400"/>
          </a:xfrm>
        </p:spPr>
        <p:txBody>
          <a:bodyPr>
            <a:normAutofit fontScale="85000" lnSpcReduction="10000"/>
          </a:bodyPr>
          <a:lstStyle/>
          <a:p>
            <a:pPr marL="0" indent="0">
              <a:lnSpc>
                <a:spcPct val="80000"/>
              </a:lnSpc>
              <a:buNone/>
            </a:pPr>
            <a:r>
              <a:rPr lang="en-GB" sz="2000" dirty="0"/>
              <a:t>There are </a:t>
            </a:r>
            <a:r>
              <a:rPr lang="en-GB" sz="2000" b="1" u="sng" dirty="0"/>
              <a:t>four ways</a:t>
            </a:r>
            <a:r>
              <a:rPr lang="en-GB" sz="2000" dirty="0"/>
              <a:t> that waves and tidal currents transport sediment. These can then contribute to the movement of sediment by longshore drift. </a:t>
            </a:r>
          </a:p>
          <a:p>
            <a:pPr marL="0" indent="0">
              <a:lnSpc>
                <a:spcPct val="80000"/>
              </a:lnSpc>
              <a:buNone/>
            </a:pPr>
            <a:endParaRPr lang="en-GB" sz="2000" dirty="0"/>
          </a:p>
          <a:p>
            <a:pPr>
              <a:lnSpc>
                <a:spcPct val="80000"/>
              </a:lnSpc>
            </a:pPr>
            <a:r>
              <a:rPr lang="en-GB" sz="2000" b="1" dirty="0">
                <a:solidFill>
                  <a:srgbClr val="0070C0"/>
                </a:solidFill>
              </a:rPr>
              <a:t>Solution</a:t>
            </a:r>
            <a:r>
              <a:rPr lang="en-GB" sz="2000" dirty="0"/>
              <a:t> - Minerals are dissolved in sea water and carried in solution. The load is not visible. Load can come from cliffs made from chalk or limestone, and calcium carbonate is carried along in solution.</a:t>
            </a:r>
          </a:p>
          <a:p>
            <a:pPr marL="0" indent="0">
              <a:lnSpc>
                <a:spcPct val="80000"/>
              </a:lnSpc>
              <a:buNone/>
            </a:pPr>
            <a:endParaRPr lang="en-GB" sz="2000" dirty="0"/>
          </a:p>
          <a:p>
            <a:pPr>
              <a:lnSpc>
                <a:spcPct val="80000"/>
              </a:lnSpc>
            </a:pPr>
            <a:r>
              <a:rPr lang="en-GB" sz="2000" b="1" dirty="0">
                <a:solidFill>
                  <a:srgbClr val="0070C0"/>
                </a:solidFill>
              </a:rPr>
              <a:t>Suspension</a:t>
            </a:r>
            <a:r>
              <a:rPr lang="en-GB" sz="2000" b="1" dirty="0"/>
              <a:t> </a:t>
            </a:r>
            <a:r>
              <a:rPr lang="en-GB" sz="2000" dirty="0"/>
              <a:t>- Small particles are carried in water, e.g. silts and clays, which can make the water look cloudy. Currents pick up large amounts of sediment in suspension during a storm, when strong winds generate high energy waves.</a:t>
            </a:r>
          </a:p>
          <a:p>
            <a:pPr>
              <a:lnSpc>
                <a:spcPct val="80000"/>
              </a:lnSpc>
            </a:pPr>
            <a:endParaRPr lang="en-GB" sz="2000" dirty="0"/>
          </a:p>
          <a:p>
            <a:pPr>
              <a:lnSpc>
                <a:spcPct val="80000"/>
              </a:lnSpc>
            </a:pPr>
            <a:r>
              <a:rPr lang="en-GB" sz="2000" b="1" dirty="0" err="1">
                <a:solidFill>
                  <a:srgbClr val="0070C0"/>
                </a:solidFill>
              </a:rPr>
              <a:t>Saltation</a:t>
            </a:r>
            <a:r>
              <a:rPr lang="en-GB" sz="2000" dirty="0"/>
              <a:t> - Load is bounced along the sea bed, e.g. small pieces of shingle or large sand grains. Currents cannot keep the larger and heavier sediment afloat for long periods.</a:t>
            </a:r>
          </a:p>
          <a:p>
            <a:pPr>
              <a:lnSpc>
                <a:spcPct val="80000"/>
              </a:lnSpc>
            </a:pPr>
            <a:endParaRPr lang="en-GB" sz="2000" dirty="0"/>
          </a:p>
          <a:p>
            <a:pPr>
              <a:lnSpc>
                <a:spcPct val="80000"/>
              </a:lnSpc>
            </a:pPr>
            <a:r>
              <a:rPr lang="en-GB" sz="2000" b="1" dirty="0">
                <a:solidFill>
                  <a:srgbClr val="0070C0"/>
                </a:solidFill>
              </a:rPr>
              <a:t>Traction</a:t>
            </a:r>
            <a:r>
              <a:rPr lang="en-GB" sz="2000" b="1" dirty="0"/>
              <a:t> </a:t>
            </a:r>
            <a:r>
              <a:rPr lang="en-GB" sz="2000" dirty="0"/>
              <a:t>- Pebbles and larger sediment are rolled along the sea bed.</a:t>
            </a:r>
          </a:p>
          <a:p>
            <a:pPr>
              <a:lnSpc>
                <a:spcPct val="80000"/>
              </a:lnSpc>
              <a:buFontTx/>
              <a:buNone/>
            </a:pPr>
            <a:endParaRPr lang="en-GB" sz="2000" dirty="0"/>
          </a:p>
        </p:txBody>
      </p:sp>
      <p:sp>
        <p:nvSpPr>
          <p:cNvPr id="2" name="TextBox 1">
            <a:extLst>
              <a:ext uri="{FF2B5EF4-FFF2-40B4-BE49-F238E27FC236}">
                <a16:creationId xmlns:a16="http://schemas.microsoft.com/office/drawing/2014/main" id="{3E228FBF-CFA3-F84F-BEAF-8D375AAB41C6}"/>
              </a:ext>
            </a:extLst>
          </p:cNvPr>
          <p:cNvSpPr txBox="1"/>
          <p:nvPr/>
        </p:nvSpPr>
        <p:spPr>
          <a:xfrm>
            <a:off x="4800603" y="1129748"/>
            <a:ext cx="3880708" cy="369332"/>
          </a:xfrm>
          <a:prstGeom prst="rect">
            <a:avLst/>
          </a:prstGeom>
          <a:noFill/>
        </p:spPr>
        <p:txBody>
          <a:bodyPr wrap="square" rtlCol="0">
            <a:spAutoFit/>
          </a:bodyPr>
          <a:lstStyle/>
          <a:p>
            <a:pPr algn="ctr"/>
            <a:r>
              <a:rPr lang="en-US" dirty="0">
                <a:highlight>
                  <a:srgbClr val="00FFFF"/>
                </a:highlight>
                <a:latin typeface="dearJoe 5 CASUAL PRO" panose="02000000000000000000" pitchFamily="2" charset="0"/>
              </a:rPr>
              <a:t>Watch: </a:t>
            </a:r>
            <a:r>
              <a:rPr lang="en-US" dirty="0"/>
              <a:t>Sticky does coastal erosion </a:t>
            </a:r>
          </a:p>
        </p:txBody>
      </p:sp>
      <p:pic>
        <p:nvPicPr>
          <p:cNvPr id="3" name="Picture 2">
            <a:hlinkClick r:id="rId2"/>
            <a:extLst>
              <a:ext uri="{FF2B5EF4-FFF2-40B4-BE49-F238E27FC236}">
                <a16:creationId xmlns:a16="http://schemas.microsoft.com/office/drawing/2014/main" id="{717F2590-6A28-0446-9066-3DA0D7E23A81}"/>
              </a:ext>
            </a:extLst>
          </p:cNvPr>
          <p:cNvPicPr>
            <a:picLocks noChangeAspect="1"/>
          </p:cNvPicPr>
          <p:nvPr/>
        </p:nvPicPr>
        <p:blipFill>
          <a:blip r:embed="rId3"/>
          <a:stretch>
            <a:fillRect/>
          </a:stretch>
        </p:blipFill>
        <p:spPr>
          <a:xfrm>
            <a:off x="4800602" y="1499080"/>
            <a:ext cx="3880709" cy="2138826"/>
          </a:xfrm>
          <a:prstGeom prst="rect">
            <a:avLst/>
          </a:prstGeom>
        </p:spPr>
      </p:pic>
      <p:sp>
        <p:nvSpPr>
          <p:cNvPr id="4" name="TextBox 3">
            <a:extLst>
              <a:ext uri="{FF2B5EF4-FFF2-40B4-BE49-F238E27FC236}">
                <a16:creationId xmlns:a16="http://schemas.microsoft.com/office/drawing/2014/main" id="{4880B1D5-70FB-CA4A-B6C2-347E16DCC5DD}"/>
              </a:ext>
            </a:extLst>
          </p:cNvPr>
          <p:cNvSpPr txBox="1"/>
          <p:nvPr/>
        </p:nvSpPr>
        <p:spPr>
          <a:xfrm>
            <a:off x="4800602" y="3962400"/>
            <a:ext cx="3880709" cy="923330"/>
          </a:xfrm>
          <a:prstGeom prst="rect">
            <a:avLst/>
          </a:prstGeom>
          <a:noFill/>
        </p:spPr>
        <p:txBody>
          <a:bodyPr wrap="square" rtlCol="0">
            <a:spAutoFit/>
          </a:bodyPr>
          <a:lstStyle/>
          <a:p>
            <a:pPr algn="ctr"/>
            <a:r>
              <a:rPr lang="en-US" dirty="0">
                <a:highlight>
                  <a:srgbClr val="00FFFF"/>
                </a:highlight>
                <a:latin typeface="dearJoe 5 CASUAL PRO" panose="02000000000000000000" pitchFamily="2" charset="0"/>
              </a:rPr>
              <a:t>Task: </a:t>
            </a:r>
            <a:r>
              <a:rPr lang="en-US" dirty="0"/>
              <a:t>Make your own sticky video, showing the 4 methods of coastal transportation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91601" y="2132856"/>
            <a:ext cx="3342582"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cap="none" spc="50" dirty="0">
                <a:ln w="11430"/>
                <a:solidFill>
                  <a:srgbClr val="0070C0"/>
                </a:solidFill>
                <a:effectLst>
                  <a:outerShdw blurRad="76200" dist="50800" dir="5400000" algn="tl" rotWithShape="0">
                    <a:srgbClr val="000000">
                      <a:alpha val="65000"/>
                    </a:srgbClr>
                  </a:outerShdw>
                </a:effectLst>
                <a:latin typeface="Arial Rounded MT Bold" pitchFamily="34" charset="0"/>
              </a:rPr>
              <a:t>Coasts</a:t>
            </a:r>
          </a:p>
        </p:txBody>
      </p:sp>
      <p:sp>
        <p:nvSpPr>
          <p:cNvPr id="6" name="Rectangle 5"/>
          <p:cNvSpPr/>
          <p:nvPr/>
        </p:nvSpPr>
        <p:spPr>
          <a:xfrm>
            <a:off x="1691680" y="3244334"/>
            <a:ext cx="5904656" cy="1446550"/>
          </a:xfrm>
          <a:prstGeom prst="rect">
            <a:avLst/>
          </a:prstGeom>
        </p:spPr>
        <p:txBody>
          <a:bodyPr wrap="square">
            <a:spAutoFit/>
          </a:bodyPr>
          <a:lstStyle/>
          <a:p>
            <a:pPr algn="ctr"/>
            <a:r>
              <a:rPr lang="en-US" sz="4400" b="1" spc="50" dirty="0">
                <a:ln w="11430"/>
                <a:solidFill>
                  <a:schemeClr val="bg1">
                    <a:lumMod val="50000"/>
                  </a:schemeClr>
                </a:solidFill>
                <a:effectLst>
                  <a:outerShdw blurRad="76200" dist="50800" dir="5400000" algn="tl" rotWithShape="0">
                    <a:srgbClr val="000000">
                      <a:alpha val="65000"/>
                    </a:srgbClr>
                  </a:outerShdw>
                </a:effectLst>
                <a:latin typeface="Arial Rounded MT Bold" pitchFamily="34" charset="0"/>
              </a:rPr>
              <a:t>Beaches, spits and bars</a:t>
            </a:r>
          </a:p>
        </p:txBody>
      </p:sp>
    </p:spTree>
    <p:extLst>
      <p:ext uri="{BB962C8B-B14F-4D97-AF65-F5344CB8AC3E}">
        <p14:creationId xmlns:p14="http://schemas.microsoft.com/office/powerpoint/2010/main" val="1739316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b="1" dirty="0">
                <a:latin typeface="Arial Rounded MT Bold" pitchFamily="34" charset="0"/>
              </a:rPr>
              <a:t>Lesson Objectives</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US" dirty="0"/>
              <a:t>To be able to describe and explain the formation of beaches, spits and bars.</a:t>
            </a:r>
            <a:endParaRPr lang="en-GB" dirty="0">
              <a:latin typeface="Arial Rounded MT Bold" pitchFamily="34" charset="0"/>
            </a:endParaRPr>
          </a:p>
        </p:txBody>
      </p:sp>
    </p:spTree>
    <p:extLst>
      <p:ext uri="{BB962C8B-B14F-4D97-AF65-F5344CB8AC3E}">
        <p14:creationId xmlns:p14="http://schemas.microsoft.com/office/powerpoint/2010/main" val="3916635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45" y="828433"/>
            <a:ext cx="8803471" cy="699987"/>
          </a:xfrm>
          <a:solidFill>
            <a:srgbClr val="FFFF00"/>
          </a:solidFill>
          <a:ln>
            <a:solidFill>
              <a:schemeClr val="tx1"/>
            </a:solidFill>
          </a:ln>
        </p:spPr>
        <p:txBody>
          <a:bodyPr>
            <a:normAutofit fontScale="90000"/>
          </a:bodyPr>
          <a:lstStyle/>
          <a:p>
            <a:r>
              <a:rPr lang="en-GB" b="1" dirty="0"/>
              <a:t>Coastal Deposition</a:t>
            </a:r>
          </a:p>
        </p:txBody>
      </p:sp>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impact erosion, transportation and deposition has on changing coastal environments.</a:t>
            </a:r>
          </a:p>
        </p:txBody>
      </p:sp>
      <p:sp>
        <p:nvSpPr>
          <p:cNvPr id="3" name="Content Placeholder 2"/>
          <p:cNvSpPr>
            <a:spLocks noGrp="1"/>
          </p:cNvSpPr>
          <p:nvPr>
            <p:ph idx="1"/>
          </p:nvPr>
        </p:nvSpPr>
        <p:spPr>
          <a:xfrm>
            <a:off x="141745" y="1642044"/>
            <a:ext cx="8803471" cy="1167418"/>
          </a:xfrm>
          <a:solidFill>
            <a:schemeClr val="accent4">
              <a:lumMod val="40000"/>
              <a:lumOff val="60000"/>
            </a:schemeClr>
          </a:solidFill>
          <a:ln>
            <a:solidFill>
              <a:schemeClr val="tx1"/>
            </a:solidFill>
          </a:ln>
        </p:spPr>
        <p:txBody>
          <a:bodyPr>
            <a:normAutofit fontScale="55000" lnSpcReduction="20000"/>
          </a:bodyPr>
          <a:lstStyle/>
          <a:p>
            <a:pPr marL="0" indent="0">
              <a:buNone/>
            </a:pPr>
            <a:r>
              <a:rPr lang="en-GB" sz="4400" dirty="0"/>
              <a:t>It happens when there is lots of erosion elsewhere on the coast, meaning there’s lots of sediment available. </a:t>
            </a:r>
          </a:p>
          <a:p>
            <a:pPr marL="0" indent="0">
              <a:buNone/>
            </a:pPr>
            <a:r>
              <a:rPr lang="en-GB" sz="4400" dirty="0"/>
              <a:t>There’s lots of transportation of material into the area.  </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pic>
        <p:nvPicPr>
          <p:cNvPr id="6146" name="Picture 2" descr="Image result for holderness coast longshore dri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45" y="2852568"/>
            <a:ext cx="8803471" cy="31852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880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the deposition landforms; beaches.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3" name="Subtitle 2"/>
          <p:cNvSpPr txBox="1">
            <a:spLocks/>
          </p:cNvSpPr>
          <p:nvPr/>
        </p:nvSpPr>
        <p:spPr>
          <a:xfrm>
            <a:off x="685799" y="1449047"/>
            <a:ext cx="7772401" cy="2285651"/>
          </a:xfrm>
          <a:prstGeom prst="rect">
            <a:avLst/>
          </a:prstGeom>
          <a:solidFill>
            <a:schemeClr val="accent4">
              <a:lumMod val="40000"/>
              <a:lumOff val="60000"/>
            </a:schemeClr>
          </a:solidFill>
          <a:ln>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Beaches are found on coasts between high and low tide level. Beaches are deposits of sand that lies between the high and low tide levels. Most beaches are formed of sand and shingle (pebbles) as well as mud and silt. They are mainly found in bays because the waves that enter the bay are constructive waves that have a strong swash and build up the beach. </a:t>
            </a:r>
          </a:p>
          <a:p>
            <a:pPr algn="l"/>
            <a:endParaRPr lang="en-GB" dirty="0"/>
          </a:p>
          <a:p>
            <a:pPr algn="l"/>
            <a:endParaRPr lang="en-GB" dirty="0"/>
          </a:p>
        </p:txBody>
      </p:sp>
      <p:sp>
        <p:nvSpPr>
          <p:cNvPr id="14" name="Title 1"/>
          <p:cNvSpPr>
            <a:spLocks noGrp="1"/>
          </p:cNvSpPr>
          <p:nvPr>
            <p:ph type="title"/>
          </p:nvPr>
        </p:nvSpPr>
        <p:spPr>
          <a:xfrm>
            <a:off x="685799" y="890381"/>
            <a:ext cx="7772402" cy="487845"/>
          </a:xfrm>
          <a:solidFill>
            <a:srgbClr val="FFFF00"/>
          </a:solidFill>
          <a:ln>
            <a:solidFill>
              <a:schemeClr val="tx1"/>
            </a:solidFill>
          </a:ln>
        </p:spPr>
        <p:txBody>
          <a:bodyPr>
            <a:normAutofit fontScale="90000"/>
          </a:bodyPr>
          <a:lstStyle/>
          <a:p>
            <a:r>
              <a:rPr lang="en-GB" b="1" dirty="0"/>
              <a:t>What is a beach?</a:t>
            </a:r>
          </a:p>
        </p:txBody>
      </p:sp>
      <p:pic>
        <p:nvPicPr>
          <p:cNvPr id="2050" name="Picture 2" descr="Image result for beach u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5280" y="3805519"/>
            <a:ext cx="3033437" cy="22750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415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the deposition landforms; beaches.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7" name="Content Placeholder 2"/>
          <p:cNvSpPr>
            <a:spLocks noGrp="1"/>
          </p:cNvSpPr>
          <p:nvPr>
            <p:ph idx="1"/>
          </p:nvPr>
        </p:nvSpPr>
        <p:spPr>
          <a:xfrm>
            <a:off x="628650" y="1642043"/>
            <a:ext cx="7886700" cy="3917053"/>
          </a:xfrm>
          <a:solidFill>
            <a:schemeClr val="accent4">
              <a:lumMod val="40000"/>
              <a:lumOff val="60000"/>
            </a:schemeClr>
          </a:solidFill>
          <a:ln>
            <a:solidFill>
              <a:schemeClr val="tx1"/>
            </a:solidFill>
          </a:ln>
        </p:spPr>
        <p:txBody>
          <a:bodyPr>
            <a:normAutofit/>
          </a:bodyPr>
          <a:lstStyle/>
          <a:p>
            <a:pPr marL="0" indent="0">
              <a:buNone/>
            </a:pPr>
            <a:endParaRPr lang="en-GB" sz="2000" dirty="0"/>
          </a:p>
        </p:txBody>
      </p:sp>
      <p:sp>
        <p:nvSpPr>
          <p:cNvPr id="14" name="Title 1"/>
          <p:cNvSpPr>
            <a:spLocks noGrp="1"/>
          </p:cNvSpPr>
          <p:nvPr>
            <p:ph type="title"/>
          </p:nvPr>
        </p:nvSpPr>
        <p:spPr>
          <a:xfrm>
            <a:off x="685799" y="890382"/>
            <a:ext cx="5399088" cy="619131"/>
          </a:xfrm>
          <a:solidFill>
            <a:srgbClr val="FFFF00"/>
          </a:solidFill>
          <a:ln>
            <a:solidFill>
              <a:schemeClr val="tx1"/>
            </a:solidFill>
          </a:ln>
        </p:spPr>
        <p:txBody>
          <a:bodyPr>
            <a:normAutofit fontScale="90000"/>
          </a:bodyPr>
          <a:lstStyle/>
          <a:p>
            <a:pPr algn="ctr"/>
            <a:r>
              <a:rPr lang="en-GB" b="1" dirty="0"/>
              <a:t>Pebble Beach Profiles</a:t>
            </a:r>
          </a:p>
        </p:txBody>
      </p:sp>
      <p:pic>
        <p:nvPicPr>
          <p:cNvPr id="12" name="Picture 4" descr="gthwaite0107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449" y="2294050"/>
            <a:ext cx="6501101" cy="3072831"/>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Arrow Connector 14"/>
          <p:cNvCxnSpPr/>
          <p:nvPr/>
        </p:nvCxnSpPr>
        <p:spPr>
          <a:xfrm>
            <a:off x="1321449" y="2132672"/>
            <a:ext cx="399732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763711" y="1695828"/>
            <a:ext cx="2808288" cy="360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rPr>
              <a:t>Increasing particle size</a:t>
            </a:r>
          </a:p>
        </p:txBody>
      </p:sp>
      <p:sp>
        <p:nvSpPr>
          <p:cNvPr id="18" name="Text Box 5"/>
          <p:cNvSpPr txBox="1">
            <a:spLocks noChangeArrowheads="1"/>
          </p:cNvSpPr>
          <p:nvPr/>
        </p:nvSpPr>
        <p:spPr bwMode="auto">
          <a:xfrm>
            <a:off x="6236961" y="1138442"/>
            <a:ext cx="2843212" cy="400110"/>
          </a:xfrm>
          <a:prstGeom prst="rect">
            <a:avLst/>
          </a:prstGeom>
          <a:solidFill>
            <a:schemeClr val="bg1"/>
          </a:solid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GB" sz="2000" b="1" dirty="0"/>
              <a:t>Berms</a:t>
            </a:r>
          </a:p>
        </p:txBody>
      </p:sp>
      <p:sp>
        <p:nvSpPr>
          <p:cNvPr id="19" name="Line 6"/>
          <p:cNvSpPr>
            <a:spLocks noChangeShapeType="1"/>
          </p:cNvSpPr>
          <p:nvPr/>
        </p:nvSpPr>
        <p:spPr bwMode="auto">
          <a:xfrm flipH="1">
            <a:off x="6084887" y="2087067"/>
            <a:ext cx="329359" cy="76567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0" name="Line 7"/>
          <p:cNvSpPr>
            <a:spLocks noChangeShapeType="1"/>
          </p:cNvSpPr>
          <p:nvPr/>
        </p:nvSpPr>
        <p:spPr bwMode="auto">
          <a:xfrm flipH="1">
            <a:off x="4140200" y="1528417"/>
            <a:ext cx="2052638" cy="154022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1" name="Text Box 8"/>
          <p:cNvSpPr txBox="1">
            <a:spLocks noChangeArrowheads="1"/>
          </p:cNvSpPr>
          <p:nvPr/>
        </p:nvSpPr>
        <p:spPr bwMode="auto">
          <a:xfrm>
            <a:off x="5166519" y="5351352"/>
            <a:ext cx="2952750" cy="641350"/>
          </a:xfrm>
          <a:prstGeom prst="rect">
            <a:avLst/>
          </a:prstGeom>
          <a:solidFill>
            <a:schemeClr val="bg1"/>
          </a:solid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GB" b="1" dirty="0"/>
              <a:t>Large material thrown high onto the beach</a:t>
            </a:r>
          </a:p>
        </p:txBody>
      </p:sp>
      <p:sp>
        <p:nvSpPr>
          <p:cNvPr id="22" name="Text Box 9"/>
          <p:cNvSpPr txBox="1">
            <a:spLocks noChangeArrowheads="1"/>
          </p:cNvSpPr>
          <p:nvPr/>
        </p:nvSpPr>
        <p:spPr bwMode="auto">
          <a:xfrm>
            <a:off x="684213" y="5373688"/>
            <a:ext cx="2087562" cy="641350"/>
          </a:xfrm>
          <a:prstGeom prst="rect">
            <a:avLst/>
          </a:prstGeom>
          <a:solidFill>
            <a:schemeClr val="bg1"/>
          </a:solidFill>
          <a:ln>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GB" b="1" dirty="0"/>
              <a:t>Smaller sediment particles</a:t>
            </a:r>
          </a:p>
        </p:txBody>
      </p:sp>
      <p:sp>
        <p:nvSpPr>
          <p:cNvPr id="23" name="Line 10"/>
          <p:cNvSpPr>
            <a:spLocks noChangeShapeType="1"/>
          </p:cNvSpPr>
          <p:nvPr/>
        </p:nvSpPr>
        <p:spPr bwMode="auto">
          <a:xfrm flipV="1">
            <a:off x="1763713" y="4149725"/>
            <a:ext cx="431800" cy="11509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4" name="Line 11"/>
          <p:cNvSpPr>
            <a:spLocks noChangeShapeType="1"/>
          </p:cNvSpPr>
          <p:nvPr/>
        </p:nvSpPr>
        <p:spPr bwMode="auto">
          <a:xfrm flipH="1" flipV="1">
            <a:off x="4571999" y="4508500"/>
            <a:ext cx="1277471" cy="83088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3081503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2A6A-0D72-944E-9134-933A515FD576}"/>
              </a:ext>
            </a:extLst>
          </p:cNvPr>
          <p:cNvSpPr>
            <a:spLocks noGrp="1"/>
          </p:cNvSpPr>
          <p:nvPr>
            <p:ph type="title"/>
          </p:nvPr>
        </p:nvSpPr>
        <p:spPr/>
        <p:txBody>
          <a:bodyPr/>
          <a:lstStyle/>
          <a:p>
            <a:r>
              <a:rPr lang="en-US" dirty="0">
                <a:latin typeface="dearJoe 5 CASUAL PRO" panose="02000000000000000000" pitchFamily="2" charset="0"/>
              </a:rPr>
              <a:t>What is a beach berm?</a:t>
            </a:r>
          </a:p>
        </p:txBody>
      </p:sp>
      <p:sp>
        <p:nvSpPr>
          <p:cNvPr id="3" name="Content Placeholder 2">
            <a:extLst>
              <a:ext uri="{FF2B5EF4-FFF2-40B4-BE49-F238E27FC236}">
                <a16:creationId xmlns:a16="http://schemas.microsoft.com/office/drawing/2014/main" id="{569B2678-156C-7645-905B-31E37A1E69C7}"/>
              </a:ext>
            </a:extLst>
          </p:cNvPr>
          <p:cNvSpPr>
            <a:spLocks noGrp="1"/>
          </p:cNvSpPr>
          <p:nvPr>
            <p:ph idx="1"/>
          </p:nvPr>
        </p:nvSpPr>
        <p:spPr>
          <a:xfrm>
            <a:off x="152400" y="1524000"/>
            <a:ext cx="4800600" cy="4525963"/>
          </a:xfrm>
        </p:spPr>
        <p:txBody>
          <a:bodyPr>
            <a:normAutofit fontScale="62500" lnSpcReduction="20000"/>
          </a:bodyPr>
          <a:lstStyle/>
          <a:p>
            <a:pPr marL="0" indent="0">
              <a:buNone/>
            </a:pPr>
            <a:r>
              <a:rPr lang="en-US" dirty="0"/>
              <a:t>A</a:t>
            </a:r>
            <a:r>
              <a:rPr lang="en-US" b="1" dirty="0"/>
              <a:t> berm</a:t>
            </a:r>
            <a:r>
              <a:rPr lang="en-US" dirty="0"/>
              <a:t>, is a terrace of a </a:t>
            </a:r>
            <a:r>
              <a:rPr lang="en-US" b="1" dirty="0"/>
              <a:t>beach</a:t>
            </a:r>
            <a:r>
              <a:rPr lang="en-US" dirty="0"/>
              <a:t> that has formed in the backshore, above the water level at high tide. </a:t>
            </a:r>
          </a:p>
          <a:p>
            <a:pPr marL="0" indent="0">
              <a:buNone/>
            </a:pPr>
            <a:r>
              <a:rPr lang="en-US" dirty="0"/>
              <a:t>Berms are commonly found on beaches that have fairly coarse sand and are the result of the </a:t>
            </a:r>
            <a:r>
              <a:rPr lang="en-US" b="1" dirty="0"/>
              <a:t>deposition</a:t>
            </a:r>
            <a:r>
              <a:rPr lang="en-US" dirty="0"/>
              <a:t> of material by low-energy waves. </a:t>
            </a:r>
          </a:p>
          <a:p>
            <a:pPr marL="0" indent="0">
              <a:buNone/>
            </a:pPr>
            <a:r>
              <a:rPr lang="en-US" dirty="0"/>
              <a:t>They have a marked change of slope at their seaward edge and a flat or reverse-sloped platform that lies slightly higher than the mean high-water level. </a:t>
            </a:r>
          </a:p>
          <a:p>
            <a:pPr marL="0" indent="0">
              <a:buNone/>
            </a:pPr>
            <a:r>
              <a:rPr lang="en-US" dirty="0"/>
              <a:t>On broad beaches there may be three or more subparallel berms, each formed under different wave conditions. </a:t>
            </a:r>
          </a:p>
          <a:p>
            <a:pPr marL="0" indent="0">
              <a:buNone/>
            </a:pPr>
            <a:r>
              <a:rPr lang="en-US" dirty="0"/>
              <a:t>On some beaches a berm several </a:t>
            </a:r>
            <a:r>
              <a:rPr lang="en-US" dirty="0" err="1"/>
              <a:t>metres</a:t>
            </a:r>
            <a:r>
              <a:rPr lang="en-US" dirty="0"/>
              <a:t> wide may be laid down each summer and destroyed each winter by high storm waves.</a:t>
            </a:r>
          </a:p>
        </p:txBody>
      </p:sp>
    </p:spTree>
    <p:extLst>
      <p:ext uri="{BB962C8B-B14F-4D97-AF65-F5344CB8AC3E}">
        <p14:creationId xmlns:p14="http://schemas.microsoft.com/office/powerpoint/2010/main" val="474431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the deposition landforms; beaches.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7" name="Content Placeholder 2"/>
          <p:cNvSpPr>
            <a:spLocks noGrp="1"/>
          </p:cNvSpPr>
          <p:nvPr>
            <p:ph idx="1"/>
          </p:nvPr>
        </p:nvSpPr>
        <p:spPr>
          <a:xfrm>
            <a:off x="628650" y="1642043"/>
            <a:ext cx="7886700" cy="3917053"/>
          </a:xfrm>
          <a:solidFill>
            <a:schemeClr val="accent4">
              <a:lumMod val="40000"/>
              <a:lumOff val="60000"/>
            </a:schemeClr>
          </a:solidFill>
          <a:ln>
            <a:solidFill>
              <a:schemeClr val="tx1"/>
            </a:solidFill>
          </a:ln>
        </p:spPr>
        <p:txBody>
          <a:bodyPr>
            <a:normAutofit/>
          </a:bodyPr>
          <a:lstStyle/>
          <a:p>
            <a:pPr marL="0" indent="0">
              <a:buNone/>
            </a:pPr>
            <a:endParaRPr lang="en-GB" sz="2000" dirty="0"/>
          </a:p>
        </p:txBody>
      </p:sp>
      <p:sp>
        <p:nvSpPr>
          <p:cNvPr id="14" name="Title 1"/>
          <p:cNvSpPr>
            <a:spLocks noGrp="1"/>
          </p:cNvSpPr>
          <p:nvPr>
            <p:ph type="title"/>
          </p:nvPr>
        </p:nvSpPr>
        <p:spPr>
          <a:xfrm>
            <a:off x="685799" y="890382"/>
            <a:ext cx="5399088" cy="619131"/>
          </a:xfrm>
          <a:solidFill>
            <a:srgbClr val="FFFF00"/>
          </a:solidFill>
          <a:ln>
            <a:solidFill>
              <a:schemeClr val="tx1"/>
            </a:solidFill>
          </a:ln>
        </p:spPr>
        <p:txBody>
          <a:bodyPr>
            <a:normAutofit fontScale="90000"/>
          </a:bodyPr>
          <a:lstStyle/>
          <a:p>
            <a:pPr algn="ctr"/>
            <a:r>
              <a:rPr lang="en-GB" b="1" dirty="0"/>
              <a:t>Sand Beach Profiles</a:t>
            </a:r>
          </a:p>
        </p:txBody>
      </p:sp>
      <p:pic>
        <p:nvPicPr>
          <p:cNvPr id="2" name="Picture 1"/>
          <p:cNvPicPr>
            <a:picLocks noChangeAspect="1"/>
          </p:cNvPicPr>
          <p:nvPr/>
        </p:nvPicPr>
        <p:blipFill>
          <a:blip r:embed="rId3"/>
          <a:stretch>
            <a:fillRect/>
          </a:stretch>
        </p:blipFill>
        <p:spPr>
          <a:xfrm>
            <a:off x="685799" y="1988209"/>
            <a:ext cx="7783409" cy="3158343"/>
          </a:xfrm>
          <a:prstGeom prst="rect">
            <a:avLst/>
          </a:prstGeom>
          <a:ln>
            <a:solidFill>
              <a:schemeClr val="tx1"/>
            </a:solidFill>
          </a:ln>
        </p:spPr>
      </p:pic>
    </p:spTree>
    <p:extLst>
      <p:ext uri="{BB962C8B-B14F-4D97-AF65-F5344CB8AC3E}">
        <p14:creationId xmlns:p14="http://schemas.microsoft.com/office/powerpoint/2010/main" val="4054183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atin typeface="dearJoe 5 CASUAL PRO" panose="02000000000000000000" pitchFamily="2" charset="0"/>
              </a:rPr>
              <a:t>What is long-shore drift?</a:t>
            </a:r>
            <a:endParaRPr lang="en-US" dirty="0">
              <a:latin typeface="dearJoe 5 CASUAL PRO" panose="02000000000000000000" pitchFamily="2" charset="0"/>
            </a:endParaRPr>
          </a:p>
        </p:txBody>
      </p:sp>
      <p:sp>
        <p:nvSpPr>
          <p:cNvPr id="3" name="Content Placeholder 2"/>
          <p:cNvSpPr>
            <a:spLocks noGrp="1"/>
          </p:cNvSpPr>
          <p:nvPr>
            <p:ph idx="1"/>
          </p:nvPr>
        </p:nvSpPr>
        <p:spPr>
          <a:xfrm>
            <a:off x="457200" y="1600200"/>
            <a:ext cx="8229600" cy="4525963"/>
          </a:xfrm>
        </p:spPr>
        <p:txBody>
          <a:bodyPr/>
          <a:lstStyle/>
          <a:p>
            <a:r>
              <a:rPr lang="en-US">
                <a:hlinkClick r:id="rId2"/>
              </a:rPr>
              <a:t>http://www.youtube.com/watch?v=U9EhVa4MmEs&amp;feature=player_embedded</a:t>
            </a:r>
            <a:endParaRPr lang="en-US"/>
          </a:p>
          <a:p>
            <a:pPr>
              <a:buNone/>
            </a:pPr>
            <a:endParaRPr lang="en-US" dirty="0"/>
          </a:p>
        </p:txBody>
      </p:sp>
      <p:pic>
        <p:nvPicPr>
          <p:cNvPr id="4" name="Picture 3" descr="Longshoredrift">
            <a:extLst>
              <a:ext uri="{FF2B5EF4-FFF2-40B4-BE49-F238E27FC236}">
                <a16:creationId xmlns:a16="http://schemas.microsoft.com/office/drawing/2014/main" id="{D772B573-55D4-4E4A-B36F-C6E54D2F0D33}"/>
              </a:ext>
            </a:extLst>
          </p:cNvPr>
          <p:cNvPicPr>
            <a:picLocks noChangeAspect="1" noChangeArrowheads="1"/>
          </p:cNvPicPr>
          <p:nvPr/>
        </p:nvPicPr>
        <p:blipFill>
          <a:blip r:embed="rId3" cstate="print"/>
          <a:srcRect/>
          <a:stretch>
            <a:fillRect/>
          </a:stretch>
        </p:blipFill>
        <p:spPr>
          <a:xfrm>
            <a:off x="1905000" y="3048000"/>
            <a:ext cx="5562600" cy="2542765"/>
          </a:xfrm>
          <a:prstGeom prst="rect">
            <a:avLst/>
          </a:prstGeom>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F0830-1974-5E4E-A83C-8D2CB944AA4E}"/>
              </a:ext>
            </a:extLst>
          </p:cNvPr>
          <p:cNvSpPr>
            <a:spLocks noGrp="1"/>
          </p:cNvSpPr>
          <p:nvPr>
            <p:ph type="title"/>
          </p:nvPr>
        </p:nvSpPr>
        <p:spPr/>
        <p:txBody>
          <a:bodyPr/>
          <a:lstStyle/>
          <a:p>
            <a:r>
              <a:rPr lang="en-US" dirty="0">
                <a:latin typeface="dearJoe 5 CASUAL PRO" panose="02000000000000000000" pitchFamily="2" charset="0"/>
              </a:rPr>
              <a:t>Beach formation</a:t>
            </a:r>
          </a:p>
        </p:txBody>
      </p:sp>
      <p:sp>
        <p:nvSpPr>
          <p:cNvPr id="3" name="Content Placeholder 2">
            <a:extLst>
              <a:ext uri="{FF2B5EF4-FFF2-40B4-BE49-F238E27FC236}">
                <a16:creationId xmlns:a16="http://schemas.microsoft.com/office/drawing/2014/main" id="{0E752A14-91C4-BC4E-9ACD-312C3977B56A}"/>
              </a:ext>
            </a:extLst>
          </p:cNvPr>
          <p:cNvSpPr>
            <a:spLocks noGrp="1"/>
          </p:cNvSpPr>
          <p:nvPr>
            <p:ph idx="1"/>
          </p:nvPr>
        </p:nvSpPr>
        <p:spPr>
          <a:xfrm>
            <a:off x="304800" y="1219200"/>
            <a:ext cx="8382000" cy="5200068"/>
          </a:xfrm>
        </p:spPr>
        <p:txBody>
          <a:bodyPr>
            <a:normAutofit fontScale="62500" lnSpcReduction="20000"/>
          </a:bodyPr>
          <a:lstStyle/>
          <a:p>
            <a:r>
              <a:rPr lang="en-US" dirty="0"/>
              <a:t>Beaches are made up from eroded material that has been transported from elsewhere and then deposited by the sea. For this to occur, waves must have limited energy, so beaches often form in sheltered areas like </a:t>
            </a:r>
            <a:r>
              <a:rPr lang="en-US" b="1" u="sng" dirty="0"/>
              <a:t>bays</a:t>
            </a:r>
            <a:r>
              <a:rPr lang="en-US" dirty="0"/>
              <a:t>. </a:t>
            </a:r>
          </a:p>
          <a:p>
            <a:r>
              <a:rPr lang="en-US" b="1" u="sng" dirty="0"/>
              <a:t>Constructive waves</a:t>
            </a:r>
            <a:r>
              <a:rPr lang="en-US" dirty="0"/>
              <a:t> build up beaches as they have a strong </a:t>
            </a:r>
            <a:r>
              <a:rPr lang="en-US" b="1" u="sng" dirty="0"/>
              <a:t>swash</a:t>
            </a:r>
            <a:r>
              <a:rPr lang="en-US" dirty="0"/>
              <a:t> and a weak </a:t>
            </a:r>
            <a:r>
              <a:rPr lang="en-US" b="1" u="sng" dirty="0"/>
              <a:t>backwash</a:t>
            </a:r>
            <a:r>
              <a:rPr lang="en-US" dirty="0"/>
              <a:t>.</a:t>
            </a:r>
          </a:p>
          <a:p>
            <a:r>
              <a:rPr lang="en-US" dirty="0"/>
              <a:t>Sandy beaches are usually found in bays where the water is shallow and the waves have less energy. </a:t>
            </a:r>
          </a:p>
          <a:p>
            <a:r>
              <a:rPr lang="en-US" dirty="0"/>
              <a:t>Pebble beaches often form where cliffs are being </a:t>
            </a:r>
            <a:r>
              <a:rPr lang="en-US" b="1" u="sng" dirty="0"/>
              <a:t>eroded</a:t>
            </a:r>
            <a:r>
              <a:rPr lang="en-US" dirty="0"/>
              <a:t>, and where there are higher energy waves.</a:t>
            </a:r>
          </a:p>
          <a:p>
            <a:r>
              <a:rPr lang="en-US" dirty="0"/>
              <a:t>A cross-profile of a beach is called the beach profile. T</a:t>
            </a:r>
          </a:p>
          <a:p>
            <a:r>
              <a:rPr lang="en-US" dirty="0"/>
              <a:t>he beach profile has lots of ridges called </a:t>
            </a:r>
            <a:r>
              <a:rPr lang="en-US" b="1" dirty="0"/>
              <a:t>berms</a:t>
            </a:r>
            <a:r>
              <a:rPr lang="en-US" dirty="0"/>
              <a:t>. They show the lines of the high tide and the storm tides. </a:t>
            </a:r>
          </a:p>
          <a:p>
            <a:r>
              <a:rPr lang="en-US" dirty="0"/>
              <a:t>A sandy beach typically has a gentle sloping profile, whereas a shingle beach can be much steeper. </a:t>
            </a:r>
          </a:p>
          <a:p>
            <a:r>
              <a:rPr lang="en-US" dirty="0"/>
              <a:t>The size of the material is larger at the top of the beach, due to the high-energy storm waves carrying large sediment. </a:t>
            </a:r>
          </a:p>
          <a:p>
            <a:r>
              <a:rPr lang="en-US" dirty="0"/>
              <a:t>The smallest material is found nearest the water as the waves break here and break down the rock through </a:t>
            </a:r>
            <a:r>
              <a:rPr lang="en-US" b="1" u="sng" dirty="0"/>
              <a:t>attrition</a:t>
            </a:r>
            <a:r>
              <a:rPr lang="en-US" dirty="0"/>
              <a:t>.</a:t>
            </a:r>
          </a:p>
          <a:p>
            <a:endParaRPr lang="en-US" dirty="0"/>
          </a:p>
        </p:txBody>
      </p:sp>
    </p:spTree>
    <p:extLst>
      <p:ext uri="{BB962C8B-B14F-4D97-AF65-F5344CB8AC3E}">
        <p14:creationId xmlns:p14="http://schemas.microsoft.com/office/powerpoint/2010/main" val="2354327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the deposition landforms; beaches.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4" name="Title 1"/>
          <p:cNvSpPr>
            <a:spLocks noGrp="1"/>
          </p:cNvSpPr>
          <p:nvPr>
            <p:ph type="title"/>
          </p:nvPr>
        </p:nvSpPr>
        <p:spPr>
          <a:xfrm>
            <a:off x="667958" y="823288"/>
            <a:ext cx="7829551" cy="619131"/>
          </a:xfrm>
          <a:solidFill>
            <a:srgbClr val="FFFF00"/>
          </a:solidFill>
          <a:ln>
            <a:solidFill>
              <a:schemeClr val="tx1"/>
            </a:solidFill>
          </a:ln>
        </p:spPr>
        <p:txBody>
          <a:bodyPr>
            <a:normAutofit fontScale="90000"/>
          </a:bodyPr>
          <a:lstStyle/>
          <a:p>
            <a:pPr algn="ctr"/>
            <a:r>
              <a:rPr lang="en-GB" sz="3600" b="1" dirty="0"/>
              <a:t>Study </a:t>
            </a:r>
            <a:r>
              <a:rPr lang="en-GB" sz="3600" b="1" u="sng" dirty="0"/>
              <a:t>Figure 1</a:t>
            </a:r>
            <a:r>
              <a:rPr lang="en-GB" sz="3600" b="1" dirty="0"/>
              <a:t>, a photograph of a beach.</a:t>
            </a:r>
          </a:p>
        </p:txBody>
      </p:sp>
      <p:pic>
        <p:nvPicPr>
          <p:cNvPr id="12" name="Picture 11"/>
          <p:cNvPicPr>
            <a:picLocks noChangeAspect="1"/>
          </p:cNvPicPr>
          <p:nvPr/>
        </p:nvPicPr>
        <p:blipFill>
          <a:blip r:embed="rId3"/>
          <a:stretch>
            <a:fillRect/>
          </a:stretch>
        </p:blipFill>
        <p:spPr>
          <a:xfrm>
            <a:off x="610808" y="3798354"/>
            <a:ext cx="7886701" cy="1676400"/>
          </a:xfrm>
          <a:prstGeom prst="rect">
            <a:avLst/>
          </a:prstGeom>
          <a:ln>
            <a:solidFill>
              <a:schemeClr val="tx1"/>
            </a:solidFill>
          </a:ln>
        </p:spPr>
      </p:pic>
      <p:pic>
        <p:nvPicPr>
          <p:cNvPr id="15" name="Picture 14" descr="Image result for venus bay berm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8577" y="1538622"/>
            <a:ext cx="4828311" cy="2061764"/>
          </a:xfrm>
          <a:prstGeom prst="rect">
            <a:avLst/>
          </a:prstGeom>
          <a:noFill/>
          <a:ln>
            <a:solidFill>
              <a:schemeClr val="tx1"/>
            </a:solidFill>
          </a:ln>
        </p:spPr>
      </p:pic>
      <p:sp>
        <p:nvSpPr>
          <p:cNvPr id="16" name="Title 1"/>
          <p:cNvSpPr txBox="1">
            <a:spLocks/>
          </p:cNvSpPr>
          <p:nvPr/>
        </p:nvSpPr>
        <p:spPr>
          <a:xfrm>
            <a:off x="2251127" y="1603391"/>
            <a:ext cx="1731010" cy="391795"/>
          </a:xfrm>
          <a:prstGeom prst="rect">
            <a:avLst/>
          </a:prstGeom>
          <a:solidFill>
            <a:schemeClr val="bg1"/>
          </a:solidFill>
          <a:ln w="9525">
            <a:solidFill>
              <a:schemeClr val="tx1"/>
            </a:solidFill>
          </a:ln>
        </p:spPr>
        <p:txBody>
          <a:bodyPr vert="horz" wrap="square" lIns="91440" tIns="45720" rIns="91440" bIns="45720" rtlCol="0" anchor="b">
            <a:noAutofit/>
          </a:bodyPr>
          <a:lstStyle/>
          <a:p>
            <a:pPr algn="ctr">
              <a:lnSpc>
                <a:spcPct val="107000"/>
              </a:lnSpc>
              <a:spcAft>
                <a:spcPts val="0"/>
              </a:spcAft>
            </a:pPr>
            <a:r>
              <a:rPr lang="en-GB" sz="1600" b="1">
                <a:effectLst/>
                <a:latin typeface="Calibri Light" panose="020F0302020204030204" pitchFamily="34" charset="0"/>
                <a:ea typeface="Calibri" panose="020F0502020204030204" pitchFamily="34" charset="0"/>
                <a:cs typeface="Times New Roman" panose="02020603050405020304" pitchFamily="18" charset="0"/>
              </a:rPr>
              <a:t>Figure 1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5526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the deposition landforms; beaches.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7" name="Content Placeholder 2"/>
          <p:cNvSpPr>
            <a:spLocks noGrp="1"/>
          </p:cNvSpPr>
          <p:nvPr>
            <p:ph idx="1"/>
          </p:nvPr>
        </p:nvSpPr>
        <p:spPr>
          <a:xfrm>
            <a:off x="685798" y="3383393"/>
            <a:ext cx="7829552" cy="2240654"/>
          </a:xfrm>
          <a:solidFill>
            <a:schemeClr val="accent4">
              <a:lumMod val="40000"/>
              <a:lumOff val="60000"/>
            </a:schemeClr>
          </a:solidFill>
          <a:ln>
            <a:solidFill>
              <a:schemeClr val="tx1"/>
            </a:solidFill>
          </a:ln>
        </p:spPr>
        <p:txBody>
          <a:bodyPr>
            <a:normAutofit/>
          </a:bodyPr>
          <a:lstStyle/>
          <a:p>
            <a:pPr marL="0" indent="0">
              <a:buNone/>
            </a:pPr>
            <a:r>
              <a:rPr lang="en-GB" sz="2000" b="1" u="sng" dirty="0"/>
              <a:t>MODEL ANSWER:</a:t>
            </a:r>
          </a:p>
          <a:p>
            <a:pPr marL="0" indent="0">
              <a:buNone/>
            </a:pPr>
            <a:r>
              <a:rPr lang="en-GB" sz="2000" dirty="0"/>
              <a:t>Beaches are formed when constructive waves deposits its load </a:t>
            </a:r>
            <a:r>
              <a:rPr lang="en-GB" sz="2000" b="1" dirty="0"/>
              <a:t>(1)</a:t>
            </a:r>
            <a:r>
              <a:rPr lang="en-GB" sz="2000" dirty="0"/>
              <a:t> as it loses energy </a:t>
            </a:r>
            <a:r>
              <a:rPr lang="en-GB" sz="2000" b="1" dirty="0"/>
              <a:t>(1)</a:t>
            </a:r>
            <a:r>
              <a:rPr lang="en-GB" sz="2000" dirty="0"/>
              <a:t>.</a:t>
            </a:r>
          </a:p>
        </p:txBody>
      </p:sp>
      <p:sp>
        <p:nvSpPr>
          <p:cNvPr id="14" name="Title 1"/>
          <p:cNvSpPr>
            <a:spLocks noGrp="1"/>
          </p:cNvSpPr>
          <p:nvPr>
            <p:ph type="title"/>
          </p:nvPr>
        </p:nvSpPr>
        <p:spPr>
          <a:xfrm>
            <a:off x="685798" y="890382"/>
            <a:ext cx="7829551" cy="619131"/>
          </a:xfrm>
          <a:solidFill>
            <a:srgbClr val="FFFF00"/>
          </a:solidFill>
          <a:ln>
            <a:solidFill>
              <a:schemeClr val="tx1"/>
            </a:solidFill>
          </a:ln>
        </p:spPr>
        <p:txBody>
          <a:bodyPr>
            <a:normAutofit fontScale="90000"/>
          </a:bodyPr>
          <a:lstStyle/>
          <a:p>
            <a:pPr algn="ctr"/>
            <a:r>
              <a:rPr lang="en-GB" sz="3600" b="1" dirty="0"/>
              <a:t>Study </a:t>
            </a:r>
            <a:r>
              <a:rPr lang="en-GB" sz="3600" b="1" u="sng" dirty="0"/>
              <a:t>Figure 1</a:t>
            </a:r>
            <a:r>
              <a:rPr lang="en-GB" sz="3600" b="1" dirty="0"/>
              <a:t>, a photograph of a beach.</a:t>
            </a:r>
          </a:p>
        </p:txBody>
      </p:sp>
      <p:pic>
        <p:nvPicPr>
          <p:cNvPr id="12" name="Picture 11"/>
          <p:cNvPicPr>
            <a:picLocks noChangeAspect="1"/>
          </p:cNvPicPr>
          <p:nvPr/>
        </p:nvPicPr>
        <p:blipFill>
          <a:blip r:embed="rId3"/>
          <a:stretch>
            <a:fillRect/>
          </a:stretch>
        </p:blipFill>
        <p:spPr>
          <a:xfrm>
            <a:off x="685798" y="1642042"/>
            <a:ext cx="7829553" cy="1676400"/>
          </a:xfrm>
          <a:prstGeom prst="rect">
            <a:avLst/>
          </a:prstGeom>
          <a:ln>
            <a:solidFill>
              <a:schemeClr val="tx1"/>
            </a:solidFill>
          </a:ln>
        </p:spPr>
      </p:pic>
      <p:pic>
        <p:nvPicPr>
          <p:cNvPr id="13" name="Picture 2" descr="Image result for glue sti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948" y="4602394"/>
            <a:ext cx="1309675" cy="13096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812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52983"/>
            <a:ext cx="8675649" cy="688339"/>
          </a:xfrm>
        </p:spPr>
        <p:txBody>
          <a:bodyPr>
            <a:normAutofit fontScale="90000"/>
          </a:bodyPr>
          <a:lstStyle/>
          <a:p>
            <a:r>
              <a:rPr lang="en-US" sz="6000" b="1" dirty="0">
                <a:solidFill>
                  <a:srgbClr val="0000FF"/>
                </a:solidFill>
                <a:latin typeface="dearJoe 5 CASUAL PRO" panose="02000000000000000000" pitchFamily="2" charset="0"/>
              </a:rPr>
              <a:t>Spits, bars and tombolos</a:t>
            </a:r>
          </a:p>
        </p:txBody>
      </p:sp>
      <p:sp>
        <p:nvSpPr>
          <p:cNvPr id="9" name="TextBox 8">
            <a:extLst>
              <a:ext uri="{FF2B5EF4-FFF2-40B4-BE49-F238E27FC236}">
                <a16:creationId xmlns:a16="http://schemas.microsoft.com/office/drawing/2014/main" id="{4971D8CC-6B91-5647-997F-A47B351BEA8D}"/>
              </a:ext>
            </a:extLst>
          </p:cNvPr>
          <p:cNvSpPr txBox="1"/>
          <p:nvPr/>
        </p:nvSpPr>
        <p:spPr>
          <a:xfrm>
            <a:off x="60014" y="6036049"/>
            <a:ext cx="5578786" cy="923330"/>
          </a:xfrm>
          <a:prstGeom prst="rect">
            <a:avLst/>
          </a:prstGeom>
          <a:noFill/>
        </p:spPr>
        <p:txBody>
          <a:bodyPr wrap="square" rtlCol="0">
            <a:spAutoFit/>
          </a:bodyPr>
          <a:lstStyle/>
          <a:p>
            <a:r>
              <a:rPr lang="en-US" dirty="0">
                <a:hlinkClick r:id="rId3"/>
              </a:rPr>
              <a:t>https://www.youtube.com/watch?v=3XBqEbPzgds</a:t>
            </a:r>
          </a:p>
          <a:p>
            <a:r>
              <a:rPr lang="en-US" dirty="0">
                <a:hlinkClick r:id="rId3"/>
              </a:rPr>
              <a:t>https://www.youtube.com/watch?v=Bs-G57JaQm4</a:t>
            </a:r>
            <a:endParaRPr lang="en-US" dirty="0"/>
          </a:p>
          <a:p>
            <a:endParaRPr lang="en-US" dirty="0"/>
          </a:p>
        </p:txBody>
      </p:sp>
      <p:pic>
        <p:nvPicPr>
          <p:cNvPr id="10" name="Picture 9">
            <a:extLst>
              <a:ext uri="{FF2B5EF4-FFF2-40B4-BE49-F238E27FC236}">
                <a16:creationId xmlns:a16="http://schemas.microsoft.com/office/drawing/2014/main" id="{B743D71A-A3B1-0744-9C12-24DE828AB26D}"/>
              </a:ext>
            </a:extLst>
          </p:cNvPr>
          <p:cNvPicPr>
            <a:picLocks noChangeAspect="1"/>
          </p:cNvPicPr>
          <p:nvPr/>
        </p:nvPicPr>
        <p:blipFill>
          <a:blip r:embed="rId4"/>
          <a:stretch>
            <a:fillRect/>
          </a:stretch>
        </p:blipFill>
        <p:spPr>
          <a:xfrm>
            <a:off x="4831167" y="911280"/>
            <a:ext cx="3541690" cy="2286000"/>
          </a:xfrm>
          <a:prstGeom prst="rect">
            <a:avLst/>
          </a:prstGeom>
        </p:spPr>
      </p:pic>
      <p:pic>
        <p:nvPicPr>
          <p:cNvPr id="11" name="Picture 10">
            <a:extLst>
              <a:ext uri="{FF2B5EF4-FFF2-40B4-BE49-F238E27FC236}">
                <a16:creationId xmlns:a16="http://schemas.microsoft.com/office/drawing/2014/main" id="{7B02C1C9-233E-8D4E-A332-279D6188BAD3}"/>
              </a:ext>
            </a:extLst>
          </p:cNvPr>
          <p:cNvPicPr>
            <a:picLocks noChangeAspect="1"/>
          </p:cNvPicPr>
          <p:nvPr/>
        </p:nvPicPr>
        <p:blipFill>
          <a:blip r:embed="rId5"/>
          <a:stretch>
            <a:fillRect/>
          </a:stretch>
        </p:blipFill>
        <p:spPr>
          <a:xfrm>
            <a:off x="324755" y="851122"/>
            <a:ext cx="3988080" cy="2466913"/>
          </a:xfrm>
          <a:prstGeom prst="rect">
            <a:avLst/>
          </a:prstGeom>
        </p:spPr>
      </p:pic>
      <p:pic>
        <p:nvPicPr>
          <p:cNvPr id="14" name="Picture 13">
            <a:extLst>
              <a:ext uri="{FF2B5EF4-FFF2-40B4-BE49-F238E27FC236}">
                <a16:creationId xmlns:a16="http://schemas.microsoft.com/office/drawing/2014/main" id="{33408B59-8C75-D544-9920-C7D67AEE50B5}"/>
              </a:ext>
            </a:extLst>
          </p:cNvPr>
          <p:cNvPicPr>
            <a:picLocks noChangeAspect="1"/>
          </p:cNvPicPr>
          <p:nvPr/>
        </p:nvPicPr>
        <p:blipFill>
          <a:blip r:embed="rId6"/>
          <a:stretch>
            <a:fillRect/>
          </a:stretch>
        </p:blipFill>
        <p:spPr>
          <a:xfrm>
            <a:off x="4596161" y="3327785"/>
            <a:ext cx="4001036" cy="2719390"/>
          </a:xfrm>
          <a:prstGeom prst="rect">
            <a:avLst/>
          </a:prstGeom>
        </p:spPr>
      </p:pic>
      <p:pic>
        <p:nvPicPr>
          <p:cNvPr id="15" name="Picture 14">
            <a:extLst>
              <a:ext uri="{FF2B5EF4-FFF2-40B4-BE49-F238E27FC236}">
                <a16:creationId xmlns:a16="http://schemas.microsoft.com/office/drawing/2014/main" id="{9E9420A0-82F9-4942-8968-D8DE64250A4A}"/>
              </a:ext>
            </a:extLst>
          </p:cNvPr>
          <p:cNvPicPr>
            <a:picLocks noChangeAspect="1"/>
          </p:cNvPicPr>
          <p:nvPr/>
        </p:nvPicPr>
        <p:blipFill>
          <a:blip r:embed="rId7"/>
          <a:stretch>
            <a:fillRect/>
          </a:stretch>
        </p:blipFill>
        <p:spPr>
          <a:xfrm>
            <a:off x="228599" y="3429000"/>
            <a:ext cx="4160139" cy="2496084"/>
          </a:xfrm>
          <a:prstGeom prst="rect">
            <a:avLst/>
          </a:prstGeom>
        </p:spPr>
      </p:pic>
    </p:spTree>
    <p:extLst>
      <p:ext uri="{BB962C8B-B14F-4D97-AF65-F5344CB8AC3E}">
        <p14:creationId xmlns:p14="http://schemas.microsoft.com/office/powerpoint/2010/main" val="546104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97B1C4-2ABD-0F45-BCDF-A214ACF8007D}"/>
              </a:ext>
            </a:extLst>
          </p:cNvPr>
          <p:cNvPicPr>
            <a:picLocks noChangeAspect="1"/>
          </p:cNvPicPr>
          <p:nvPr/>
        </p:nvPicPr>
        <p:blipFill>
          <a:blip r:embed="rId2"/>
          <a:stretch>
            <a:fillRect/>
          </a:stretch>
        </p:blipFill>
        <p:spPr>
          <a:xfrm>
            <a:off x="1524000" y="0"/>
            <a:ext cx="5660416" cy="4033045"/>
          </a:xfrm>
          <a:prstGeom prst="rect">
            <a:avLst/>
          </a:prstGeom>
        </p:spPr>
      </p:pic>
      <p:pic>
        <p:nvPicPr>
          <p:cNvPr id="5" name="Picture 4">
            <a:extLst>
              <a:ext uri="{FF2B5EF4-FFF2-40B4-BE49-F238E27FC236}">
                <a16:creationId xmlns:a16="http://schemas.microsoft.com/office/drawing/2014/main" id="{3AFCAB88-C6B4-B64F-AF2A-58DD06BE70CF}"/>
              </a:ext>
            </a:extLst>
          </p:cNvPr>
          <p:cNvPicPr>
            <a:picLocks noChangeAspect="1"/>
          </p:cNvPicPr>
          <p:nvPr/>
        </p:nvPicPr>
        <p:blipFill>
          <a:blip r:embed="rId3"/>
          <a:stretch>
            <a:fillRect/>
          </a:stretch>
        </p:blipFill>
        <p:spPr>
          <a:xfrm>
            <a:off x="1524000" y="3790852"/>
            <a:ext cx="5809673" cy="3067148"/>
          </a:xfrm>
          <a:prstGeom prst="rect">
            <a:avLst/>
          </a:prstGeom>
        </p:spPr>
      </p:pic>
    </p:spTree>
    <p:extLst>
      <p:ext uri="{BB962C8B-B14F-4D97-AF65-F5344CB8AC3E}">
        <p14:creationId xmlns:p14="http://schemas.microsoft.com/office/powerpoint/2010/main" val="1838633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coastal deposition landforms; spits and bars.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3" name="Subtitle 2"/>
          <p:cNvSpPr txBox="1">
            <a:spLocks/>
          </p:cNvSpPr>
          <p:nvPr/>
        </p:nvSpPr>
        <p:spPr>
          <a:xfrm>
            <a:off x="685799" y="1631242"/>
            <a:ext cx="7772401" cy="3815402"/>
          </a:xfrm>
          <a:prstGeom prst="rect">
            <a:avLst/>
          </a:prstGeom>
          <a:solidFill>
            <a:schemeClr val="accent4">
              <a:lumMod val="40000"/>
              <a:lumOff val="60000"/>
            </a:schemeClr>
          </a:solidFill>
          <a:ln>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dirty="0"/>
          </a:p>
        </p:txBody>
      </p:sp>
      <p:sp>
        <p:nvSpPr>
          <p:cNvPr id="14" name="Title 1"/>
          <p:cNvSpPr>
            <a:spLocks noGrp="1"/>
          </p:cNvSpPr>
          <p:nvPr>
            <p:ph type="title"/>
          </p:nvPr>
        </p:nvSpPr>
        <p:spPr>
          <a:xfrm>
            <a:off x="685799" y="890382"/>
            <a:ext cx="7772402" cy="663730"/>
          </a:xfrm>
          <a:solidFill>
            <a:srgbClr val="FFFF00"/>
          </a:solidFill>
          <a:ln>
            <a:solidFill>
              <a:schemeClr val="tx1"/>
            </a:solidFill>
          </a:ln>
        </p:spPr>
        <p:txBody>
          <a:bodyPr>
            <a:normAutofit fontScale="90000"/>
          </a:bodyPr>
          <a:lstStyle/>
          <a:p>
            <a:r>
              <a:rPr lang="en-GB" sz="3600" b="1" dirty="0"/>
              <a:t>Characteristics of Sandbanks Spit, Dorset</a:t>
            </a:r>
          </a:p>
        </p:txBody>
      </p:sp>
      <p:pic>
        <p:nvPicPr>
          <p:cNvPr id="2" name="Picture 1"/>
          <p:cNvPicPr>
            <a:picLocks noChangeAspect="1"/>
          </p:cNvPicPr>
          <p:nvPr/>
        </p:nvPicPr>
        <p:blipFill>
          <a:blip r:embed="rId3"/>
          <a:stretch>
            <a:fillRect/>
          </a:stretch>
        </p:blipFill>
        <p:spPr>
          <a:xfrm>
            <a:off x="1913020" y="1723964"/>
            <a:ext cx="5491339" cy="4257602"/>
          </a:xfrm>
          <a:prstGeom prst="rect">
            <a:avLst/>
          </a:prstGeom>
          <a:ln>
            <a:solidFill>
              <a:schemeClr val="tx1"/>
            </a:solidFill>
          </a:ln>
        </p:spPr>
      </p:pic>
      <p:cxnSp>
        <p:nvCxnSpPr>
          <p:cNvPr id="12" name="Straight Arrow Connector 11"/>
          <p:cNvCxnSpPr/>
          <p:nvPr/>
        </p:nvCxnSpPr>
        <p:spPr>
          <a:xfrm>
            <a:off x="3748751" y="2605915"/>
            <a:ext cx="0" cy="63670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98177" y="2315591"/>
            <a:ext cx="932463" cy="369332"/>
          </a:xfrm>
          <a:prstGeom prst="rect">
            <a:avLst/>
          </a:prstGeom>
          <a:solidFill>
            <a:schemeClr val="bg1"/>
          </a:solidFill>
          <a:ln>
            <a:solidFill>
              <a:schemeClr val="tx1"/>
            </a:solidFill>
          </a:ln>
        </p:spPr>
        <p:txBody>
          <a:bodyPr wrap="square" rtlCol="0">
            <a:spAutoFit/>
          </a:bodyPr>
          <a:lstStyle/>
          <a:p>
            <a:r>
              <a:rPr lang="en-GB" b="1" dirty="0"/>
              <a:t>Lagoon</a:t>
            </a:r>
          </a:p>
        </p:txBody>
      </p:sp>
      <p:sp>
        <p:nvSpPr>
          <p:cNvPr id="15" name="TextBox 14"/>
          <p:cNvSpPr txBox="1"/>
          <p:nvPr/>
        </p:nvSpPr>
        <p:spPr>
          <a:xfrm>
            <a:off x="889453" y="4740775"/>
            <a:ext cx="1363417" cy="369332"/>
          </a:xfrm>
          <a:prstGeom prst="rect">
            <a:avLst/>
          </a:prstGeom>
          <a:solidFill>
            <a:schemeClr val="bg1"/>
          </a:solidFill>
          <a:ln>
            <a:solidFill>
              <a:schemeClr val="tx1"/>
            </a:solidFill>
          </a:ln>
        </p:spPr>
        <p:txBody>
          <a:bodyPr wrap="square" rtlCol="0">
            <a:spAutoFit/>
          </a:bodyPr>
          <a:lstStyle/>
          <a:p>
            <a:r>
              <a:rPr lang="en-GB" b="1" dirty="0"/>
              <a:t>Large hook</a:t>
            </a:r>
          </a:p>
        </p:txBody>
      </p:sp>
      <p:sp>
        <p:nvSpPr>
          <p:cNvPr id="16" name="TextBox 15"/>
          <p:cNvSpPr txBox="1"/>
          <p:nvPr/>
        </p:nvSpPr>
        <p:spPr>
          <a:xfrm>
            <a:off x="6669854" y="3503916"/>
            <a:ext cx="1961322" cy="646331"/>
          </a:xfrm>
          <a:prstGeom prst="rect">
            <a:avLst/>
          </a:prstGeom>
          <a:solidFill>
            <a:schemeClr val="bg1"/>
          </a:solidFill>
          <a:ln>
            <a:solidFill>
              <a:schemeClr val="tx1"/>
            </a:solidFill>
          </a:ln>
        </p:spPr>
        <p:txBody>
          <a:bodyPr wrap="square" rtlCol="0">
            <a:spAutoFit/>
          </a:bodyPr>
          <a:lstStyle/>
          <a:p>
            <a:r>
              <a:rPr lang="en-GB" b="1" dirty="0"/>
              <a:t>Mudflats and salt marshes</a:t>
            </a:r>
          </a:p>
        </p:txBody>
      </p:sp>
      <p:sp>
        <p:nvSpPr>
          <p:cNvPr id="19" name="TextBox 18"/>
          <p:cNvSpPr txBox="1"/>
          <p:nvPr/>
        </p:nvSpPr>
        <p:spPr>
          <a:xfrm>
            <a:off x="6669854" y="5374063"/>
            <a:ext cx="573273" cy="369332"/>
          </a:xfrm>
          <a:prstGeom prst="rect">
            <a:avLst/>
          </a:prstGeom>
          <a:solidFill>
            <a:schemeClr val="bg1"/>
          </a:solidFill>
          <a:ln>
            <a:solidFill>
              <a:schemeClr val="tx1"/>
            </a:solidFill>
          </a:ln>
        </p:spPr>
        <p:txBody>
          <a:bodyPr wrap="square" rtlCol="0">
            <a:spAutoFit/>
          </a:bodyPr>
          <a:lstStyle/>
          <a:p>
            <a:r>
              <a:rPr lang="en-GB" b="1" dirty="0"/>
              <a:t>Spit</a:t>
            </a:r>
          </a:p>
        </p:txBody>
      </p:sp>
      <p:cxnSp>
        <p:nvCxnSpPr>
          <p:cNvPr id="20" name="Straight Arrow Connector 19"/>
          <p:cNvCxnSpPr>
            <a:stCxn id="15" idx="3"/>
          </p:cNvCxnSpPr>
          <p:nvPr/>
        </p:nvCxnSpPr>
        <p:spPr>
          <a:xfrm flipV="1">
            <a:off x="2252870" y="4320209"/>
            <a:ext cx="2319129" cy="60523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1"/>
          </p:cNvCxnSpPr>
          <p:nvPr/>
        </p:nvCxnSpPr>
        <p:spPr>
          <a:xfrm flipH="1" flipV="1">
            <a:off x="5491717" y="3405809"/>
            <a:ext cx="1178137" cy="42127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755466" y="2739605"/>
            <a:ext cx="2816533" cy="129855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357190" y="3951840"/>
            <a:ext cx="1728383" cy="141770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5748" y="2554938"/>
            <a:ext cx="1153637" cy="369332"/>
          </a:xfrm>
          <a:prstGeom prst="rect">
            <a:avLst/>
          </a:prstGeom>
          <a:solidFill>
            <a:schemeClr val="bg1"/>
          </a:solidFill>
          <a:ln>
            <a:solidFill>
              <a:schemeClr val="tx1"/>
            </a:solidFill>
          </a:ln>
        </p:spPr>
        <p:txBody>
          <a:bodyPr wrap="square" rtlCol="0">
            <a:spAutoFit/>
          </a:bodyPr>
          <a:lstStyle/>
          <a:p>
            <a:r>
              <a:rPr lang="en-GB" b="1" dirty="0"/>
              <a:t>Distal end</a:t>
            </a:r>
          </a:p>
        </p:txBody>
      </p:sp>
      <p:cxnSp>
        <p:nvCxnSpPr>
          <p:cNvPr id="25" name="Straight Arrow Connector 24"/>
          <p:cNvCxnSpPr/>
          <p:nvPr/>
        </p:nvCxnSpPr>
        <p:spPr>
          <a:xfrm flipH="1">
            <a:off x="5852160" y="2267606"/>
            <a:ext cx="958290" cy="112121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669854" y="2032808"/>
            <a:ext cx="1726910" cy="369332"/>
          </a:xfrm>
          <a:prstGeom prst="rect">
            <a:avLst/>
          </a:prstGeom>
          <a:solidFill>
            <a:schemeClr val="bg1"/>
          </a:solidFill>
          <a:ln>
            <a:solidFill>
              <a:schemeClr val="tx1"/>
            </a:solidFill>
          </a:ln>
        </p:spPr>
        <p:txBody>
          <a:bodyPr wrap="square" rtlCol="0">
            <a:spAutoFit/>
          </a:bodyPr>
          <a:lstStyle/>
          <a:p>
            <a:r>
              <a:rPr lang="en-GB" b="1" dirty="0"/>
              <a:t>Proximal end</a:t>
            </a:r>
          </a:p>
        </p:txBody>
      </p:sp>
    </p:spTree>
    <p:extLst>
      <p:ext uri="{BB962C8B-B14F-4D97-AF65-F5344CB8AC3E}">
        <p14:creationId xmlns:p14="http://schemas.microsoft.com/office/powerpoint/2010/main" val="4117746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8433"/>
            <a:ext cx="7886700" cy="699987"/>
          </a:xfrm>
          <a:solidFill>
            <a:srgbClr val="FFFF00"/>
          </a:solidFill>
          <a:ln>
            <a:solidFill>
              <a:schemeClr val="tx1"/>
            </a:solidFill>
          </a:ln>
        </p:spPr>
        <p:txBody>
          <a:bodyPr>
            <a:normAutofit fontScale="90000"/>
          </a:bodyPr>
          <a:lstStyle/>
          <a:p>
            <a:r>
              <a:rPr lang="en-GB" b="1" dirty="0"/>
              <a:t>Formation of a Spit</a:t>
            </a:r>
          </a:p>
        </p:txBody>
      </p:sp>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coastal deposition landforms; spits and bars.</a:t>
            </a:r>
          </a:p>
        </p:txBody>
      </p:sp>
      <p:sp>
        <p:nvSpPr>
          <p:cNvPr id="3" name="Content Placeholder 2"/>
          <p:cNvSpPr>
            <a:spLocks noGrp="1"/>
          </p:cNvSpPr>
          <p:nvPr>
            <p:ph idx="1"/>
          </p:nvPr>
        </p:nvSpPr>
        <p:spPr>
          <a:xfrm>
            <a:off x="613954" y="4096315"/>
            <a:ext cx="7901396" cy="2044101"/>
          </a:xfrm>
          <a:solidFill>
            <a:schemeClr val="accent4">
              <a:lumMod val="40000"/>
              <a:lumOff val="60000"/>
            </a:schemeClr>
          </a:solidFill>
          <a:ln>
            <a:solidFill>
              <a:schemeClr val="tx1"/>
            </a:solidFill>
          </a:ln>
        </p:spPr>
        <p:txBody>
          <a:bodyPr>
            <a:normAutofit fontScale="62500" lnSpcReduction="20000"/>
          </a:bodyPr>
          <a:lstStyle/>
          <a:p>
            <a:pPr marL="514350" indent="-514350">
              <a:buAutoNum type="arabicPeriod"/>
            </a:pPr>
            <a:r>
              <a:rPr lang="en-GB" dirty="0"/>
              <a:t>Longshore drift transports sand along the coast. </a:t>
            </a:r>
          </a:p>
          <a:p>
            <a:pPr marL="514350" indent="-514350">
              <a:buAutoNum type="arabicPeriod"/>
            </a:pPr>
            <a:r>
              <a:rPr lang="en-GB" dirty="0"/>
              <a:t>The coastline changes shape and the waves begin to loose energy.</a:t>
            </a:r>
          </a:p>
          <a:p>
            <a:pPr marL="514350" indent="-514350">
              <a:buAutoNum type="arabicPeriod"/>
            </a:pPr>
            <a:r>
              <a:rPr lang="en-GB" dirty="0"/>
              <a:t>Deposition starts to build up at the proximal end and the spit grows out into the sea. </a:t>
            </a:r>
          </a:p>
          <a:p>
            <a:pPr marL="514350" indent="-514350">
              <a:buAutoNum type="arabicPeriod"/>
            </a:pPr>
            <a:r>
              <a:rPr lang="en-GB" dirty="0"/>
              <a:t>The spit is exposed to changes in wind and wave direction which cause the distal end to hook back towards the land. </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pic>
        <p:nvPicPr>
          <p:cNvPr id="1026" name="Picture 2" descr="Image result for characteristics of a sp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598279"/>
            <a:ext cx="7886700" cy="24281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909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holderness_coast">
            <a:extLst>
              <a:ext uri="{FF2B5EF4-FFF2-40B4-BE49-F238E27FC236}">
                <a16:creationId xmlns:a16="http://schemas.microsoft.com/office/drawing/2014/main" id="{F4C8B5DC-2E4B-8149-BCCE-8F09515FB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33375"/>
            <a:ext cx="3960812" cy="60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5512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9E15EE0B-30E1-1E48-BDD3-C2B68FB9E931}"/>
              </a:ext>
            </a:extLst>
          </p:cNvPr>
          <p:cNvSpPr>
            <a:spLocks noGrp="1" noChangeArrowheads="1"/>
          </p:cNvSpPr>
          <p:nvPr>
            <p:ph type="subTitle" idx="4294967295"/>
          </p:nvPr>
        </p:nvSpPr>
        <p:spPr>
          <a:xfrm>
            <a:off x="0" y="404813"/>
            <a:ext cx="6400800" cy="2376487"/>
          </a:xfrm>
        </p:spPr>
        <p:txBody>
          <a:bodyPr/>
          <a:lstStyle/>
          <a:p>
            <a:pPr eaLnBrk="1" hangingPunct="1">
              <a:buFontTx/>
              <a:buNone/>
            </a:pPr>
            <a:r>
              <a:rPr lang="en-GB" altLang="en-US" b="1" u="sng">
                <a:latin typeface="Comic Sans MS" panose="030F0902030302020204" pitchFamily="66" charset="0"/>
              </a:rPr>
              <a:t>Landform:</a:t>
            </a:r>
            <a:r>
              <a:rPr lang="en-GB" altLang="en-US" b="1">
                <a:latin typeface="Comic Sans MS" panose="030F0902030302020204" pitchFamily="66" charset="0"/>
              </a:rPr>
              <a:t> </a:t>
            </a:r>
            <a:r>
              <a:rPr lang="en-GB" altLang="en-US">
                <a:latin typeface="Comic Sans MS" panose="030F0902030302020204" pitchFamily="66" charset="0"/>
              </a:rPr>
              <a:t>Spit (deposition)</a:t>
            </a:r>
          </a:p>
          <a:p>
            <a:pPr eaLnBrk="1" hangingPunct="1">
              <a:buFontTx/>
              <a:buNone/>
            </a:pPr>
            <a:r>
              <a:rPr lang="en-GB" altLang="en-US" b="1">
                <a:latin typeface="Comic Sans MS" panose="030F0902030302020204" pitchFamily="66" charset="0"/>
              </a:rPr>
              <a:t>Example: </a:t>
            </a:r>
            <a:r>
              <a:rPr lang="en-GB" altLang="en-US">
                <a:latin typeface="Comic Sans MS" panose="030F0902030302020204" pitchFamily="66" charset="0"/>
              </a:rPr>
              <a:t>Spurn Point (Head), Holderness Coastline, East Riding, North-East England.</a:t>
            </a:r>
          </a:p>
        </p:txBody>
      </p:sp>
      <p:pic>
        <p:nvPicPr>
          <p:cNvPr id="4099" name="Picture 6" descr="spurn">
            <a:extLst>
              <a:ext uri="{FF2B5EF4-FFF2-40B4-BE49-F238E27FC236}">
                <a16:creationId xmlns:a16="http://schemas.microsoft.com/office/drawing/2014/main" id="{47DE9428-14C4-D74A-8304-DB5314CC2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141663"/>
            <a:ext cx="489585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descr="holderness_coast">
            <a:extLst>
              <a:ext uri="{FF2B5EF4-FFF2-40B4-BE49-F238E27FC236}">
                <a16:creationId xmlns:a16="http://schemas.microsoft.com/office/drawing/2014/main" id="{F2CF1735-FE8C-2B43-AB90-966965E10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924175"/>
            <a:ext cx="2274887"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423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pic1">
            <a:extLst>
              <a:ext uri="{FF2B5EF4-FFF2-40B4-BE49-F238E27FC236}">
                <a16:creationId xmlns:a16="http://schemas.microsoft.com/office/drawing/2014/main" id="{A06C5A84-EAAE-2744-99E7-7DA01B16E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84663"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7" descr="spurn300">
            <a:extLst>
              <a:ext uri="{FF2B5EF4-FFF2-40B4-BE49-F238E27FC236}">
                <a16:creationId xmlns:a16="http://schemas.microsoft.com/office/drawing/2014/main" id="{881739C8-0CBA-C44D-9B03-FC86DF023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0"/>
            <a:ext cx="406717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1" descr="448">
            <a:extLst>
              <a:ext uri="{FF2B5EF4-FFF2-40B4-BE49-F238E27FC236}">
                <a16:creationId xmlns:a16="http://schemas.microsoft.com/office/drawing/2014/main" id="{D0583A09-F983-BC44-BE94-997E515672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3116263"/>
            <a:ext cx="3048000" cy="37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3" descr="1">
            <a:extLst>
              <a:ext uri="{FF2B5EF4-FFF2-40B4-BE49-F238E27FC236}">
                <a16:creationId xmlns:a16="http://schemas.microsoft.com/office/drawing/2014/main" id="{75DD19A8-5C2C-3B41-A6B2-D163C2A9FB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35350"/>
            <a:ext cx="5184775"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Line 25">
            <a:extLst>
              <a:ext uri="{FF2B5EF4-FFF2-40B4-BE49-F238E27FC236}">
                <a16:creationId xmlns:a16="http://schemas.microsoft.com/office/drawing/2014/main" id="{568B25C3-C2BC-6940-ADA5-7586DBDB7EBC}"/>
              </a:ext>
            </a:extLst>
          </p:cNvPr>
          <p:cNvSpPr>
            <a:spLocks noChangeShapeType="1"/>
          </p:cNvSpPr>
          <p:nvPr/>
        </p:nvSpPr>
        <p:spPr bwMode="auto">
          <a:xfrm flipH="1">
            <a:off x="7812088" y="3357563"/>
            <a:ext cx="504825"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3538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b="1"/>
              <a:t>Longshore</a:t>
            </a:r>
            <a:r>
              <a:rPr lang="en-GB" b="1" dirty="0"/>
              <a:t> drift</a:t>
            </a:r>
          </a:p>
        </p:txBody>
      </p:sp>
      <p:pic>
        <p:nvPicPr>
          <p:cNvPr id="11267" name="Picture 3" descr="Longshoredrift"/>
          <p:cNvPicPr>
            <a:picLocks noGrp="1" noChangeAspect="1" noChangeArrowheads="1"/>
          </p:cNvPicPr>
          <p:nvPr>
            <p:ph idx="1"/>
          </p:nvPr>
        </p:nvPicPr>
        <p:blipFill>
          <a:blip r:embed="rId2" cstate="print"/>
          <a:srcRect/>
          <a:stretch>
            <a:fillRect/>
          </a:stretch>
        </p:blipFill>
        <p:spPr>
          <a:xfrm>
            <a:off x="0" y="1700213"/>
            <a:ext cx="9144000" cy="4179887"/>
          </a:xfrm>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4B586A5-B3E4-4345-BB70-F8393CDFDD27}"/>
              </a:ext>
            </a:extLst>
          </p:cNvPr>
          <p:cNvSpPr>
            <a:spLocks noGrp="1" noChangeArrowheads="1"/>
          </p:cNvSpPr>
          <p:nvPr>
            <p:ph type="title"/>
          </p:nvPr>
        </p:nvSpPr>
        <p:spPr>
          <a:xfrm>
            <a:off x="457200" y="404813"/>
            <a:ext cx="8229600" cy="1012825"/>
          </a:xfrm>
        </p:spPr>
        <p:txBody>
          <a:bodyPr/>
          <a:lstStyle/>
          <a:p>
            <a:pPr eaLnBrk="1" hangingPunct="1"/>
            <a:r>
              <a:rPr lang="en-GB" altLang="en-US" b="1">
                <a:latin typeface="Comic Sans MS" panose="030F0902030302020204" pitchFamily="66" charset="0"/>
              </a:rPr>
              <a:t>Description</a:t>
            </a:r>
            <a:endParaRPr lang="en-GB" altLang="en-US">
              <a:latin typeface="Comic Sans MS" panose="030F0902030302020204" pitchFamily="66" charset="0"/>
            </a:endParaRPr>
          </a:p>
        </p:txBody>
      </p:sp>
      <p:sp>
        <p:nvSpPr>
          <p:cNvPr id="5123" name="Rectangle 3">
            <a:extLst>
              <a:ext uri="{FF2B5EF4-FFF2-40B4-BE49-F238E27FC236}">
                <a16:creationId xmlns:a16="http://schemas.microsoft.com/office/drawing/2014/main" id="{03D7A816-4981-6947-8E8E-EE80449DBD9F}"/>
              </a:ext>
            </a:extLst>
          </p:cNvPr>
          <p:cNvSpPr>
            <a:spLocks noGrp="1" noChangeArrowheads="1"/>
          </p:cNvSpPr>
          <p:nvPr>
            <p:ph type="body" idx="1"/>
          </p:nvPr>
        </p:nvSpPr>
        <p:spPr/>
        <p:txBody>
          <a:bodyPr/>
          <a:lstStyle/>
          <a:p>
            <a:pPr eaLnBrk="1" hangingPunct="1">
              <a:lnSpc>
                <a:spcPct val="90000"/>
              </a:lnSpc>
            </a:pPr>
            <a:r>
              <a:rPr lang="en-GB" altLang="en-US" sz="2400">
                <a:latin typeface="Comic Sans MS" panose="030F0902030302020204" pitchFamily="66" charset="0"/>
              </a:rPr>
              <a:t>Spurn point is a long narrow ridge of sand and shingle, known as a spit.</a:t>
            </a:r>
          </a:p>
          <a:p>
            <a:pPr eaLnBrk="1" hangingPunct="1">
              <a:lnSpc>
                <a:spcPct val="90000"/>
              </a:lnSpc>
            </a:pPr>
            <a:r>
              <a:rPr lang="en-GB" altLang="en-US" sz="2400">
                <a:latin typeface="Comic Sans MS" panose="030F0902030302020204" pitchFamily="66" charset="0"/>
              </a:rPr>
              <a:t>It is located at the southern most point of the Holderness coastline in East Riding, Yorkshire.</a:t>
            </a:r>
          </a:p>
          <a:p>
            <a:pPr eaLnBrk="1" hangingPunct="1">
              <a:lnSpc>
                <a:spcPct val="90000"/>
              </a:lnSpc>
            </a:pPr>
            <a:r>
              <a:rPr lang="en-GB" altLang="en-US" sz="2400">
                <a:latin typeface="Comic Sans MS" panose="030F0902030302020204" pitchFamily="66" charset="0"/>
              </a:rPr>
              <a:t>One end of the spit is attached to the land and sand and shingle then extends out into the sea in the direction of the coastline. </a:t>
            </a:r>
          </a:p>
          <a:p>
            <a:pPr eaLnBrk="1" hangingPunct="1">
              <a:lnSpc>
                <a:spcPct val="90000"/>
              </a:lnSpc>
            </a:pPr>
            <a:r>
              <a:rPr lang="en-GB" altLang="en-US" sz="2400">
                <a:latin typeface="Comic Sans MS" panose="030F0902030302020204" pitchFamily="66" charset="0"/>
              </a:rPr>
              <a:t>Spurn point is over 3 miles long, although in some places it is only 50 metres wide.</a:t>
            </a:r>
          </a:p>
          <a:p>
            <a:pPr eaLnBrk="1" hangingPunct="1">
              <a:lnSpc>
                <a:spcPct val="90000"/>
              </a:lnSpc>
            </a:pPr>
            <a:r>
              <a:rPr lang="en-GB" altLang="en-US" sz="2400">
                <a:latin typeface="Comic Sans MS" panose="030F0902030302020204" pitchFamily="66" charset="0"/>
              </a:rPr>
              <a:t>It is like a beach that goes out into the sea instead of hugging the land.</a:t>
            </a:r>
          </a:p>
        </p:txBody>
      </p:sp>
    </p:spTree>
    <p:extLst>
      <p:ext uri="{BB962C8B-B14F-4D97-AF65-F5344CB8AC3E}">
        <p14:creationId xmlns:p14="http://schemas.microsoft.com/office/powerpoint/2010/main" val="1599185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2000"/>
                                        <p:tgtEl>
                                          <p:spTgt spid="51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fade">
                                      <p:cBhvr>
                                        <p:cTn id="22" dur="2000"/>
                                        <p:tgtEl>
                                          <p:spTgt spid="51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fade">
                                      <p:cBhvr>
                                        <p:cTn id="27" dur="2000"/>
                                        <p:tgtEl>
                                          <p:spTgt spid="512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fade">
                                      <p:cBhvr>
                                        <p:cTn id="32" dur="20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3BCDB57-A942-634F-9D4B-C0EEA8CE1A9E}"/>
              </a:ext>
            </a:extLst>
          </p:cNvPr>
          <p:cNvSpPr>
            <a:spLocks noGrp="1" noChangeArrowheads="1"/>
          </p:cNvSpPr>
          <p:nvPr>
            <p:ph type="title"/>
          </p:nvPr>
        </p:nvSpPr>
        <p:spPr>
          <a:xfrm>
            <a:off x="457200" y="274638"/>
            <a:ext cx="8229600" cy="417512"/>
          </a:xfrm>
        </p:spPr>
        <p:txBody>
          <a:bodyPr>
            <a:normAutofit fontScale="90000"/>
          </a:bodyPr>
          <a:lstStyle/>
          <a:p>
            <a:pPr eaLnBrk="1" hangingPunct="1"/>
            <a:r>
              <a:rPr lang="en-GB" altLang="en-US" b="1">
                <a:latin typeface="Comic Sans MS" panose="030F0902030302020204" pitchFamily="66" charset="0"/>
              </a:rPr>
              <a:t>Formation</a:t>
            </a:r>
          </a:p>
        </p:txBody>
      </p:sp>
      <p:sp>
        <p:nvSpPr>
          <p:cNvPr id="6147" name="Rectangle 3">
            <a:extLst>
              <a:ext uri="{FF2B5EF4-FFF2-40B4-BE49-F238E27FC236}">
                <a16:creationId xmlns:a16="http://schemas.microsoft.com/office/drawing/2014/main" id="{4FCF7EB0-DC05-E542-9AE7-D609EA24731C}"/>
              </a:ext>
            </a:extLst>
          </p:cNvPr>
          <p:cNvSpPr>
            <a:spLocks noGrp="1" noChangeArrowheads="1"/>
          </p:cNvSpPr>
          <p:nvPr>
            <p:ph type="body" idx="1"/>
          </p:nvPr>
        </p:nvSpPr>
        <p:spPr>
          <a:xfrm>
            <a:off x="250825" y="981075"/>
            <a:ext cx="8642350" cy="5472113"/>
          </a:xfrm>
        </p:spPr>
        <p:txBody>
          <a:bodyPr/>
          <a:lstStyle/>
          <a:p>
            <a:pPr eaLnBrk="1" hangingPunct="1">
              <a:lnSpc>
                <a:spcPct val="80000"/>
              </a:lnSpc>
            </a:pPr>
            <a:r>
              <a:rPr lang="en-GB" altLang="en-US" sz="2400">
                <a:latin typeface="Comic Sans MS" panose="030F0902030302020204" pitchFamily="66" charset="0"/>
              </a:rPr>
              <a:t>The soft and easily eroded boulder clay, that forms much of Holderness, provides plentiful material for longshore drift.</a:t>
            </a:r>
          </a:p>
          <a:p>
            <a:pPr eaLnBrk="1" hangingPunct="1">
              <a:lnSpc>
                <a:spcPct val="80000"/>
              </a:lnSpc>
            </a:pPr>
            <a:r>
              <a:rPr lang="en-GB" altLang="en-US" sz="2400">
                <a:latin typeface="Comic Sans MS" panose="030F0902030302020204" pitchFamily="66" charset="0"/>
              </a:rPr>
              <a:t>Prevailing winds approach the Holderness coast from the north-east and move material along the coastline from north to south. This movement is known as longshore drift. </a:t>
            </a:r>
          </a:p>
          <a:p>
            <a:pPr eaLnBrk="1" hangingPunct="1">
              <a:lnSpc>
                <a:spcPct val="80000"/>
              </a:lnSpc>
            </a:pPr>
            <a:r>
              <a:rPr lang="en-GB" altLang="en-US" sz="2400">
                <a:latin typeface="Comic Sans MS" panose="030F0902030302020204" pitchFamily="66" charset="0"/>
              </a:rPr>
              <a:t>The energy in the waves transporting the material is reduced where the North Sea meets the Humber Estuary. As a result the material is deposited. This process is known as deposition. </a:t>
            </a:r>
          </a:p>
          <a:p>
            <a:pPr eaLnBrk="1" hangingPunct="1">
              <a:lnSpc>
                <a:spcPct val="80000"/>
              </a:lnSpc>
            </a:pPr>
            <a:r>
              <a:rPr lang="en-GB" altLang="en-US" sz="2400">
                <a:latin typeface="Comic Sans MS" panose="030F0902030302020204" pitchFamily="66" charset="0"/>
              </a:rPr>
              <a:t>As more and more material is deposited it builds upwards and outwards forming a spit (a beach that sticks out to sea).</a:t>
            </a:r>
          </a:p>
          <a:p>
            <a:pPr eaLnBrk="1" hangingPunct="1">
              <a:lnSpc>
                <a:spcPct val="80000"/>
              </a:lnSpc>
            </a:pPr>
            <a:r>
              <a:rPr lang="en-GB" altLang="en-US" sz="2400">
                <a:latin typeface="Comic Sans MS" panose="030F0902030302020204" pitchFamily="66" charset="0"/>
              </a:rPr>
              <a:t>Waves cannot get behind the spit and this has created a sheltered area where silt is deposited and mud flats have formed.</a:t>
            </a:r>
          </a:p>
        </p:txBody>
      </p:sp>
    </p:spTree>
    <p:extLst>
      <p:ext uri="{BB962C8B-B14F-4D97-AF65-F5344CB8AC3E}">
        <p14:creationId xmlns:p14="http://schemas.microsoft.com/office/powerpoint/2010/main" val="3820960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fade">
                                      <p:cBhvr>
                                        <p:cTn id="12" dur="2000"/>
                                        <p:tgtEl>
                                          <p:spTgt spid="61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fade">
                                      <p:cBhvr>
                                        <p:cTn id="17" dur="2000"/>
                                        <p:tgtEl>
                                          <p:spTgt spid="61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fade">
                                      <p:cBhvr>
                                        <p:cTn id="22" dur="2000"/>
                                        <p:tgtEl>
                                          <p:spTgt spid="61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fade">
                                      <p:cBhvr>
                                        <p:cTn id="27" dur="2000"/>
                                        <p:tgtEl>
                                          <p:spTgt spid="61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47">
                                            <p:txEl>
                                              <p:pRg st="4" end="4"/>
                                            </p:txEl>
                                          </p:spTgt>
                                        </p:tgtEl>
                                        <p:attrNameLst>
                                          <p:attrName>style.visibility</p:attrName>
                                        </p:attrNameLst>
                                      </p:cBhvr>
                                      <p:to>
                                        <p:strVal val="visible"/>
                                      </p:to>
                                    </p:set>
                                    <p:animEffect transition="in" filter="fade">
                                      <p:cBhvr>
                                        <p:cTn id="32" dur="20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spit">
            <a:extLst>
              <a:ext uri="{FF2B5EF4-FFF2-40B4-BE49-F238E27FC236}">
                <a16:creationId xmlns:a16="http://schemas.microsoft.com/office/drawing/2014/main" id="{97653B6A-6799-4D4F-BBBD-A27165092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7688" y="762000"/>
            <a:ext cx="351631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 descr="g_umcr_cf_4">
            <a:extLst>
              <a:ext uri="{FF2B5EF4-FFF2-40B4-BE49-F238E27FC236}">
                <a16:creationId xmlns:a16="http://schemas.microsoft.com/office/drawing/2014/main" id="{895B2BCC-6759-D243-82C5-5CF66FEFD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6" y="228600"/>
            <a:ext cx="5724525"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 descr="longshoredrift">
            <a:extLst>
              <a:ext uri="{FF2B5EF4-FFF2-40B4-BE49-F238E27FC236}">
                <a16:creationId xmlns:a16="http://schemas.microsoft.com/office/drawing/2014/main" id="{D9EDF27C-8BB4-B846-B670-D322801F1F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191000"/>
            <a:ext cx="3960813"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098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a:extLst>
              <a:ext uri="{FF2B5EF4-FFF2-40B4-BE49-F238E27FC236}">
                <a16:creationId xmlns:a16="http://schemas.microsoft.com/office/drawing/2014/main" id="{2B6CE75B-4F4C-1C44-B542-890F94845E16}"/>
              </a:ext>
            </a:extLst>
          </p:cNvPr>
          <p:cNvSpPr>
            <a:spLocks noChangeArrowheads="1"/>
          </p:cNvSpPr>
          <p:nvPr/>
        </p:nvSpPr>
        <p:spPr bwMode="auto">
          <a:xfrm>
            <a:off x="0" y="1724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243" name="Picture 4" descr="spurn">
            <a:extLst>
              <a:ext uri="{FF2B5EF4-FFF2-40B4-BE49-F238E27FC236}">
                <a16:creationId xmlns:a16="http://schemas.microsoft.com/office/drawing/2014/main" id="{95CE3E50-89D4-404E-9AB9-D6951D12E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13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6">
            <a:extLst>
              <a:ext uri="{FF2B5EF4-FFF2-40B4-BE49-F238E27FC236}">
                <a16:creationId xmlns:a16="http://schemas.microsoft.com/office/drawing/2014/main" id="{F6820A01-C003-A742-BC8D-5303ECB78FDA}"/>
              </a:ext>
            </a:extLst>
          </p:cNvPr>
          <p:cNvSpPr>
            <a:spLocks noChangeArrowheads="1"/>
          </p:cNvSpPr>
          <p:nvPr/>
        </p:nvSpPr>
        <p:spPr bwMode="auto">
          <a:xfrm>
            <a:off x="0" y="5133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45" name="Text Box 7">
            <a:extLst>
              <a:ext uri="{FF2B5EF4-FFF2-40B4-BE49-F238E27FC236}">
                <a16:creationId xmlns:a16="http://schemas.microsoft.com/office/drawing/2014/main" id="{46264017-B59E-AD42-9D86-06BEFDFA90BF}"/>
              </a:ext>
            </a:extLst>
          </p:cNvPr>
          <p:cNvSpPr txBox="1">
            <a:spLocks noChangeArrowheads="1"/>
          </p:cNvSpPr>
          <p:nvPr/>
        </p:nvSpPr>
        <p:spPr bwMode="auto">
          <a:xfrm>
            <a:off x="5219700" y="404813"/>
            <a:ext cx="3924300" cy="64770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600" b="1">
                <a:latin typeface="Comic Sans MS" panose="030F0902030302020204" pitchFamily="66" charset="0"/>
              </a:rPr>
              <a:t>Eroded material is deposited where the coastline changes direction</a:t>
            </a:r>
          </a:p>
        </p:txBody>
      </p:sp>
      <p:sp>
        <p:nvSpPr>
          <p:cNvPr id="10246" name="Text Box 8">
            <a:extLst>
              <a:ext uri="{FF2B5EF4-FFF2-40B4-BE49-F238E27FC236}">
                <a16:creationId xmlns:a16="http://schemas.microsoft.com/office/drawing/2014/main" id="{5E268D6A-B237-1E45-A79F-4EB16F499AAD}"/>
              </a:ext>
            </a:extLst>
          </p:cNvPr>
          <p:cNvSpPr txBox="1">
            <a:spLocks noChangeArrowheads="1"/>
          </p:cNvSpPr>
          <p:nvPr/>
        </p:nvSpPr>
        <p:spPr bwMode="auto">
          <a:xfrm>
            <a:off x="5903913" y="1700213"/>
            <a:ext cx="3240087" cy="792162"/>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600" b="1">
                <a:latin typeface="Comic Sans MS" panose="030F0902030302020204" pitchFamily="66" charset="0"/>
              </a:rPr>
              <a:t>Groynes have been built here to stop Spurn point being washed away</a:t>
            </a:r>
          </a:p>
        </p:txBody>
      </p:sp>
      <p:sp>
        <p:nvSpPr>
          <p:cNvPr id="10247" name="Text Box 9">
            <a:extLst>
              <a:ext uri="{FF2B5EF4-FFF2-40B4-BE49-F238E27FC236}">
                <a16:creationId xmlns:a16="http://schemas.microsoft.com/office/drawing/2014/main" id="{32BB7C66-AD27-9648-9675-B668223AFCD2}"/>
              </a:ext>
            </a:extLst>
          </p:cNvPr>
          <p:cNvSpPr txBox="1">
            <a:spLocks noChangeArrowheads="1"/>
          </p:cNvSpPr>
          <p:nvPr/>
        </p:nvSpPr>
        <p:spPr bwMode="auto">
          <a:xfrm>
            <a:off x="5867400" y="2852738"/>
            <a:ext cx="2592388" cy="288925"/>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a:latin typeface="Comic Sans MS" panose="030F0902030302020204" pitchFamily="66" charset="0"/>
              </a:rPr>
              <a:t>The second lighthouse</a:t>
            </a:r>
          </a:p>
        </p:txBody>
      </p:sp>
      <p:sp>
        <p:nvSpPr>
          <p:cNvPr id="10248" name="Text Box 10">
            <a:extLst>
              <a:ext uri="{FF2B5EF4-FFF2-40B4-BE49-F238E27FC236}">
                <a16:creationId xmlns:a16="http://schemas.microsoft.com/office/drawing/2014/main" id="{B4951282-168E-314F-AFE4-3F4D8B6994EB}"/>
              </a:ext>
            </a:extLst>
          </p:cNvPr>
          <p:cNvSpPr txBox="1">
            <a:spLocks noChangeArrowheads="1"/>
          </p:cNvSpPr>
          <p:nvPr/>
        </p:nvSpPr>
        <p:spPr bwMode="auto">
          <a:xfrm>
            <a:off x="5508625" y="3500438"/>
            <a:ext cx="2303463" cy="649287"/>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600" b="1">
                <a:latin typeface="Comic Sans MS" panose="030F0902030302020204" pitchFamily="66" charset="0"/>
              </a:rPr>
              <a:t>The lifeboat crew’s houses</a:t>
            </a:r>
          </a:p>
        </p:txBody>
      </p:sp>
      <p:sp>
        <p:nvSpPr>
          <p:cNvPr id="10249" name="Text Box 11">
            <a:extLst>
              <a:ext uri="{FF2B5EF4-FFF2-40B4-BE49-F238E27FC236}">
                <a16:creationId xmlns:a16="http://schemas.microsoft.com/office/drawing/2014/main" id="{411406C3-E117-1C40-B126-3E75D7C6574E}"/>
              </a:ext>
            </a:extLst>
          </p:cNvPr>
          <p:cNvSpPr txBox="1">
            <a:spLocks noChangeArrowheads="1"/>
          </p:cNvSpPr>
          <p:nvPr/>
        </p:nvSpPr>
        <p:spPr bwMode="auto">
          <a:xfrm>
            <a:off x="4643438" y="4797425"/>
            <a:ext cx="3313112" cy="503238"/>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600" b="1">
                <a:latin typeface="Comic Sans MS" panose="030F0902030302020204" pitchFamily="66" charset="0"/>
              </a:rPr>
              <a:t>The Vessel Traffic Services tower</a:t>
            </a:r>
          </a:p>
        </p:txBody>
      </p:sp>
      <p:sp>
        <p:nvSpPr>
          <p:cNvPr id="10250" name="Text Box 12">
            <a:extLst>
              <a:ext uri="{FF2B5EF4-FFF2-40B4-BE49-F238E27FC236}">
                <a16:creationId xmlns:a16="http://schemas.microsoft.com/office/drawing/2014/main" id="{C4A822A3-68D9-A646-AFB1-9BCDC08F020B}"/>
              </a:ext>
            </a:extLst>
          </p:cNvPr>
          <p:cNvSpPr txBox="1">
            <a:spLocks noChangeArrowheads="1"/>
          </p:cNvSpPr>
          <p:nvPr/>
        </p:nvSpPr>
        <p:spPr bwMode="auto">
          <a:xfrm>
            <a:off x="0" y="4508500"/>
            <a:ext cx="2051050" cy="433388"/>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a:latin typeface="Comic Sans MS" panose="030F0902030302020204" pitchFamily="66" charset="0"/>
              </a:rPr>
              <a:t>Docking facilities</a:t>
            </a:r>
          </a:p>
        </p:txBody>
      </p:sp>
      <p:sp>
        <p:nvSpPr>
          <p:cNvPr id="10251" name="Text Box 13">
            <a:extLst>
              <a:ext uri="{FF2B5EF4-FFF2-40B4-BE49-F238E27FC236}">
                <a16:creationId xmlns:a16="http://schemas.microsoft.com/office/drawing/2014/main" id="{04CCFEBA-1889-8643-937D-5026B67B6221}"/>
              </a:ext>
            </a:extLst>
          </p:cNvPr>
          <p:cNvSpPr txBox="1">
            <a:spLocks noChangeArrowheads="1"/>
          </p:cNvSpPr>
          <p:nvPr/>
        </p:nvSpPr>
        <p:spPr bwMode="auto">
          <a:xfrm>
            <a:off x="755650" y="2852738"/>
            <a:ext cx="2016125" cy="360362"/>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a:latin typeface="Comic Sans MS" panose="030F0902030302020204" pitchFamily="66" charset="0"/>
              </a:rPr>
              <a:t>The old lighthouse</a:t>
            </a:r>
          </a:p>
        </p:txBody>
      </p:sp>
      <p:sp>
        <p:nvSpPr>
          <p:cNvPr id="10252" name="Line 15">
            <a:extLst>
              <a:ext uri="{FF2B5EF4-FFF2-40B4-BE49-F238E27FC236}">
                <a16:creationId xmlns:a16="http://schemas.microsoft.com/office/drawing/2014/main" id="{0B252650-49EB-6347-AFD5-A11BB8CFFDD3}"/>
              </a:ext>
            </a:extLst>
          </p:cNvPr>
          <p:cNvSpPr>
            <a:spLocks noChangeShapeType="1"/>
          </p:cNvSpPr>
          <p:nvPr/>
        </p:nvSpPr>
        <p:spPr bwMode="auto">
          <a:xfrm flipH="1" flipV="1">
            <a:off x="3708400" y="4221163"/>
            <a:ext cx="935038" cy="503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3" name="Line 16">
            <a:extLst>
              <a:ext uri="{FF2B5EF4-FFF2-40B4-BE49-F238E27FC236}">
                <a16:creationId xmlns:a16="http://schemas.microsoft.com/office/drawing/2014/main" id="{4D35B31C-04A9-CC45-92EB-CCE13E9DC512}"/>
              </a:ext>
            </a:extLst>
          </p:cNvPr>
          <p:cNvSpPr>
            <a:spLocks noChangeShapeType="1"/>
          </p:cNvSpPr>
          <p:nvPr/>
        </p:nvSpPr>
        <p:spPr bwMode="auto">
          <a:xfrm flipH="1">
            <a:off x="4787900" y="2924175"/>
            <a:ext cx="1079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4" name="Line 17">
            <a:extLst>
              <a:ext uri="{FF2B5EF4-FFF2-40B4-BE49-F238E27FC236}">
                <a16:creationId xmlns:a16="http://schemas.microsoft.com/office/drawing/2014/main" id="{CD056D11-439F-B34D-818E-9AD14D6CE2EA}"/>
              </a:ext>
            </a:extLst>
          </p:cNvPr>
          <p:cNvSpPr>
            <a:spLocks noChangeShapeType="1"/>
          </p:cNvSpPr>
          <p:nvPr/>
        </p:nvSpPr>
        <p:spPr bwMode="auto">
          <a:xfrm flipH="1" flipV="1">
            <a:off x="4211638" y="3429000"/>
            <a:ext cx="1296987"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5" name="Line 18">
            <a:extLst>
              <a:ext uri="{FF2B5EF4-FFF2-40B4-BE49-F238E27FC236}">
                <a16:creationId xmlns:a16="http://schemas.microsoft.com/office/drawing/2014/main" id="{A62AD083-F1EE-4145-A3AA-A838DB777EF9}"/>
              </a:ext>
            </a:extLst>
          </p:cNvPr>
          <p:cNvSpPr>
            <a:spLocks noChangeShapeType="1"/>
          </p:cNvSpPr>
          <p:nvPr/>
        </p:nvSpPr>
        <p:spPr bwMode="auto">
          <a:xfrm>
            <a:off x="2771775" y="2997200"/>
            <a:ext cx="863600" cy="71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6" name="Line 19">
            <a:extLst>
              <a:ext uri="{FF2B5EF4-FFF2-40B4-BE49-F238E27FC236}">
                <a16:creationId xmlns:a16="http://schemas.microsoft.com/office/drawing/2014/main" id="{DDFE09EB-ED2A-7A43-808B-289454366D8B}"/>
              </a:ext>
            </a:extLst>
          </p:cNvPr>
          <p:cNvSpPr>
            <a:spLocks noChangeShapeType="1"/>
          </p:cNvSpPr>
          <p:nvPr/>
        </p:nvSpPr>
        <p:spPr bwMode="auto">
          <a:xfrm flipV="1">
            <a:off x="611188" y="4149725"/>
            <a:ext cx="144462"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7" name="Line 20">
            <a:extLst>
              <a:ext uri="{FF2B5EF4-FFF2-40B4-BE49-F238E27FC236}">
                <a16:creationId xmlns:a16="http://schemas.microsoft.com/office/drawing/2014/main" id="{85E59BA7-36FD-1840-803D-4DAC4CBCF39E}"/>
              </a:ext>
            </a:extLst>
          </p:cNvPr>
          <p:cNvSpPr>
            <a:spLocks noChangeShapeType="1"/>
          </p:cNvSpPr>
          <p:nvPr/>
        </p:nvSpPr>
        <p:spPr bwMode="auto">
          <a:xfrm flipH="1">
            <a:off x="5580063" y="1989138"/>
            <a:ext cx="287337" cy="714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644605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g_umcr_cf_4">
            <a:extLst>
              <a:ext uri="{FF2B5EF4-FFF2-40B4-BE49-F238E27FC236}">
                <a16:creationId xmlns:a16="http://schemas.microsoft.com/office/drawing/2014/main" id="{6031959F-EE4F-784F-90B5-44FD2254C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5554663"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spit">
            <a:extLst>
              <a:ext uri="{FF2B5EF4-FFF2-40B4-BE49-F238E27FC236}">
                <a16:creationId xmlns:a16="http://schemas.microsoft.com/office/drawing/2014/main" id="{C1D3AFF1-1D34-AB41-A59F-10FADAB8A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688" y="765175"/>
            <a:ext cx="351631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holderness_coast">
            <a:extLst>
              <a:ext uri="{FF2B5EF4-FFF2-40B4-BE49-F238E27FC236}">
                <a16:creationId xmlns:a16="http://schemas.microsoft.com/office/drawing/2014/main" id="{D56A2B79-5136-7A43-89BB-81D5655BB4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3033713"/>
            <a:ext cx="2520950"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388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Groyne,%20Spurn%20Head900">
            <a:extLst>
              <a:ext uri="{FF2B5EF4-FFF2-40B4-BE49-F238E27FC236}">
                <a16:creationId xmlns:a16="http://schemas.microsoft.com/office/drawing/2014/main" id="{191DB3C5-7A6E-0944-A64A-DEBD2E660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3825"/>
            <a:ext cx="91440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9">
            <a:extLst>
              <a:ext uri="{FF2B5EF4-FFF2-40B4-BE49-F238E27FC236}">
                <a16:creationId xmlns:a16="http://schemas.microsoft.com/office/drawing/2014/main" id="{F8E3B423-3433-C24C-96A4-15830C0961BD}"/>
              </a:ext>
            </a:extLst>
          </p:cNvPr>
          <p:cNvSpPr txBox="1">
            <a:spLocks noChangeArrowheads="1"/>
          </p:cNvSpPr>
          <p:nvPr/>
        </p:nvSpPr>
        <p:spPr bwMode="auto">
          <a:xfrm>
            <a:off x="0" y="836613"/>
            <a:ext cx="91440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pPr>
            <a:r>
              <a:rPr lang="en-GB" altLang="en-US" sz="1800">
                <a:latin typeface="Comic Sans MS" panose="030F0902030302020204" pitchFamily="66" charset="0"/>
              </a:rPr>
              <a:t>In the middle of the 19th century a series of groynes were built on the shore to check the erosion. This was later found to be a bad idea as it stopped the natural movement of the sand around the point, and it also failed to stop the erosion. </a:t>
            </a:r>
          </a:p>
          <a:p>
            <a:pPr algn="ctr" eaLnBrk="1" hangingPunct="1">
              <a:spcBef>
                <a:spcPct val="50000"/>
              </a:spcBef>
            </a:pPr>
            <a:r>
              <a:rPr lang="en-GB" altLang="en-US" sz="1800">
                <a:latin typeface="Comic Sans MS" panose="030F0902030302020204" pitchFamily="66" charset="0"/>
              </a:rPr>
              <a:t>There is a policy of managed retreat at Spurn Point today, this is a soft engineering technique and it means that nature is being allowed to take its course.</a:t>
            </a:r>
          </a:p>
          <a:p>
            <a:pPr algn="ctr" eaLnBrk="1" hangingPunct="1">
              <a:spcBef>
                <a:spcPct val="50000"/>
              </a:spcBef>
            </a:pPr>
            <a:r>
              <a:rPr lang="en-GB" altLang="en-US" sz="1800">
                <a:latin typeface="Comic Sans MS" panose="030F0902030302020204" pitchFamily="66" charset="0"/>
              </a:rPr>
              <a:t>Human management north of Spurn Point is having an impact though. Groynes that have been built to protect settlements along Holderness e.g. Hornsea and Withernsea reduce the amount of beach material arriving at Spurn Point. The point has already been breached several times in the past and sections of it today are only 50 m wide.</a:t>
            </a:r>
          </a:p>
        </p:txBody>
      </p:sp>
      <p:sp>
        <p:nvSpPr>
          <p:cNvPr id="12292" name="Rectangle 10">
            <a:extLst>
              <a:ext uri="{FF2B5EF4-FFF2-40B4-BE49-F238E27FC236}">
                <a16:creationId xmlns:a16="http://schemas.microsoft.com/office/drawing/2014/main" id="{A32BF777-2E5E-8945-85B0-6437056FE931}"/>
              </a:ext>
            </a:extLst>
          </p:cNvPr>
          <p:cNvSpPr>
            <a:spLocks noGrp="1" noChangeArrowheads="1"/>
          </p:cNvSpPr>
          <p:nvPr>
            <p:ph type="title"/>
          </p:nvPr>
        </p:nvSpPr>
        <p:spPr>
          <a:xfrm>
            <a:off x="457200" y="274638"/>
            <a:ext cx="8229600" cy="346075"/>
          </a:xfrm>
        </p:spPr>
        <p:txBody>
          <a:bodyPr>
            <a:normAutofit fontScale="90000"/>
          </a:bodyPr>
          <a:lstStyle/>
          <a:p>
            <a:pPr eaLnBrk="1" hangingPunct="1"/>
            <a:r>
              <a:rPr lang="en-GB" altLang="en-US" sz="4000" b="1"/>
              <a:t>Management</a:t>
            </a:r>
          </a:p>
        </p:txBody>
      </p:sp>
    </p:spTree>
    <p:extLst>
      <p:ext uri="{BB962C8B-B14F-4D97-AF65-F5344CB8AC3E}">
        <p14:creationId xmlns:p14="http://schemas.microsoft.com/office/powerpoint/2010/main" val="330627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79388" y="115888"/>
            <a:ext cx="8785225" cy="369332"/>
          </a:xfrm>
          <a:prstGeom prst="rect">
            <a:avLst/>
          </a:prstGeom>
          <a:noFill/>
          <a:ln w="28575">
            <a:solidFill>
              <a:schemeClr val="tx1"/>
            </a:solidFill>
            <a:miter lim="800000"/>
            <a:headEnd/>
            <a:tailEnd/>
          </a:ln>
        </p:spPr>
        <p:txBody>
          <a:bodyPr>
            <a:spAutoFit/>
          </a:bodyPr>
          <a:lstStyle/>
          <a:p>
            <a:pPr>
              <a:spcBef>
                <a:spcPct val="50000"/>
              </a:spcBef>
            </a:pPr>
            <a:r>
              <a:rPr lang="en-GB" i="1" dirty="0"/>
              <a:t>Coasts :  Features of Deposition: Spits</a:t>
            </a:r>
            <a:endParaRPr lang="en-GB" sz="1600" i="1" dirty="0"/>
          </a:p>
        </p:txBody>
      </p:sp>
      <p:sp>
        <p:nvSpPr>
          <p:cNvPr id="16389" name="Text Box 5"/>
          <p:cNvSpPr txBox="1">
            <a:spLocks noChangeArrowheads="1"/>
          </p:cNvSpPr>
          <p:nvPr/>
        </p:nvSpPr>
        <p:spPr bwMode="auto">
          <a:xfrm>
            <a:off x="5918739" y="4925784"/>
            <a:ext cx="2808437" cy="1338828"/>
          </a:xfrm>
          <a:prstGeom prst="rect">
            <a:avLst/>
          </a:prstGeom>
          <a:noFill/>
          <a:ln w="6350">
            <a:solidFill>
              <a:schemeClr val="tx1"/>
            </a:solidFill>
            <a:miter lim="800000"/>
            <a:headEnd/>
            <a:tailEnd/>
          </a:ln>
        </p:spPr>
        <p:txBody>
          <a:bodyPr wrap="square">
            <a:spAutoFit/>
          </a:bodyPr>
          <a:lstStyle/>
          <a:p>
            <a:pPr>
              <a:spcBef>
                <a:spcPct val="50000"/>
              </a:spcBef>
            </a:pPr>
            <a:r>
              <a:rPr lang="en-GB" b="1" u="sng" dirty="0">
                <a:solidFill>
                  <a:srgbClr val="FF0000"/>
                </a:solidFill>
              </a:rPr>
              <a:t>Possible Questions :</a:t>
            </a:r>
          </a:p>
          <a:p>
            <a:pPr>
              <a:spcBef>
                <a:spcPct val="50000"/>
              </a:spcBef>
            </a:pPr>
            <a:r>
              <a:rPr lang="en-GB" dirty="0">
                <a:solidFill>
                  <a:srgbClr val="FF0000"/>
                </a:solidFill>
              </a:rPr>
              <a:t>Describe and explain the formation of a coastal spit (7)</a:t>
            </a:r>
          </a:p>
        </p:txBody>
      </p:sp>
      <p:sp>
        <p:nvSpPr>
          <p:cNvPr id="16390" name="Text Box 6"/>
          <p:cNvSpPr txBox="1">
            <a:spLocks noChangeArrowheads="1"/>
          </p:cNvSpPr>
          <p:nvPr/>
        </p:nvSpPr>
        <p:spPr bwMode="auto">
          <a:xfrm>
            <a:off x="250825" y="3429000"/>
            <a:ext cx="4319588" cy="304800"/>
          </a:xfrm>
          <a:prstGeom prst="rect">
            <a:avLst/>
          </a:prstGeom>
          <a:noFill/>
          <a:ln w="9525">
            <a:noFill/>
            <a:miter lim="800000"/>
            <a:headEnd/>
            <a:tailEnd/>
          </a:ln>
        </p:spPr>
        <p:txBody>
          <a:bodyPr>
            <a:spAutoFit/>
          </a:bodyPr>
          <a:lstStyle/>
          <a:p>
            <a:pPr>
              <a:spcBef>
                <a:spcPct val="50000"/>
              </a:spcBef>
            </a:pPr>
            <a:endParaRPr lang="en-US" sz="1400"/>
          </a:p>
        </p:txBody>
      </p:sp>
      <p:sp>
        <p:nvSpPr>
          <p:cNvPr id="16392" name="Text Box 8"/>
          <p:cNvSpPr txBox="1">
            <a:spLocks noChangeArrowheads="1"/>
          </p:cNvSpPr>
          <p:nvPr/>
        </p:nvSpPr>
        <p:spPr bwMode="auto">
          <a:xfrm>
            <a:off x="179388" y="692150"/>
            <a:ext cx="6192837" cy="1246495"/>
          </a:xfrm>
          <a:prstGeom prst="rect">
            <a:avLst/>
          </a:prstGeom>
          <a:noFill/>
          <a:ln w="9525">
            <a:noFill/>
            <a:miter lim="800000"/>
            <a:headEnd/>
            <a:tailEnd/>
          </a:ln>
        </p:spPr>
        <p:txBody>
          <a:bodyPr>
            <a:spAutoFit/>
          </a:bodyPr>
          <a:lstStyle/>
          <a:p>
            <a:pPr algn="just">
              <a:spcBef>
                <a:spcPct val="50000"/>
              </a:spcBef>
            </a:pPr>
            <a:r>
              <a:rPr lang="en-GB" dirty="0">
                <a:solidFill>
                  <a:srgbClr val="0000FF"/>
                </a:solidFill>
                <a:latin typeface="Arial Narrow" pitchFamily="34" charset="0"/>
              </a:rPr>
              <a:t>As cliff and beach material is transported along a coast by longshore drift, </a:t>
            </a:r>
            <a:r>
              <a:rPr lang="en-GB" b="1" dirty="0">
                <a:solidFill>
                  <a:srgbClr val="0000FF"/>
                </a:solidFill>
                <a:latin typeface="Arial Narrow" pitchFamily="34" charset="0"/>
              </a:rPr>
              <a:t>if the flow is interrupted or slowed down</a:t>
            </a:r>
            <a:r>
              <a:rPr lang="en-GB" dirty="0">
                <a:solidFill>
                  <a:srgbClr val="0000FF"/>
                </a:solidFill>
                <a:latin typeface="Arial Narrow" pitchFamily="34" charset="0"/>
              </a:rPr>
              <a:t>, the material is </a:t>
            </a:r>
            <a:r>
              <a:rPr lang="en-GB" b="1" dirty="0">
                <a:solidFill>
                  <a:srgbClr val="0000FF"/>
                </a:solidFill>
                <a:latin typeface="Arial Narrow" pitchFamily="34" charset="0"/>
              </a:rPr>
              <a:t>deposited</a:t>
            </a:r>
            <a:r>
              <a:rPr lang="en-GB" dirty="0">
                <a:solidFill>
                  <a:srgbClr val="0000FF"/>
                </a:solidFill>
                <a:latin typeface="Arial Narrow" pitchFamily="34" charset="0"/>
              </a:rPr>
              <a:t> to form a range of coastal </a:t>
            </a:r>
            <a:r>
              <a:rPr lang="en-GB" b="1" dirty="0">
                <a:solidFill>
                  <a:srgbClr val="0000FF"/>
                </a:solidFill>
                <a:latin typeface="Arial Narrow" pitchFamily="34" charset="0"/>
              </a:rPr>
              <a:t>features.</a:t>
            </a:r>
            <a:endParaRPr lang="en-GB" dirty="0">
              <a:solidFill>
                <a:srgbClr val="0000FF"/>
              </a:solidFill>
              <a:latin typeface="Arial Narrow" pitchFamily="34" charset="0"/>
            </a:endParaRPr>
          </a:p>
          <a:p>
            <a:pPr algn="just">
              <a:spcBef>
                <a:spcPct val="50000"/>
              </a:spcBef>
            </a:pPr>
            <a:endParaRPr lang="en-GB" sz="1400" dirty="0">
              <a:latin typeface="Arial Narrow" pitchFamily="34" charset="0"/>
            </a:endParaRPr>
          </a:p>
        </p:txBody>
      </p:sp>
      <p:sp>
        <p:nvSpPr>
          <p:cNvPr id="16409" name="Text Box 32"/>
          <p:cNvSpPr txBox="1">
            <a:spLocks noChangeArrowheads="1"/>
          </p:cNvSpPr>
          <p:nvPr/>
        </p:nvSpPr>
        <p:spPr bwMode="auto">
          <a:xfrm>
            <a:off x="3491880" y="5301208"/>
            <a:ext cx="1368475" cy="1277273"/>
          </a:xfrm>
          <a:prstGeom prst="rect">
            <a:avLst/>
          </a:prstGeom>
          <a:noFill/>
          <a:ln w="9525">
            <a:noFill/>
            <a:miter lim="800000"/>
            <a:headEnd/>
            <a:tailEnd/>
          </a:ln>
        </p:spPr>
        <p:txBody>
          <a:bodyPr wrap="square">
            <a:spAutoFit/>
          </a:bodyPr>
          <a:lstStyle/>
          <a:p>
            <a:pPr>
              <a:spcBef>
                <a:spcPct val="50000"/>
              </a:spcBef>
            </a:pPr>
            <a:r>
              <a:rPr lang="en-GB" sz="1400" dirty="0">
                <a:solidFill>
                  <a:schemeClr val="bg1"/>
                </a:solidFill>
              </a:rPr>
              <a:t>Is this a </a:t>
            </a:r>
          </a:p>
          <a:p>
            <a:pPr>
              <a:spcBef>
                <a:spcPct val="50000"/>
              </a:spcBef>
            </a:pPr>
            <a:r>
              <a:rPr lang="en-GB" sz="1400" dirty="0">
                <a:solidFill>
                  <a:schemeClr val="bg1"/>
                </a:solidFill>
              </a:rPr>
              <a:t>SPIT</a:t>
            </a:r>
          </a:p>
          <a:p>
            <a:pPr>
              <a:spcBef>
                <a:spcPct val="50000"/>
              </a:spcBef>
            </a:pPr>
            <a:r>
              <a:rPr lang="en-GB" sz="1400" dirty="0">
                <a:solidFill>
                  <a:schemeClr val="bg1"/>
                </a:solidFill>
              </a:rPr>
              <a:t>TOMBOLA or</a:t>
            </a:r>
          </a:p>
          <a:p>
            <a:pPr>
              <a:spcBef>
                <a:spcPct val="50000"/>
              </a:spcBef>
            </a:pPr>
            <a:r>
              <a:rPr lang="en-GB" sz="1400" dirty="0">
                <a:solidFill>
                  <a:schemeClr val="bg1"/>
                </a:solidFill>
              </a:rPr>
              <a:t>BAR ?</a:t>
            </a:r>
          </a:p>
        </p:txBody>
      </p:sp>
      <p:sp>
        <p:nvSpPr>
          <p:cNvPr id="16410" name="Text Box 33"/>
          <p:cNvSpPr txBox="1">
            <a:spLocks noChangeArrowheads="1"/>
          </p:cNvSpPr>
          <p:nvPr/>
        </p:nvSpPr>
        <p:spPr bwMode="auto">
          <a:xfrm>
            <a:off x="8532813" y="188913"/>
            <a:ext cx="360362" cy="274637"/>
          </a:xfrm>
          <a:prstGeom prst="rect">
            <a:avLst/>
          </a:prstGeom>
          <a:noFill/>
          <a:ln w="9525">
            <a:noFill/>
            <a:miter lim="800000"/>
            <a:headEnd/>
            <a:tailEnd/>
          </a:ln>
        </p:spPr>
        <p:txBody>
          <a:bodyPr>
            <a:spAutoFit/>
          </a:bodyPr>
          <a:lstStyle/>
          <a:p>
            <a:pPr>
              <a:spcBef>
                <a:spcPct val="50000"/>
              </a:spcBef>
            </a:pPr>
            <a:r>
              <a:rPr lang="en-GB" sz="1200"/>
              <a:t>12</a:t>
            </a:r>
          </a:p>
        </p:txBody>
      </p:sp>
      <p:sp>
        <p:nvSpPr>
          <p:cNvPr id="20" name="Rectangle 19"/>
          <p:cNvSpPr/>
          <p:nvPr/>
        </p:nvSpPr>
        <p:spPr>
          <a:xfrm>
            <a:off x="515056" y="1763311"/>
            <a:ext cx="5137063" cy="1588127"/>
          </a:xfrm>
          <a:prstGeom prst="rect">
            <a:avLst/>
          </a:prstGeom>
        </p:spPr>
        <p:txBody>
          <a:bodyPr wrap="square">
            <a:spAutoFit/>
          </a:bodyPr>
          <a:lstStyle/>
          <a:p>
            <a:pPr lvl="0" fontAlgn="base">
              <a:spcBef>
                <a:spcPct val="20000"/>
              </a:spcBef>
              <a:spcAft>
                <a:spcPct val="0"/>
              </a:spcAft>
            </a:pPr>
            <a:r>
              <a:rPr lang="en-GB" b="1" u="sng" dirty="0">
                <a:latin typeface="Arial Narrow" pitchFamily="34" charset="0"/>
                <a:cs typeface="Arial" charset="0"/>
              </a:rPr>
              <a:t>SPIT: </a:t>
            </a:r>
          </a:p>
          <a:p>
            <a:pPr marL="285750" lvl="0" indent="-285750" fontAlgn="base">
              <a:spcBef>
                <a:spcPct val="20000"/>
              </a:spcBef>
              <a:spcAft>
                <a:spcPct val="0"/>
              </a:spcAft>
              <a:buFont typeface="Arial" panose="020B0604020202020204" pitchFamily="34" charset="0"/>
              <a:buChar char="•"/>
            </a:pPr>
            <a:r>
              <a:rPr lang="en-GB" dirty="0">
                <a:latin typeface="Arial Narrow" pitchFamily="34" charset="0"/>
                <a:cs typeface="Arial" charset="0"/>
              </a:rPr>
              <a:t>A linear beach that extends from the shore across a river estuary or along the coast – but doesn’t join on to any other feature. </a:t>
            </a:r>
          </a:p>
          <a:p>
            <a:pPr lvl="0" fontAlgn="base">
              <a:spcBef>
                <a:spcPct val="20000"/>
              </a:spcBef>
              <a:spcAft>
                <a:spcPct val="0"/>
              </a:spcAft>
            </a:pPr>
            <a:r>
              <a:rPr lang="en-GB" dirty="0">
                <a:latin typeface="Arial Narrow" pitchFamily="34" charset="0"/>
                <a:cs typeface="Arial" charset="0"/>
              </a:rPr>
              <a:t>e.g. Spurn Point, E. Yorkshire</a:t>
            </a:r>
          </a:p>
        </p:txBody>
      </p:sp>
      <p:sp>
        <p:nvSpPr>
          <p:cNvPr id="21" name="Rectangle 20"/>
          <p:cNvSpPr/>
          <p:nvPr/>
        </p:nvSpPr>
        <p:spPr>
          <a:xfrm>
            <a:off x="5543269" y="1484784"/>
            <a:ext cx="3384003" cy="3139321"/>
          </a:xfrm>
          <a:prstGeom prst="rect">
            <a:avLst/>
          </a:prstGeom>
        </p:spPr>
        <p:txBody>
          <a:bodyPr wrap="square">
            <a:spAutoFit/>
          </a:bodyPr>
          <a:lstStyle/>
          <a:p>
            <a:pPr marL="285750" indent="-285750" algn="just">
              <a:buFont typeface="Arial" panose="020B0604020202020204" pitchFamily="34" charset="0"/>
              <a:buChar char="•"/>
            </a:pPr>
            <a:r>
              <a:rPr lang="en-GB" dirty="0">
                <a:latin typeface="Arial Narrow" pitchFamily="34" charset="0"/>
              </a:rPr>
              <a:t>A SPIT is unable to extend right across an estuary due to the force of the river current finding a route out to the sea.</a:t>
            </a:r>
          </a:p>
          <a:p>
            <a:pPr marL="285750" indent="-285750" algn="just">
              <a:buFont typeface="Arial" panose="020B0604020202020204" pitchFamily="34" charset="0"/>
              <a:buChar char="•"/>
            </a:pPr>
            <a:r>
              <a:rPr lang="en-GB" dirty="0">
                <a:latin typeface="Arial Narrow" pitchFamily="34" charset="0"/>
              </a:rPr>
              <a:t>It is RECURVED at the end in the direction of the strongest of the two currents. </a:t>
            </a:r>
          </a:p>
          <a:p>
            <a:pPr marL="285750" indent="-285750" algn="just">
              <a:buFont typeface="Arial" panose="020B0604020202020204" pitchFamily="34" charset="0"/>
              <a:buChar char="•"/>
            </a:pPr>
            <a:r>
              <a:rPr lang="en-GB" dirty="0">
                <a:latin typeface="Arial Narrow" pitchFamily="34" charset="0"/>
              </a:rPr>
              <a:t>In Spurn Point’s case, the North Sea current is more powerful than the River Humber current, so the spit curves in towards the estuary.</a:t>
            </a:r>
          </a:p>
        </p:txBody>
      </p:sp>
      <p:pic>
        <p:nvPicPr>
          <p:cNvPr id="22" name="Picture 11" descr="Spurn Point at the River Humber estuary"/>
          <p:cNvPicPr>
            <a:picLocks noChangeAspect="1" noChangeArrowheads="1"/>
          </p:cNvPicPr>
          <p:nvPr/>
        </p:nvPicPr>
        <p:blipFill>
          <a:blip r:embed="rId3" cstate="print"/>
          <a:srcRect/>
          <a:stretch>
            <a:fillRect/>
          </a:stretch>
        </p:blipFill>
        <p:spPr bwMode="auto">
          <a:xfrm>
            <a:off x="3064355" y="3429000"/>
            <a:ext cx="2522769" cy="3010539"/>
          </a:xfrm>
          <a:prstGeom prst="rect">
            <a:avLst/>
          </a:prstGeom>
          <a:noFill/>
          <a:ln w="9525">
            <a:noFill/>
            <a:miter lim="800000"/>
            <a:headEnd/>
            <a:tailEnd/>
          </a:ln>
        </p:spPr>
      </p:pic>
      <p:pic>
        <p:nvPicPr>
          <p:cNvPr id="23" name="Picture 13" descr="200px-Spit_diagram">
            <a:hlinkClick r:id="rId4"/>
          </p:cNvPr>
          <p:cNvPicPr>
            <a:picLocks noChangeAspect="1" noChangeArrowheads="1"/>
          </p:cNvPicPr>
          <p:nvPr/>
        </p:nvPicPr>
        <p:blipFill>
          <a:blip r:embed="rId5" cstate="print"/>
          <a:srcRect/>
          <a:stretch>
            <a:fillRect/>
          </a:stretch>
        </p:blipFill>
        <p:spPr bwMode="auto">
          <a:xfrm>
            <a:off x="515056" y="3571944"/>
            <a:ext cx="2214683" cy="3021187"/>
          </a:xfrm>
          <a:prstGeom prst="rect">
            <a:avLst/>
          </a:prstGeom>
          <a:noFill/>
          <a:ln w="3175">
            <a:solidFill>
              <a:srgbClr val="000000"/>
            </a:solidFill>
            <a:miter lim="800000"/>
            <a:headEnd/>
            <a:tailEnd/>
          </a:ln>
        </p:spPr>
      </p:pic>
    </p:spTree>
    <p:extLst>
      <p:ext uri="{BB962C8B-B14F-4D97-AF65-F5344CB8AC3E}">
        <p14:creationId xmlns:p14="http://schemas.microsoft.com/office/powerpoint/2010/main" val="2781562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t="4097" r="2209"/>
          <a:stretch>
            <a:fillRect/>
          </a:stretch>
        </p:blipFill>
        <p:spPr bwMode="auto">
          <a:xfrm>
            <a:off x="827088" y="765175"/>
            <a:ext cx="7921625" cy="5826125"/>
          </a:xfrm>
          <a:prstGeom prst="rect">
            <a:avLst/>
          </a:prstGeom>
          <a:noFill/>
          <a:ln w="9525">
            <a:noFill/>
            <a:miter lim="800000"/>
            <a:headEnd/>
            <a:tailEnd/>
          </a:ln>
        </p:spPr>
      </p:pic>
      <p:sp>
        <p:nvSpPr>
          <p:cNvPr id="18435" name="Text Box 3"/>
          <p:cNvSpPr txBox="1">
            <a:spLocks noChangeArrowheads="1"/>
          </p:cNvSpPr>
          <p:nvPr/>
        </p:nvSpPr>
        <p:spPr bwMode="auto">
          <a:xfrm rot="1399759">
            <a:off x="455613" y="3983038"/>
            <a:ext cx="1773237" cy="274637"/>
          </a:xfrm>
          <a:prstGeom prst="rect">
            <a:avLst/>
          </a:prstGeom>
          <a:noFill/>
          <a:ln w="9525">
            <a:noFill/>
            <a:miter lim="800000"/>
            <a:headEnd/>
            <a:tailEnd/>
          </a:ln>
        </p:spPr>
        <p:txBody>
          <a:bodyPr wrap="none">
            <a:spAutoFit/>
          </a:bodyPr>
          <a:lstStyle/>
          <a:p>
            <a:r>
              <a:rPr lang="en-GB" sz="1200" b="1"/>
              <a:t>River Humber Current</a:t>
            </a:r>
          </a:p>
        </p:txBody>
      </p:sp>
      <p:sp>
        <p:nvSpPr>
          <p:cNvPr id="18436" name="Text Box 4"/>
          <p:cNvSpPr txBox="1">
            <a:spLocks noChangeArrowheads="1"/>
          </p:cNvSpPr>
          <p:nvPr/>
        </p:nvSpPr>
        <p:spPr bwMode="auto">
          <a:xfrm rot="-1910771">
            <a:off x="2339975" y="3860800"/>
            <a:ext cx="1495425" cy="274638"/>
          </a:xfrm>
          <a:prstGeom prst="rect">
            <a:avLst/>
          </a:prstGeom>
          <a:noFill/>
          <a:ln w="9525">
            <a:noFill/>
            <a:miter lim="800000"/>
            <a:headEnd/>
            <a:tailEnd/>
          </a:ln>
        </p:spPr>
        <p:txBody>
          <a:bodyPr wrap="none">
            <a:spAutoFit/>
          </a:bodyPr>
          <a:lstStyle/>
          <a:p>
            <a:r>
              <a:rPr lang="en-GB" sz="1200" b="1"/>
              <a:t>North Sea Current</a:t>
            </a:r>
          </a:p>
        </p:txBody>
      </p:sp>
      <p:sp>
        <p:nvSpPr>
          <p:cNvPr id="18437" name="Text Box 5"/>
          <p:cNvSpPr txBox="1">
            <a:spLocks noChangeArrowheads="1"/>
          </p:cNvSpPr>
          <p:nvPr/>
        </p:nvSpPr>
        <p:spPr bwMode="auto">
          <a:xfrm>
            <a:off x="2051050" y="2565400"/>
            <a:ext cx="287338" cy="366713"/>
          </a:xfrm>
          <a:prstGeom prst="rect">
            <a:avLst/>
          </a:prstGeom>
          <a:noFill/>
          <a:ln w="9525">
            <a:noFill/>
            <a:miter lim="800000"/>
            <a:headEnd/>
            <a:tailEnd/>
          </a:ln>
        </p:spPr>
        <p:txBody>
          <a:bodyPr>
            <a:spAutoFit/>
          </a:bodyPr>
          <a:lstStyle/>
          <a:p>
            <a:pPr>
              <a:spcBef>
                <a:spcPct val="50000"/>
              </a:spcBef>
            </a:pPr>
            <a:r>
              <a:rPr lang="en-GB">
                <a:solidFill>
                  <a:srgbClr val="CC0099"/>
                </a:solidFill>
              </a:rPr>
              <a:t>A</a:t>
            </a:r>
          </a:p>
        </p:txBody>
      </p:sp>
      <p:sp>
        <p:nvSpPr>
          <p:cNvPr id="18438" name="Text Box 6"/>
          <p:cNvSpPr txBox="1">
            <a:spLocks noChangeArrowheads="1"/>
          </p:cNvSpPr>
          <p:nvPr/>
        </p:nvSpPr>
        <p:spPr bwMode="auto">
          <a:xfrm>
            <a:off x="6948488" y="4437063"/>
            <a:ext cx="287337" cy="366712"/>
          </a:xfrm>
          <a:prstGeom prst="rect">
            <a:avLst/>
          </a:prstGeom>
          <a:noFill/>
          <a:ln w="9525">
            <a:noFill/>
            <a:miter lim="800000"/>
            <a:headEnd/>
            <a:tailEnd/>
          </a:ln>
        </p:spPr>
        <p:txBody>
          <a:bodyPr>
            <a:spAutoFit/>
          </a:bodyPr>
          <a:lstStyle/>
          <a:p>
            <a:pPr>
              <a:spcBef>
                <a:spcPct val="50000"/>
              </a:spcBef>
            </a:pPr>
            <a:r>
              <a:rPr lang="en-GB">
                <a:solidFill>
                  <a:srgbClr val="CC0099"/>
                </a:solidFill>
              </a:rPr>
              <a:t>E</a:t>
            </a:r>
          </a:p>
        </p:txBody>
      </p:sp>
      <p:sp>
        <p:nvSpPr>
          <p:cNvPr id="18439" name="Text Box 7"/>
          <p:cNvSpPr txBox="1">
            <a:spLocks noChangeArrowheads="1"/>
          </p:cNvSpPr>
          <p:nvPr/>
        </p:nvSpPr>
        <p:spPr bwMode="auto">
          <a:xfrm>
            <a:off x="5580063" y="3860800"/>
            <a:ext cx="287337" cy="366713"/>
          </a:xfrm>
          <a:prstGeom prst="rect">
            <a:avLst/>
          </a:prstGeom>
          <a:noFill/>
          <a:ln w="9525">
            <a:noFill/>
            <a:miter lim="800000"/>
            <a:headEnd/>
            <a:tailEnd/>
          </a:ln>
        </p:spPr>
        <p:txBody>
          <a:bodyPr>
            <a:spAutoFit/>
          </a:bodyPr>
          <a:lstStyle/>
          <a:p>
            <a:pPr>
              <a:spcBef>
                <a:spcPct val="50000"/>
              </a:spcBef>
            </a:pPr>
            <a:r>
              <a:rPr lang="en-GB">
                <a:solidFill>
                  <a:srgbClr val="CC0099"/>
                </a:solidFill>
              </a:rPr>
              <a:t>D</a:t>
            </a:r>
          </a:p>
        </p:txBody>
      </p:sp>
      <p:sp>
        <p:nvSpPr>
          <p:cNvPr id="18440" name="Text Box 8"/>
          <p:cNvSpPr txBox="1">
            <a:spLocks noChangeArrowheads="1"/>
          </p:cNvSpPr>
          <p:nvPr/>
        </p:nvSpPr>
        <p:spPr bwMode="auto">
          <a:xfrm>
            <a:off x="3995738" y="3429000"/>
            <a:ext cx="287337" cy="366713"/>
          </a:xfrm>
          <a:prstGeom prst="rect">
            <a:avLst/>
          </a:prstGeom>
          <a:noFill/>
          <a:ln w="9525">
            <a:noFill/>
            <a:miter lim="800000"/>
            <a:headEnd/>
            <a:tailEnd/>
          </a:ln>
        </p:spPr>
        <p:txBody>
          <a:bodyPr>
            <a:spAutoFit/>
          </a:bodyPr>
          <a:lstStyle/>
          <a:p>
            <a:pPr>
              <a:spcBef>
                <a:spcPct val="50000"/>
              </a:spcBef>
            </a:pPr>
            <a:r>
              <a:rPr lang="en-GB">
                <a:solidFill>
                  <a:srgbClr val="CC0099"/>
                </a:solidFill>
              </a:rPr>
              <a:t>C</a:t>
            </a:r>
          </a:p>
        </p:txBody>
      </p:sp>
      <p:sp>
        <p:nvSpPr>
          <p:cNvPr id="18441" name="Text Box 9"/>
          <p:cNvSpPr txBox="1">
            <a:spLocks noChangeArrowheads="1"/>
          </p:cNvSpPr>
          <p:nvPr/>
        </p:nvSpPr>
        <p:spPr bwMode="auto">
          <a:xfrm>
            <a:off x="2195513" y="4221163"/>
            <a:ext cx="287337" cy="366712"/>
          </a:xfrm>
          <a:prstGeom prst="rect">
            <a:avLst/>
          </a:prstGeom>
          <a:noFill/>
          <a:ln w="9525">
            <a:noFill/>
            <a:miter lim="800000"/>
            <a:headEnd/>
            <a:tailEnd/>
          </a:ln>
        </p:spPr>
        <p:txBody>
          <a:bodyPr>
            <a:spAutoFit/>
          </a:bodyPr>
          <a:lstStyle/>
          <a:p>
            <a:pPr>
              <a:spcBef>
                <a:spcPct val="50000"/>
              </a:spcBef>
            </a:pPr>
            <a:r>
              <a:rPr lang="en-GB">
                <a:solidFill>
                  <a:srgbClr val="CC0099"/>
                </a:solidFill>
              </a:rPr>
              <a:t>B</a:t>
            </a:r>
          </a:p>
        </p:txBody>
      </p:sp>
      <p:sp>
        <p:nvSpPr>
          <p:cNvPr id="18442" name="Text Box 10"/>
          <p:cNvSpPr txBox="1">
            <a:spLocks noChangeArrowheads="1"/>
          </p:cNvSpPr>
          <p:nvPr/>
        </p:nvSpPr>
        <p:spPr bwMode="auto">
          <a:xfrm>
            <a:off x="3040063" y="5707063"/>
            <a:ext cx="184150" cy="244475"/>
          </a:xfrm>
          <a:prstGeom prst="rect">
            <a:avLst/>
          </a:prstGeom>
          <a:noFill/>
          <a:ln w="9525">
            <a:noFill/>
            <a:miter lim="800000"/>
            <a:headEnd/>
            <a:tailEnd/>
          </a:ln>
        </p:spPr>
        <p:txBody>
          <a:bodyPr wrap="none">
            <a:spAutoFit/>
          </a:bodyPr>
          <a:lstStyle/>
          <a:p>
            <a:endParaRPr lang="en-US" sz="1000"/>
          </a:p>
        </p:txBody>
      </p:sp>
      <p:sp>
        <p:nvSpPr>
          <p:cNvPr id="18443" name="Text Box 11"/>
          <p:cNvSpPr txBox="1">
            <a:spLocks noChangeArrowheads="1"/>
          </p:cNvSpPr>
          <p:nvPr/>
        </p:nvSpPr>
        <p:spPr bwMode="auto">
          <a:xfrm>
            <a:off x="179388" y="549275"/>
            <a:ext cx="8496300" cy="366713"/>
          </a:xfrm>
          <a:prstGeom prst="rect">
            <a:avLst/>
          </a:prstGeom>
          <a:noFill/>
          <a:ln w="9525">
            <a:noFill/>
            <a:miter lim="800000"/>
            <a:headEnd/>
            <a:tailEnd/>
          </a:ln>
        </p:spPr>
        <p:txBody>
          <a:bodyPr>
            <a:spAutoFit/>
          </a:bodyPr>
          <a:lstStyle/>
          <a:p>
            <a:pPr>
              <a:spcBef>
                <a:spcPct val="50000"/>
              </a:spcBef>
            </a:pPr>
            <a:r>
              <a:rPr lang="en-GB">
                <a:solidFill>
                  <a:srgbClr val="CC0099"/>
                </a:solidFill>
              </a:rPr>
              <a:t>A : Sea erodes the coast and Longshore Drift transports material down the coast</a:t>
            </a:r>
          </a:p>
        </p:txBody>
      </p:sp>
      <p:sp>
        <p:nvSpPr>
          <p:cNvPr id="18444" name="Text Box 12"/>
          <p:cNvSpPr txBox="1">
            <a:spLocks noChangeArrowheads="1"/>
          </p:cNvSpPr>
          <p:nvPr/>
        </p:nvSpPr>
        <p:spPr bwMode="auto">
          <a:xfrm>
            <a:off x="250825" y="908050"/>
            <a:ext cx="8893175" cy="641350"/>
          </a:xfrm>
          <a:prstGeom prst="rect">
            <a:avLst/>
          </a:prstGeom>
          <a:noFill/>
          <a:ln w="9525">
            <a:noFill/>
            <a:miter lim="800000"/>
            <a:headEnd/>
            <a:tailEnd/>
          </a:ln>
        </p:spPr>
        <p:txBody>
          <a:bodyPr>
            <a:spAutoFit/>
          </a:bodyPr>
          <a:lstStyle/>
          <a:p>
            <a:pPr>
              <a:spcBef>
                <a:spcPct val="50000"/>
              </a:spcBef>
            </a:pPr>
            <a:r>
              <a:rPr lang="en-GB">
                <a:solidFill>
                  <a:srgbClr val="CC0099"/>
                </a:solidFill>
              </a:rPr>
              <a:t>B : The North Sea and R. Humber currents meet, slow down &amp; deposit their material. The N.Sea current is stronger so the recurved spit bends in to the Humber channel.</a:t>
            </a:r>
          </a:p>
        </p:txBody>
      </p:sp>
      <p:sp>
        <p:nvSpPr>
          <p:cNvPr id="18445" name="Text Box 13"/>
          <p:cNvSpPr txBox="1">
            <a:spLocks noChangeArrowheads="1"/>
          </p:cNvSpPr>
          <p:nvPr/>
        </p:nvSpPr>
        <p:spPr bwMode="auto">
          <a:xfrm>
            <a:off x="179388" y="5445125"/>
            <a:ext cx="8964612" cy="366713"/>
          </a:xfrm>
          <a:prstGeom prst="rect">
            <a:avLst/>
          </a:prstGeom>
          <a:noFill/>
          <a:ln w="9525">
            <a:noFill/>
            <a:miter lim="800000"/>
            <a:headEnd/>
            <a:tailEnd/>
          </a:ln>
        </p:spPr>
        <p:txBody>
          <a:bodyPr>
            <a:spAutoFit/>
          </a:bodyPr>
          <a:lstStyle/>
          <a:p>
            <a:pPr>
              <a:spcBef>
                <a:spcPct val="50000"/>
              </a:spcBef>
            </a:pPr>
            <a:r>
              <a:rPr lang="en-GB">
                <a:solidFill>
                  <a:srgbClr val="CC0099"/>
                </a:solidFill>
              </a:rPr>
              <a:t>C : As the Spit head grows southwards, erosion still takes place up-coast</a:t>
            </a:r>
          </a:p>
        </p:txBody>
      </p:sp>
      <p:sp>
        <p:nvSpPr>
          <p:cNvPr id="18446" name="Text Box 14"/>
          <p:cNvSpPr txBox="1">
            <a:spLocks noChangeArrowheads="1"/>
          </p:cNvSpPr>
          <p:nvPr/>
        </p:nvSpPr>
        <p:spPr bwMode="auto">
          <a:xfrm>
            <a:off x="250825" y="5876925"/>
            <a:ext cx="8496300" cy="366713"/>
          </a:xfrm>
          <a:prstGeom prst="rect">
            <a:avLst/>
          </a:prstGeom>
          <a:noFill/>
          <a:ln w="9525">
            <a:noFill/>
            <a:miter lim="800000"/>
            <a:headEnd/>
            <a:tailEnd/>
          </a:ln>
        </p:spPr>
        <p:txBody>
          <a:bodyPr>
            <a:spAutoFit/>
          </a:bodyPr>
          <a:lstStyle/>
          <a:p>
            <a:pPr>
              <a:spcBef>
                <a:spcPct val="50000"/>
              </a:spcBef>
            </a:pPr>
            <a:r>
              <a:rPr lang="en-GB">
                <a:solidFill>
                  <a:srgbClr val="CC0099"/>
                </a:solidFill>
              </a:rPr>
              <a:t>D : The neck of the spit has more erosion than deposition – so gets thinner</a:t>
            </a:r>
          </a:p>
        </p:txBody>
      </p:sp>
      <p:sp>
        <p:nvSpPr>
          <p:cNvPr id="18447" name="Text Box 15"/>
          <p:cNvSpPr txBox="1">
            <a:spLocks noChangeArrowheads="1"/>
          </p:cNvSpPr>
          <p:nvPr/>
        </p:nvSpPr>
        <p:spPr bwMode="auto">
          <a:xfrm>
            <a:off x="323850" y="6308725"/>
            <a:ext cx="9072563" cy="366713"/>
          </a:xfrm>
          <a:prstGeom prst="rect">
            <a:avLst/>
          </a:prstGeom>
          <a:noFill/>
          <a:ln w="9525">
            <a:noFill/>
            <a:miter lim="800000"/>
            <a:headEnd/>
            <a:tailEnd/>
          </a:ln>
        </p:spPr>
        <p:txBody>
          <a:bodyPr>
            <a:spAutoFit/>
          </a:bodyPr>
          <a:lstStyle/>
          <a:p>
            <a:pPr>
              <a:spcBef>
                <a:spcPct val="50000"/>
              </a:spcBef>
            </a:pPr>
            <a:r>
              <a:rPr lang="en-GB">
                <a:solidFill>
                  <a:srgbClr val="CC0099"/>
                </a:solidFill>
              </a:rPr>
              <a:t>E : The sea breaks through the neck, the spit head is an island and is eroded away</a:t>
            </a:r>
          </a:p>
        </p:txBody>
      </p:sp>
      <p:sp>
        <p:nvSpPr>
          <p:cNvPr id="18448" name="Text Box 16"/>
          <p:cNvSpPr txBox="1">
            <a:spLocks noChangeArrowheads="1"/>
          </p:cNvSpPr>
          <p:nvPr/>
        </p:nvSpPr>
        <p:spPr bwMode="auto">
          <a:xfrm>
            <a:off x="179388" y="115888"/>
            <a:ext cx="8785225" cy="395287"/>
          </a:xfrm>
          <a:prstGeom prst="rect">
            <a:avLst/>
          </a:prstGeom>
          <a:noFill/>
          <a:ln w="28575">
            <a:solidFill>
              <a:schemeClr val="tx1"/>
            </a:solidFill>
            <a:miter lim="800000"/>
            <a:headEnd/>
            <a:tailEnd/>
          </a:ln>
        </p:spPr>
        <p:txBody>
          <a:bodyPr>
            <a:spAutoFit/>
          </a:bodyPr>
          <a:lstStyle/>
          <a:p>
            <a:pPr>
              <a:spcBef>
                <a:spcPct val="50000"/>
              </a:spcBef>
            </a:pPr>
            <a:r>
              <a:rPr lang="en-GB" i="1"/>
              <a:t>Coasts :  Features of Deposition / </a:t>
            </a:r>
            <a:r>
              <a:rPr lang="en-GB" sz="1600" i="1"/>
              <a:t>Evolution of Spurn Head, E. Yorkshire – A SPIT</a:t>
            </a:r>
          </a:p>
        </p:txBody>
      </p:sp>
      <p:sp>
        <p:nvSpPr>
          <p:cNvPr id="18449" name="Text Box 17"/>
          <p:cNvSpPr txBox="1">
            <a:spLocks noChangeArrowheads="1"/>
          </p:cNvSpPr>
          <p:nvPr/>
        </p:nvSpPr>
        <p:spPr bwMode="auto">
          <a:xfrm>
            <a:off x="8532813" y="188913"/>
            <a:ext cx="360362" cy="274637"/>
          </a:xfrm>
          <a:prstGeom prst="rect">
            <a:avLst/>
          </a:prstGeom>
          <a:noFill/>
          <a:ln w="9525">
            <a:noFill/>
            <a:miter lim="800000"/>
            <a:headEnd/>
            <a:tailEnd/>
          </a:ln>
        </p:spPr>
        <p:txBody>
          <a:bodyPr>
            <a:spAutoFit/>
          </a:bodyPr>
          <a:lstStyle/>
          <a:p>
            <a:pPr>
              <a:spcBef>
                <a:spcPct val="50000"/>
              </a:spcBef>
            </a:pPr>
            <a:r>
              <a:rPr lang="en-GB" sz="1200"/>
              <a:t>14</a:t>
            </a:r>
          </a:p>
        </p:txBody>
      </p:sp>
    </p:spTree>
    <p:extLst>
      <p:ext uri="{BB962C8B-B14F-4D97-AF65-F5344CB8AC3E}">
        <p14:creationId xmlns:p14="http://schemas.microsoft.com/office/powerpoint/2010/main" val="2397736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 y="828433"/>
            <a:ext cx="8685984" cy="699921"/>
          </a:xfrm>
          <a:solidFill>
            <a:srgbClr val="FFFF00"/>
          </a:solidFill>
          <a:ln>
            <a:solidFill>
              <a:schemeClr val="tx1"/>
            </a:solidFill>
          </a:ln>
        </p:spPr>
        <p:txBody>
          <a:bodyPr>
            <a:normAutofit fontScale="90000"/>
          </a:bodyPr>
          <a:lstStyle/>
          <a:p>
            <a:r>
              <a:rPr lang="en-GB" b="1" dirty="0"/>
              <a:t>How is a bar formed? </a:t>
            </a:r>
          </a:p>
        </p:txBody>
      </p:sp>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coastal deposition landforms; spits and bars.</a:t>
            </a:r>
          </a:p>
        </p:txBody>
      </p:sp>
      <p:sp>
        <p:nvSpPr>
          <p:cNvPr id="3" name="Content Placeholder 2"/>
          <p:cNvSpPr>
            <a:spLocks noGrp="1"/>
          </p:cNvSpPr>
          <p:nvPr>
            <p:ph idx="1"/>
          </p:nvPr>
        </p:nvSpPr>
        <p:spPr>
          <a:xfrm>
            <a:off x="4023360" y="4764552"/>
            <a:ext cx="4885509" cy="1257424"/>
          </a:xfrm>
          <a:solidFill>
            <a:schemeClr val="accent4">
              <a:lumMod val="40000"/>
              <a:lumOff val="60000"/>
            </a:schemeClr>
          </a:solidFill>
          <a:ln>
            <a:solidFill>
              <a:schemeClr val="tx1"/>
            </a:solidFill>
          </a:ln>
        </p:spPr>
        <p:txBody>
          <a:bodyPr>
            <a:normAutofit fontScale="62500" lnSpcReduction="20000"/>
          </a:bodyPr>
          <a:lstStyle/>
          <a:p>
            <a:pPr marL="0" indent="0">
              <a:buNone/>
            </a:pPr>
            <a:r>
              <a:rPr lang="en-GB" dirty="0"/>
              <a:t>1. A spit joins together two headlands.</a:t>
            </a:r>
          </a:p>
          <a:p>
            <a:pPr marL="0" indent="0">
              <a:buNone/>
            </a:pPr>
            <a:r>
              <a:rPr lang="en-GB" dirty="0"/>
              <a:t>2. A bar cuts off the bay between the headlands from the sea.</a:t>
            </a:r>
          </a:p>
          <a:p>
            <a:pPr marL="0" indent="0">
              <a:buNone/>
            </a:pPr>
            <a:r>
              <a:rPr lang="en-GB" dirty="0"/>
              <a:t>3. A lagoon can form behind the bar.</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pic>
        <p:nvPicPr>
          <p:cNvPr id="11" name="Picture 10"/>
          <p:cNvPicPr>
            <a:picLocks noChangeAspect="1"/>
          </p:cNvPicPr>
          <p:nvPr/>
        </p:nvPicPr>
        <p:blipFill>
          <a:blip r:embed="rId3"/>
          <a:stretch>
            <a:fillRect/>
          </a:stretch>
        </p:blipFill>
        <p:spPr>
          <a:xfrm>
            <a:off x="222885" y="1665315"/>
            <a:ext cx="3577590" cy="2845948"/>
          </a:xfrm>
          <a:prstGeom prst="rect">
            <a:avLst/>
          </a:prstGeom>
          <a:ln>
            <a:solidFill>
              <a:schemeClr val="tx1"/>
            </a:solidFill>
          </a:ln>
        </p:spPr>
      </p:pic>
      <p:sp>
        <p:nvSpPr>
          <p:cNvPr id="14" name="Content Placeholder 2"/>
          <p:cNvSpPr txBox="1">
            <a:spLocks/>
          </p:cNvSpPr>
          <p:nvPr/>
        </p:nvSpPr>
        <p:spPr>
          <a:xfrm>
            <a:off x="222885" y="4665830"/>
            <a:ext cx="3577590" cy="733991"/>
          </a:xfrm>
          <a:prstGeom prst="rect">
            <a:avLst/>
          </a:prstGeom>
          <a:solidFill>
            <a:schemeClr val="accent4">
              <a:lumMod val="40000"/>
              <a:lumOff val="60000"/>
            </a:schemeClr>
          </a:solidFill>
          <a:ln>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err="1"/>
              <a:t>Slapton</a:t>
            </a:r>
            <a:r>
              <a:rPr lang="en-GB" dirty="0"/>
              <a:t> Ley Bar, Devon, United Kingdom</a:t>
            </a:r>
          </a:p>
        </p:txBody>
      </p:sp>
      <p:pic>
        <p:nvPicPr>
          <p:cNvPr id="1026" name="Picture 2" descr="Image result for formation of a b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088" y="1665315"/>
            <a:ext cx="3924300" cy="29622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510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51418"/>
            <a:ext cx="9144000"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coastal deposition landforms; spits and bars.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3" name="Title 1"/>
          <p:cNvSpPr>
            <a:spLocks noGrp="1"/>
          </p:cNvSpPr>
          <p:nvPr>
            <p:ph type="title"/>
          </p:nvPr>
        </p:nvSpPr>
        <p:spPr>
          <a:xfrm>
            <a:off x="628649" y="828687"/>
            <a:ext cx="7886701" cy="788078"/>
          </a:xfrm>
          <a:solidFill>
            <a:srgbClr val="FFFF00"/>
          </a:solidFill>
          <a:ln>
            <a:solidFill>
              <a:schemeClr val="tx1"/>
            </a:solidFill>
          </a:ln>
        </p:spPr>
        <p:txBody>
          <a:bodyPr>
            <a:normAutofit/>
          </a:bodyPr>
          <a:lstStyle/>
          <a:p>
            <a:r>
              <a:rPr lang="en-GB" sz="2000" b="1" dirty="0"/>
              <a:t>On your worksheets, label the characteristics of Sandbanks Spit, Dorset. Using the photograph of </a:t>
            </a:r>
            <a:r>
              <a:rPr lang="en-GB" sz="2000" b="1" dirty="0" err="1"/>
              <a:t>Slapton</a:t>
            </a:r>
            <a:r>
              <a:rPr lang="en-GB" sz="2000" b="1" dirty="0"/>
              <a:t> Ley Bar, draw a diagram to show a bar.</a:t>
            </a:r>
          </a:p>
        </p:txBody>
      </p:sp>
      <p:pic>
        <p:nvPicPr>
          <p:cNvPr id="11" name="Content Placeholder 10"/>
          <p:cNvPicPr>
            <a:picLocks noGrp="1" noChangeAspect="1"/>
          </p:cNvPicPr>
          <p:nvPr>
            <p:ph idx="1"/>
          </p:nvPr>
        </p:nvPicPr>
        <p:blipFill>
          <a:blip r:embed="rId3"/>
          <a:stretch>
            <a:fillRect/>
          </a:stretch>
        </p:blipFill>
        <p:spPr>
          <a:xfrm>
            <a:off x="643587" y="1672977"/>
            <a:ext cx="3664833" cy="2841457"/>
          </a:xfrm>
          <a:prstGeom prst="rect">
            <a:avLst/>
          </a:prstGeom>
          <a:ln>
            <a:solidFill>
              <a:schemeClr val="tx1"/>
            </a:solidFill>
          </a:ln>
        </p:spPr>
      </p:pic>
      <p:sp>
        <p:nvSpPr>
          <p:cNvPr id="12" name="TextBox 11"/>
          <p:cNvSpPr txBox="1"/>
          <p:nvPr/>
        </p:nvSpPr>
        <p:spPr>
          <a:xfrm>
            <a:off x="628650" y="5016626"/>
            <a:ext cx="932463" cy="369332"/>
          </a:xfrm>
          <a:prstGeom prst="rect">
            <a:avLst/>
          </a:prstGeom>
          <a:solidFill>
            <a:schemeClr val="bg1"/>
          </a:solidFill>
          <a:ln>
            <a:solidFill>
              <a:schemeClr val="tx1"/>
            </a:solidFill>
          </a:ln>
        </p:spPr>
        <p:txBody>
          <a:bodyPr wrap="square" rtlCol="0">
            <a:spAutoFit/>
          </a:bodyPr>
          <a:lstStyle/>
          <a:p>
            <a:r>
              <a:rPr lang="en-GB" b="1" dirty="0"/>
              <a:t>Lagoon</a:t>
            </a:r>
          </a:p>
        </p:txBody>
      </p:sp>
      <p:sp>
        <p:nvSpPr>
          <p:cNvPr id="14" name="TextBox 13"/>
          <p:cNvSpPr txBox="1"/>
          <p:nvPr/>
        </p:nvSpPr>
        <p:spPr>
          <a:xfrm>
            <a:off x="628650" y="4590303"/>
            <a:ext cx="1363417" cy="369332"/>
          </a:xfrm>
          <a:prstGeom prst="rect">
            <a:avLst/>
          </a:prstGeom>
          <a:solidFill>
            <a:schemeClr val="bg1"/>
          </a:solidFill>
          <a:ln>
            <a:solidFill>
              <a:schemeClr val="tx1"/>
            </a:solidFill>
          </a:ln>
        </p:spPr>
        <p:txBody>
          <a:bodyPr wrap="square" rtlCol="0">
            <a:spAutoFit/>
          </a:bodyPr>
          <a:lstStyle/>
          <a:p>
            <a:r>
              <a:rPr lang="en-GB" b="1" dirty="0"/>
              <a:t>Large hook</a:t>
            </a:r>
          </a:p>
        </p:txBody>
      </p:sp>
      <p:sp>
        <p:nvSpPr>
          <p:cNvPr id="15" name="TextBox 14"/>
          <p:cNvSpPr txBox="1"/>
          <p:nvPr/>
        </p:nvSpPr>
        <p:spPr>
          <a:xfrm>
            <a:off x="1622468" y="5016626"/>
            <a:ext cx="1961322" cy="646331"/>
          </a:xfrm>
          <a:prstGeom prst="rect">
            <a:avLst/>
          </a:prstGeom>
          <a:solidFill>
            <a:schemeClr val="bg1"/>
          </a:solidFill>
          <a:ln>
            <a:solidFill>
              <a:schemeClr val="tx1"/>
            </a:solidFill>
          </a:ln>
        </p:spPr>
        <p:txBody>
          <a:bodyPr wrap="square" rtlCol="0">
            <a:spAutoFit/>
          </a:bodyPr>
          <a:lstStyle/>
          <a:p>
            <a:r>
              <a:rPr lang="en-GB" b="1" dirty="0"/>
              <a:t>Mudflats and salt marshes</a:t>
            </a:r>
          </a:p>
        </p:txBody>
      </p:sp>
      <p:sp>
        <p:nvSpPr>
          <p:cNvPr id="16" name="TextBox 15"/>
          <p:cNvSpPr txBox="1"/>
          <p:nvPr/>
        </p:nvSpPr>
        <p:spPr>
          <a:xfrm>
            <a:off x="3297153" y="4584377"/>
            <a:ext cx="573273" cy="369332"/>
          </a:xfrm>
          <a:prstGeom prst="rect">
            <a:avLst/>
          </a:prstGeom>
          <a:solidFill>
            <a:schemeClr val="bg1"/>
          </a:solidFill>
          <a:ln>
            <a:solidFill>
              <a:schemeClr val="tx1"/>
            </a:solidFill>
          </a:ln>
        </p:spPr>
        <p:txBody>
          <a:bodyPr wrap="square" rtlCol="0">
            <a:spAutoFit/>
          </a:bodyPr>
          <a:lstStyle/>
          <a:p>
            <a:r>
              <a:rPr lang="en-GB" b="1" dirty="0"/>
              <a:t>Spit</a:t>
            </a:r>
          </a:p>
        </p:txBody>
      </p:sp>
      <p:sp>
        <p:nvSpPr>
          <p:cNvPr id="17" name="TextBox 16"/>
          <p:cNvSpPr txBox="1"/>
          <p:nvPr/>
        </p:nvSpPr>
        <p:spPr>
          <a:xfrm>
            <a:off x="2059920" y="4584377"/>
            <a:ext cx="1153637" cy="369332"/>
          </a:xfrm>
          <a:prstGeom prst="rect">
            <a:avLst/>
          </a:prstGeom>
          <a:solidFill>
            <a:schemeClr val="bg1"/>
          </a:solidFill>
          <a:ln>
            <a:solidFill>
              <a:schemeClr val="tx1"/>
            </a:solidFill>
          </a:ln>
        </p:spPr>
        <p:txBody>
          <a:bodyPr wrap="square" rtlCol="0">
            <a:spAutoFit/>
          </a:bodyPr>
          <a:lstStyle/>
          <a:p>
            <a:r>
              <a:rPr lang="en-GB" b="1" dirty="0"/>
              <a:t>Distal end</a:t>
            </a:r>
          </a:p>
        </p:txBody>
      </p:sp>
      <p:sp>
        <p:nvSpPr>
          <p:cNvPr id="18" name="TextBox 17"/>
          <p:cNvSpPr txBox="1"/>
          <p:nvPr/>
        </p:nvSpPr>
        <p:spPr>
          <a:xfrm>
            <a:off x="1622468" y="5719169"/>
            <a:ext cx="1726910" cy="369332"/>
          </a:xfrm>
          <a:prstGeom prst="rect">
            <a:avLst/>
          </a:prstGeom>
          <a:solidFill>
            <a:schemeClr val="bg1"/>
          </a:solidFill>
          <a:ln>
            <a:solidFill>
              <a:schemeClr val="tx1"/>
            </a:solidFill>
          </a:ln>
        </p:spPr>
        <p:txBody>
          <a:bodyPr wrap="square" rtlCol="0">
            <a:spAutoFit/>
          </a:bodyPr>
          <a:lstStyle/>
          <a:p>
            <a:r>
              <a:rPr lang="en-GB" b="1" dirty="0"/>
              <a:t>Proximal end</a:t>
            </a:r>
          </a:p>
        </p:txBody>
      </p:sp>
      <p:pic>
        <p:nvPicPr>
          <p:cNvPr id="20" name="Picture 19"/>
          <p:cNvPicPr>
            <a:picLocks noChangeAspect="1"/>
          </p:cNvPicPr>
          <p:nvPr/>
        </p:nvPicPr>
        <p:blipFill>
          <a:blip r:embed="rId4"/>
          <a:stretch>
            <a:fillRect/>
          </a:stretch>
        </p:blipFill>
        <p:spPr>
          <a:xfrm>
            <a:off x="4937415" y="1679682"/>
            <a:ext cx="3577590" cy="2845948"/>
          </a:xfrm>
          <a:prstGeom prst="rect">
            <a:avLst/>
          </a:prstGeom>
          <a:ln>
            <a:solidFill>
              <a:schemeClr val="tx1"/>
            </a:solidFill>
          </a:ln>
        </p:spPr>
      </p:pic>
      <p:sp>
        <p:nvSpPr>
          <p:cNvPr id="19" name="Text Box 2"/>
          <p:cNvSpPr txBox="1"/>
          <p:nvPr/>
        </p:nvSpPr>
        <p:spPr>
          <a:xfrm>
            <a:off x="3154427" y="4214191"/>
            <a:ext cx="1133327" cy="30024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Sandbanks Spit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p:cNvSpPr txBox="1"/>
          <p:nvPr/>
        </p:nvSpPr>
        <p:spPr>
          <a:xfrm>
            <a:off x="7370064" y="4225387"/>
            <a:ext cx="1133327" cy="30024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1100" b="1" dirty="0" err="1">
                <a:effectLst/>
                <a:latin typeface="Calibri" panose="020F0502020204030204" pitchFamily="34" charset="0"/>
                <a:ea typeface="Calibri" panose="020F0502020204030204" pitchFamily="34" charset="0"/>
                <a:cs typeface="Times New Roman" panose="02020603050405020304" pitchFamily="18" charset="0"/>
              </a:rPr>
              <a:t>Slapton</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Ley Bar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8974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t>Key terms	</a:t>
            </a:r>
          </a:p>
        </p:txBody>
      </p:sp>
      <p:sp>
        <p:nvSpPr>
          <p:cNvPr id="3075" name="Rectangle 3"/>
          <p:cNvSpPr>
            <a:spLocks noGrp="1" noChangeArrowheads="1"/>
          </p:cNvSpPr>
          <p:nvPr>
            <p:ph type="body" idx="1"/>
          </p:nvPr>
        </p:nvSpPr>
        <p:spPr/>
        <p:txBody>
          <a:bodyPr>
            <a:normAutofit fontScale="92500"/>
          </a:bodyPr>
          <a:lstStyle/>
          <a:p>
            <a:pPr eaLnBrk="1" hangingPunct="1"/>
            <a:r>
              <a:rPr lang="en-US" sz="2800" dirty="0">
                <a:solidFill>
                  <a:srgbClr val="FF0000"/>
                </a:solidFill>
              </a:rPr>
              <a:t>Swash: </a:t>
            </a:r>
            <a:r>
              <a:rPr lang="en-US" sz="2800" dirty="0"/>
              <a:t>the movement of water up the beach</a:t>
            </a:r>
          </a:p>
          <a:p>
            <a:pPr eaLnBrk="1" hangingPunct="1"/>
            <a:r>
              <a:rPr lang="en-US" sz="2800" dirty="0">
                <a:solidFill>
                  <a:srgbClr val="FF0000"/>
                </a:solidFill>
              </a:rPr>
              <a:t>Backwash: </a:t>
            </a:r>
            <a:r>
              <a:rPr lang="en-US" sz="2800" dirty="0"/>
              <a:t>the movement of water back down the beach</a:t>
            </a:r>
          </a:p>
          <a:p>
            <a:pPr eaLnBrk="1" hangingPunct="1"/>
            <a:r>
              <a:rPr lang="en-US" sz="2800" dirty="0">
                <a:solidFill>
                  <a:srgbClr val="FF0000"/>
                </a:solidFill>
              </a:rPr>
              <a:t>Destructive waves</a:t>
            </a:r>
            <a:r>
              <a:rPr lang="en-US" sz="2800" dirty="0"/>
              <a:t>: types of waves that remove material from the beach</a:t>
            </a:r>
          </a:p>
          <a:p>
            <a:pPr eaLnBrk="1" hangingPunct="1"/>
            <a:r>
              <a:rPr lang="en-US" sz="2800" dirty="0">
                <a:solidFill>
                  <a:srgbClr val="FF0000"/>
                </a:solidFill>
              </a:rPr>
              <a:t>Constructive waves</a:t>
            </a:r>
            <a:r>
              <a:rPr lang="en-US" sz="2800" dirty="0"/>
              <a:t>: types of waves that build up material on the beach </a:t>
            </a:r>
          </a:p>
          <a:p>
            <a:pPr eaLnBrk="1" hangingPunct="1"/>
            <a:r>
              <a:rPr lang="en-US" sz="2800" dirty="0" err="1">
                <a:solidFill>
                  <a:srgbClr val="FF0000"/>
                </a:solidFill>
              </a:rPr>
              <a:t>Longshore</a:t>
            </a:r>
            <a:r>
              <a:rPr lang="en-US" sz="2800" dirty="0">
                <a:solidFill>
                  <a:srgbClr val="FF0000"/>
                </a:solidFill>
              </a:rPr>
              <a:t> drift</a:t>
            </a:r>
            <a:r>
              <a:rPr lang="en-US" sz="2800" dirty="0"/>
              <a:t>: the movement of beach material along a coastline in a zigzag motion</a:t>
            </a:r>
          </a:p>
          <a:p>
            <a:pPr eaLnBrk="1" hangingPunct="1"/>
            <a:r>
              <a:rPr lang="en-US" sz="2800" dirty="0">
                <a:solidFill>
                  <a:srgbClr val="FF0000"/>
                </a:solidFill>
              </a:rPr>
              <a:t>Prevailing wind</a:t>
            </a:r>
            <a:r>
              <a:rPr lang="en-US" sz="2800" dirty="0"/>
              <a:t>: the main direction from which an areas winds come from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DD6971-DDF7-3747-B03D-2C31BAFDB48B}"/>
              </a:ext>
            </a:extLst>
          </p:cNvPr>
          <p:cNvPicPr>
            <a:picLocks noChangeAspect="1"/>
          </p:cNvPicPr>
          <p:nvPr/>
        </p:nvPicPr>
        <p:blipFill>
          <a:blip r:embed="rId2"/>
          <a:stretch>
            <a:fillRect/>
          </a:stretch>
        </p:blipFill>
        <p:spPr>
          <a:xfrm>
            <a:off x="478374" y="0"/>
            <a:ext cx="8187252" cy="6858000"/>
          </a:xfrm>
          <a:prstGeom prst="rect">
            <a:avLst/>
          </a:prstGeom>
        </p:spPr>
      </p:pic>
    </p:spTree>
    <p:extLst>
      <p:ext uri="{BB962C8B-B14F-4D97-AF65-F5344CB8AC3E}">
        <p14:creationId xmlns:p14="http://schemas.microsoft.com/office/powerpoint/2010/main" val="3274197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8433"/>
            <a:ext cx="7886700" cy="1370066"/>
          </a:xfrm>
          <a:solidFill>
            <a:srgbClr val="FFFF00"/>
          </a:solidFill>
          <a:ln>
            <a:solidFill>
              <a:schemeClr val="tx1"/>
            </a:solidFill>
          </a:ln>
        </p:spPr>
        <p:txBody>
          <a:bodyPr>
            <a:normAutofit fontScale="90000"/>
          </a:bodyPr>
          <a:lstStyle/>
          <a:p>
            <a:r>
              <a:rPr lang="en-GB" b="1" dirty="0"/>
              <a:t>On your worksheet, explain the formation of Spits and Bars. </a:t>
            </a:r>
          </a:p>
        </p:txBody>
      </p:sp>
      <p:sp>
        <p:nvSpPr>
          <p:cNvPr id="5" name="Title 1"/>
          <p:cNvSpPr txBox="1">
            <a:spLocks/>
          </p:cNvSpPr>
          <p:nvPr/>
        </p:nvSpPr>
        <p:spPr>
          <a:xfrm>
            <a:off x="0" y="6151418"/>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coastal deposition landforms; spits and bars.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pic>
        <p:nvPicPr>
          <p:cNvPr id="12" name="Picture 2" descr="Image result for formation of a 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916" y="2312122"/>
            <a:ext cx="3924300" cy="29622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2" descr="Image result for characteristics of a sp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746" y="2312122"/>
            <a:ext cx="4764650" cy="26648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593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51418"/>
            <a:ext cx="9144000"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impact erosion, transportation and deposition has on changing coastal environments.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3" name="Title 1"/>
          <p:cNvSpPr>
            <a:spLocks noGrp="1"/>
          </p:cNvSpPr>
          <p:nvPr>
            <p:ph type="title"/>
          </p:nvPr>
        </p:nvSpPr>
        <p:spPr>
          <a:xfrm>
            <a:off x="141746" y="920729"/>
            <a:ext cx="3963289" cy="1027341"/>
          </a:xfrm>
          <a:solidFill>
            <a:srgbClr val="FFFF00"/>
          </a:solidFill>
          <a:ln>
            <a:solidFill>
              <a:schemeClr val="tx1"/>
            </a:solidFill>
          </a:ln>
        </p:spPr>
        <p:txBody>
          <a:bodyPr>
            <a:noAutofit/>
          </a:bodyPr>
          <a:lstStyle/>
          <a:p>
            <a:r>
              <a:rPr lang="en-GB" sz="1800" dirty="0"/>
              <a:t>Study </a:t>
            </a:r>
            <a:r>
              <a:rPr lang="en-GB" sz="1800" b="1" dirty="0"/>
              <a:t>Figure 2</a:t>
            </a:r>
            <a:r>
              <a:rPr lang="en-GB" sz="1800" dirty="0"/>
              <a:t>, a graph showing how the width of a beach varied along its length in the years 2010 and 2015.</a:t>
            </a:r>
          </a:p>
        </p:txBody>
      </p:sp>
      <p:sp>
        <p:nvSpPr>
          <p:cNvPr id="15" name="Content Placeholder 2"/>
          <p:cNvSpPr txBox="1">
            <a:spLocks/>
          </p:cNvSpPr>
          <p:nvPr/>
        </p:nvSpPr>
        <p:spPr>
          <a:xfrm>
            <a:off x="141746" y="2081041"/>
            <a:ext cx="3963289" cy="1500360"/>
          </a:xfrm>
          <a:prstGeom prst="rect">
            <a:avLst/>
          </a:prstGeom>
          <a:solidFill>
            <a:schemeClr val="accent4"/>
          </a:solidFill>
          <a:ln>
            <a:solidFill>
              <a:schemeClr val="tx1"/>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The total volume of material on the beach in </a:t>
            </a:r>
            <a:r>
              <a:rPr lang="en-GB" b="1" dirty="0"/>
              <a:t>Figure 2 </a:t>
            </a:r>
            <a:r>
              <a:rPr lang="en-GB" dirty="0"/>
              <a:t>increased between 2010 and 2015 because large amounts of material, carried by sea water, were deposited on the coast. (2)</a:t>
            </a:r>
          </a:p>
        </p:txBody>
      </p:sp>
      <p:sp>
        <p:nvSpPr>
          <p:cNvPr id="2" name="AutoShape 2" descr="Image result for coastal deposition"/>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https://scontent-lhr3-1.xx.fbcdn.net/v/t34.0-12/14971239_10209923583260096_1378098961_n.jpg?oh=a7eab9dc239a1889a8b77515d9cde271&amp;oe=58216854"/>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3881" t="16618" r="4396" b="18757"/>
          <a:stretch/>
        </p:blipFill>
        <p:spPr bwMode="auto">
          <a:xfrm>
            <a:off x="4246781" y="920729"/>
            <a:ext cx="4741140" cy="46399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61368" y="925502"/>
            <a:ext cx="1311965" cy="400110"/>
          </a:xfrm>
          <a:prstGeom prst="rect">
            <a:avLst/>
          </a:prstGeom>
          <a:solidFill>
            <a:schemeClr val="bg1"/>
          </a:solidFill>
        </p:spPr>
        <p:txBody>
          <a:bodyPr wrap="square" rtlCol="0">
            <a:spAutoFit/>
          </a:bodyPr>
          <a:lstStyle/>
          <a:p>
            <a:pPr algn="ctr"/>
            <a:r>
              <a:rPr lang="en-GB" sz="2000" b="1" dirty="0"/>
              <a:t>Figure 2</a:t>
            </a:r>
          </a:p>
        </p:txBody>
      </p:sp>
      <p:sp>
        <p:nvSpPr>
          <p:cNvPr id="14" name="Content Placeholder 2"/>
          <p:cNvSpPr txBox="1">
            <a:spLocks/>
          </p:cNvSpPr>
          <p:nvPr/>
        </p:nvSpPr>
        <p:spPr>
          <a:xfrm>
            <a:off x="141746" y="3695024"/>
            <a:ext cx="3963289" cy="1864071"/>
          </a:xfrm>
          <a:prstGeom prst="rect">
            <a:avLst/>
          </a:prstGeom>
          <a:solidFill>
            <a:schemeClr val="accent4">
              <a:lumMod val="40000"/>
              <a:lumOff val="60000"/>
            </a:schemeClr>
          </a:solidFill>
          <a:ln>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Reason 1:………………………....</a:t>
            </a:r>
          </a:p>
          <a:p>
            <a:pPr marL="0" indent="0">
              <a:buNone/>
            </a:pPr>
            <a:r>
              <a:rPr lang="en-GB" dirty="0"/>
              <a:t>…………………………………………</a:t>
            </a:r>
          </a:p>
          <a:p>
            <a:pPr marL="0" indent="0">
              <a:buNone/>
            </a:pPr>
            <a:r>
              <a:rPr lang="en-GB" dirty="0"/>
              <a:t>Reason 2:………………………….</a:t>
            </a:r>
          </a:p>
          <a:p>
            <a:pPr marL="0" indent="0">
              <a:buNone/>
            </a:pPr>
            <a:r>
              <a:rPr lang="en-GB" dirty="0"/>
              <a:t>…………………………………………</a:t>
            </a:r>
          </a:p>
          <a:p>
            <a:pPr marL="0" indent="0">
              <a:buNone/>
            </a:pPr>
            <a:endParaRPr lang="en-GB" dirty="0"/>
          </a:p>
        </p:txBody>
      </p:sp>
    </p:spTree>
    <p:extLst>
      <p:ext uri="{BB962C8B-B14F-4D97-AF65-F5344CB8AC3E}">
        <p14:creationId xmlns:p14="http://schemas.microsoft.com/office/powerpoint/2010/main" val="1779382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151418"/>
            <a:ext cx="9144000"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impact erosion, transportation and deposition has on changing coastal environments.</a:t>
            </a:r>
          </a:p>
        </p:txBody>
      </p:sp>
      <p:sp>
        <p:nvSpPr>
          <p:cNvPr id="8" name="Title 1"/>
          <p:cNvSpPr txBox="1">
            <a:spLocks/>
          </p:cNvSpPr>
          <p:nvPr/>
        </p:nvSpPr>
        <p:spPr>
          <a:xfrm>
            <a:off x="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5596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4848" y="19567"/>
            <a:ext cx="2621280" cy="746188"/>
          </a:xfrm>
          <a:prstGeom prst="rect">
            <a:avLst/>
          </a:prstGeom>
          <a:solidFill>
            <a:srgbClr val="FFFF00"/>
          </a:solidFill>
          <a:ln w="28575">
            <a:solidFill>
              <a:schemeClr val="tx1"/>
            </a:solidFill>
          </a:ln>
          <a:extLst/>
        </p:spPr>
      </p:pic>
      <p:sp>
        <p:nvSpPr>
          <p:cNvPr id="13" name="Title 1"/>
          <p:cNvSpPr>
            <a:spLocks noGrp="1"/>
          </p:cNvSpPr>
          <p:nvPr>
            <p:ph type="title"/>
          </p:nvPr>
        </p:nvSpPr>
        <p:spPr>
          <a:xfrm>
            <a:off x="141746" y="920729"/>
            <a:ext cx="3963289" cy="1027341"/>
          </a:xfrm>
          <a:solidFill>
            <a:srgbClr val="FFFF00"/>
          </a:solidFill>
          <a:ln>
            <a:solidFill>
              <a:schemeClr val="tx1"/>
            </a:solidFill>
          </a:ln>
        </p:spPr>
        <p:txBody>
          <a:bodyPr>
            <a:noAutofit/>
          </a:bodyPr>
          <a:lstStyle/>
          <a:p>
            <a:r>
              <a:rPr lang="en-GB" sz="1800" dirty="0"/>
              <a:t>Study </a:t>
            </a:r>
            <a:r>
              <a:rPr lang="en-GB" sz="1800" b="1" dirty="0"/>
              <a:t>Figure 2</a:t>
            </a:r>
            <a:r>
              <a:rPr lang="en-GB" sz="1800" dirty="0"/>
              <a:t>, a graph showing how the width of a beach varied along its length in the years 2010 and 2015.</a:t>
            </a:r>
          </a:p>
        </p:txBody>
      </p:sp>
      <p:sp>
        <p:nvSpPr>
          <p:cNvPr id="15" name="Content Placeholder 2"/>
          <p:cNvSpPr txBox="1">
            <a:spLocks/>
          </p:cNvSpPr>
          <p:nvPr/>
        </p:nvSpPr>
        <p:spPr>
          <a:xfrm>
            <a:off x="141746" y="2081041"/>
            <a:ext cx="3963289" cy="1500360"/>
          </a:xfrm>
          <a:prstGeom prst="rect">
            <a:avLst/>
          </a:prstGeom>
          <a:solidFill>
            <a:schemeClr val="accent4"/>
          </a:solidFill>
          <a:ln>
            <a:solidFill>
              <a:schemeClr val="tx1"/>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The total volume of material on the beach in </a:t>
            </a:r>
            <a:r>
              <a:rPr lang="en-GB" b="1" dirty="0"/>
              <a:t>Figure 2 </a:t>
            </a:r>
            <a:r>
              <a:rPr lang="en-GB" dirty="0"/>
              <a:t>increased between 2010 and 2015 because large amounts of material, carried by sea water, were deposited on the coast. (2)</a:t>
            </a:r>
          </a:p>
        </p:txBody>
      </p:sp>
      <p:sp>
        <p:nvSpPr>
          <p:cNvPr id="2" name="AutoShape 2" descr="Image result for coastal deposition"/>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https://scontent-lhr3-1.xx.fbcdn.net/v/t34.0-12/14971239_10209923583260096_1378098961_n.jpg?oh=a7eab9dc239a1889a8b77515d9cde271&amp;oe=58216854"/>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3881" t="16618" r="4396" b="18757"/>
          <a:stretch/>
        </p:blipFill>
        <p:spPr bwMode="auto">
          <a:xfrm>
            <a:off x="4246781" y="920729"/>
            <a:ext cx="4741140" cy="46399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61368" y="925502"/>
            <a:ext cx="1311965" cy="400110"/>
          </a:xfrm>
          <a:prstGeom prst="rect">
            <a:avLst/>
          </a:prstGeom>
          <a:solidFill>
            <a:schemeClr val="bg1"/>
          </a:solidFill>
        </p:spPr>
        <p:txBody>
          <a:bodyPr wrap="square" rtlCol="0">
            <a:spAutoFit/>
          </a:bodyPr>
          <a:lstStyle/>
          <a:p>
            <a:pPr algn="ctr"/>
            <a:r>
              <a:rPr lang="en-GB" sz="2000" b="1" dirty="0"/>
              <a:t>Figure 2</a:t>
            </a:r>
          </a:p>
        </p:txBody>
      </p:sp>
      <p:sp>
        <p:nvSpPr>
          <p:cNvPr id="17" name="Content Placeholder 2"/>
          <p:cNvSpPr txBox="1">
            <a:spLocks/>
          </p:cNvSpPr>
          <p:nvPr/>
        </p:nvSpPr>
        <p:spPr>
          <a:xfrm>
            <a:off x="141745" y="3682927"/>
            <a:ext cx="3963289" cy="1864071"/>
          </a:xfrm>
          <a:prstGeom prst="rect">
            <a:avLst/>
          </a:prstGeom>
          <a:solidFill>
            <a:schemeClr val="accent4">
              <a:lumMod val="40000"/>
              <a:lumOff val="60000"/>
            </a:schemeClr>
          </a:solidFill>
          <a:ln>
            <a:solidFill>
              <a:schemeClr val="tx1"/>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u="sng" dirty="0"/>
              <a:t>MODEL ANSWER:</a:t>
            </a:r>
          </a:p>
          <a:p>
            <a:pPr marL="0" indent="0">
              <a:buNone/>
            </a:pPr>
            <a:r>
              <a:rPr lang="en-GB" dirty="0"/>
              <a:t>There’s lots of erosion elsewhere on the coast, meaning there’s lots of sediment available (1).</a:t>
            </a:r>
          </a:p>
          <a:p>
            <a:pPr marL="0" indent="0">
              <a:buNone/>
            </a:pPr>
            <a:r>
              <a:rPr lang="en-GB" dirty="0"/>
              <a:t>There’s lots of transportation of material into the area (1).  </a:t>
            </a:r>
          </a:p>
          <a:p>
            <a:pPr marL="0" indent="0">
              <a:buNone/>
            </a:pPr>
            <a:endParaRPr lang="en-GB" dirty="0"/>
          </a:p>
        </p:txBody>
      </p:sp>
    </p:spTree>
    <p:extLst>
      <p:ext uri="{BB962C8B-B14F-4D97-AF65-F5344CB8AC3E}">
        <p14:creationId xmlns:p14="http://schemas.microsoft.com/office/powerpoint/2010/main" val="1497198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
          <p:cNvPicPr>
            <a:picLocks noChangeAspect="1" noChangeArrowheads="1"/>
          </p:cNvPicPr>
          <p:nvPr/>
        </p:nvPicPr>
        <p:blipFill>
          <a:blip r:embed="rId3" cstate="print"/>
          <a:srcRect/>
          <a:stretch>
            <a:fillRect/>
          </a:stretch>
        </p:blipFill>
        <p:spPr bwMode="auto">
          <a:xfrm>
            <a:off x="1042988" y="1628775"/>
            <a:ext cx="7056437" cy="4656138"/>
          </a:xfrm>
          <a:prstGeom prst="rect">
            <a:avLst/>
          </a:prstGeom>
          <a:noFill/>
          <a:ln w="9525">
            <a:noFill/>
            <a:miter lim="800000"/>
            <a:headEnd/>
            <a:tailEnd/>
          </a:ln>
        </p:spPr>
      </p:pic>
      <p:grpSp>
        <p:nvGrpSpPr>
          <p:cNvPr id="2" name="Group 3"/>
          <p:cNvGrpSpPr>
            <a:grpSpLocks/>
          </p:cNvGrpSpPr>
          <p:nvPr/>
        </p:nvGrpSpPr>
        <p:grpSpPr bwMode="auto">
          <a:xfrm>
            <a:off x="1116013" y="2349500"/>
            <a:ext cx="7100887" cy="3776663"/>
            <a:chOff x="748" y="1253"/>
            <a:chExt cx="4473" cy="2379"/>
          </a:xfrm>
        </p:grpSpPr>
        <p:sp>
          <p:nvSpPr>
            <p:cNvPr id="19466" name="Rectangle 4"/>
            <p:cNvSpPr>
              <a:spLocks noChangeArrowheads="1"/>
            </p:cNvSpPr>
            <p:nvPr/>
          </p:nvSpPr>
          <p:spPr bwMode="auto">
            <a:xfrm>
              <a:off x="748" y="3459"/>
              <a:ext cx="1833" cy="173"/>
            </a:xfrm>
            <a:prstGeom prst="rect">
              <a:avLst/>
            </a:prstGeom>
            <a:noFill/>
            <a:ln w="9525">
              <a:noFill/>
              <a:miter lim="800000"/>
              <a:headEnd/>
              <a:tailEnd/>
            </a:ln>
          </p:spPr>
          <p:txBody>
            <a:bodyPr wrap="none">
              <a:spAutoFit/>
            </a:bodyPr>
            <a:lstStyle/>
            <a:p>
              <a:r>
                <a:rPr lang="en-GB" sz="1200" b="1">
                  <a:solidFill>
                    <a:schemeClr val="bg1"/>
                  </a:solidFill>
                </a:rPr>
                <a:t>Direction of the River Humber current</a:t>
              </a:r>
              <a:endParaRPr lang="en-GB" sz="1000"/>
            </a:p>
          </p:txBody>
        </p:sp>
        <p:sp>
          <p:nvSpPr>
            <p:cNvPr id="19467" name="Line 5"/>
            <p:cNvSpPr>
              <a:spLocks noChangeShapeType="1"/>
            </p:cNvSpPr>
            <p:nvPr/>
          </p:nvSpPr>
          <p:spPr bwMode="auto">
            <a:xfrm>
              <a:off x="748" y="3249"/>
              <a:ext cx="771" cy="182"/>
            </a:xfrm>
            <a:prstGeom prst="line">
              <a:avLst/>
            </a:prstGeom>
            <a:noFill/>
            <a:ln w="38100">
              <a:solidFill>
                <a:schemeClr val="bg1"/>
              </a:solidFill>
              <a:round/>
              <a:headEnd/>
              <a:tailEnd type="triangle" w="med" len="med"/>
            </a:ln>
          </p:spPr>
          <p:txBody>
            <a:bodyPr/>
            <a:lstStyle/>
            <a:p>
              <a:endParaRPr lang="en-US"/>
            </a:p>
          </p:txBody>
        </p:sp>
        <p:sp>
          <p:nvSpPr>
            <p:cNvPr id="19468" name="Line 6"/>
            <p:cNvSpPr>
              <a:spLocks noChangeShapeType="1"/>
            </p:cNvSpPr>
            <p:nvPr/>
          </p:nvSpPr>
          <p:spPr bwMode="auto">
            <a:xfrm flipH="1">
              <a:off x="4377" y="2251"/>
              <a:ext cx="544" cy="453"/>
            </a:xfrm>
            <a:prstGeom prst="line">
              <a:avLst/>
            </a:prstGeom>
            <a:noFill/>
            <a:ln w="38100">
              <a:solidFill>
                <a:schemeClr val="bg1"/>
              </a:solidFill>
              <a:round/>
              <a:headEnd/>
              <a:tailEnd type="triangle" w="med" len="med"/>
            </a:ln>
          </p:spPr>
          <p:txBody>
            <a:bodyPr/>
            <a:lstStyle/>
            <a:p>
              <a:endParaRPr lang="en-US"/>
            </a:p>
          </p:txBody>
        </p:sp>
        <p:sp>
          <p:nvSpPr>
            <p:cNvPr id="19469" name="Rectangle 7"/>
            <p:cNvSpPr>
              <a:spLocks noChangeArrowheads="1"/>
            </p:cNvSpPr>
            <p:nvPr/>
          </p:nvSpPr>
          <p:spPr bwMode="auto">
            <a:xfrm rot="-2382430">
              <a:off x="3563" y="2215"/>
              <a:ext cx="1658" cy="173"/>
            </a:xfrm>
            <a:prstGeom prst="rect">
              <a:avLst/>
            </a:prstGeom>
            <a:noFill/>
            <a:ln w="9525">
              <a:noFill/>
              <a:miter lim="800000"/>
              <a:headEnd/>
              <a:tailEnd/>
            </a:ln>
          </p:spPr>
          <p:txBody>
            <a:bodyPr wrap="none">
              <a:spAutoFit/>
            </a:bodyPr>
            <a:lstStyle/>
            <a:p>
              <a:r>
                <a:rPr lang="en-GB" sz="1200" b="1">
                  <a:solidFill>
                    <a:schemeClr val="bg1"/>
                  </a:solidFill>
                </a:rPr>
                <a:t>Direction of the North Sea current</a:t>
              </a:r>
              <a:endParaRPr lang="en-GB" sz="1200"/>
            </a:p>
          </p:txBody>
        </p:sp>
        <p:sp>
          <p:nvSpPr>
            <p:cNvPr id="19470" name="Rectangle 8"/>
            <p:cNvSpPr>
              <a:spLocks noChangeArrowheads="1"/>
            </p:cNvSpPr>
            <p:nvPr/>
          </p:nvSpPr>
          <p:spPr bwMode="auto">
            <a:xfrm rot="-1605659">
              <a:off x="2382" y="1986"/>
              <a:ext cx="1274" cy="173"/>
            </a:xfrm>
            <a:prstGeom prst="rect">
              <a:avLst/>
            </a:prstGeom>
            <a:noFill/>
            <a:ln w="9525">
              <a:noFill/>
              <a:miter lim="800000"/>
              <a:headEnd/>
              <a:tailEnd/>
            </a:ln>
          </p:spPr>
          <p:txBody>
            <a:bodyPr wrap="none">
              <a:spAutoFit/>
            </a:bodyPr>
            <a:lstStyle/>
            <a:p>
              <a:r>
                <a:rPr lang="en-GB" sz="1200" b="1">
                  <a:solidFill>
                    <a:schemeClr val="bg1"/>
                  </a:solidFill>
                </a:rPr>
                <a:t>Deposited river silt (mud)</a:t>
              </a:r>
              <a:endParaRPr lang="en-GB" sz="1200"/>
            </a:p>
          </p:txBody>
        </p:sp>
        <p:sp>
          <p:nvSpPr>
            <p:cNvPr id="19471" name="Rectangle 9"/>
            <p:cNvSpPr>
              <a:spLocks noChangeArrowheads="1"/>
            </p:cNvSpPr>
            <p:nvPr/>
          </p:nvSpPr>
          <p:spPr bwMode="auto">
            <a:xfrm rot="-459364">
              <a:off x="2971" y="3067"/>
              <a:ext cx="1678" cy="173"/>
            </a:xfrm>
            <a:prstGeom prst="rect">
              <a:avLst/>
            </a:prstGeom>
            <a:noFill/>
            <a:ln w="9525">
              <a:noFill/>
              <a:miter lim="800000"/>
              <a:headEnd/>
              <a:tailEnd/>
            </a:ln>
          </p:spPr>
          <p:txBody>
            <a:bodyPr wrap="none">
              <a:spAutoFit/>
            </a:bodyPr>
            <a:lstStyle/>
            <a:p>
              <a:r>
                <a:rPr lang="en-GB" sz="1200" b="1">
                  <a:solidFill>
                    <a:schemeClr val="bg1"/>
                  </a:solidFill>
                </a:rPr>
                <a:t>Turbulence where 2 currents meet</a:t>
              </a:r>
              <a:endParaRPr lang="en-GB" sz="1200"/>
            </a:p>
          </p:txBody>
        </p:sp>
        <p:sp>
          <p:nvSpPr>
            <p:cNvPr id="19472" name="Rectangle 10"/>
            <p:cNvSpPr>
              <a:spLocks noChangeArrowheads="1"/>
            </p:cNvSpPr>
            <p:nvPr/>
          </p:nvSpPr>
          <p:spPr bwMode="auto">
            <a:xfrm rot="-233667">
              <a:off x="1655" y="2976"/>
              <a:ext cx="959" cy="173"/>
            </a:xfrm>
            <a:prstGeom prst="rect">
              <a:avLst/>
            </a:prstGeom>
            <a:noFill/>
            <a:ln w="9525">
              <a:noFill/>
              <a:miter lim="800000"/>
              <a:headEnd/>
              <a:tailEnd/>
            </a:ln>
          </p:spPr>
          <p:txBody>
            <a:bodyPr wrap="none">
              <a:spAutoFit/>
            </a:bodyPr>
            <a:lstStyle/>
            <a:p>
              <a:r>
                <a:rPr lang="en-GB" sz="1200" b="1">
                  <a:solidFill>
                    <a:schemeClr val="bg1"/>
                  </a:solidFill>
                </a:rPr>
                <a:t>Recent Deposition</a:t>
              </a:r>
              <a:endParaRPr lang="en-GB" sz="1200"/>
            </a:p>
          </p:txBody>
        </p:sp>
        <p:sp>
          <p:nvSpPr>
            <p:cNvPr id="19473" name="Rectangle 11"/>
            <p:cNvSpPr>
              <a:spLocks noChangeArrowheads="1"/>
            </p:cNvSpPr>
            <p:nvPr/>
          </p:nvSpPr>
          <p:spPr bwMode="auto">
            <a:xfrm rot="440891">
              <a:off x="3424" y="1253"/>
              <a:ext cx="881" cy="173"/>
            </a:xfrm>
            <a:prstGeom prst="rect">
              <a:avLst/>
            </a:prstGeom>
            <a:noFill/>
            <a:ln w="9525">
              <a:noFill/>
              <a:miter lim="800000"/>
              <a:headEnd/>
              <a:tailEnd/>
            </a:ln>
          </p:spPr>
          <p:txBody>
            <a:bodyPr wrap="none">
              <a:spAutoFit/>
            </a:bodyPr>
            <a:lstStyle/>
            <a:p>
              <a:r>
                <a:rPr lang="en-GB" sz="1200" b="1">
                  <a:solidFill>
                    <a:schemeClr val="bg1"/>
                  </a:solidFill>
                </a:rPr>
                <a:t>Thin neck of spit</a:t>
              </a:r>
              <a:endParaRPr lang="en-GB" sz="1200"/>
            </a:p>
          </p:txBody>
        </p:sp>
        <p:sp>
          <p:nvSpPr>
            <p:cNvPr id="19474" name="Rectangle 12"/>
            <p:cNvSpPr>
              <a:spLocks noChangeArrowheads="1"/>
            </p:cNvSpPr>
            <p:nvPr/>
          </p:nvSpPr>
          <p:spPr bwMode="auto">
            <a:xfrm rot="-1230716">
              <a:off x="4195" y="1344"/>
              <a:ext cx="729" cy="173"/>
            </a:xfrm>
            <a:prstGeom prst="rect">
              <a:avLst/>
            </a:prstGeom>
            <a:noFill/>
            <a:ln w="9525">
              <a:noFill/>
              <a:miter lim="800000"/>
              <a:headEnd/>
              <a:tailEnd/>
            </a:ln>
          </p:spPr>
          <p:txBody>
            <a:bodyPr wrap="none">
              <a:spAutoFit/>
            </a:bodyPr>
            <a:lstStyle/>
            <a:p>
              <a:r>
                <a:rPr lang="en-GB" sz="1200" b="1">
                  <a:solidFill>
                    <a:schemeClr val="bg1"/>
                  </a:solidFill>
                </a:rPr>
                <a:t>Likely breach</a:t>
              </a:r>
              <a:endParaRPr lang="en-GB" sz="1200"/>
            </a:p>
          </p:txBody>
        </p:sp>
        <p:sp>
          <p:nvSpPr>
            <p:cNvPr id="19475" name="Rectangle 13"/>
            <p:cNvSpPr>
              <a:spLocks noChangeArrowheads="1"/>
            </p:cNvSpPr>
            <p:nvPr/>
          </p:nvSpPr>
          <p:spPr bwMode="auto">
            <a:xfrm rot="-1711525">
              <a:off x="3470" y="1888"/>
              <a:ext cx="940" cy="173"/>
            </a:xfrm>
            <a:prstGeom prst="rect">
              <a:avLst/>
            </a:prstGeom>
            <a:noFill/>
            <a:ln w="9525">
              <a:noFill/>
              <a:miter lim="800000"/>
              <a:headEnd/>
              <a:tailEnd/>
            </a:ln>
          </p:spPr>
          <p:txBody>
            <a:bodyPr wrap="none">
              <a:spAutoFit/>
            </a:bodyPr>
            <a:lstStyle/>
            <a:p>
              <a:r>
                <a:rPr lang="en-GB" sz="1200" b="1">
                  <a:solidFill>
                    <a:schemeClr val="bg1"/>
                  </a:solidFill>
                </a:rPr>
                <a:t>Spurn Lighthouse</a:t>
              </a:r>
              <a:endParaRPr lang="en-GB" sz="1200"/>
            </a:p>
          </p:txBody>
        </p:sp>
        <p:sp>
          <p:nvSpPr>
            <p:cNvPr id="19476" name="Rectangle 14"/>
            <p:cNvSpPr>
              <a:spLocks noChangeArrowheads="1"/>
            </p:cNvSpPr>
            <p:nvPr/>
          </p:nvSpPr>
          <p:spPr bwMode="auto">
            <a:xfrm rot="273251">
              <a:off x="1338" y="2568"/>
              <a:ext cx="1137" cy="173"/>
            </a:xfrm>
            <a:prstGeom prst="rect">
              <a:avLst/>
            </a:prstGeom>
            <a:noFill/>
            <a:ln w="9525">
              <a:noFill/>
              <a:miter lim="800000"/>
              <a:headEnd/>
              <a:tailEnd/>
            </a:ln>
          </p:spPr>
          <p:txBody>
            <a:bodyPr wrap="none">
              <a:spAutoFit/>
            </a:bodyPr>
            <a:lstStyle/>
            <a:p>
              <a:r>
                <a:rPr lang="en-GB" sz="1200" b="1">
                  <a:solidFill>
                    <a:schemeClr val="bg1"/>
                  </a:solidFill>
                </a:rPr>
                <a:t>Spurn Lifeboat station</a:t>
              </a:r>
              <a:endParaRPr lang="en-GB" sz="1200"/>
            </a:p>
          </p:txBody>
        </p:sp>
      </p:grpSp>
      <p:sp>
        <p:nvSpPr>
          <p:cNvPr id="19460" name="Text Box 15"/>
          <p:cNvSpPr txBox="1">
            <a:spLocks noChangeArrowheads="1"/>
          </p:cNvSpPr>
          <p:nvPr/>
        </p:nvSpPr>
        <p:spPr bwMode="auto">
          <a:xfrm>
            <a:off x="179388" y="115888"/>
            <a:ext cx="8785225" cy="395287"/>
          </a:xfrm>
          <a:prstGeom prst="rect">
            <a:avLst/>
          </a:prstGeom>
          <a:noFill/>
          <a:ln w="28575">
            <a:solidFill>
              <a:schemeClr val="tx1"/>
            </a:solidFill>
            <a:miter lim="800000"/>
            <a:headEnd/>
            <a:tailEnd/>
          </a:ln>
        </p:spPr>
        <p:txBody>
          <a:bodyPr>
            <a:spAutoFit/>
          </a:bodyPr>
          <a:lstStyle/>
          <a:p>
            <a:pPr>
              <a:spcBef>
                <a:spcPct val="50000"/>
              </a:spcBef>
            </a:pPr>
            <a:r>
              <a:rPr lang="en-GB" i="1"/>
              <a:t>Coasts :  Features of Deposition / </a:t>
            </a:r>
            <a:r>
              <a:rPr lang="en-GB" sz="1600" i="1"/>
              <a:t>Features of the spit at Spurn Head</a:t>
            </a:r>
          </a:p>
        </p:txBody>
      </p:sp>
      <p:pic>
        <p:nvPicPr>
          <p:cNvPr id="19461" name="Picture 16" descr="1051_57_1---Spurn-Lighthouse_web"/>
          <p:cNvPicPr>
            <a:picLocks noChangeAspect="1" noChangeArrowheads="1"/>
          </p:cNvPicPr>
          <p:nvPr/>
        </p:nvPicPr>
        <p:blipFill>
          <a:blip r:embed="rId4" cstate="print"/>
          <a:srcRect/>
          <a:stretch>
            <a:fillRect/>
          </a:stretch>
        </p:blipFill>
        <p:spPr bwMode="auto">
          <a:xfrm>
            <a:off x="323850" y="836613"/>
            <a:ext cx="2303463" cy="900112"/>
          </a:xfrm>
          <a:prstGeom prst="rect">
            <a:avLst/>
          </a:prstGeom>
          <a:noFill/>
          <a:ln w="3175">
            <a:solidFill>
              <a:srgbClr val="000000"/>
            </a:solidFill>
            <a:miter lim="800000"/>
            <a:headEnd/>
            <a:tailEnd/>
          </a:ln>
        </p:spPr>
      </p:pic>
      <p:pic>
        <p:nvPicPr>
          <p:cNvPr id="19462" name="Picture 17" descr="1353012_7be2a6bf"/>
          <p:cNvPicPr>
            <a:picLocks noChangeAspect="1" noChangeArrowheads="1"/>
          </p:cNvPicPr>
          <p:nvPr/>
        </p:nvPicPr>
        <p:blipFill>
          <a:blip r:embed="rId5" cstate="print"/>
          <a:srcRect/>
          <a:stretch>
            <a:fillRect/>
          </a:stretch>
        </p:blipFill>
        <p:spPr bwMode="auto">
          <a:xfrm>
            <a:off x="323850" y="2924175"/>
            <a:ext cx="2232025" cy="823913"/>
          </a:xfrm>
          <a:prstGeom prst="rect">
            <a:avLst/>
          </a:prstGeom>
          <a:noFill/>
          <a:ln w="3175">
            <a:solidFill>
              <a:srgbClr val="000000"/>
            </a:solidFill>
            <a:miter lim="800000"/>
            <a:headEnd/>
            <a:tailEnd/>
          </a:ln>
        </p:spPr>
      </p:pic>
      <p:pic>
        <p:nvPicPr>
          <p:cNvPr id="19463" name="Picture 18" descr="048_filtered-726409"/>
          <p:cNvPicPr>
            <a:picLocks noChangeAspect="1" noChangeArrowheads="1"/>
          </p:cNvPicPr>
          <p:nvPr/>
        </p:nvPicPr>
        <p:blipFill>
          <a:blip r:embed="rId6" cstate="print"/>
          <a:srcRect/>
          <a:stretch>
            <a:fillRect/>
          </a:stretch>
        </p:blipFill>
        <p:spPr bwMode="auto">
          <a:xfrm>
            <a:off x="6588125" y="836613"/>
            <a:ext cx="1223963" cy="1068387"/>
          </a:xfrm>
          <a:prstGeom prst="rect">
            <a:avLst/>
          </a:prstGeom>
          <a:noFill/>
          <a:ln w="3175">
            <a:solidFill>
              <a:srgbClr val="000000"/>
            </a:solidFill>
            <a:miter lim="800000"/>
            <a:headEnd/>
            <a:tailEnd/>
          </a:ln>
        </p:spPr>
      </p:pic>
      <p:pic>
        <p:nvPicPr>
          <p:cNvPr id="19464" name="Picture 19" descr="1798907261_bbcc0e245f"/>
          <p:cNvPicPr>
            <a:picLocks noChangeAspect="1" noChangeArrowheads="1"/>
          </p:cNvPicPr>
          <p:nvPr/>
        </p:nvPicPr>
        <p:blipFill>
          <a:blip r:embed="rId7" cstate="print"/>
          <a:srcRect/>
          <a:stretch>
            <a:fillRect/>
          </a:stretch>
        </p:blipFill>
        <p:spPr bwMode="auto">
          <a:xfrm>
            <a:off x="3851275" y="765175"/>
            <a:ext cx="1589088" cy="1193800"/>
          </a:xfrm>
          <a:prstGeom prst="rect">
            <a:avLst/>
          </a:prstGeom>
          <a:noFill/>
          <a:ln w="9525">
            <a:noFill/>
            <a:miter lim="800000"/>
            <a:headEnd/>
            <a:tailEnd/>
          </a:ln>
        </p:spPr>
      </p:pic>
      <p:sp>
        <p:nvSpPr>
          <p:cNvPr id="19465" name="Text Box 20"/>
          <p:cNvSpPr txBox="1">
            <a:spLocks noChangeArrowheads="1"/>
          </p:cNvSpPr>
          <p:nvPr/>
        </p:nvSpPr>
        <p:spPr bwMode="auto">
          <a:xfrm>
            <a:off x="8532813" y="188913"/>
            <a:ext cx="360362" cy="274637"/>
          </a:xfrm>
          <a:prstGeom prst="rect">
            <a:avLst/>
          </a:prstGeom>
          <a:noFill/>
          <a:ln w="9525">
            <a:noFill/>
            <a:miter lim="800000"/>
            <a:headEnd/>
            <a:tailEnd/>
          </a:ln>
        </p:spPr>
        <p:txBody>
          <a:bodyPr>
            <a:spAutoFit/>
          </a:bodyPr>
          <a:lstStyle/>
          <a:p>
            <a:pPr>
              <a:spcBef>
                <a:spcPct val="50000"/>
              </a:spcBef>
            </a:pPr>
            <a:r>
              <a:rPr lang="en-GB" sz="1200"/>
              <a:t>15</a:t>
            </a:r>
          </a:p>
        </p:txBody>
      </p:sp>
    </p:spTree>
    <p:extLst>
      <p:ext uri="{BB962C8B-B14F-4D97-AF65-F5344CB8AC3E}">
        <p14:creationId xmlns:p14="http://schemas.microsoft.com/office/powerpoint/2010/main" val="160420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79512" y="0"/>
            <a:ext cx="5976664" cy="5251131"/>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940152" y="1"/>
            <a:ext cx="3203848" cy="2500478"/>
          </a:xfrm>
          <a:prstGeom prst="rect">
            <a:avLst/>
          </a:prstGeom>
          <a:noFill/>
          <a:ln w="9525">
            <a:noFill/>
            <a:miter lim="800000"/>
            <a:headEnd/>
            <a:tailEnd/>
          </a:ln>
        </p:spPr>
      </p:pic>
      <p:sp>
        <p:nvSpPr>
          <p:cNvPr id="5" name="TextBox 4"/>
          <p:cNvSpPr txBox="1"/>
          <p:nvPr/>
        </p:nvSpPr>
        <p:spPr>
          <a:xfrm>
            <a:off x="6012160" y="2564904"/>
            <a:ext cx="3131840" cy="4385816"/>
          </a:xfrm>
          <a:prstGeom prst="rect">
            <a:avLst/>
          </a:prstGeom>
          <a:noFill/>
        </p:spPr>
        <p:txBody>
          <a:bodyPr wrap="square" rtlCol="0">
            <a:spAutoFit/>
          </a:bodyPr>
          <a:lstStyle/>
          <a:p>
            <a:pPr>
              <a:spcBef>
                <a:spcPct val="50000"/>
              </a:spcBef>
            </a:pPr>
            <a:r>
              <a:rPr lang="en-US" b="1" u="sng" dirty="0"/>
              <a:t>Things you could include…..</a:t>
            </a:r>
          </a:p>
          <a:p>
            <a:pPr>
              <a:spcBef>
                <a:spcPct val="50000"/>
              </a:spcBef>
              <a:buFontTx/>
              <a:buChar char="•"/>
            </a:pPr>
            <a:r>
              <a:rPr lang="en-US" b="1" dirty="0"/>
              <a:t>Direction of </a:t>
            </a:r>
            <a:r>
              <a:rPr lang="en-US" b="1" dirty="0" err="1"/>
              <a:t>longshore</a:t>
            </a:r>
            <a:r>
              <a:rPr lang="en-US" b="1" dirty="0"/>
              <a:t> drift</a:t>
            </a:r>
          </a:p>
          <a:p>
            <a:pPr>
              <a:spcBef>
                <a:spcPct val="50000"/>
              </a:spcBef>
              <a:buFontTx/>
              <a:buChar char="•"/>
            </a:pPr>
            <a:r>
              <a:rPr lang="en-US" b="1" dirty="0"/>
              <a:t>Arrows to show swash and backwash</a:t>
            </a:r>
          </a:p>
          <a:p>
            <a:pPr>
              <a:spcBef>
                <a:spcPct val="50000"/>
              </a:spcBef>
              <a:buFontTx/>
              <a:buChar char="•"/>
            </a:pPr>
            <a:r>
              <a:rPr lang="en-US" b="1" dirty="0"/>
              <a:t>Area of calm water behind spit</a:t>
            </a:r>
          </a:p>
          <a:p>
            <a:pPr>
              <a:buFontTx/>
              <a:buChar char="•"/>
            </a:pPr>
            <a:endParaRPr lang="en-US" b="1" dirty="0"/>
          </a:p>
          <a:p>
            <a:pPr>
              <a:buFontTx/>
              <a:buChar char="•"/>
            </a:pPr>
            <a:r>
              <a:rPr lang="en-US" b="1" dirty="0" err="1"/>
              <a:t>Saltmarsh</a:t>
            </a:r>
            <a:endParaRPr lang="en-US" b="1" dirty="0"/>
          </a:p>
          <a:p>
            <a:pPr>
              <a:buFontTx/>
              <a:buChar char="•"/>
            </a:pPr>
            <a:endParaRPr lang="en-US" b="1" dirty="0"/>
          </a:p>
          <a:p>
            <a:pPr>
              <a:buFontTx/>
              <a:buChar char="•"/>
            </a:pPr>
            <a:r>
              <a:rPr lang="en-US" b="1" dirty="0"/>
              <a:t>Vegetation on spit</a:t>
            </a:r>
          </a:p>
          <a:p>
            <a:pPr>
              <a:buFontTx/>
              <a:buChar char="•"/>
            </a:pPr>
            <a:endParaRPr lang="en-US" b="1" dirty="0"/>
          </a:p>
          <a:p>
            <a:pPr>
              <a:buFontTx/>
              <a:buChar char="•"/>
            </a:pPr>
            <a:r>
              <a:rPr lang="en-US" b="1" dirty="0"/>
              <a:t>Hooked end because of </a:t>
            </a:r>
          </a:p>
          <a:p>
            <a:r>
              <a:rPr lang="en-US" b="1" dirty="0"/>
              <a:t>wind changes</a:t>
            </a:r>
          </a:p>
          <a:p>
            <a:endParaRPr lang="en-US" dirty="0"/>
          </a:p>
        </p:txBody>
      </p:sp>
    </p:spTree>
    <p:extLst>
      <p:ext uri="{BB962C8B-B14F-4D97-AF65-F5344CB8AC3E}">
        <p14:creationId xmlns:p14="http://schemas.microsoft.com/office/powerpoint/2010/main" val="3407852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123728" y="332656"/>
            <a:ext cx="4448175" cy="6124575"/>
          </a:xfrm>
          <a:prstGeom prst="rect">
            <a:avLst/>
          </a:prstGeom>
          <a:noFill/>
          <a:ln w="9525">
            <a:noFill/>
            <a:miter lim="800000"/>
            <a:headEnd/>
            <a:tailEnd/>
          </a:ln>
        </p:spPr>
      </p:pic>
    </p:spTree>
    <p:extLst>
      <p:ext uri="{BB962C8B-B14F-4D97-AF65-F5344CB8AC3E}">
        <p14:creationId xmlns:p14="http://schemas.microsoft.com/office/powerpoint/2010/main" val="1627041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3140968"/>
            <a:ext cx="6899247" cy="2664296"/>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179511" y="692696"/>
            <a:ext cx="4795733" cy="2016224"/>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476875" y="1628800"/>
            <a:ext cx="3667125" cy="1266825"/>
          </a:xfrm>
          <a:prstGeom prst="rect">
            <a:avLst/>
          </a:prstGeom>
          <a:noFill/>
          <a:ln w="9525">
            <a:noFill/>
            <a:miter lim="800000"/>
            <a:headEnd/>
            <a:tailEnd/>
          </a:ln>
        </p:spPr>
      </p:pic>
    </p:spTree>
    <p:extLst>
      <p:ext uri="{BB962C8B-B14F-4D97-AF65-F5344CB8AC3E}">
        <p14:creationId xmlns:p14="http://schemas.microsoft.com/office/powerpoint/2010/main" val="3315440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79388" y="115888"/>
            <a:ext cx="8785225" cy="369332"/>
          </a:xfrm>
          <a:prstGeom prst="rect">
            <a:avLst/>
          </a:prstGeom>
          <a:noFill/>
          <a:ln w="28575">
            <a:solidFill>
              <a:schemeClr val="tx1"/>
            </a:solidFill>
            <a:miter lim="800000"/>
            <a:headEnd/>
            <a:tailEnd/>
          </a:ln>
        </p:spPr>
        <p:txBody>
          <a:bodyPr>
            <a:spAutoFit/>
          </a:bodyPr>
          <a:lstStyle/>
          <a:p>
            <a:pPr>
              <a:spcBef>
                <a:spcPct val="50000"/>
              </a:spcBef>
            </a:pPr>
            <a:r>
              <a:rPr lang="en-GB" i="1" dirty="0"/>
              <a:t>Coasts :  Features of Deposition: Bar</a:t>
            </a:r>
            <a:endParaRPr lang="en-GB" sz="1600" i="1" dirty="0"/>
          </a:p>
        </p:txBody>
      </p:sp>
      <p:sp>
        <p:nvSpPr>
          <p:cNvPr id="17413" name="Text Box 5"/>
          <p:cNvSpPr txBox="1">
            <a:spLocks noChangeArrowheads="1"/>
          </p:cNvSpPr>
          <p:nvPr/>
        </p:nvSpPr>
        <p:spPr bwMode="auto">
          <a:xfrm>
            <a:off x="3491880" y="4005064"/>
            <a:ext cx="1800200" cy="2800767"/>
          </a:xfrm>
          <a:prstGeom prst="rect">
            <a:avLst/>
          </a:prstGeom>
          <a:noFill/>
          <a:ln w="6350">
            <a:solidFill>
              <a:schemeClr val="tx1"/>
            </a:solidFill>
            <a:miter lim="800000"/>
            <a:headEnd/>
            <a:tailEnd/>
          </a:ln>
        </p:spPr>
        <p:txBody>
          <a:bodyPr wrap="square">
            <a:spAutoFit/>
          </a:bodyPr>
          <a:lstStyle/>
          <a:p>
            <a:pPr>
              <a:spcBef>
                <a:spcPct val="50000"/>
              </a:spcBef>
            </a:pPr>
            <a:r>
              <a:rPr lang="en-GB" sz="1600" b="1" u="sng" dirty="0">
                <a:solidFill>
                  <a:srgbClr val="FF0000"/>
                </a:solidFill>
              </a:rPr>
              <a:t>Possible Questions </a:t>
            </a:r>
          </a:p>
          <a:p>
            <a:pPr>
              <a:spcBef>
                <a:spcPct val="50000"/>
              </a:spcBef>
            </a:pPr>
            <a:r>
              <a:rPr lang="en-GB" sz="1600" b="1" dirty="0">
                <a:solidFill>
                  <a:srgbClr val="FF0000"/>
                </a:solidFill>
              </a:rPr>
              <a:t>What is the difference between a Bar and a Spit?</a:t>
            </a:r>
            <a:endParaRPr lang="en-GB" sz="1600" b="1" u="sng" dirty="0">
              <a:solidFill>
                <a:srgbClr val="FF0000"/>
              </a:solidFill>
            </a:endParaRPr>
          </a:p>
          <a:p>
            <a:pPr>
              <a:spcBef>
                <a:spcPct val="50000"/>
              </a:spcBef>
            </a:pPr>
            <a:r>
              <a:rPr lang="en-GB" sz="1600" b="1" dirty="0">
                <a:solidFill>
                  <a:srgbClr val="FF0000"/>
                </a:solidFill>
              </a:rPr>
              <a:t>Are these permanent or temporary features of coastal deposition?</a:t>
            </a:r>
          </a:p>
        </p:txBody>
      </p:sp>
      <p:sp>
        <p:nvSpPr>
          <p:cNvPr id="17414" name="Text Box 6"/>
          <p:cNvSpPr txBox="1">
            <a:spLocks noChangeArrowheads="1"/>
          </p:cNvSpPr>
          <p:nvPr/>
        </p:nvSpPr>
        <p:spPr bwMode="auto">
          <a:xfrm>
            <a:off x="250825" y="3429000"/>
            <a:ext cx="4319588" cy="304800"/>
          </a:xfrm>
          <a:prstGeom prst="rect">
            <a:avLst/>
          </a:prstGeom>
          <a:noFill/>
          <a:ln w="9525">
            <a:noFill/>
            <a:miter lim="800000"/>
            <a:headEnd/>
            <a:tailEnd/>
          </a:ln>
        </p:spPr>
        <p:txBody>
          <a:bodyPr>
            <a:spAutoFit/>
          </a:bodyPr>
          <a:lstStyle/>
          <a:p>
            <a:pPr>
              <a:spcBef>
                <a:spcPct val="50000"/>
              </a:spcBef>
            </a:pPr>
            <a:endParaRPr lang="en-US" sz="1400"/>
          </a:p>
        </p:txBody>
      </p:sp>
      <p:pic>
        <p:nvPicPr>
          <p:cNvPr id="17418" name="Picture 10" descr="Bar"/>
          <p:cNvPicPr>
            <a:picLocks noChangeAspect="1" noChangeArrowheads="1"/>
          </p:cNvPicPr>
          <p:nvPr/>
        </p:nvPicPr>
        <p:blipFill>
          <a:blip r:embed="rId3" cstate="print"/>
          <a:srcRect/>
          <a:stretch>
            <a:fillRect/>
          </a:stretch>
        </p:blipFill>
        <p:spPr bwMode="auto">
          <a:xfrm>
            <a:off x="395536" y="620688"/>
            <a:ext cx="4260374" cy="3216002"/>
          </a:xfrm>
          <a:prstGeom prst="rect">
            <a:avLst/>
          </a:prstGeom>
          <a:noFill/>
          <a:ln w="9525">
            <a:noFill/>
            <a:miter lim="800000"/>
            <a:headEnd/>
            <a:tailEnd/>
          </a:ln>
        </p:spPr>
      </p:pic>
      <p:pic>
        <p:nvPicPr>
          <p:cNvPr id="17419" name="Picture 11" descr="slapton"/>
          <p:cNvPicPr>
            <a:picLocks noChangeAspect="1" noChangeArrowheads="1"/>
          </p:cNvPicPr>
          <p:nvPr/>
        </p:nvPicPr>
        <p:blipFill>
          <a:blip r:embed="rId4" cstate="print"/>
          <a:srcRect/>
          <a:stretch>
            <a:fillRect/>
          </a:stretch>
        </p:blipFill>
        <p:spPr bwMode="auto">
          <a:xfrm>
            <a:off x="179512" y="4077072"/>
            <a:ext cx="3168352" cy="2374325"/>
          </a:xfrm>
          <a:prstGeom prst="rect">
            <a:avLst/>
          </a:prstGeom>
          <a:noFill/>
          <a:ln w="3175">
            <a:solidFill>
              <a:srgbClr val="000000"/>
            </a:solidFill>
            <a:miter lim="800000"/>
            <a:headEnd/>
            <a:tailEnd/>
          </a:ln>
        </p:spPr>
      </p:pic>
      <p:sp>
        <p:nvSpPr>
          <p:cNvPr id="17422" name="Text Box 14"/>
          <p:cNvSpPr txBox="1">
            <a:spLocks noChangeArrowheads="1"/>
          </p:cNvSpPr>
          <p:nvPr/>
        </p:nvSpPr>
        <p:spPr bwMode="auto">
          <a:xfrm>
            <a:off x="4787900" y="3141663"/>
            <a:ext cx="1512888" cy="366712"/>
          </a:xfrm>
          <a:prstGeom prst="rect">
            <a:avLst/>
          </a:prstGeom>
          <a:noFill/>
          <a:ln w="9525">
            <a:noFill/>
            <a:miter lim="800000"/>
            <a:headEnd/>
            <a:tailEnd/>
          </a:ln>
        </p:spPr>
        <p:txBody>
          <a:bodyPr>
            <a:spAutoFit/>
          </a:bodyPr>
          <a:lstStyle/>
          <a:p>
            <a:pPr>
              <a:spcBef>
                <a:spcPct val="50000"/>
              </a:spcBef>
            </a:pPr>
            <a:endParaRPr lang="en-US"/>
          </a:p>
        </p:txBody>
      </p:sp>
      <p:sp>
        <p:nvSpPr>
          <p:cNvPr id="17425" name="Text Box 17"/>
          <p:cNvSpPr txBox="1">
            <a:spLocks noChangeArrowheads="1"/>
          </p:cNvSpPr>
          <p:nvPr/>
        </p:nvSpPr>
        <p:spPr bwMode="auto">
          <a:xfrm>
            <a:off x="5364088" y="3068960"/>
            <a:ext cx="3347864" cy="3447098"/>
          </a:xfrm>
          <a:prstGeom prst="rect">
            <a:avLst/>
          </a:prstGeom>
          <a:noFill/>
          <a:ln w="9525">
            <a:noFill/>
            <a:miter lim="800000"/>
            <a:headEnd/>
            <a:tailEnd/>
          </a:ln>
        </p:spPr>
        <p:txBody>
          <a:bodyPr wrap="square">
            <a:spAutoFit/>
          </a:bodyPr>
          <a:lstStyle/>
          <a:p>
            <a:r>
              <a:rPr lang="en-GB" sz="2000" dirty="0">
                <a:latin typeface="Arial Narrow" pitchFamily="34" charset="0"/>
              </a:rPr>
              <a:t>A BAR is a spit which extends across a bay and reaches the shore on the other side. The water which is cut off becomes a salt-water LAGOON of still water. Eventually, over time the lagoon fills in with wind-blown sand, sediment, reeds and other vegetation and becomes a marsh.</a:t>
            </a:r>
          </a:p>
          <a:p>
            <a:r>
              <a:rPr lang="en-GB" sz="2000" dirty="0">
                <a:latin typeface="Arial Narrow" pitchFamily="34" charset="0"/>
              </a:rPr>
              <a:t>This is SLAPTON LEY in Dorset.</a:t>
            </a:r>
          </a:p>
          <a:p>
            <a:pPr>
              <a:spcBef>
                <a:spcPct val="50000"/>
              </a:spcBef>
            </a:pPr>
            <a:endParaRPr lang="en-GB" sz="1200" dirty="0">
              <a:latin typeface="Arial Narrow" pitchFamily="34" charset="0"/>
            </a:endParaRPr>
          </a:p>
        </p:txBody>
      </p:sp>
      <p:sp>
        <p:nvSpPr>
          <p:cNvPr id="17426" name="Text Box 18"/>
          <p:cNvSpPr txBox="1">
            <a:spLocks noChangeArrowheads="1"/>
          </p:cNvSpPr>
          <p:nvPr/>
        </p:nvSpPr>
        <p:spPr bwMode="auto">
          <a:xfrm>
            <a:off x="8532813" y="188913"/>
            <a:ext cx="360362" cy="274637"/>
          </a:xfrm>
          <a:prstGeom prst="rect">
            <a:avLst/>
          </a:prstGeom>
          <a:noFill/>
          <a:ln w="9525">
            <a:noFill/>
            <a:miter lim="800000"/>
            <a:headEnd/>
            <a:tailEnd/>
          </a:ln>
        </p:spPr>
        <p:txBody>
          <a:bodyPr>
            <a:spAutoFit/>
          </a:bodyPr>
          <a:lstStyle/>
          <a:p>
            <a:pPr>
              <a:spcBef>
                <a:spcPct val="50000"/>
              </a:spcBef>
            </a:pPr>
            <a:r>
              <a:rPr lang="en-GB" sz="1200"/>
              <a:t>13</a:t>
            </a:r>
          </a:p>
        </p:txBody>
      </p:sp>
      <p:pic>
        <p:nvPicPr>
          <p:cNvPr id="3074" name="Picture 2" descr="http://www.channelcoast.org/images/sw/NEW_BMP_Map.jpg"/>
          <p:cNvPicPr>
            <a:picLocks noChangeAspect="1" noChangeArrowheads="1"/>
          </p:cNvPicPr>
          <p:nvPr/>
        </p:nvPicPr>
        <p:blipFill>
          <a:blip r:embed="rId5" cstate="print"/>
          <a:srcRect/>
          <a:stretch>
            <a:fillRect/>
          </a:stretch>
        </p:blipFill>
        <p:spPr bwMode="auto">
          <a:xfrm>
            <a:off x="4788024" y="0"/>
            <a:ext cx="4104456" cy="2897971"/>
          </a:xfrm>
          <a:prstGeom prst="rect">
            <a:avLst/>
          </a:prstGeom>
          <a:noFill/>
        </p:spPr>
      </p:pic>
    </p:spTree>
    <p:extLst>
      <p:ext uri="{BB962C8B-B14F-4D97-AF65-F5344CB8AC3E}">
        <p14:creationId xmlns:p14="http://schemas.microsoft.com/office/powerpoint/2010/main" val="3189833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0.tqn.com/d/geology/1/0/5/B/1/tombologoatrock.jpg"/>
          <p:cNvPicPr>
            <a:picLocks noChangeAspect="1" noChangeArrowheads="1"/>
          </p:cNvPicPr>
          <p:nvPr/>
        </p:nvPicPr>
        <p:blipFill>
          <a:blip r:embed="rId2" cstate="print"/>
          <a:srcRect/>
          <a:stretch>
            <a:fillRect/>
          </a:stretch>
        </p:blipFill>
        <p:spPr bwMode="auto">
          <a:xfrm>
            <a:off x="467544" y="476672"/>
            <a:ext cx="6048672" cy="4282460"/>
          </a:xfrm>
          <a:prstGeom prst="rect">
            <a:avLst/>
          </a:prstGeom>
          <a:noFill/>
        </p:spPr>
      </p:pic>
      <p:sp>
        <p:nvSpPr>
          <p:cNvPr id="2" name="TextBox 1"/>
          <p:cNvSpPr txBox="1"/>
          <p:nvPr/>
        </p:nvSpPr>
        <p:spPr>
          <a:xfrm>
            <a:off x="6705600" y="2133600"/>
            <a:ext cx="2178968" cy="646331"/>
          </a:xfrm>
          <a:prstGeom prst="rect">
            <a:avLst/>
          </a:prstGeom>
          <a:noFill/>
        </p:spPr>
        <p:txBody>
          <a:bodyPr wrap="square" rtlCol="0">
            <a:spAutoFit/>
          </a:bodyPr>
          <a:lstStyle/>
          <a:p>
            <a:r>
              <a:rPr lang="en-US" sz="3600" b="1" dirty="0"/>
              <a:t>Tombolo</a:t>
            </a:r>
          </a:p>
        </p:txBody>
      </p:sp>
    </p:spTree>
    <p:extLst>
      <p:ext uri="{BB962C8B-B14F-4D97-AF65-F5344CB8AC3E}">
        <p14:creationId xmlns:p14="http://schemas.microsoft.com/office/powerpoint/2010/main" val="387058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Longshore</a:t>
            </a:r>
            <a:r>
              <a:rPr lang="en-US" b="1" dirty="0"/>
              <a:t> Drift</a:t>
            </a:r>
          </a:p>
        </p:txBody>
      </p:sp>
      <p:sp>
        <p:nvSpPr>
          <p:cNvPr id="3" name="Content Placeholder 2"/>
          <p:cNvSpPr>
            <a:spLocks noGrp="1"/>
          </p:cNvSpPr>
          <p:nvPr>
            <p:ph idx="1"/>
          </p:nvPr>
        </p:nvSpPr>
        <p:spPr/>
        <p:txBody>
          <a:bodyPr>
            <a:normAutofit fontScale="85000" lnSpcReduction="20000"/>
          </a:bodyPr>
          <a:lstStyle/>
          <a:p>
            <a:pPr>
              <a:lnSpc>
                <a:spcPct val="90000"/>
              </a:lnSpc>
              <a:buNone/>
            </a:pPr>
            <a:r>
              <a:rPr lang="en-GB" dirty="0"/>
              <a:t>Waves can approach the coast at an </a:t>
            </a:r>
            <a:r>
              <a:rPr lang="en-GB" b="1" dirty="0"/>
              <a:t>________</a:t>
            </a:r>
            <a:r>
              <a:rPr lang="en-GB" dirty="0"/>
              <a:t> because of the direction of the ____________ ______. The</a:t>
            </a:r>
            <a:r>
              <a:rPr lang="en-GB" b="1" i="1" dirty="0"/>
              <a:t> </a:t>
            </a:r>
            <a:r>
              <a:rPr lang="en-GB" b="1" i="1"/>
              <a:t>_______</a:t>
            </a:r>
            <a:r>
              <a:rPr lang="en-GB"/>
              <a:t> carries </a:t>
            </a:r>
            <a:r>
              <a:rPr lang="en-GB" dirty="0"/>
              <a:t>material up the beach at an angle. The </a:t>
            </a:r>
            <a:r>
              <a:rPr lang="en-GB" b="1" i="1" dirty="0"/>
              <a:t>____________</a:t>
            </a:r>
            <a:r>
              <a:rPr lang="en-GB" dirty="0"/>
              <a:t> then flows back to the sea in a straight line at 90 degrees. Continual swash and backwash __________ material sideways along the coast. This movement of material is called </a:t>
            </a:r>
            <a:r>
              <a:rPr lang="en-GB" b="1" dirty="0" err="1"/>
              <a:t>longshore</a:t>
            </a:r>
            <a:r>
              <a:rPr lang="en-GB" b="1" dirty="0"/>
              <a:t> drift </a:t>
            </a:r>
            <a:r>
              <a:rPr lang="en-GB" dirty="0"/>
              <a:t>and occurs in a __________ motion.</a:t>
            </a:r>
          </a:p>
          <a:p>
            <a:pPr>
              <a:lnSpc>
                <a:spcPct val="90000"/>
              </a:lnSpc>
              <a:buNone/>
            </a:pPr>
            <a:r>
              <a:rPr lang="en-GB" dirty="0"/>
              <a:t>In normal conditions more material is _____________ on a beach than is removed. However, during storms _____________ waves can remove more material than is deposited. To limit the amount of material that is transported along a coastline we can use coastal defences called _____________ that trap material on the beach.</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487362"/>
          </a:xfrm>
        </p:spPr>
        <p:txBody>
          <a:bodyPr>
            <a:normAutofit fontScale="90000"/>
          </a:bodyPr>
          <a:lstStyle/>
          <a:p>
            <a:r>
              <a:rPr lang="en-GB" b="1" dirty="0"/>
              <a:t>Transportation</a:t>
            </a:r>
          </a:p>
        </p:txBody>
      </p:sp>
      <p:sp>
        <p:nvSpPr>
          <p:cNvPr id="10243" name="Rectangle 3"/>
          <p:cNvSpPr>
            <a:spLocks noGrp="1" noChangeArrowheads="1"/>
          </p:cNvSpPr>
          <p:nvPr>
            <p:ph type="body" idx="1"/>
          </p:nvPr>
        </p:nvSpPr>
        <p:spPr>
          <a:xfrm>
            <a:off x="457200" y="914400"/>
            <a:ext cx="8229600" cy="5334000"/>
          </a:xfrm>
        </p:spPr>
        <p:txBody>
          <a:bodyPr>
            <a:normAutofit fontScale="92500"/>
          </a:bodyPr>
          <a:lstStyle/>
          <a:p>
            <a:pPr>
              <a:lnSpc>
                <a:spcPct val="90000"/>
              </a:lnSpc>
            </a:pPr>
            <a:r>
              <a:rPr lang="en-GB" sz="2800" dirty="0"/>
              <a:t>Waves can approach the coast at an </a:t>
            </a:r>
            <a:r>
              <a:rPr lang="en-GB" sz="2800" b="1" dirty="0"/>
              <a:t>angle</a:t>
            </a:r>
            <a:r>
              <a:rPr lang="en-GB" sz="2800" dirty="0"/>
              <a:t> because of the direction of the prevailing wind. The</a:t>
            </a:r>
            <a:r>
              <a:rPr lang="en-GB" sz="2800" b="1" i="1" dirty="0"/>
              <a:t> swash</a:t>
            </a:r>
            <a:r>
              <a:rPr lang="en-GB" sz="2800" dirty="0"/>
              <a:t> carries material up the beach at an angle. The </a:t>
            </a:r>
            <a:r>
              <a:rPr lang="en-GB" sz="2800" b="1" i="1" dirty="0"/>
              <a:t>backwash</a:t>
            </a:r>
            <a:r>
              <a:rPr lang="en-GB" sz="2800" dirty="0"/>
              <a:t> then flows back to the sea in a straight line at 90 degrees. This movement of material is called </a:t>
            </a:r>
            <a:r>
              <a:rPr lang="en-GB" sz="2800" b="1" dirty="0"/>
              <a:t>transportation.</a:t>
            </a:r>
            <a:endParaRPr lang="en-GB" sz="2800" dirty="0"/>
          </a:p>
          <a:p>
            <a:pPr>
              <a:lnSpc>
                <a:spcPct val="90000"/>
              </a:lnSpc>
            </a:pPr>
            <a:r>
              <a:rPr lang="en-GB" sz="2800" dirty="0"/>
              <a:t>Continual swash and backwash transports material sideways along the coast. This movement of material is called </a:t>
            </a:r>
            <a:r>
              <a:rPr lang="en-GB" sz="2800" b="1" dirty="0" err="1"/>
              <a:t>longshore</a:t>
            </a:r>
            <a:r>
              <a:rPr lang="en-GB" sz="2800" b="1" dirty="0"/>
              <a:t> drift </a:t>
            </a:r>
            <a:r>
              <a:rPr lang="en-GB" sz="2800" dirty="0"/>
              <a:t>and occurs in a </a:t>
            </a:r>
            <a:r>
              <a:rPr lang="en-GB" sz="2800" b="1" dirty="0"/>
              <a:t>zigzag </a:t>
            </a:r>
            <a:r>
              <a:rPr lang="en-GB" sz="2800" dirty="0"/>
              <a:t>motion</a:t>
            </a:r>
            <a:r>
              <a:rPr lang="en-GB" sz="2800" b="1" dirty="0"/>
              <a:t>.</a:t>
            </a:r>
          </a:p>
          <a:p>
            <a:pPr>
              <a:lnSpc>
                <a:spcPct val="90000"/>
              </a:lnSpc>
            </a:pPr>
            <a:r>
              <a:rPr lang="en-GB" sz="2800" dirty="0"/>
              <a:t>In normal conditions more material is </a:t>
            </a:r>
            <a:r>
              <a:rPr lang="en-GB" sz="2800" b="1" dirty="0"/>
              <a:t>deposited</a:t>
            </a:r>
            <a:r>
              <a:rPr lang="en-GB" sz="2800" dirty="0"/>
              <a:t> on a beach than is removed. However, during storms </a:t>
            </a:r>
            <a:r>
              <a:rPr lang="en-GB" sz="2800" b="1" dirty="0"/>
              <a:t>destructive</a:t>
            </a:r>
            <a:r>
              <a:rPr lang="en-GB" sz="2800" dirty="0"/>
              <a:t> waves can remove more material than is deposited. To limit the amount of material that is transported along a coastline we can use coastal defences called</a:t>
            </a:r>
            <a:r>
              <a:rPr lang="en-GB" sz="2800" b="1" dirty="0"/>
              <a:t> </a:t>
            </a:r>
            <a:r>
              <a:rPr lang="en-GB" sz="2800" b="1" dirty="0" err="1"/>
              <a:t>groynes</a:t>
            </a:r>
            <a:r>
              <a:rPr lang="en-GB" sz="2800" b="1" dirty="0"/>
              <a:t> </a:t>
            </a:r>
            <a:r>
              <a:rPr lang="en-GB" sz="2800" dirty="0"/>
              <a:t>that trap material on the beach.</a:t>
            </a:r>
          </a:p>
          <a:p>
            <a:pPr>
              <a:lnSpc>
                <a:spcPct val="90000"/>
              </a:lnSpc>
            </a:pPr>
            <a:endParaRPr lang="en-GB"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travel-in-portugal.com/photos/data/media/4/beach_groynes.jpg"/>
          <p:cNvPicPr>
            <a:picLocks noChangeAspect="1" noChangeArrowheads="1"/>
          </p:cNvPicPr>
          <p:nvPr/>
        </p:nvPicPr>
        <p:blipFill>
          <a:blip r:embed="rId2" cstate="print"/>
          <a:srcRect/>
          <a:stretch>
            <a:fillRect/>
          </a:stretch>
        </p:blipFill>
        <p:spPr bwMode="auto">
          <a:xfrm>
            <a:off x="0" y="0"/>
            <a:ext cx="909176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81000" y="1268760"/>
            <a:ext cx="8615841" cy="2160240"/>
          </a:xfrm>
          <a:prstGeom prst="rect">
            <a:avLst/>
          </a:prstGeom>
          <a:noFill/>
          <a:ln w="9525">
            <a:noFill/>
            <a:miter lim="800000"/>
            <a:headEnd/>
            <a:tailEnd/>
          </a:ln>
        </p:spPr>
      </p:pic>
    </p:spTree>
    <p:extLst>
      <p:ext uri="{BB962C8B-B14F-4D97-AF65-F5344CB8AC3E}">
        <p14:creationId xmlns:p14="http://schemas.microsoft.com/office/powerpoint/2010/main" val="80685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US" b="1" dirty="0" err="1"/>
              <a:t>Ms</a:t>
            </a:r>
            <a:r>
              <a:rPr lang="en-US" b="1" dirty="0"/>
              <a:t> Capper’s answer</a:t>
            </a:r>
          </a:p>
        </p:txBody>
      </p:sp>
      <p:sp>
        <p:nvSpPr>
          <p:cNvPr id="3" name="Content Placeholder 2"/>
          <p:cNvSpPr>
            <a:spLocks noGrp="1"/>
          </p:cNvSpPr>
          <p:nvPr>
            <p:ph idx="1"/>
          </p:nvPr>
        </p:nvSpPr>
        <p:spPr>
          <a:xfrm>
            <a:off x="457200" y="1340768"/>
            <a:ext cx="8507288" cy="5328592"/>
          </a:xfrm>
        </p:spPr>
        <p:txBody>
          <a:bodyPr>
            <a:normAutofit fontScale="77500" lnSpcReduction="20000"/>
          </a:bodyPr>
          <a:lstStyle/>
          <a:p>
            <a:pPr marL="0" indent="0">
              <a:lnSpc>
                <a:spcPct val="90000"/>
              </a:lnSpc>
              <a:buNone/>
            </a:pPr>
            <a:r>
              <a:rPr lang="en-GB" sz="4000" b="1" dirty="0">
                <a:solidFill>
                  <a:schemeClr val="accent1"/>
                </a:solidFill>
              </a:rPr>
              <a:t>Describe and explain the process of longshore drift</a:t>
            </a:r>
          </a:p>
          <a:p>
            <a:pPr>
              <a:lnSpc>
                <a:spcPct val="90000"/>
              </a:lnSpc>
            </a:pPr>
            <a:r>
              <a:rPr lang="en-GB" dirty="0"/>
              <a:t>Longshore drift is a method of coastal transportation and it refers to the movement of sediment along the coastline.</a:t>
            </a:r>
          </a:p>
          <a:p>
            <a:pPr>
              <a:lnSpc>
                <a:spcPct val="90000"/>
              </a:lnSpc>
            </a:pPr>
            <a:r>
              <a:rPr lang="en-GB" dirty="0"/>
              <a:t>Waves usually approach the coastline at an angle, which is dictated by the direction of the prevailing wind. </a:t>
            </a:r>
          </a:p>
          <a:p>
            <a:pPr>
              <a:lnSpc>
                <a:spcPct val="90000"/>
              </a:lnSpc>
            </a:pPr>
            <a:r>
              <a:rPr lang="en-GB" dirty="0"/>
              <a:t>The</a:t>
            </a:r>
            <a:r>
              <a:rPr lang="en-GB" b="1" i="1" dirty="0"/>
              <a:t> </a:t>
            </a:r>
            <a:r>
              <a:rPr lang="en-GB" b="1" dirty="0"/>
              <a:t>swash</a:t>
            </a:r>
            <a:r>
              <a:rPr lang="en-GB" dirty="0"/>
              <a:t> (incoming wave) carries sediment up the beach and the </a:t>
            </a:r>
            <a:r>
              <a:rPr lang="en-GB" b="1" dirty="0"/>
              <a:t>backwash</a:t>
            </a:r>
            <a:r>
              <a:rPr lang="en-GB" dirty="0"/>
              <a:t> then pulls material back to sea at a 90 degree angle, this is due to the force of gravity pulling the water back down the slope of the beach.</a:t>
            </a:r>
          </a:p>
          <a:p>
            <a:pPr>
              <a:lnSpc>
                <a:spcPct val="90000"/>
              </a:lnSpc>
            </a:pPr>
            <a:r>
              <a:rPr lang="en-GB" dirty="0"/>
              <a:t>Continual swash and backwash transports material sideways along the coast in a </a:t>
            </a:r>
            <a:r>
              <a:rPr lang="en-GB" b="1" dirty="0"/>
              <a:t>zigzag </a:t>
            </a:r>
            <a:r>
              <a:rPr lang="en-GB" dirty="0"/>
              <a:t>motion</a:t>
            </a:r>
            <a:r>
              <a:rPr lang="en-GB" b="1" dirty="0"/>
              <a:t>.</a:t>
            </a:r>
          </a:p>
          <a:p>
            <a:pPr>
              <a:lnSpc>
                <a:spcPct val="90000"/>
              </a:lnSpc>
            </a:pPr>
            <a:r>
              <a:rPr lang="en-GB" dirty="0"/>
              <a:t>Constructive waves (in normal conditions) result in more material being deposited than is removed by longshore drift. </a:t>
            </a:r>
          </a:p>
          <a:p>
            <a:pPr>
              <a:lnSpc>
                <a:spcPct val="90000"/>
              </a:lnSpc>
            </a:pPr>
            <a:r>
              <a:rPr lang="en-GB" dirty="0"/>
              <a:t>Finer particles, such as sand, are transported further along a coastline than heavier material such as shingle.</a:t>
            </a:r>
            <a:endParaRPr lang="en-US" dirty="0"/>
          </a:p>
        </p:txBody>
      </p:sp>
    </p:spTree>
    <p:extLst>
      <p:ext uri="{BB962C8B-B14F-4D97-AF65-F5344CB8AC3E}">
        <p14:creationId xmlns:p14="http://schemas.microsoft.com/office/powerpoint/2010/main" val="871728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2683</Words>
  <Application>Microsoft Macintosh PowerPoint</Application>
  <PresentationFormat>On-screen Show (4:3)</PresentationFormat>
  <Paragraphs>269</Paragraphs>
  <Slides>49</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 CENA</vt:lpstr>
      <vt:lpstr>AR DARLING</vt:lpstr>
      <vt:lpstr>Arial</vt:lpstr>
      <vt:lpstr>Arial Narrow</vt:lpstr>
      <vt:lpstr>Arial Rounded MT Bold</vt:lpstr>
      <vt:lpstr>Calibri</vt:lpstr>
      <vt:lpstr>Calibri Light</vt:lpstr>
      <vt:lpstr>Comic Sans MS</vt:lpstr>
      <vt:lpstr>dearJoe 5 CASUAL PRO</vt:lpstr>
      <vt:lpstr>Office Theme</vt:lpstr>
      <vt:lpstr>Transportation along a coastline</vt:lpstr>
      <vt:lpstr>What is long-shore drift?</vt:lpstr>
      <vt:lpstr>Longshore drift</vt:lpstr>
      <vt:lpstr>Key terms </vt:lpstr>
      <vt:lpstr>Longshore Drift</vt:lpstr>
      <vt:lpstr>Transportation</vt:lpstr>
      <vt:lpstr>PowerPoint Presentation</vt:lpstr>
      <vt:lpstr>PowerPoint Presentation</vt:lpstr>
      <vt:lpstr>Ms Capper’s answer</vt:lpstr>
      <vt:lpstr>Self assessment: Give yourself a level</vt:lpstr>
      <vt:lpstr>PowerPoint Presentation</vt:lpstr>
      <vt:lpstr>Methods of transportation</vt:lpstr>
      <vt:lpstr>PowerPoint Presentation</vt:lpstr>
      <vt:lpstr>Lesson Objectives</vt:lpstr>
      <vt:lpstr>Coastal Deposition</vt:lpstr>
      <vt:lpstr>What is a beach?</vt:lpstr>
      <vt:lpstr>Pebble Beach Profiles</vt:lpstr>
      <vt:lpstr>What is a beach berm?</vt:lpstr>
      <vt:lpstr>Sand Beach Profiles</vt:lpstr>
      <vt:lpstr>Beach formation</vt:lpstr>
      <vt:lpstr>Study Figure 1, a photograph of a beach.</vt:lpstr>
      <vt:lpstr>Study Figure 1, a photograph of a beach.</vt:lpstr>
      <vt:lpstr>Spits, bars and tombolos</vt:lpstr>
      <vt:lpstr>PowerPoint Presentation</vt:lpstr>
      <vt:lpstr>Characteristics of Sandbanks Spit, Dorset</vt:lpstr>
      <vt:lpstr>Formation of a Spit</vt:lpstr>
      <vt:lpstr>PowerPoint Presentation</vt:lpstr>
      <vt:lpstr>PowerPoint Presentation</vt:lpstr>
      <vt:lpstr>PowerPoint Presentation</vt:lpstr>
      <vt:lpstr>Description</vt:lpstr>
      <vt:lpstr>Formation</vt:lpstr>
      <vt:lpstr>PowerPoint Presentation</vt:lpstr>
      <vt:lpstr>PowerPoint Presentation</vt:lpstr>
      <vt:lpstr>PowerPoint Presentation</vt:lpstr>
      <vt:lpstr>Management</vt:lpstr>
      <vt:lpstr>PowerPoint Presentation</vt:lpstr>
      <vt:lpstr>PowerPoint Presentation</vt:lpstr>
      <vt:lpstr>How is a bar formed? </vt:lpstr>
      <vt:lpstr>On your worksheets, label the characteristics of Sandbanks Spit, Dorset. Using the photograph of Slapton Ley Bar, draw a diagram to show a bar.</vt:lpstr>
      <vt:lpstr>PowerPoint Presentation</vt:lpstr>
      <vt:lpstr>On your worksheet, explain the formation of Spits and Bars. </vt:lpstr>
      <vt:lpstr>Study Figure 2, a graph showing how the width of a beach varied along its length in the years 2010 and 2015.</vt:lpstr>
      <vt:lpstr>Study Figure 2, a graph showing how the width of a beach varied along its length in the years 2010 and 2015.</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along a coastline</dc:title>
  <dc:creator>Ruth Capper</dc:creator>
  <cp:lastModifiedBy>Ruth Capper</cp:lastModifiedBy>
  <cp:revision>5</cp:revision>
  <dcterms:created xsi:type="dcterms:W3CDTF">2019-02-05T00:07:10Z</dcterms:created>
  <dcterms:modified xsi:type="dcterms:W3CDTF">2019-02-05T00:51:29Z</dcterms:modified>
</cp:coreProperties>
</file>