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E404-4359-E046-B8A6-48FA8ED30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8BDAE-ACF4-8C49-A97E-689B6DA0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ACAB-54F0-B346-9D30-542526C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CBB4-E12B-CF4B-9427-55F4F1AD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DCB6-3D11-2B41-8507-5217F191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A1C2-EE50-CE43-91A5-89AEC5C1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D9F47-9B58-4D48-9507-4C5B26FB7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809F-4BE1-F448-A74C-21536B21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13BB-F55A-4C43-A1D4-1C4CF5FF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F2D1C-D7EC-154D-8DE4-382AA41F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166B1-2D3E-6743-BE24-8D7C8957C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C775D-860C-1146-8864-6A289684B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39AC-D323-4445-AB15-0FAB26C8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7B3B-A3C1-1B44-B4B3-020A36BE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269F-7D3C-0546-A443-A5226554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9E1A-A0C1-D142-A2F0-88EF155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2EF7-56C6-284B-B329-CE834E719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B8E4B-1F45-A441-9380-89B60CAA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7951-F9E7-854A-857C-BE7E41C0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C274-BD63-5340-9B48-143BADB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A04A-55F4-CE4F-8083-EDE88C26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A2B02-E4D4-C644-A426-4FE958D1E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FD00-E71B-054A-B8B0-FDB1C4E2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D2658-2BD1-DC4D-B737-93797897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6A65-0BB9-F445-A357-068F1519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8995-5851-AF42-8605-045920C7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DE2C-5BC4-2C43-95F3-1BB95CF18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5176F-EDCE-814D-B110-E3EA93FC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A63DB-EAA0-AC41-ADC3-1B0F4C23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9368A-0761-9C4F-95A1-6F3DF816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DD249-7AD6-964D-B928-26C7E170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43A-E544-8D42-A355-F1F8BCFC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38110-4F70-904D-82AC-1D0B79A0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2BEB2-5FB4-9B4B-A9CB-C1FCD7580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0CB57-B538-BD4E-BB49-123F99CA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633A4-28D1-EC46-96A5-98C5FC243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737F8-BB7B-9D4B-91B7-BB85F61D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B02ED-442B-5543-AA54-96A9882F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C81A3-A760-DC4F-B142-D1BA3A3B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8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24B9-F296-CA48-A7F6-22F4D4B0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DDB39-FD84-AD4E-B871-A5E9F468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2E64A-790E-EF4D-882F-5D4CC92A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469E-B56D-184B-BBD3-655B5B23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244F4-0290-3340-99B0-0AA5383F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6F693-274A-1144-A10C-B40AA391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E7DB-471F-B04F-8280-5B671324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48C-C205-FF4B-B642-8C7D1430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D9A9-AF81-EE47-A653-B2E74F40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C84E-57E9-8247-9E14-6726C291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1FFB2-3CC1-5241-946B-7B7E8E0A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4E597-29C4-E449-B1F8-7522A68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C6D15-0861-9448-935B-2475C625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7A9E-B001-E14D-9F6C-AC1E2ED8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C2FFD-BF18-F343-9C41-03695468F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94E76-2BAC-724B-BDDF-AFB4552E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931D6-B96D-AA4B-B593-D29FF657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4395-02C3-9347-91D0-A7F1A3E4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BF34E-BAD5-684A-8BCE-E949F5CD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0BA5D-967B-C045-9C5A-686D5A66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534CD-0340-F344-AFD2-D7FE771CC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DCEAC-2D62-BC46-815E-A93677A99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C8AE-6134-434B-96A3-0944CCF94FD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416C-3440-5F4E-83FF-518A5B912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9317-D49C-3548-99CE-2A1187D9C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1F7E-BD92-564E-8204-FB3C88FD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9KHJNqou5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peace.org/archive-international/en/campaigns/nuclear/safety/accidents/Fukushima-nuclear-disast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2750-50FA-FA43-9CC4-C80C174AA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1144"/>
            <a:ext cx="9144000" cy="23876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6.2 Environmental risks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930CA-5D2C-BC4B-A5D2-367EF4264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861" y="429685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dearJoe 5 CASUAL PRO" panose="02000000000000000000" pitchFamily="2" charset="0"/>
              </a:rPr>
              <a:t>Transboundary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43589-63FC-D64F-BFCE-5C6DFA2E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93" y="0"/>
            <a:ext cx="5900737" cy="39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3C73-D5EF-A54B-9904-0D73521A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7598F-3907-EC44-8A9E-79A4D52B1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511" y="1029097"/>
            <a:ext cx="9406978" cy="4799806"/>
          </a:xfrm>
        </p:spPr>
      </p:pic>
    </p:spTree>
    <p:extLst>
      <p:ext uri="{BB962C8B-B14F-4D97-AF65-F5344CB8AC3E}">
        <p14:creationId xmlns:p14="http://schemas.microsoft.com/office/powerpoint/2010/main" val="180041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DC90-C73A-F74F-80B0-2C35A180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Transboundary pollution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353D-51FE-804D-9261-BD770083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Transboundary pollution is pollution that has damaging effects for more than one country.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Most likely to occur when: </a:t>
            </a:r>
          </a:p>
          <a:p>
            <a:r>
              <a:rPr lang="en-US" dirty="0"/>
              <a:t>Polluting activity occurs close to another country’s border</a:t>
            </a:r>
          </a:p>
          <a:p>
            <a:r>
              <a:rPr lang="en-US" dirty="0"/>
              <a:t>Atmospheric, ocean or hydrological processes carry pollution in a direction that crosses a state border </a:t>
            </a:r>
          </a:p>
          <a:p>
            <a:r>
              <a:rPr lang="en-US" dirty="0"/>
              <a:t>An especially large-scale pollution event occurs</a:t>
            </a:r>
          </a:p>
        </p:txBody>
      </p:sp>
    </p:spTree>
    <p:extLst>
      <p:ext uri="{BB962C8B-B14F-4D97-AF65-F5344CB8AC3E}">
        <p14:creationId xmlns:p14="http://schemas.microsoft.com/office/powerpoint/2010/main" val="100090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79AA-CBEF-ED43-8EC1-70B4D07E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Case study of transboundary pollution event: Fukushima 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209DD27A-C079-C146-B9D4-3CCD9DEC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2563" y="2034382"/>
            <a:ext cx="7061200" cy="3962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0D841-2DFA-9C4D-BA1A-F6F7B5F10357}"/>
              </a:ext>
            </a:extLst>
          </p:cNvPr>
          <p:cNvSpPr txBox="1"/>
          <p:nvPr/>
        </p:nvSpPr>
        <p:spPr>
          <a:xfrm>
            <a:off x="485775" y="2185987"/>
            <a:ext cx="31289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Link to optional unit D: Geophysical hazards</a:t>
            </a:r>
          </a:p>
        </p:txBody>
      </p:sp>
    </p:spTree>
    <p:extLst>
      <p:ext uri="{BB962C8B-B14F-4D97-AF65-F5344CB8AC3E}">
        <p14:creationId xmlns:p14="http://schemas.microsoft.com/office/powerpoint/2010/main" val="411211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B690-1327-6144-86A7-9A7C21B2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Case study detail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5A27-03B1-F645-9CA9-53370A47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Where is the Fukushima power plant?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was the earthquake?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was the meltdown on International nuclear event scale and why?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caused the nuclear waste to escape?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far has the radio-active waste spread?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Outline the air and ground pollution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Outline the water pollution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has been the global response?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6AD49C1-A2B2-FE49-BA42-D836C940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85" y="228599"/>
            <a:ext cx="4149915" cy="2562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778A7-52F3-3843-9D90-F1CF520C86CF}"/>
              </a:ext>
            </a:extLst>
          </p:cNvPr>
          <p:cNvSpPr/>
          <p:nvPr/>
        </p:nvSpPr>
        <p:spPr>
          <a:xfrm>
            <a:off x="426383" y="112196"/>
            <a:ext cx="513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Case study of transboundary pollution event: Fukushima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5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2321-E11B-F842-93FC-F28A9195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Civil society action: Greenpeace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1C43127-17C1-BF45-AB92-2E3123E98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889" y="1555195"/>
            <a:ext cx="9126098" cy="435133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9FB499-C264-004D-9DAD-2B7C4A7CD4FC}"/>
              </a:ext>
            </a:extLst>
          </p:cNvPr>
          <p:cNvSpPr/>
          <p:nvPr/>
        </p:nvSpPr>
        <p:spPr>
          <a:xfrm>
            <a:off x="838200" y="5814200"/>
            <a:ext cx="9977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www.greenpeace.org</a:t>
            </a:r>
            <a:r>
              <a:rPr lang="en-US" dirty="0">
                <a:hlinkClick r:id="rId3"/>
              </a:rPr>
              <a:t>/archive-international/</a:t>
            </a:r>
            <a:r>
              <a:rPr lang="en-US" dirty="0" err="1">
                <a:hlinkClick r:id="rId3"/>
              </a:rPr>
              <a:t>en</a:t>
            </a:r>
            <a:r>
              <a:rPr lang="en-US" dirty="0">
                <a:hlinkClick r:id="rId3"/>
              </a:rPr>
              <a:t>/campaigns/nuclear/safety/accidents/Fukushima-nuclear-disaster/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0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F663-B452-784E-A895-970C36C7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mark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82A2-1CAC-CD47-8D7E-6413254B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Analyse the consequences of </a:t>
            </a:r>
            <a:r>
              <a:rPr lang="en-US" b="1" i="1" dirty="0"/>
              <a:t>one </a:t>
            </a:r>
            <a:r>
              <a:rPr lang="en-US" b="1" dirty="0"/>
              <a:t>specific transboundary pollution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8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93B6-4C53-A94E-864F-5683BB31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CDDB-B0E6-294D-BC98-81C089FF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1419225"/>
            <a:ext cx="11695289" cy="4351338"/>
          </a:xfrm>
        </p:spPr>
        <p:txBody>
          <a:bodyPr>
            <a:noAutofit/>
          </a:bodyPr>
          <a:lstStyle/>
          <a:p>
            <a:r>
              <a:rPr lang="en-US" sz="1800" dirty="0"/>
              <a:t>A transboundary pollution event is one which has damaging effects for more than one country. It is most likely that candidates will analyse a major oil spill or air pollution event. “Event” strongly suggests a single dated occurrence but some credit should still be given to an account of a more pervasive problem (such as acid rain). Thus, for band E, the account must clearly relate to transboundary pollution (thus the pollution type is named, </a:t>
            </a:r>
            <a:r>
              <a:rPr lang="en-US" sz="1800" i="1" dirty="0"/>
              <a:t>e.g. </a:t>
            </a:r>
            <a:r>
              <a:rPr lang="en-US" sz="1800" dirty="0" err="1"/>
              <a:t>sulphur</a:t>
            </a:r>
            <a:r>
              <a:rPr lang="en-US" sz="1800" dirty="0"/>
              <a:t> dioxide or crude oil; affected states are clearly identified). Further, the temporal aspect should be addressed: if not a single event (</a:t>
            </a:r>
            <a:r>
              <a:rPr lang="en-US" sz="1800" i="1" dirty="0"/>
              <a:t>e.g. </a:t>
            </a:r>
            <a:r>
              <a:rPr lang="en-US" sz="1800" dirty="0"/>
              <a:t>an oil spill) then a period (year or decade) must be identified (giving us a broad interpretation of “event”). An account of acid rain that is not geographically or historically specific should not move beyond band C. If both are there, band E is possible. </a:t>
            </a:r>
          </a:p>
          <a:p>
            <a:r>
              <a:rPr lang="en-US" sz="1800" dirty="0"/>
              <a:t>It should be made explicit who is affected and why the event is “transboundary”. The consequences may include: immediate ecological and environmental harm; longer clear-up operations; subsequent changes in national and/or international legislature; implications for the polluter (such as poor publicity and “PR nightmare” for TNCs). </a:t>
            </a:r>
          </a:p>
          <a:p>
            <a:r>
              <a:rPr lang="en-US" sz="1800" dirty="0"/>
              <a:t>The best answers may have a range of varied consequences (such as political / governance response) and will not simply focus on ecological damage. </a:t>
            </a:r>
          </a:p>
          <a:p>
            <a:r>
              <a:rPr lang="en-US" sz="1800" dirty="0"/>
              <a:t>Pollution events such as the Bhopal incident are not transboundary but may achieve band C if the concept of transnational has been well-explored (idea of TNCs moving their pollution / unsafe operations overseas). The movement of recycling wastes to China may be marked in the same way (it’s hardly an event, but some limited credit for the transboundary / transnational aspects of the case study could be given idea if it has been well-written). </a:t>
            </a:r>
          </a:p>
          <a:p>
            <a:r>
              <a:rPr lang="en-US" sz="1800" dirty="0"/>
              <a:t>Marks should be allocated according to the </a:t>
            </a:r>
            <a:r>
              <a:rPr lang="en-US" sz="1800" dirty="0" err="1"/>
              <a:t>markbands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476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95CC-0AA7-3743-9145-D17A53ED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mark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A95F-8C7C-C84F-A15D-CDBCC8A4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“Explain the causes, impacts and responses to one major global pollution incident.”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7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551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dearJoe 5 CASUAL PRO</vt:lpstr>
      <vt:lpstr>Office Theme</vt:lpstr>
      <vt:lpstr>6.2 Environmental risks </vt:lpstr>
      <vt:lpstr>PowerPoint Presentation</vt:lpstr>
      <vt:lpstr>Transboundary pollution event</vt:lpstr>
      <vt:lpstr>Case study of transboundary pollution event: Fukushima </vt:lpstr>
      <vt:lpstr>Case study detail </vt:lpstr>
      <vt:lpstr>Civil society action: Greenpeace</vt:lpstr>
      <vt:lpstr>12 mark question </vt:lpstr>
      <vt:lpstr>Mark scheme</vt:lpstr>
      <vt:lpstr>12 mark question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 Environmental risks </dc:title>
  <dc:creator>Anna Bennett</dc:creator>
  <cp:lastModifiedBy>Anna Bennett</cp:lastModifiedBy>
  <cp:revision>5</cp:revision>
  <dcterms:created xsi:type="dcterms:W3CDTF">2018-12-18T01:30:33Z</dcterms:created>
  <dcterms:modified xsi:type="dcterms:W3CDTF">2018-12-18T15:33:12Z</dcterms:modified>
</cp:coreProperties>
</file>