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62" r:id="rId3"/>
    <p:sldId id="261" r:id="rId4"/>
    <p:sldId id="264" r:id="rId5"/>
    <p:sldId id="256" r:id="rId6"/>
    <p:sldId id="278" r:id="rId7"/>
    <p:sldId id="257" r:id="rId8"/>
    <p:sldId id="258" r:id="rId9"/>
    <p:sldId id="279" r:id="rId10"/>
    <p:sldId id="259" r:id="rId11"/>
    <p:sldId id="267" r:id="rId12"/>
    <p:sldId id="260" r:id="rId13"/>
    <p:sldId id="269" r:id="rId14"/>
    <p:sldId id="270" r:id="rId15"/>
    <p:sldId id="271" r:id="rId16"/>
    <p:sldId id="272" r:id="rId17"/>
    <p:sldId id="266" r:id="rId18"/>
    <p:sldId id="273" r:id="rId19"/>
    <p:sldId id="268" r:id="rId20"/>
    <p:sldId id="274" r:id="rId21"/>
    <p:sldId id="275"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92"/>
    <p:restoredTop sz="94611"/>
  </p:normalViewPr>
  <p:slideViewPr>
    <p:cSldViewPr snapToGrid="0" snapToObjects="1">
      <p:cViewPr varScale="1">
        <p:scale>
          <a:sx n="105" d="100"/>
          <a:sy n="105" d="100"/>
        </p:scale>
        <p:origin x="208"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470E-C933-294A-A7E6-C42C4DED5A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9BBD58-A448-E24D-AAA3-89FFC17C2C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B5D128-F5FF-AB48-87FF-1758ED562B82}"/>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5" name="Footer Placeholder 4">
            <a:extLst>
              <a:ext uri="{FF2B5EF4-FFF2-40B4-BE49-F238E27FC236}">
                <a16:creationId xmlns:a16="http://schemas.microsoft.com/office/drawing/2014/main" id="{73612CFE-56F0-D04B-90C6-4EE7DD26F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B3212-D4F9-E445-8167-62A1793C413C}"/>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229449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7874-BCFF-4740-A76E-5FFDB67379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DDD71-1106-854C-94A0-434C526716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60F77-67BD-4146-959A-576A9409365A}"/>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5" name="Footer Placeholder 4">
            <a:extLst>
              <a:ext uri="{FF2B5EF4-FFF2-40B4-BE49-F238E27FC236}">
                <a16:creationId xmlns:a16="http://schemas.microsoft.com/office/drawing/2014/main" id="{E79611FD-BB95-6642-BA3F-CC64A443D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E7A58-9737-424A-A9E2-9D72967F328C}"/>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398267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9E2B69-6608-4241-8B6C-182F0A2AC8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57C67-25B4-7B4B-ACE2-9439A51B2C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0D846-BD83-094F-A084-8279215645E3}"/>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5" name="Footer Placeholder 4">
            <a:extLst>
              <a:ext uri="{FF2B5EF4-FFF2-40B4-BE49-F238E27FC236}">
                <a16:creationId xmlns:a16="http://schemas.microsoft.com/office/drawing/2014/main" id="{531F17B5-896F-474E-8D00-18C29BBED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69822-3850-C142-ACFF-54CD95613F35}"/>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158969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BA85-B579-5041-97DC-F58614940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DF6DA3-DA24-1348-870D-5BFAA2CF2B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56E7F-2F15-794E-9DD6-74FF3396849A}"/>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5" name="Footer Placeholder 4">
            <a:extLst>
              <a:ext uri="{FF2B5EF4-FFF2-40B4-BE49-F238E27FC236}">
                <a16:creationId xmlns:a16="http://schemas.microsoft.com/office/drawing/2014/main" id="{5C842C99-9E97-9D4A-B41C-3F574D53E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CCAED-2A06-394A-8F66-12C8E6F23381}"/>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155816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DFBE-569A-C045-BC60-2C3DDD7C2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DBF2E9-ED91-F74B-9FA0-39959889EA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BF3F9A-C179-9042-A687-754D877C4268}"/>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5" name="Footer Placeholder 4">
            <a:extLst>
              <a:ext uri="{FF2B5EF4-FFF2-40B4-BE49-F238E27FC236}">
                <a16:creationId xmlns:a16="http://schemas.microsoft.com/office/drawing/2014/main" id="{3C27B906-80FC-3D4C-B51A-D5345A55B4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06D39-F93A-1F48-BAEB-45DCA03DFD25}"/>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2308635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061C-8E73-5A43-8DB3-355C9D7A92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0F521-25B4-624F-AF3C-D850AC3182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6545A1-84C8-4246-8B83-D8C6CCB15F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52D07B-CC8F-724E-99FE-C3CCFFFD320D}"/>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6" name="Footer Placeholder 5">
            <a:extLst>
              <a:ext uri="{FF2B5EF4-FFF2-40B4-BE49-F238E27FC236}">
                <a16:creationId xmlns:a16="http://schemas.microsoft.com/office/drawing/2014/main" id="{B9AA7A5C-E8DE-5F41-8C27-79099A973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A6BDC1-C01E-BA4C-BB43-A703948947C0}"/>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417476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4CB4-8906-4847-9BDA-5E05031D91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449A91-BEBC-714D-8C77-2EC99E80B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E96F5C-6147-C94F-BC87-6B143EACCB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ACB65B-CF85-0D4A-BB0C-EF994C08E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ECDA3B-7F13-4647-983E-AD3E56A9A6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24DE42-E725-A54B-8F72-4CDC32E63BC3}"/>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8" name="Footer Placeholder 7">
            <a:extLst>
              <a:ext uri="{FF2B5EF4-FFF2-40B4-BE49-F238E27FC236}">
                <a16:creationId xmlns:a16="http://schemas.microsoft.com/office/drawing/2014/main" id="{8BB232BB-C539-3B4E-8362-9A05C54AD1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07AAAF-3846-5549-8EAF-4A71F51A3671}"/>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4184041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2A15-0B64-1B47-9B87-7189B05D64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0E15CF-BFAD-1345-9B46-B9E565EA3590}"/>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4" name="Footer Placeholder 3">
            <a:extLst>
              <a:ext uri="{FF2B5EF4-FFF2-40B4-BE49-F238E27FC236}">
                <a16:creationId xmlns:a16="http://schemas.microsoft.com/office/drawing/2014/main" id="{E1188439-9B04-6A4F-B76E-4B9E62F62C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FDBFB3-307A-A545-B930-F28AE116D349}"/>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127256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E06035-FA31-9A4D-93C3-79F6A939B321}"/>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3" name="Footer Placeholder 2">
            <a:extLst>
              <a:ext uri="{FF2B5EF4-FFF2-40B4-BE49-F238E27FC236}">
                <a16:creationId xmlns:a16="http://schemas.microsoft.com/office/drawing/2014/main" id="{80ACAFF9-9A76-A74C-842D-E348254CB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0431FB-D606-5844-B84F-9C4A4B76BC01}"/>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1262728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5C35-1DD4-A84F-B054-C8F521743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DA6025-1514-2D46-97C4-348CBD253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83211-E32E-8F4C-B573-3CB2D1E2C5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16A459-A4F9-FA41-85A6-6604E7BAEBD0}"/>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6" name="Footer Placeholder 5">
            <a:extLst>
              <a:ext uri="{FF2B5EF4-FFF2-40B4-BE49-F238E27FC236}">
                <a16:creationId xmlns:a16="http://schemas.microsoft.com/office/drawing/2014/main" id="{1BB3AA23-70FB-8646-ACE3-A1134ED1F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CA5A-145C-D940-9D14-F38E7E729003}"/>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98484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5FE5-FAA6-3F41-9A14-861FC1C4A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2AD42-6FF7-6F4F-AB3F-59ED8965B1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A84787-A11D-8847-B540-BAF9D7A76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AFFD17-2016-9247-85F1-BC1DB8FD90FE}"/>
              </a:ext>
            </a:extLst>
          </p:cNvPr>
          <p:cNvSpPr>
            <a:spLocks noGrp="1"/>
          </p:cNvSpPr>
          <p:nvPr>
            <p:ph type="dt" sz="half" idx="10"/>
          </p:nvPr>
        </p:nvSpPr>
        <p:spPr/>
        <p:txBody>
          <a:bodyPr/>
          <a:lstStyle/>
          <a:p>
            <a:fld id="{E8CBFE2B-98CB-6745-BD66-DCBF17A598FA}" type="datetimeFigureOut">
              <a:rPr lang="en-US" smtClean="0"/>
              <a:t>10/22/18</a:t>
            </a:fld>
            <a:endParaRPr lang="en-US"/>
          </a:p>
        </p:txBody>
      </p:sp>
      <p:sp>
        <p:nvSpPr>
          <p:cNvPr id="6" name="Footer Placeholder 5">
            <a:extLst>
              <a:ext uri="{FF2B5EF4-FFF2-40B4-BE49-F238E27FC236}">
                <a16:creationId xmlns:a16="http://schemas.microsoft.com/office/drawing/2014/main" id="{60B51A59-B0A3-2742-8E07-30A2FA424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21699-E431-7043-A8A9-9561D99B6AD1}"/>
              </a:ext>
            </a:extLst>
          </p:cNvPr>
          <p:cNvSpPr>
            <a:spLocks noGrp="1"/>
          </p:cNvSpPr>
          <p:nvPr>
            <p:ph type="sldNum" sz="quarter" idx="12"/>
          </p:nvPr>
        </p:nvSpPr>
        <p:spPr/>
        <p:txBody>
          <a:bodyPr/>
          <a:lstStyle/>
          <a:p>
            <a:fld id="{7140A153-578B-FE40-AD71-A1F5F888D078}" type="slidenum">
              <a:rPr lang="en-US" smtClean="0"/>
              <a:t>‹#›</a:t>
            </a:fld>
            <a:endParaRPr lang="en-US"/>
          </a:p>
        </p:txBody>
      </p:sp>
    </p:spTree>
    <p:extLst>
      <p:ext uri="{BB962C8B-B14F-4D97-AF65-F5344CB8AC3E}">
        <p14:creationId xmlns:p14="http://schemas.microsoft.com/office/powerpoint/2010/main" val="220541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58920-CF41-2249-8C33-4E81B68159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8E6B6E-2024-114A-8279-1B63AB197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4C8E6-2224-7D49-9D82-D12DB1FDA6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BFE2B-98CB-6745-BD66-DCBF17A598FA}" type="datetimeFigureOut">
              <a:rPr lang="en-US" smtClean="0"/>
              <a:t>10/22/18</a:t>
            </a:fld>
            <a:endParaRPr lang="en-US"/>
          </a:p>
        </p:txBody>
      </p:sp>
      <p:sp>
        <p:nvSpPr>
          <p:cNvPr id="5" name="Footer Placeholder 4">
            <a:extLst>
              <a:ext uri="{FF2B5EF4-FFF2-40B4-BE49-F238E27FC236}">
                <a16:creationId xmlns:a16="http://schemas.microsoft.com/office/drawing/2014/main" id="{9D8FB94F-B309-A94E-9A05-39D307E61A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6846EA-41B0-5F47-AF4C-380921FDF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40A153-578B-FE40-AD71-A1F5F888D078}" type="slidenum">
              <a:rPr lang="en-US" smtClean="0"/>
              <a:t>‹#›</a:t>
            </a:fld>
            <a:endParaRPr lang="en-US"/>
          </a:p>
        </p:txBody>
      </p:sp>
    </p:spTree>
    <p:extLst>
      <p:ext uri="{BB962C8B-B14F-4D97-AF65-F5344CB8AC3E}">
        <p14:creationId xmlns:p14="http://schemas.microsoft.com/office/powerpoint/2010/main" val="324314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time_continue=31&amp;v=3bSLYw_HYdU"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ompareyourcountry.org/trade-in-raw-materials?cr=oecd&amp;lg=en&amp;page=1&amp;visited=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time_continue=176&amp;v=s6DX9-62eEM"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youtube.com/watch?time_continue=9&amp;v=7aB9qUlV3U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image" Target="../media/image12.tiff"/><Relationship Id="rId1" Type="http://schemas.openxmlformats.org/officeDocument/2006/relationships/slideLayout" Target="../slideLayouts/slideLayout1.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3dzf7Cijuc" TargetMode="External"/><Relationship Id="rId2" Type="http://schemas.openxmlformats.org/officeDocument/2006/relationships/hyperlink" Target="https://www.youtube.com/watch?v=569i6RGssag" TargetMode="External"/><Relationship Id="rId1" Type="http://schemas.openxmlformats.org/officeDocument/2006/relationships/slideLayout" Target="../slideLayouts/slideLayout2.xml"/><Relationship Id="rId4" Type="http://schemas.openxmlformats.org/officeDocument/2006/relationships/hyperlink" Target="https://www.youtube.com/watch?v=eA54l8q6JhQ"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7A4um5Cttw" TargetMode="External"/><Relationship Id="rId2" Type="http://schemas.openxmlformats.org/officeDocument/2006/relationships/hyperlink" Target="https://www.youtube.com/watch?time_continue=31&amp;v=RN2LsQ9Y9gE" TargetMode="External"/><Relationship Id="rId1" Type="http://schemas.openxmlformats.org/officeDocument/2006/relationships/slideLayout" Target="../slideLayouts/slideLayout2.xml"/><Relationship Id="rId4" Type="http://schemas.openxmlformats.org/officeDocument/2006/relationships/hyperlink" Target="https://www.youtube.com/watch?time_continue=43&amp;v=5r90DYjZ76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time_continue=1&amp;v=_9e21kFEG0k" TargetMode="External"/><Relationship Id="rId2" Type="http://schemas.openxmlformats.org/officeDocument/2006/relationships/hyperlink" Target="https://www.youtube.com/watch?v=8CSKPTfP_C8" TargetMode="External"/><Relationship Id="rId1" Type="http://schemas.openxmlformats.org/officeDocument/2006/relationships/slideLayout" Target="../slideLayouts/slideLayout2.xml"/><Relationship Id="rId4" Type="http://schemas.openxmlformats.org/officeDocument/2006/relationships/hyperlink" Target="https://www.youtube.com/watch?time_continue=1&amp;v=XzBsoRZqJ3Q"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time_continue=53&amp;v=RZKX-0SK41U"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youtube.com/watch?time_continue=63&amp;v=E8GxX9uTE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ata.oecd.org/trade/trade-in-goods.htm#indicator-chart"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ata.oecd.org/trade/trade-in-services.htm#indicator-chart"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B95C4A-DE12-EC4E-AB28-39C5C1BFAFA8}"/>
              </a:ext>
            </a:extLst>
          </p:cNvPr>
          <p:cNvPicPr>
            <a:picLocks noChangeAspect="1"/>
          </p:cNvPicPr>
          <p:nvPr/>
        </p:nvPicPr>
        <p:blipFill>
          <a:blip r:embed="rId2"/>
          <a:stretch>
            <a:fillRect/>
          </a:stretch>
        </p:blipFill>
        <p:spPr>
          <a:xfrm>
            <a:off x="0" y="-153886"/>
            <a:ext cx="12192000" cy="7011886"/>
          </a:xfrm>
          <a:prstGeom prst="rect">
            <a:avLst/>
          </a:prstGeom>
        </p:spPr>
      </p:pic>
      <p:sp>
        <p:nvSpPr>
          <p:cNvPr id="2" name="Title 1">
            <a:extLst>
              <a:ext uri="{FF2B5EF4-FFF2-40B4-BE49-F238E27FC236}">
                <a16:creationId xmlns:a16="http://schemas.microsoft.com/office/drawing/2014/main" id="{CE416A57-5004-BB47-B74D-244050C61A2D}"/>
              </a:ext>
            </a:extLst>
          </p:cNvPr>
          <p:cNvSpPr>
            <a:spLocks noGrp="1"/>
          </p:cNvSpPr>
          <p:nvPr>
            <p:ph type="title"/>
          </p:nvPr>
        </p:nvSpPr>
        <p:spPr>
          <a:xfrm>
            <a:off x="3088913" y="1524543"/>
            <a:ext cx="10515600" cy="2852737"/>
          </a:xfrm>
        </p:spPr>
        <p:txBody>
          <a:bodyPr/>
          <a:lstStyle/>
          <a:p>
            <a:r>
              <a:rPr lang="en-US" sz="8000" b="1" dirty="0">
                <a:solidFill>
                  <a:srgbClr val="FFFF00"/>
                </a:solidFill>
                <a:latin typeface="dearJoe 5 CASUAL PRO" panose="02000000000000000000" pitchFamily="2" charset="0"/>
              </a:rPr>
              <a:t>Global trade</a:t>
            </a:r>
            <a:br>
              <a:rPr lang="en-US" b="1" dirty="0"/>
            </a:br>
            <a:endParaRPr lang="en-US" dirty="0"/>
          </a:p>
        </p:txBody>
      </p:sp>
    </p:spTree>
    <p:extLst>
      <p:ext uri="{BB962C8B-B14F-4D97-AF65-F5344CB8AC3E}">
        <p14:creationId xmlns:p14="http://schemas.microsoft.com/office/powerpoint/2010/main" val="909293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4E5E4-0223-2542-941B-E271BC35F20A}"/>
              </a:ext>
            </a:extLst>
          </p:cNvPr>
          <p:cNvSpPr>
            <a:spLocks noGrp="1"/>
          </p:cNvSpPr>
          <p:nvPr>
            <p:ph type="title"/>
          </p:nvPr>
        </p:nvSpPr>
        <p:spPr/>
        <p:txBody>
          <a:bodyPr/>
          <a:lstStyle/>
          <a:p>
            <a:r>
              <a:rPr lang="en-US" dirty="0">
                <a:latin typeface="dearJoe 5 CASUAL PRO" panose="02000000000000000000" pitchFamily="2" charset="0"/>
              </a:rPr>
              <a:t>Raw materials  </a:t>
            </a:r>
          </a:p>
        </p:txBody>
      </p:sp>
      <p:sp>
        <p:nvSpPr>
          <p:cNvPr id="3" name="Content Placeholder 2">
            <a:extLst>
              <a:ext uri="{FF2B5EF4-FFF2-40B4-BE49-F238E27FC236}">
                <a16:creationId xmlns:a16="http://schemas.microsoft.com/office/drawing/2014/main" id="{FA817593-4C8A-4C48-9540-56C1790B6964}"/>
              </a:ext>
            </a:extLst>
          </p:cNvPr>
          <p:cNvSpPr>
            <a:spLocks noGrp="1"/>
          </p:cNvSpPr>
          <p:nvPr>
            <p:ph idx="1"/>
          </p:nvPr>
        </p:nvSpPr>
        <p:spPr>
          <a:xfrm>
            <a:off x="500062" y="1321112"/>
            <a:ext cx="10515600" cy="4351338"/>
          </a:xfrm>
        </p:spPr>
        <p:txBody>
          <a:bodyPr/>
          <a:lstStyle/>
          <a:p>
            <a:pPr marL="0" indent="0">
              <a:buNone/>
            </a:pPr>
            <a:r>
              <a:rPr lang="en-US" sz="2000" b="1" dirty="0"/>
              <a:t>Task 6 </a:t>
            </a:r>
            <a:r>
              <a:rPr lang="en-US" sz="2000" dirty="0"/>
              <a:t>- Watch the video below and take notes on how trade in raw materials is important for economic growth and how restrictive export policies can negatively impact development in mineral-rich economies</a:t>
            </a:r>
          </a:p>
          <a:p>
            <a:endParaRPr lang="en-US" dirty="0"/>
          </a:p>
        </p:txBody>
      </p:sp>
      <p:pic>
        <p:nvPicPr>
          <p:cNvPr id="5" name="Picture 4">
            <a:hlinkClick r:id="rId2"/>
            <a:extLst>
              <a:ext uri="{FF2B5EF4-FFF2-40B4-BE49-F238E27FC236}">
                <a16:creationId xmlns:a16="http://schemas.microsoft.com/office/drawing/2014/main" id="{9C86E917-931E-7F43-9F38-A1A02E922601}"/>
              </a:ext>
            </a:extLst>
          </p:cNvPr>
          <p:cNvPicPr>
            <a:picLocks noChangeAspect="1"/>
          </p:cNvPicPr>
          <p:nvPr/>
        </p:nvPicPr>
        <p:blipFill>
          <a:blip r:embed="rId3"/>
          <a:stretch>
            <a:fillRect/>
          </a:stretch>
        </p:blipFill>
        <p:spPr>
          <a:xfrm>
            <a:off x="257174" y="2274009"/>
            <a:ext cx="5162550" cy="2815119"/>
          </a:xfrm>
          <a:prstGeom prst="rect">
            <a:avLst/>
          </a:prstGeom>
        </p:spPr>
      </p:pic>
      <p:pic>
        <p:nvPicPr>
          <p:cNvPr id="8" name="Picture 7">
            <a:hlinkClick r:id="rId4"/>
            <a:extLst>
              <a:ext uri="{FF2B5EF4-FFF2-40B4-BE49-F238E27FC236}">
                <a16:creationId xmlns:a16="http://schemas.microsoft.com/office/drawing/2014/main" id="{C2CE8F71-D3EE-0E43-BEA0-B29C464B32BA}"/>
              </a:ext>
            </a:extLst>
          </p:cNvPr>
          <p:cNvPicPr>
            <a:picLocks noChangeAspect="1"/>
          </p:cNvPicPr>
          <p:nvPr/>
        </p:nvPicPr>
        <p:blipFill>
          <a:blip r:embed="rId5"/>
          <a:stretch>
            <a:fillRect/>
          </a:stretch>
        </p:blipFill>
        <p:spPr>
          <a:xfrm>
            <a:off x="7673972" y="3599487"/>
            <a:ext cx="2768242" cy="3028950"/>
          </a:xfrm>
          <a:prstGeom prst="rect">
            <a:avLst/>
          </a:prstGeom>
        </p:spPr>
      </p:pic>
      <p:sp>
        <p:nvSpPr>
          <p:cNvPr id="9" name="TextBox 8">
            <a:extLst>
              <a:ext uri="{FF2B5EF4-FFF2-40B4-BE49-F238E27FC236}">
                <a16:creationId xmlns:a16="http://schemas.microsoft.com/office/drawing/2014/main" id="{6D9B0445-6774-7D4C-88A1-74DFDF9B9679}"/>
              </a:ext>
            </a:extLst>
          </p:cNvPr>
          <p:cNvSpPr txBox="1"/>
          <p:nvPr/>
        </p:nvSpPr>
        <p:spPr>
          <a:xfrm>
            <a:off x="5836052" y="2149946"/>
            <a:ext cx="5257800" cy="1754326"/>
          </a:xfrm>
          <a:prstGeom prst="rect">
            <a:avLst/>
          </a:prstGeom>
          <a:noFill/>
        </p:spPr>
        <p:txBody>
          <a:bodyPr wrap="square" rtlCol="0">
            <a:spAutoFit/>
          </a:bodyPr>
          <a:lstStyle/>
          <a:p>
            <a:r>
              <a:rPr lang="en-US" b="1" dirty="0"/>
              <a:t>​Task 7 </a:t>
            </a:r>
            <a:r>
              <a:rPr lang="en-US" dirty="0"/>
              <a:t>- Have a play with the interactive map below. This shows countries who produce, have reserves of and export a variety of raw materials. Choose the raw material from the menu on the top right hand side to see the spatial distribution and amount produced by each country. </a:t>
            </a:r>
          </a:p>
        </p:txBody>
      </p:sp>
      <p:sp>
        <p:nvSpPr>
          <p:cNvPr id="10" name="TextBox 9">
            <a:extLst>
              <a:ext uri="{FF2B5EF4-FFF2-40B4-BE49-F238E27FC236}">
                <a16:creationId xmlns:a16="http://schemas.microsoft.com/office/drawing/2014/main" id="{4DFDD91D-F16E-254D-90EE-7A5F5606C280}"/>
              </a:ext>
            </a:extLst>
          </p:cNvPr>
          <p:cNvSpPr txBox="1"/>
          <p:nvPr/>
        </p:nvSpPr>
        <p:spPr>
          <a:xfrm>
            <a:off x="257174" y="5370653"/>
            <a:ext cx="5162550" cy="923330"/>
          </a:xfrm>
          <a:prstGeom prst="rect">
            <a:avLst/>
          </a:prstGeom>
          <a:solidFill>
            <a:srgbClr val="FFFF00"/>
          </a:solidFill>
        </p:spPr>
        <p:txBody>
          <a:bodyPr wrap="square" rtlCol="0">
            <a:spAutoFit/>
          </a:bodyPr>
          <a:lstStyle/>
          <a:p>
            <a:r>
              <a:rPr lang="en-US" dirty="0">
                <a:latin typeface="dearJoe 5 CASUAL PRO" panose="02000000000000000000" pitchFamily="2" charset="0"/>
              </a:rPr>
              <a:t>Extra reading: </a:t>
            </a:r>
            <a:r>
              <a:rPr lang="en-US" dirty="0"/>
              <a:t>Kognity </a:t>
            </a:r>
            <a:r>
              <a:rPr lang="en-US" b="1" dirty="0"/>
              <a:t>4.2.3 </a:t>
            </a:r>
          </a:p>
          <a:p>
            <a:r>
              <a:rPr lang="en-US" b="1" dirty="0"/>
              <a:t>The global trade in raw materials</a:t>
            </a:r>
          </a:p>
          <a:p>
            <a:endParaRPr lang="en-US" dirty="0"/>
          </a:p>
        </p:txBody>
      </p:sp>
    </p:spTree>
    <p:extLst>
      <p:ext uri="{BB962C8B-B14F-4D97-AF65-F5344CB8AC3E}">
        <p14:creationId xmlns:p14="http://schemas.microsoft.com/office/powerpoint/2010/main" val="2364961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CDD1-8A30-2A46-A6B8-2667BF9ECBFF}"/>
              </a:ext>
            </a:extLst>
          </p:cNvPr>
          <p:cNvSpPr>
            <a:spLocks noGrp="1"/>
          </p:cNvSpPr>
          <p:nvPr>
            <p:ph type="title"/>
          </p:nvPr>
        </p:nvSpPr>
        <p:spPr/>
        <p:txBody>
          <a:bodyPr/>
          <a:lstStyle/>
          <a:p>
            <a:r>
              <a:rPr lang="en-US" dirty="0">
                <a:latin typeface="dearJoe 5 CASUAL PRO" panose="02000000000000000000" pitchFamily="2" charset="0"/>
              </a:rPr>
              <a:t>Concepts</a:t>
            </a:r>
          </a:p>
        </p:txBody>
      </p:sp>
      <p:sp>
        <p:nvSpPr>
          <p:cNvPr id="3" name="Content Placeholder 2">
            <a:extLst>
              <a:ext uri="{FF2B5EF4-FFF2-40B4-BE49-F238E27FC236}">
                <a16:creationId xmlns:a16="http://schemas.microsoft.com/office/drawing/2014/main" id="{2A7FCEB2-8E7C-FF43-921E-4B6C9F7CC7C1}"/>
              </a:ext>
            </a:extLst>
          </p:cNvPr>
          <p:cNvSpPr>
            <a:spLocks noGrp="1"/>
          </p:cNvSpPr>
          <p:nvPr>
            <p:ph idx="1"/>
          </p:nvPr>
        </p:nvSpPr>
        <p:spPr/>
        <p:txBody>
          <a:bodyPr/>
          <a:lstStyle/>
          <a:p>
            <a:r>
              <a:rPr lang="en-US" dirty="0"/>
              <a:t>How </a:t>
            </a:r>
            <a:r>
              <a:rPr lang="en-US" dirty="0">
                <a:highlight>
                  <a:srgbClr val="FFFF00"/>
                </a:highlight>
              </a:rPr>
              <a:t>political, technological and physical</a:t>
            </a:r>
            <a:r>
              <a:rPr lang="en-US" dirty="0"/>
              <a:t> </a:t>
            </a:r>
            <a:r>
              <a:rPr lang="en-US" b="1" dirty="0"/>
              <a:t>processes</a:t>
            </a:r>
            <a:r>
              <a:rPr lang="en-US" dirty="0"/>
              <a:t> influence global interactions</a:t>
            </a:r>
          </a:p>
          <a:p>
            <a:pPr marL="0" indent="0">
              <a:buNone/>
            </a:pPr>
            <a:endParaRPr lang="en-US" dirty="0"/>
          </a:p>
        </p:txBody>
      </p:sp>
    </p:spTree>
    <p:extLst>
      <p:ext uri="{BB962C8B-B14F-4D97-AF65-F5344CB8AC3E}">
        <p14:creationId xmlns:p14="http://schemas.microsoft.com/office/powerpoint/2010/main" val="3725219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9396-EC0E-2740-8255-45BC2436D1D7}"/>
              </a:ext>
            </a:extLst>
          </p:cNvPr>
          <p:cNvSpPr>
            <a:spLocks noGrp="1"/>
          </p:cNvSpPr>
          <p:nvPr>
            <p:ph type="title"/>
          </p:nvPr>
        </p:nvSpPr>
        <p:spPr/>
        <p:txBody>
          <a:bodyPr/>
          <a:lstStyle/>
          <a:p>
            <a:r>
              <a:rPr lang="en-US" dirty="0">
                <a:latin typeface="dearJoe 5 CASUAL PRO" panose="02000000000000000000" pitchFamily="2" charset="0"/>
              </a:rPr>
              <a:t>Power struggle </a:t>
            </a:r>
          </a:p>
        </p:txBody>
      </p:sp>
      <p:sp>
        <p:nvSpPr>
          <p:cNvPr id="3" name="Content Placeholder 2">
            <a:extLst>
              <a:ext uri="{FF2B5EF4-FFF2-40B4-BE49-F238E27FC236}">
                <a16:creationId xmlns:a16="http://schemas.microsoft.com/office/drawing/2014/main" id="{5B618D67-862C-1A4B-8BC8-CA4874829806}"/>
              </a:ext>
            </a:extLst>
          </p:cNvPr>
          <p:cNvSpPr>
            <a:spLocks noGrp="1"/>
          </p:cNvSpPr>
          <p:nvPr>
            <p:ph idx="1"/>
          </p:nvPr>
        </p:nvSpPr>
        <p:spPr/>
        <p:txBody>
          <a:bodyPr/>
          <a:lstStyle/>
          <a:p>
            <a:pPr marL="0" indent="0">
              <a:buNone/>
            </a:pPr>
            <a:r>
              <a:rPr lang="en-US" dirty="0"/>
              <a:t>Watch both of the videos below. Take notes on why the tariffs have been imposed by the USA on </a:t>
            </a:r>
            <a:r>
              <a:rPr lang="en-US" dirty="0" err="1"/>
              <a:t>aluminium</a:t>
            </a:r>
            <a:r>
              <a:rPr lang="en-US" dirty="0"/>
              <a:t> and steel imports and what the retaliatory measures have been by those affected. </a:t>
            </a:r>
          </a:p>
        </p:txBody>
      </p:sp>
      <p:pic>
        <p:nvPicPr>
          <p:cNvPr id="5" name="Picture 4">
            <a:hlinkClick r:id="rId2"/>
            <a:extLst>
              <a:ext uri="{FF2B5EF4-FFF2-40B4-BE49-F238E27FC236}">
                <a16:creationId xmlns:a16="http://schemas.microsoft.com/office/drawing/2014/main" id="{42600052-9FD4-D34B-AC95-EA5293E85380}"/>
              </a:ext>
            </a:extLst>
          </p:cNvPr>
          <p:cNvPicPr>
            <a:picLocks noChangeAspect="1"/>
          </p:cNvPicPr>
          <p:nvPr/>
        </p:nvPicPr>
        <p:blipFill>
          <a:blip r:embed="rId3"/>
          <a:stretch>
            <a:fillRect/>
          </a:stretch>
        </p:blipFill>
        <p:spPr>
          <a:xfrm>
            <a:off x="479385" y="3517756"/>
            <a:ext cx="5524500" cy="3086705"/>
          </a:xfrm>
          <a:prstGeom prst="rect">
            <a:avLst/>
          </a:prstGeom>
        </p:spPr>
      </p:pic>
      <p:pic>
        <p:nvPicPr>
          <p:cNvPr id="7" name="Picture 6">
            <a:hlinkClick r:id="rId4"/>
            <a:extLst>
              <a:ext uri="{FF2B5EF4-FFF2-40B4-BE49-F238E27FC236}">
                <a16:creationId xmlns:a16="http://schemas.microsoft.com/office/drawing/2014/main" id="{AE9C197F-5805-2E4A-9F56-4AD9E231EE8E}"/>
              </a:ext>
            </a:extLst>
          </p:cNvPr>
          <p:cNvPicPr>
            <a:picLocks noChangeAspect="1"/>
          </p:cNvPicPr>
          <p:nvPr/>
        </p:nvPicPr>
        <p:blipFill>
          <a:blip r:embed="rId5"/>
          <a:stretch>
            <a:fillRect/>
          </a:stretch>
        </p:blipFill>
        <p:spPr>
          <a:xfrm>
            <a:off x="6362700" y="3369700"/>
            <a:ext cx="4991100" cy="3355718"/>
          </a:xfrm>
          <a:prstGeom prst="rect">
            <a:avLst/>
          </a:prstGeom>
        </p:spPr>
      </p:pic>
    </p:spTree>
    <p:extLst>
      <p:ext uri="{BB962C8B-B14F-4D97-AF65-F5344CB8AC3E}">
        <p14:creationId xmlns:p14="http://schemas.microsoft.com/office/powerpoint/2010/main" val="2552188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CFE2E-8C42-E142-B89B-18CE1E3F36CE}"/>
              </a:ext>
            </a:extLst>
          </p:cNvPr>
          <p:cNvSpPr>
            <a:spLocks noGrp="1"/>
          </p:cNvSpPr>
          <p:nvPr>
            <p:ph type="ctrTitle"/>
          </p:nvPr>
        </p:nvSpPr>
        <p:spPr>
          <a:xfrm>
            <a:off x="1414272" y="268225"/>
            <a:ext cx="9144000" cy="2438399"/>
          </a:xfrm>
        </p:spPr>
        <p:txBody>
          <a:bodyPr>
            <a:normAutofit fontScale="90000"/>
          </a:bodyPr>
          <a:lstStyle/>
          <a:p>
            <a:r>
              <a:rPr lang="en-US" dirty="0">
                <a:latin typeface="dearJoe 5 CASUAL PRO" panose="02000000000000000000" pitchFamily="2" charset="0"/>
              </a:rPr>
              <a:t>The influence of the physical environment on global interactions</a:t>
            </a:r>
            <a:br>
              <a:rPr lang="en-US" dirty="0"/>
            </a:br>
            <a:endParaRPr lang="en-US" dirty="0"/>
          </a:p>
        </p:txBody>
      </p:sp>
      <p:pic>
        <p:nvPicPr>
          <p:cNvPr id="6" name="Picture 5">
            <a:extLst>
              <a:ext uri="{FF2B5EF4-FFF2-40B4-BE49-F238E27FC236}">
                <a16:creationId xmlns:a16="http://schemas.microsoft.com/office/drawing/2014/main" id="{E2B11CBA-3246-CE48-A40A-A38EFB856F96}"/>
              </a:ext>
            </a:extLst>
          </p:cNvPr>
          <p:cNvPicPr>
            <a:picLocks noChangeAspect="1"/>
          </p:cNvPicPr>
          <p:nvPr/>
        </p:nvPicPr>
        <p:blipFill>
          <a:blip r:embed="rId2"/>
          <a:stretch>
            <a:fillRect/>
          </a:stretch>
        </p:blipFill>
        <p:spPr>
          <a:xfrm>
            <a:off x="7778496" y="2026234"/>
            <a:ext cx="4230624" cy="2221078"/>
          </a:xfrm>
          <a:prstGeom prst="rect">
            <a:avLst/>
          </a:prstGeom>
        </p:spPr>
      </p:pic>
      <p:pic>
        <p:nvPicPr>
          <p:cNvPr id="7" name="Picture 6">
            <a:extLst>
              <a:ext uri="{FF2B5EF4-FFF2-40B4-BE49-F238E27FC236}">
                <a16:creationId xmlns:a16="http://schemas.microsoft.com/office/drawing/2014/main" id="{0CC5A381-DE68-DE42-9C70-033F37AA0383}"/>
              </a:ext>
            </a:extLst>
          </p:cNvPr>
          <p:cNvPicPr>
            <a:picLocks noChangeAspect="1"/>
          </p:cNvPicPr>
          <p:nvPr/>
        </p:nvPicPr>
        <p:blipFill>
          <a:blip r:embed="rId3"/>
          <a:stretch>
            <a:fillRect/>
          </a:stretch>
        </p:blipFill>
        <p:spPr>
          <a:xfrm>
            <a:off x="466953" y="2044379"/>
            <a:ext cx="2752954" cy="1720596"/>
          </a:xfrm>
          <a:prstGeom prst="rect">
            <a:avLst/>
          </a:prstGeom>
        </p:spPr>
      </p:pic>
      <p:pic>
        <p:nvPicPr>
          <p:cNvPr id="8" name="Picture 7">
            <a:extLst>
              <a:ext uri="{FF2B5EF4-FFF2-40B4-BE49-F238E27FC236}">
                <a16:creationId xmlns:a16="http://schemas.microsoft.com/office/drawing/2014/main" id="{0CC6094B-FC00-E749-873B-6D397E050D68}"/>
              </a:ext>
            </a:extLst>
          </p:cNvPr>
          <p:cNvPicPr>
            <a:picLocks noChangeAspect="1"/>
          </p:cNvPicPr>
          <p:nvPr/>
        </p:nvPicPr>
        <p:blipFill>
          <a:blip r:embed="rId4"/>
          <a:stretch>
            <a:fillRect/>
          </a:stretch>
        </p:blipFill>
        <p:spPr>
          <a:xfrm>
            <a:off x="50808" y="3976878"/>
            <a:ext cx="3585244" cy="2580132"/>
          </a:xfrm>
          <a:prstGeom prst="rect">
            <a:avLst/>
          </a:prstGeom>
        </p:spPr>
      </p:pic>
      <p:pic>
        <p:nvPicPr>
          <p:cNvPr id="9" name="Picture 8">
            <a:extLst>
              <a:ext uri="{FF2B5EF4-FFF2-40B4-BE49-F238E27FC236}">
                <a16:creationId xmlns:a16="http://schemas.microsoft.com/office/drawing/2014/main" id="{DD1AF50B-9B2D-F540-A300-B02CFDF489F9}"/>
              </a:ext>
            </a:extLst>
          </p:cNvPr>
          <p:cNvPicPr>
            <a:picLocks noChangeAspect="1"/>
          </p:cNvPicPr>
          <p:nvPr/>
        </p:nvPicPr>
        <p:blipFill>
          <a:blip r:embed="rId5"/>
          <a:stretch>
            <a:fillRect/>
          </a:stretch>
        </p:blipFill>
        <p:spPr>
          <a:xfrm>
            <a:off x="3956536" y="4531708"/>
            <a:ext cx="3450668" cy="2117532"/>
          </a:xfrm>
          <a:prstGeom prst="rect">
            <a:avLst/>
          </a:prstGeom>
        </p:spPr>
      </p:pic>
      <p:pic>
        <p:nvPicPr>
          <p:cNvPr id="10" name="Picture 9">
            <a:extLst>
              <a:ext uri="{FF2B5EF4-FFF2-40B4-BE49-F238E27FC236}">
                <a16:creationId xmlns:a16="http://schemas.microsoft.com/office/drawing/2014/main" id="{DA818F49-C82D-8B4E-B8A9-F9113ED30D7B}"/>
              </a:ext>
            </a:extLst>
          </p:cNvPr>
          <p:cNvPicPr>
            <a:picLocks noChangeAspect="1"/>
          </p:cNvPicPr>
          <p:nvPr/>
        </p:nvPicPr>
        <p:blipFill>
          <a:blip r:embed="rId6"/>
          <a:stretch>
            <a:fillRect/>
          </a:stretch>
        </p:blipFill>
        <p:spPr>
          <a:xfrm>
            <a:off x="3757439" y="2093309"/>
            <a:ext cx="3848862" cy="2262664"/>
          </a:xfrm>
          <a:prstGeom prst="rect">
            <a:avLst/>
          </a:prstGeom>
        </p:spPr>
      </p:pic>
      <p:pic>
        <p:nvPicPr>
          <p:cNvPr id="11" name="Picture 10">
            <a:extLst>
              <a:ext uri="{FF2B5EF4-FFF2-40B4-BE49-F238E27FC236}">
                <a16:creationId xmlns:a16="http://schemas.microsoft.com/office/drawing/2014/main" id="{6E52D74C-B0FD-2A48-9562-839F8739407C}"/>
              </a:ext>
            </a:extLst>
          </p:cNvPr>
          <p:cNvPicPr>
            <a:picLocks noChangeAspect="1"/>
          </p:cNvPicPr>
          <p:nvPr/>
        </p:nvPicPr>
        <p:blipFill>
          <a:blip r:embed="rId7"/>
          <a:stretch>
            <a:fillRect/>
          </a:stretch>
        </p:blipFill>
        <p:spPr>
          <a:xfrm>
            <a:off x="8212452" y="4355973"/>
            <a:ext cx="3101723" cy="2326292"/>
          </a:xfrm>
          <a:prstGeom prst="rect">
            <a:avLst/>
          </a:prstGeom>
        </p:spPr>
      </p:pic>
    </p:spTree>
    <p:extLst>
      <p:ext uri="{BB962C8B-B14F-4D97-AF65-F5344CB8AC3E}">
        <p14:creationId xmlns:p14="http://schemas.microsoft.com/office/powerpoint/2010/main" val="2977570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B3E6-7A98-8344-822F-768CE58F7F69}"/>
              </a:ext>
            </a:extLst>
          </p:cNvPr>
          <p:cNvSpPr>
            <a:spLocks noGrp="1"/>
          </p:cNvSpPr>
          <p:nvPr>
            <p:ph type="title"/>
          </p:nvPr>
        </p:nvSpPr>
        <p:spPr/>
        <p:txBody>
          <a:bodyPr/>
          <a:lstStyle/>
          <a:p>
            <a:r>
              <a:rPr lang="en-US" dirty="0">
                <a:latin typeface="dearJoe 5 CASUAL PRO" panose="02000000000000000000" pitchFamily="2" charset="0"/>
              </a:rPr>
              <a:t>IB Objectives:</a:t>
            </a:r>
          </a:p>
        </p:txBody>
      </p:sp>
      <p:sp>
        <p:nvSpPr>
          <p:cNvPr id="3" name="Content Placeholder 2">
            <a:extLst>
              <a:ext uri="{FF2B5EF4-FFF2-40B4-BE49-F238E27FC236}">
                <a16:creationId xmlns:a16="http://schemas.microsoft.com/office/drawing/2014/main" id="{0E678D35-420A-664A-AF8C-873918EF344A}"/>
              </a:ext>
            </a:extLst>
          </p:cNvPr>
          <p:cNvSpPr>
            <a:spLocks noGrp="1"/>
          </p:cNvSpPr>
          <p:nvPr>
            <p:ph idx="1"/>
          </p:nvPr>
        </p:nvSpPr>
        <p:spPr>
          <a:xfrm>
            <a:off x="838200" y="1825625"/>
            <a:ext cx="10515600" cy="4351338"/>
          </a:xfrm>
        </p:spPr>
        <p:txBody>
          <a:bodyPr>
            <a:normAutofit/>
          </a:bodyPr>
          <a:lstStyle/>
          <a:p>
            <a:pPr marL="0" indent="0">
              <a:buNone/>
            </a:pPr>
            <a:r>
              <a:rPr lang="en-US" dirty="0"/>
              <a:t>The influence of the physical environment on global interactions</a:t>
            </a:r>
          </a:p>
          <a:p>
            <a:pPr marL="0" indent="0">
              <a:buNone/>
            </a:pPr>
            <a:r>
              <a:rPr lang="en-US" dirty="0"/>
              <a:t>Including:</a:t>
            </a:r>
          </a:p>
          <a:p>
            <a:pPr lvl="1"/>
            <a:r>
              <a:rPr lang="en-US" dirty="0"/>
              <a:t>natural resource availability</a:t>
            </a:r>
          </a:p>
          <a:p>
            <a:pPr lvl="1"/>
            <a:r>
              <a:rPr lang="en-US" dirty="0"/>
              <a:t>the potentially limiting effect of geographic isolation, at varying scales</a:t>
            </a:r>
          </a:p>
          <a:p>
            <a:pPr lvl="1"/>
            <a:endParaRPr lang="en-US" dirty="0"/>
          </a:p>
          <a:p>
            <a:pPr marL="0" indent="0">
              <a:buNone/>
            </a:pPr>
            <a:endParaRPr lang="en-US" dirty="0"/>
          </a:p>
        </p:txBody>
      </p:sp>
    </p:spTree>
    <p:extLst>
      <p:ext uri="{BB962C8B-B14F-4D97-AF65-F5344CB8AC3E}">
        <p14:creationId xmlns:p14="http://schemas.microsoft.com/office/powerpoint/2010/main" val="1762003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7641-1BB2-524C-B0A8-386CC6D90223}"/>
              </a:ext>
            </a:extLst>
          </p:cNvPr>
          <p:cNvSpPr>
            <a:spLocks noGrp="1"/>
          </p:cNvSpPr>
          <p:nvPr>
            <p:ph type="title"/>
          </p:nvPr>
        </p:nvSpPr>
        <p:spPr/>
        <p:txBody>
          <a:bodyPr/>
          <a:lstStyle/>
          <a:p>
            <a:r>
              <a:rPr lang="en-US" dirty="0">
                <a:latin typeface="dearJoe 5 CASUAL PRO" panose="02000000000000000000" pitchFamily="2" charset="0"/>
              </a:rPr>
              <a:t>Objectives</a:t>
            </a:r>
          </a:p>
        </p:txBody>
      </p:sp>
      <p:sp>
        <p:nvSpPr>
          <p:cNvPr id="3" name="Content Placeholder 2">
            <a:extLst>
              <a:ext uri="{FF2B5EF4-FFF2-40B4-BE49-F238E27FC236}">
                <a16:creationId xmlns:a16="http://schemas.microsoft.com/office/drawing/2014/main" id="{E88B4DCE-1FF4-C440-9265-8606F82C4F10}"/>
              </a:ext>
            </a:extLst>
          </p:cNvPr>
          <p:cNvSpPr>
            <a:spLocks noGrp="1"/>
          </p:cNvSpPr>
          <p:nvPr>
            <p:ph idx="1"/>
          </p:nvPr>
        </p:nvSpPr>
        <p:spPr/>
        <p:txBody>
          <a:bodyPr/>
          <a:lstStyle/>
          <a:p>
            <a:pPr marL="457200" lvl="1" indent="0">
              <a:buNone/>
            </a:pPr>
            <a:r>
              <a:rPr lang="en-US" dirty="0">
                <a:highlight>
                  <a:srgbClr val="00FF00"/>
                </a:highlight>
              </a:rPr>
              <a:t>What: </a:t>
            </a:r>
            <a:r>
              <a:rPr lang="en-US" dirty="0"/>
              <a:t>The influence of the physical environment on global interactions</a:t>
            </a:r>
          </a:p>
          <a:p>
            <a:pPr marL="457200" lvl="1" indent="0">
              <a:buNone/>
            </a:pPr>
            <a:endParaRPr lang="en-US" dirty="0"/>
          </a:p>
          <a:p>
            <a:pPr marL="457200" lvl="1" indent="0">
              <a:buNone/>
            </a:pPr>
            <a:r>
              <a:rPr lang="en-US" dirty="0">
                <a:highlight>
                  <a:srgbClr val="00FF00"/>
                </a:highlight>
              </a:rPr>
              <a:t>How: </a:t>
            </a:r>
            <a:r>
              <a:rPr lang="en-US" dirty="0"/>
              <a:t>Investigate the positive and negative influence of the physical environment on global interactions</a:t>
            </a:r>
          </a:p>
          <a:p>
            <a:pPr marL="457200" lvl="1" indent="0">
              <a:buNone/>
            </a:pPr>
            <a:endParaRPr lang="en-US" dirty="0"/>
          </a:p>
          <a:p>
            <a:pPr marL="457200" lvl="1" indent="0">
              <a:buNone/>
            </a:pPr>
            <a:r>
              <a:rPr lang="en-US" dirty="0">
                <a:highlight>
                  <a:srgbClr val="00FF00"/>
                </a:highlight>
              </a:rPr>
              <a:t>Why: </a:t>
            </a:r>
            <a:r>
              <a:rPr lang="en-US" dirty="0"/>
              <a:t>To understand the potential limiting effect of geographic isolation, at varying scales.</a:t>
            </a:r>
          </a:p>
          <a:p>
            <a:endParaRPr lang="en-US" dirty="0"/>
          </a:p>
        </p:txBody>
      </p:sp>
    </p:spTree>
    <p:extLst>
      <p:ext uri="{BB962C8B-B14F-4D97-AF65-F5344CB8AC3E}">
        <p14:creationId xmlns:p14="http://schemas.microsoft.com/office/powerpoint/2010/main" val="4073937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B08B-10CE-2049-9861-000C73054257}"/>
              </a:ext>
            </a:extLst>
          </p:cNvPr>
          <p:cNvSpPr>
            <a:spLocks noGrp="1"/>
          </p:cNvSpPr>
          <p:nvPr>
            <p:ph type="title"/>
          </p:nvPr>
        </p:nvSpPr>
        <p:spPr/>
        <p:txBody>
          <a:bodyPr/>
          <a:lstStyle/>
          <a:p>
            <a:r>
              <a:rPr lang="en-US" dirty="0">
                <a:latin typeface="dearJoe 5 CASUAL PRO" panose="02000000000000000000" pitchFamily="2" charset="0"/>
              </a:rPr>
              <a:t>What are natural resources?</a:t>
            </a:r>
          </a:p>
        </p:txBody>
      </p:sp>
      <p:sp>
        <p:nvSpPr>
          <p:cNvPr id="3" name="Content Placeholder 2">
            <a:extLst>
              <a:ext uri="{FF2B5EF4-FFF2-40B4-BE49-F238E27FC236}">
                <a16:creationId xmlns:a16="http://schemas.microsoft.com/office/drawing/2014/main" id="{465DFEB5-3CF9-754B-AE26-0D94C9666EDC}"/>
              </a:ext>
            </a:extLst>
          </p:cNvPr>
          <p:cNvSpPr>
            <a:spLocks noGrp="1"/>
          </p:cNvSpPr>
          <p:nvPr>
            <p:ph idx="1"/>
          </p:nvPr>
        </p:nvSpPr>
        <p:spPr/>
        <p:txBody>
          <a:bodyPr>
            <a:normAutofit/>
          </a:bodyPr>
          <a:lstStyle/>
          <a:p>
            <a:pPr marL="0" indent="0">
              <a:buNone/>
            </a:pPr>
            <a:r>
              <a:rPr lang="en-US" dirty="0"/>
              <a:t>Natural resources: “stocks of materials that exist in the natural environment that are both scarce and economically useful in production or consumption, either in their raw state or after a minimal amount of processing”.</a:t>
            </a:r>
          </a:p>
          <a:p>
            <a:pPr marL="0" indent="0">
              <a:buNone/>
            </a:pPr>
            <a:endParaRPr lang="en-US" dirty="0"/>
          </a:p>
          <a:p>
            <a:pPr marL="0" indent="0">
              <a:buNone/>
            </a:pPr>
            <a:r>
              <a:rPr lang="en-US" dirty="0"/>
              <a:t>Source: The World Trade Report, 2010.</a:t>
            </a:r>
          </a:p>
        </p:txBody>
      </p:sp>
    </p:spTree>
    <p:extLst>
      <p:ext uri="{BB962C8B-B14F-4D97-AF65-F5344CB8AC3E}">
        <p14:creationId xmlns:p14="http://schemas.microsoft.com/office/powerpoint/2010/main" val="360406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9D53-737B-DC40-970F-483F3E923520}"/>
              </a:ext>
            </a:extLst>
          </p:cNvPr>
          <p:cNvSpPr>
            <a:spLocks noGrp="1"/>
          </p:cNvSpPr>
          <p:nvPr>
            <p:ph type="title"/>
          </p:nvPr>
        </p:nvSpPr>
        <p:spPr>
          <a:xfrm>
            <a:off x="838200" y="210719"/>
            <a:ext cx="10515600" cy="1325563"/>
          </a:xfrm>
        </p:spPr>
        <p:txBody>
          <a:bodyPr/>
          <a:lstStyle/>
          <a:p>
            <a:r>
              <a:rPr lang="en-US" b="1" dirty="0">
                <a:latin typeface="dearJoe 5 CASUAL PRO" panose="02000000000000000000" pitchFamily="2" charset="0"/>
              </a:rPr>
              <a:t>Influence of the Physical Environment</a:t>
            </a:r>
            <a:br>
              <a:rPr lang="en-US" b="1" dirty="0"/>
            </a:br>
            <a:endParaRPr lang="en-US" dirty="0"/>
          </a:p>
        </p:txBody>
      </p:sp>
      <p:sp>
        <p:nvSpPr>
          <p:cNvPr id="3" name="Content Placeholder 2">
            <a:extLst>
              <a:ext uri="{FF2B5EF4-FFF2-40B4-BE49-F238E27FC236}">
                <a16:creationId xmlns:a16="http://schemas.microsoft.com/office/drawing/2014/main" id="{784EA2C4-4BD9-8D41-A26F-04100C0B54CF}"/>
              </a:ext>
            </a:extLst>
          </p:cNvPr>
          <p:cNvSpPr>
            <a:spLocks noGrp="1"/>
          </p:cNvSpPr>
          <p:nvPr>
            <p:ph idx="1"/>
          </p:nvPr>
        </p:nvSpPr>
        <p:spPr>
          <a:xfrm>
            <a:off x="286292" y="873500"/>
            <a:ext cx="10515600" cy="4351338"/>
          </a:xfrm>
        </p:spPr>
        <p:txBody>
          <a:bodyPr/>
          <a:lstStyle/>
          <a:p>
            <a:pPr marL="0" indent="0">
              <a:buNone/>
            </a:pPr>
            <a:r>
              <a:rPr lang="en-US" b="1" u="sng" dirty="0"/>
              <a:t>Natural resource availability and global interactions</a:t>
            </a:r>
          </a:p>
          <a:p>
            <a:r>
              <a:rPr lang="en-US" dirty="0"/>
              <a:t>This section will concentrate on the influence of the physical environment, through natural resource availability, on global interactions. The concepts involved will be examined through a case study, </a:t>
            </a:r>
            <a:r>
              <a:rPr lang="en-US" dirty="0">
                <a:highlight>
                  <a:srgbClr val="FFFF00"/>
                </a:highlight>
              </a:rPr>
              <a:t>the global trade in petroleum.</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CEE1CD89-2178-274D-A0E6-8766774E85FA}"/>
              </a:ext>
            </a:extLst>
          </p:cNvPr>
          <p:cNvSpPr txBox="1"/>
          <p:nvPr/>
        </p:nvSpPr>
        <p:spPr>
          <a:xfrm>
            <a:off x="500605" y="3463487"/>
            <a:ext cx="3042695" cy="1754326"/>
          </a:xfrm>
          <a:prstGeom prst="rect">
            <a:avLst/>
          </a:prstGeom>
          <a:solidFill>
            <a:srgbClr val="FFFF00"/>
          </a:solidFill>
        </p:spPr>
        <p:txBody>
          <a:bodyPr wrap="square" rtlCol="0">
            <a:spAutoFit/>
          </a:bodyPr>
          <a:lstStyle/>
          <a:p>
            <a:r>
              <a:rPr lang="en-US" dirty="0">
                <a:latin typeface="dearJoe 5 CASUAL PRO" panose="02000000000000000000" pitchFamily="2" charset="0"/>
              </a:rPr>
              <a:t>Task: </a:t>
            </a:r>
            <a:r>
              <a:rPr lang="en-US" dirty="0"/>
              <a:t>Make notes on the trade in petroleum using the resources on the Weebly and kognity </a:t>
            </a:r>
            <a:r>
              <a:rPr lang="en-US" b="1" dirty="0"/>
              <a:t>4.3.7  Natural resource availability</a:t>
            </a:r>
          </a:p>
          <a:p>
            <a:endParaRPr lang="en-US" dirty="0"/>
          </a:p>
        </p:txBody>
      </p:sp>
      <p:pic>
        <p:nvPicPr>
          <p:cNvPr id="6" name="Picture 5">
            <a:extLst>
              <a:ext uri="{FF2B5EF4-FFF2-40B4-BE49-F238E27FC236}">
                <a16:creationId xmlns:a16="http://schemas.microsoft.com/office/drawing/2014/main" id="{981EB62D-E7E2-0047-968E-F1DEFB34E384}"/>
              </a:ext>
            </a:extLst>
          </p:cNvPr>
          <p:cNvPicPr>
            <a:picLocks noChangeAspect="1"/>
          </p:cNvPicPr>
          <p:nvPr/>
        </p:nvPicPr>
        <p:blipFill>
          <a:blip r:embed="rId2"/>
          <a:stretch>
            <a:fillRect/>
          </a:stretch>
        </p:blipFill>
        <p:spPr>
          <a:xfrm>
            <a:off x="4823782" y="3015038"/>
            <a:ext cx="6530018" cy="3842962"/>
          </a:xfrm>
          <a:prstGeom prst="rect">
            <a:avLst/>
          </a:prstGeom>
        </p:spPr>
      </p:pic>
    </p:spTree>
    <p:extLst>
      <p:ext uri="{BB962C8B-B14F-4D97-AF65-F5344CB8AC3E}">
        <p14:creationId xmlns:p14="http://schemas.microsoft.com/office/powerpoint/2010/main" val="3080940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3F07-0D01-E845-B90B-94A1829A6410}"/>
              </a:ext>
            </a:extLst>
          </p:cNvPr>
          <p:cNvSpPr>
            <a:spLocks noGrp="1"/>
          </p:cNvSpPr>
          <p:nvPr>
            <p:ph type="title"/>
          </p:nvPr>
        </p:nvSpPr>
        <p:spPr/>
        <p:txBody>
          <a:bodyPr>
            <a:normAutofit fontScale="90000"/>
          </a:bodyPr>
          <a:lstStyle/>
          <a:p>
            <a:br>
              <a:rPr lang="en-US" dirty="0">
                <a:latin typeface="dearJoe 5 CASUAL PRO" panose="02000000000000000000" pitchFamily="2" charset="0"/>
              </a:rPr>
            </a:br>
            <a:r>
              <a:rPr lang="en-US" dirty="0">
                <a:latin typeface="dearJoe 5 CASUAL PRO" panose="02000000000000000000" pitchFamily="2" charset="0"/>
              </a:rPr>
              <a:t>The influence of the physical environment on global interactions - natural resource availability</a:t>
            </a:r>
            <a:br>
              <a:rPr lang="en-US" b="1" dirty="0"/>
            </a:br>
            <a:endParaRPr lang="en-US" dirty="0"/>
          </a:p>
        </p:txBody>
      </p:sp>
      <p:sp>
        <p:nvSpPr>
          <p:cNvPr id="3" name="Content Placeholder 2">
            <a:extLst>
              <a:ext uri="{FF2B5EF4-FFF2-40B4-BE49-F238E27FC236}">
                <a16:creationId xmlns:a16="http://schemas.microsoft.com/office/drawing/2014/main" id="{169A46F5-F655-FD4C-9842-180710BE45C1}"/>
              </a:ext>
            </a:extLst>
          </p:cNvPr>
          <p:cNvSpPr>
            <a:spLocks noGrp="1"/>
          </p:cNvSpPr>
          <p:nvPr>
            <p:ph idx="1"/>
          </p:nvPr>
        </p:nvSpPr>
        <p:spPr/>
        <p:txBody>
          <a:bodyPr/>
          <a:lstStyle/>
          <a:p>
            <a:pPr marL="0" indent="0">
              <a:buNone/>
            </a:pPr>
            <a:r>
              <a:rPr lang="en-US" dirty="0">
                <a:hlinkClick r:id="rId2"/>
              </a:rPr>
              <a:t>How the discovery of oil transformed the future of Abu Dhabi and the UAE.</a:t>
            </a:r>
            <a:endParaRPr lang="en-US" dirty="0"/>
          </a:p>
          <a:p>
            <a:pPr marL="0" indent="0">
              <a:buNone/>
            </a:pPr>
            <a:r>
              <a:rPr lang="en-US" dirty="0">
                <a:hlinkClick r:id="rId3"/>
              </a:rPr>
              <a:t>France reaches uranium deal with Niger</a:t>
            </a:r>
            <a:endParaRPr lang="en-US" dirty="0"/>
          </a:p>
          <a:p>
            <a:pPr marL="0" indent="0">
              <a:buNone/>
            </a:pPr>
            <a:r>
              <a:rPr lang="en-US" dirty="0">
                <a:hlinkClick r:id="rId4"/>
              </a:rPr>
              <a:t>Diamonds Have Transformed Botswana For the Better</a:t>
            </a:r>
            <a:endParaRPr lang="en-US" dirty="0"/>
          </a:p>
          <a:p>
            <a:pPr marL="0" indent="0">
              <a:buNone/>
            </a:pPr>
            <a:endParaRPr lang="en-US" dirty="0"/>
          </a:p>
        </p:txBody>
      </p:sp>
      <p:sp>
        <p:nvSpPr>
          <p:cNvPr id="4" name="TextBox 3">
            <a:extLst>
              <a:ext uri="{FF2B5EF4-FFF2-40B4-BE49-F238E27FC236}">
                <a16:creationId xmlns:a16="http://schemas.microsoft.com/office/drawing/2014/main" id="{F9B86D8B-E276-1A4C-BC73-0B14FE8B9EC6}"/>
              </a:ext>
            </a:extLst>
          </p:cNvPr>
          <p:cNvSpPr txBox="1"/>
          <p:nvPr/>
        </p:nvSpPr>
        <p:spPr>
          <a:xfrm>
            <a:off x="8961120" y="2800965"/>
            <a:ext cx="3060192" cy="1200329"/>
          </a:xfrm>
          <a:prstGeom prst="rect">
            <a:avLst/>
          </a:prstGeom>
          <a:noFill/>
        </p:spPr>
        <p:txBody>
          <a:bodyPr wrap="square" rtlCol="0">
            <a:spAutoFit/>
          </a:bodyPr>
          <a:lstStyle/>
          <a:p>
            <a:pPr algn="ctr"/>
            <a:r>
              <a:rPr lang="en-US" dirty="0"/>
              <a:t>Watch the videos and take notes on the influence of natural resource availability on global interactions.</a:t>
            </a:r>
          </a:p>
        </p:txBody>
      </p:sp>
    </p:spTree>
    <p:extLst>
      <p:ext uri="{BB962C8B-B14F-4D97-AF65-F5344CB8AC3E}">
        <p14:creationId xmlns:p14="http://schemas.microsoft.com/office/powerpoint/2010/main" val="3651215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79FA-573B-5C49-9A21-D5C22B3D181E}"/>
              </a:ext>
            </a:extLst>
          </p:cNvPr>
          <p:cNvSpPr>
            <a:spLocks noGrp="1"/>
          </p:cNvSpPr>
          <p:nvPr>
            <p:ph type="title"/>
          </p:nvPr>
        </p:nvSpPr>
        <p:spPr/>
        <p:txBody>
          <a:bodyPr/>
          <a:lstStyle/>
          <a:p>
            <a:r>
              <a:rPr lang="en-US" b="1" dirty="0">
                <a:latin typeface="dearJoe 5 CASUAL PRO" panose="02000000000000000000" pitchFamily="2" charset="0"/>
              </a:rPr>
              <a:t>Influence of the Physical Environment</a:t>
            </a:r>
            <a:endParaRPr lang="en-US" dirty="0"/>
          </a:p>
        </p:txBody>
      </p:sp>
      <p:pic>
        <p:nvPicPr>
          <p:cNvPr id="8" name="Content Placeholder 7">
            <a:extLst>
              <a:ext uri="{FF2B5EF4-FFF2-40B4-BE49-F238E27FC236}">
                <a16:creationId xmlns:a16="http://schemas.microsoft.com/office/drawing/2014/main" id="{8FB61265-8BE8-E141-BEEB-62CD684E8E5D}"/>
              </a:ext>
            </a:extLst>
          </p:cNvPr>
          <p:cNvPicPr>
            <a:picLocks noGrp="1" noChangeAspect="1"/>
          </p:cNvPicPr>
          <p:nvPr>
            <p:ph idx="1"/>
          </p:nvPr>
        </p:nvPicPr>
        <p:blipFill>
          <a:blip r:embed="rId2"/>
          <a:stretch>
            <a:fillRect/>
          </a:stretch>
        </p:blipFill>
        <p:spPr>
          <a:xfrm>
            <a:off x="5781675" y="2435920"/>
            <a:ext cx="6172200" cy="4203700"/>
          </a:xfrm>
        </p:spPr>
      </p:pic>
      <p:sp>
        <p:nvSpPr>
          <p:cNvPr id="4" name="Rectangle 3">
            <a:extLst>
              <a:ext uri="{FF2B5EF4-FFF2-40B4-BE49-F238E27FC236}">
                <a16:creationId xmlns:a16="http://schemas.microsoft.com/office/drawing/2014/main" id="{6713B1EE-7E29-DD4A-BA45-DA7FB426C254}"/>
              </a:ext>
            </a:extLst>
          </p:cNvPr>
          <p:cNvSpPr/>
          <p:nvPr/>
        </p:nvSpPr>
        <p:spPr>
          <a:xfrm>
            <a:off x="291898" y="1301774"/>
            <a:ext cx="10521387" cy="1384995"/>
          </a:xfrm>
          <a:prstGeom prst="rect">
            <a:avLst/>
          </a:prstGeom>
        </p:spPr>
        <p:txBody>
          <a:bodyPr wrap="square">
            <a:spAutoFit/>
          </a:bodyPr>
          <a:lstStyle/>
          <a:p>
            <a:r>
              <a:rPr lang="en-US" sz="2800" b="1" u="sng" dirty="0"/>
              <a:t>Geographical isolation </a:t>
            </a:r>
          </a:p>
          <a:p>
            <a:r>
              <a:rPr lang="en-US" sz="2800" dirty="0"/>
              <a:t>This section will concentrate on the influence of the physical environment, through geographical isolation. </a:t>
            </a:r>
          </a:p>
        </p:txBody>
      </p:sp>
      <p:sp>
        <p:nvSpPr>
          <p:cNvPr id="6" name="TextBox 5">
            <a:extLst>
              <a:ext uri="{FF2B5EF4-FFF2-40B4-BE49-F238E27FC236}">
                <a16:creationId xmlns:a16="http://schemas.microsoft.com/office/drawing/2014/main" id="{4CA9FC6A-B0DE-6A40-AE2A-5784F569EAC1}"/>
              </a:ext>
            </a:extLst>
          </p:cNvPr>
          <p:cNvSpPr txBox="1"/>
          <p:nvPr/>
        </p:nvSpPr>
        <p:spPr>
          <a:xfrm>
            <a:off x="838200" y="3523406"/>
            <a:ext cx="2842128" cy="2585323"/>
          </a:xfrm>
          <a:prstGeom prst="rect">
            <a:avLst/>
          </a:prstGeom>
          <a:solidFill>
            <a:srgbClr val="FFFF00"/>
          </a:solidFill>
        </p:spPr>
        <p:txBody>
          <a:bodyPr wrap="square" rtlCol="0">
            <a:spAutoFit/>
          </a:bodyPr>
          <a:lstStyle/>
          <a:p>
            <a:r>
              <a:rPr lang="en-US" dirty="0">
                <a:latin typeface="dearJoe 5 CASUAL PRO" panose="02000000000000000000" pitchFamily="2" charset="0"/>
              </a:rPr>
              <a:t>Task: </a:t>
            </a:r>
            <a:r>
              <a:rPr lang="en-US" dirty="0"/>
              <a:t>Make notes on geographical isolation and its influence on trade/global interactions using the videos/ embedded textbook on the Weebly and kognity </a:t>
            </a:r>
            <a:r>
              <a:rPr lang="en-US" b="1" dirty="0"/>
              <a:t>4.3.7  Natural resource availability</a:t>
            </a:r>
          </a:p>
          <a:p>
            <a:endParaRPr lang="en-US" dirty="0"/>
          </a:p>
        </p:txBody>
      </p:sp>
    </p:spTree>
    <p:extLst>
      <p:ext uri="{BB962C8B-B14F-4D97-AF65-F5344CB8AC3E}">
        <p14:creationId xmlns:p14="http://schemas.microsoft.com/office/powerpoint/2010/main" val="3269462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A5CAA-F7FE-DB4B-9347-07DAE374CCBB}"/>
              </a:ext>
            </a:extLst>
          </p:cNvPr>
          <p:cNvSpPr>
            <a:spLocks noGrp="1"/>
          </p:cNvSpPr>
          <p:nvPr>
            <p:ph idx="4294967295"/>
          </p:nvPr>
        </p:nvSpPr>
        <p:spPr>
          <a:xfrm>
            <a:off x="729205" y="1304764"/>
            <a:ext cx="10515600" cy="4351338"/>
          </a:xfrm>
        </p:spPr>
        <p:txBody>
          <a:bodyPr/>
          <a:lstStyle/>
          <a:p>
            <a:pPr marL="0" indent="0">
              <a:buNone/>
            </a:pPr>
            <a:r>
              <a:rPr lang="en-US" dirty="0">
                <a:latin typeface="dearJoe 5 CASUAL PRO" panose="02000000000000000000" pitchFamily="2" charset="0"/>
              </a:rPr>
              <a:t>What: </a:t>
            </a:r>
            <a:r>
              <a:rPr lang="en-US" dirty="0"/>
              <a:t>An overview of contemporary global networks and flows:</a:t>
            </a:r>
            <a:endParaRPr lang="en-US" dirty="0">
              <a:latin typeface="dearJoe 5 CASUAL PRO" panose="02000000000000000000" pitchFamily="2" charset="0"/>
            </a:endParaRPr>
          </a:p>
          <a:p>
            <a:endParaRPr lang="en-US" dirty="0"/>
          </a:p>
          <a:p>
            <a:pPr marL="0" indent="0">
              <a:buNone/>
            </a:pPr>
            <a:r>
              <a:rPr lang="en-US" dirty="0">
                <a:latin typeface="dearJoe 5 CASUAL PRO" panose="02000000000000000000" pitchFamily="2" charset="0"/>
              </a:rPr>
              <a:t>Why: </a:t>
            </a:r>
            <a:r>
              <a:rPr lang="en-US" dirty="0"/>
              <a:t>How different </a:t>
            </a:r>
            <a:r>
              <a:rPr lang="en-US" b="1" dirty="0"/>
              <a:t>places</a:t>
            </a:r>
            <a:r>
              <a:rPr lang="en-US" dirty="0"/>
              <a:t> become interconnected by global interaction</a:t>
            </a:r>
          </a:p>
          <a:p>
            <a:pPr marL="0" indent="0">
              <a:buNone/>
            </a:pPr>
            <a:endParaRPr lang="en-US" dirty="0"/>
          </a:p>
          <a:p>
            <a:pPr marL="0" indent="0">
              <a:buNone/>
            </a:pPr>
            <a:r>
              <a:rPr lang="en-US" dirty="0">
                <a:latin typeface="dearJoe 5 CASUAL PRO" panose="02000000000000000000" pitchFamily="2" charset="0"/>
              </a:rPr>
              <a:t>How: </a:t>
            </a:r>
            <a:r>
              <a:rPr lang="en-US" dirty="0">
                <a:latin typeface="Calibri" panose="020F0502020204030204" pitchFamily="34" charset="0"/>
                <a:cs typeface="Calibri" panose="020F0502020204030204" pitchFamily="34" charset="0"/>
              </a:rPr>
              <a:t>A study of </a:t>
            </a:r>
            <a:r>
              <a:rPr lang="en-US" dirty="0"/>
              <a:t>global trade in materials, manufactured goods and services</a:t>
            </a:r>
          </a:p>
          <a:p>
            <a:pPr marL="0" indent="0">
              <a:buNone/>
            </a:pPr>
            <a:endParaRPr lang="en-US" dirty="0">
              <a:latin typeface="dearJoe 5 CASUAL PRO" panose="02000000000000000000" pitchFamily="2"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83112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F17E-C714-C843-9B52-AF4F19C49B53}"/>
              </a:ext>
            </a:extLst>
          </p:cNvPr>
          <p:cNvSpPr>
            <a:spLocks noGrp="1"/>
          </p:cNvSpPr>
          <p:nvPr>
            <p:ph type="title"/>
          </p:nvPr>
        </p:nvSpPr>
        <p:spPr/>
        <p:txBody>
          <a:bodyPr>
            <a:normAutofit fontScale="90000"/>
          </a:bodyPr>
          <a:lstStyle/>
          <a:p>
            <a:br>
              <a:rPr lang="en-US" dirty="0">
                <a:latin typeface="dearJoe 5 CASUAL PRO" panose="02000000000000000000" pitchFamily="2" charset="0"/>
              </a:rPr>
            </a:br>
            <a:r>
              <a:rPr lang="en-US" dirty="0">
                <a:latin typeface="dearJoe 5 CASUAL PRO" panose="02000000000000000000" pitchFamily="2" charset="0"/>
              </a:rPr>
              <a:t>The potentially limiting effect of geographic isolation </a:t>
            </a:r>
            <a:r>
              <a:rPr lang="en-US" u="sng" dirty="0">
                <a:latin typeface="dearJoe 5 CASUAL PRO" panose="02000000000000000000" pitchFamily="2" charset="0"/>
              </a:rPr>
              <a:t>- remote island nations</a:t>
            </a:r>
            <a:br>
              <a:rPr lang="en-US" b="1" dirty="0"/>
            </a:br>
            <a:endParaRPr lang="en-US" dirty="0"/>
          </a:p>
        </p:txBody>
      </p:sp>
      <p:sp>
        <p:nvSpPr>
          <p:cNvPr id="6" name="Content Placeholder 5">
            <a:extLst>
              <a:ext uri="{FF2B5EF4-FFF2-40B4-BE49-F238E27FC236}">
                <a16:creationId xmlns:a16="http://schemas.microsoft.com/office/drawing/2014/main" id="{FF50C39D-D599-E345-94B5-3957D22EBDF6}"/>
              </a:ext>
            </a:extLst>
          </p:cNvPr>
          <p:cNvSpPr>
            <a:spLocks noGrp="1"/>
          </p:cNvSpPr>
          <p:nvPr>
            <p:ph idx="1"/>
          </p:nvPr>
        </p:nvSpPr>
        <p:spPr>
          <a:xfrm>
            <a:off x="838200" y="2227961"/>
            <a:ext cx="7915656" cy="4351338"/>
          </a:xfrm>
        </p:spPr>
        <p:txBody>
          <a:bodyPr/>
          <a:lstStyle/>
          <a:p>
            <a:pPr marL="0" indent="0">
              <a:buNone/>
            </a:pPr>
            <a:r>
              <a:rPr lang="en-US" dirty="0">
                <a:hlinkClick r:id="rId2"/>
              </a:rPr>
              <a:t>What Is Life Really Like In Iceland?</a:t>
            </a:r>
            <a:endParaRPr lang="en-US" dirty="0"/>
          </a:p>
          <a:p>
            <a:pPr marL="0" indent="0">
              <a:buNone/>
            </a:pPr>
            <a:r>
              <a:rPr lang="en-US" dirty="0">
                <a:hlinkClick r:id="rId3"/>
              </a:rPr>
              <a:t>St Helena - challenges of constructing an airport on a remote island</a:t>
            </a:r>
            <a:endParaRPr lang="en-US" dirty="0"/>
          </a:p>
          <a:p>
            <a:pPr marL="0" indent="0">
              <a:buNone/>
            </a:pPr>
            <a:r>
              <a:rPr lang="en-US" dirty="0">
                <a:hlinkClick r:id="rId4"/>
              </a:rPr>
              <a:t>Guam: Why America's Most Isolated Territory Exists</a:t>
            </a:r>
            <a:endParaRPr lang="en-US" dirty="0"/>
          </a:p>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AA086A33-368B-9E4C-A145-19AA454E74E1}"/>
              </a:ext>
            </a:extLst>
          </p:cNvPr>
          <p:cNvSpPr txBox="1"/>
          <p:nvPr/>
        </p:nvSpPr>
        <p:spPr>
          <a:xfrm>
            <a:off x="8887968" y="2544933"/>
            <a:ext cx="3060192" cy="1200329"/>
          </a:xfrm>
          <a:prstGeom prst="rect">
            <a:avLst/>
          </a:prstGeom>
          <a:noFill/>
        </p:spPr>
        <p:txBody>
          <a:bodyPr wrap="square" rtlCol="0">
            <a:spAutoFit/>
          </a:bodyPr>
          <a:lstStyle/>
          <a:p>
            <a:pPr algn="ctr"/>
            <a:r>
              <a:rPr lang="en-US" dirty="0"/>
              <a:t>Watch the videos and take notes on the influence of geographic isolation on global interactions.</a:t>
            </a:r>
          </a:p>
        </p:txBody>
      </p:sp>
    </p:spTree>
    <p:extLst>
      <p:ext uri="{BB962C8B-B14F-4D97-AF65-F5344CB8AC3E}">
        <p14:creationId xmlns:p14="http://schemas.microsoft.com/office/powerpoint/2010/main" val="2973962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155D-CE47-7A48-A364-509120103E60}"/>
              </a:ext>
            </a:extLst>
          </p:cNvPr>
          <p:cNvSpPr>
            <a:spLocks noGrp="1"/>
          </p:cNvSpPr>
          <p:nvPr>
            <p:ph type="title"/>
          </p:nvPr>
        </p:nvSpPr>
        <p:spPr/>
        <p:txBody>
          <a:bodyPr>
            <a:normAutofit fontScale="90000"/>
          </a:bodyPr>
          <a:lstStyle/>
          <a:p>
            <a:br>
              <a:rPr lang="en-US" b="1" dirty="0"/>
            </a:br>
            <a:r>
              <a:rPr lang="en-US" dirty="0">
                <a:latin typeface="dearJoe 5 CASUAL PRO" panose="02000000000000000000" pitchFamily="2" charset="0"/>
              </a:rPr>
              <a:t>The potentially limiting effect of geographic isolation </a:t>
            </a:r>
            <a:r>
              <a:rPr lang="en-US" u="sng" dirty="0">
                <a:latin typeface="dearJoe 5 CASUAL PRO" panose="02000000000000000000" pitchFamily="2" charset="0"/>
              </a:rPr>
              <a:t>- landlocked countries</a:t>
            </a:r>
            <a:br>
              <a:rPr lang="en-US" dirty="0">
                <a:latin typeface="dearJoe 5 CASUAL PRO" panose="02000000000000000000" pitchFamily="2" charset="0"/>
              </a:rPr>
            </a:br>
            <a:endParaRPr lang="en-US" dirty="0">
              <a:latin typeface="dearJoe 5 CASUAL PRO" panose="02000000000000000000" pitchFamily="2" charset="0"/>
            </a:endParaRPr>
          </a:p>
        </p:txBody>
      </p:sp>
      <p:sp>
        <p:nvSpPr>
          <p:cNvPr id="3" name="Content Placeholder 2">
            <a:extLst>
              <a:ext uri="{FF2B5EF4-FFF2-40B4-BE49-F238E27FC236}">
                <a16:creationId xmlns:a16="http://schemas.microsoft.com/office/drawing/2014/main" id="{17BFA94F-31E4-F745-A5EC-5AE1CE531B4A}"/>
              </a:ext>
            </a:extLst>
          </p:cNvPr>
          <p:cNvSpPr>
            <a:spLocks noGrp="1"/>
          </p:cNvSpPr>
          <p:nvPr>
            <p:ph idx="1"/>
          </p:nvPr>
        </p:nvSpPr>
        <p:spPr>
          <a:xfrm>
            <a:off x="838200" y="2130425"/>
            <a:ext cx="10515600" cy="4351338"/>
          </a:xfrm>
        </p:spPr>
        <p:txBody>
          <a:bodyPr/>
          <a:lstStyle/>
          <a:p>
            <a:pPr marL="0" indent="0">
              <a:buNone/>
            </a:pPr>
            <a:r>
              <a:rPr lang="en-US" dirty="0">
                <a:hlinkClick r:id="rId2"/>
              </a:rPr>
              <a:t>Nepal's Geographic Challenge</a:t>
            </a:r>
            <a:endParaRPr lang="en-US" dirty="0"/>
          </a:p>
          <a:p>
            <a:pPr marL="0" indent="0">
              <a:buNone/>
            </a:pPr>
            <a:r>
              <a:rPr lang="en-US" dirty="0">
                <a:hlinkClick r:id="rId3"/>
              </a:rPr>
              <a:t>Kyrgyzstan's Geographic Challenge</a:t>
            </a:r>
            <a:endParaRPr lang="en-US" dirty="0"/>
          </a:p>
          <a:p>
            <a:pPr marL="0" indent="0">
              <a:buNone/>
            </a:pPr>
            <a:r>
              <a:rPr lang="en-US" dirty="0">
                <a:hlinkClick r:id="rId4"/>
              </a:rPr>
              <a:t>Why Landlocked Countries Still Have Navies</a:t>
            </a:r>
            <a:endParaRPr lang="en-US" dirty="0"/>
          </a:p>
          <a:p>
            <a:pPr marL="0" indent="0">
              <a:buNone/>
            </a:pPr>
            <a:endParaRPr lang="en-US" dirty="0"/>
          </a:p>
        </p:txBody>
      </p:sp>
      <p:sp>
        <p:nvSpPr>
          <p:cNvPr id="4" name="TextBox 3">
            <a:extLst>
              <a:ext uri="{FF2B5EF4-FFF2-40B4-BE49-F238E27FC236}">
                <a16:creationId xmlns:a16="http://schemas.microsoft.com/office/drawing/2014/main" id="{A5FA414E-7A85-EF4A-B5ED-F7A7FA4E2D3C}"/>
              </a:ext>
            </a:extLst>
          </p:cNvPr>
          <p:cNvSpPr txBox="1"/>
          <p:nvPr/>
        </p:nvSpPr>
        <p:spPr>
          <a:xfrm>
            <a:off x="7680960" y="2252345"/>
            <a:ext cx="3563112" cy="923330"/>
          </a:xfrm>
          <a:prstGeom prst="rect">
            <a:avLst/>
          </a:prstGeom>
          <a:noFill/>
        </p:spPr>
        <p:txBody>
          <a:bodyPr wrap="square" rtlCol="0">
            <a:spAutoFit/>
          </a:bodyPr>
          <a:lstStyle/>
          <a:p>
            <a:pPr algn="ctr"/>
            <a:r>
              <a:rPr lang="en-US" dirty="0"/>
              <a:t>Watch the videos and take notes on the influence of geographic isolation on global interactions.</a:t>
            </a:r>
          </a:p>
        </p:txBody>
      </p:sp>
    </p:spTree>
    <p:extLst>
      <p:ext uri="{BB962C8B-B14F-4D97-AF65-F5344CB8AC3E}">
        <p14:creationId xmlns:p14="http://schemas.microsoft.com/office/powerpoint/2010/main" val="1130707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9C2-89D4-2F40-8246-C6284959F987}"/>
              </a:ext>
            </a:extLst>
          </p:cNvPr>
          <p:cNvSpPr>
            <a:spLocks noGrp="1"/>
          </p:cNvSpPr>
          <p:nvPr>
            <p:ph type="title"/>
          </p:nvPr>
        </p:nvSpPr>
        <p:spPr>
          <a:xfrm>
            <a:off x="583692" y="365125"/>
            <a:ext cx="10770108" cy="1325563"/>
          </a:xfrm>
        </p:spPr>
        <p:txBody>
          <a:bodyPr/>
          <a:lstStyle/>
          <a:p>
            <a:r>
              <a:rPr lang="en-US" dirty="0">
                <a:latin typeface="dearJoe 5 CASUAL PRO" panose="02000000000000000000" pitchFamily="2" charset="0"/>
              </a:rPr>
              <a:t>Geographic isolation at varying scales</a:t>
            </a:r>
            <a:br>
              <a:rPr lang="en-US" dirty="0"/>
            </a:br>
            <a:endParaRPr lang="en-US" dirty="0"/>
          </a:p>
        </p:txBody>
      </p:sp>
      <p:sp>
        <p:nvSpPr>
          <p:cNvPr id="3" name="Content Placeholder 2">
            <a:extLst>
              <a:ext uri="{FF2B5EF4-FFF2-40B4-BE49-F238E27FC236}">
                <a16:creationId xmlns:a16="http://schemas.microsoft.com/office/drawing/2014/main" id="{BCD4F727-A681-814E-AD4B-C1081F99EF7D}"/>
              </a:ext>
            </a:extLst>
          </p:cNvPr>
          <p:cNvSpPr>
            <a:spLocks noGrp="1"/>
          </p:cNvSpPr>
          <p:nvPr>
            <p:ph idx="1"/>
          </p:nvPr>
        </p:nvSpPr>
        <p:spPr>
          <a:xfrm>
            <a:off x="583692" y="1776857"/>
            <a:ext cx="11024616" cy="4351338"/>
          </a:xfrm>
        </p:spPr>
        <p:txBody>
          <a:bodyPr/>
          <a:lstStyle/>
          <a:p>
            <a:pPr marL="0" indent="0">
              <a:buNone/>
            </a:pPr>
            <a:r>
              <a:rPr lang="en-US" dirty="0">
                <a:latin typeface="dearJoe 5 CASUAL PRO" panose="02000000000000000000" pitchFamily="2" charset="0"/>
              </a:rPr>
              <a:t>Using p36-38 of the study guide:</a:t>
            </a:r>
          </a:p>
          <a:p>
            <a:r>
              <a:rPr lang="en-US" dirty="0"/>
              <a:t>Take notes on the </a:t>
            </a:r>
            <a:r>
              <a:rPr lang="en-US" b="1" u="sng" dirty="0"/>
              <a:t>extent to which</a:t>
            </a:r>
            <a:r>
              <a:rPr lang="en-US" b="1" dirty="0"/>
              <a:t> </a:t>
            </a:r>
            <a:r>
              <a:rPr lang="en-US" dirty="0">
                <a:highlight>
                  <a:srgbClr val="00FF00"/>
                </a:highlight>
              </a:rPr>
              <a:t>natural resource availability </a:t>
            </a:r>
            <a:r>
              <a:rPr lang="en-US" dirty="0"/>
              <a:t>affects global interactions/connectivity</a:t>
            </a:r>
          </a:p>
          <a:p>
            <a:pPr marL="0" indent="0">
              <a:buNone/>
            </a:pPr>
            <a:r>
              <a:rPr lang="en-US" dirty="0">
                <a:latin typeface="dearJoe 5 CASUAL PRO" panose="02000000000000000000" pitchFamily="2" charset="0"/>
              </a:rPr>
              <a:t>Using p38 of the study guide:</a:t>
            </a:r>
          </a:p>
          <a:p>
            <a:r>
              <a:rPr lang="en-US" dirty="0"/>
              <a:t>Take notes on </a:t>
            </a:r>
            <a:r>
              <a:rPr lang="en-US" b="1" u="sng" dirty="0"/>
              <a:t>the extent to which</a:t>
            </a:r>
            <a:r>
              <a:rPr lang="en-US" b="1" dirty="0"/>
              <a:t> </a:t>
            </a:r>
            <a:r>
              <a:rPr lang="en-US" dirty="0">
                <a:highlight>
                  <a:srgbClr val="00FF00"/>
                </a:highlight>
              </a:rPr>
              <a:t>physical location </a:t>
            </a:r>
            <a:r>
              <a:rPr lang="en-US" dirty="0"/>
              <a:t>affects global interactions/connectivity. </a:t>
            </a:r>
          </a:p>
        </p:txBody>
      </p:sp>
    </p:spTree>
    <p:extLst>
      <p:ext uri="{BB962C8B-B14F-4D97-AF65-F5344CB8AC3E}">
        <p14:creationId xmlns:p14="http://schemas.microsoft.com/office/powerpoint/2010/main" val="1945393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15FF-35D7-784E-A402-0A595B9C17A6}"/>
              </a:ext>
            </a:extLst>
          </p:cNvPr>
          <p:cNvSpPr>
            <a:spLocks noGrp="1"/>
          </p:cNvSpPr>
          <p:nvPr>
            <p:ph type="title"/>
          </p:nvPr>
        </p:nvSpPr>
        <p:spPr/>
        <p:txBody>
          <a:bodyPr/>
          <a:lstStyle/>
          <a:p>
            <a:r>
              <a:rPr lang="en-US" dirty="0">
                <a:latin typeface="dearJoe 5 CASUAL PRO" panose="02000000000000000000" pitchFamily="2" charset="0"/>
              </a:rPr>
              <a:t>Example exam question</a:t>
            </a:r>
          </a:p>
        </p:txBody>
      </p:sp>
      <p:sp>
        <p:nvSpPr>
          <p:cNvPr id="6" name="Content Placeholder 5">
            <a:extLst>
              <a:ext uri="{FF2B5EF4-FFF2-40B4-BE49-F238E27FC236}">
                <a16:creationId xmlns:a16="http://schemas.microsoft.com/office/drawing/2014/main" id="{3453130D-5E04-7240-BBD5-1BC50B98E647}"/>
              </a:ext>
            </a:extLst>
          </p:cNvPr>
          <p:cNvSpPr>
            <a:spLocks noGrp="1"/>
          </p:cNvSpPr>
          <p:nvPr>
            <p:ph idx="1"/>
          </p:nvPr>
        </p:nvSpPr>
        <p:spPr>
          <a:xfrm>
            <a:off x="838200" y="1825625"/>
            <a:ext cx="10805160" cy="4351338"/>
          </a:xfrm>
        </p:spPr>
        <p:txBody>
          <a:bodyPr/>
          <a:lstStyle/>
          <a:p>
            <a:pPr marL="0" indent="0">
              <a:buNone/>
            </a:pPr>
            <a:r>
              <a:rPr lang="en-US" dirty="0"/>
              <a:t>“The physical environment has a greater influence than political and technological processes upon global interactions.” Discuss this statement. [16</a:t>
            </a:r>
          </a:p>
          <a:p>
            <a:endParaRPr lang="en-US" dirty="0"/>
          </a:p>
        </p:txBody>
      </p:sp>
    </p:spTree>
    <p:extLst>
      <p:ext uri="{BB962C8B-B14F-4D97-AF65-F5344CB8AC3E}">
        <p14:creationId xmlns:p14="http://schemas.microsoft.com/office/powerpoint/2010/main" val="2217429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65C9DA-757E-6842-B13F-7DB9D312A416}"/>
              </a:ext>
            </a:extLst>
          </p:cNvPr>
          <p:cNvPicPr>
            <a:picLocks noGrp="1" noChangeAspect="1"/>
          </p:cNvPicPr>
          <p:nvPr>
            <p:ph idx="1"/>
          </p:nvPr>
        </p:nvPicPr>
        <p:blipFill>
          <a:blip r:embed="rId2"/>
          <a:stretch>
            <a:fillRect/>
          </a:stretch>
        </p:blipFill>
        <p:spPr>
          <a:xfrm>
            <a:off x="838200" y="1690688"/>
            <a:ext cx="10515600" cy="3286125"/>
          </a:xfrm>
        </p:spPr>
      </p:pic>
    </p:spTree>
    <p:extLst>
      <p:ext uri="{BB962C8B-B14F-4D97-AF65-F5344CB8AC3E}">
        <p14:creationId xmlns:p14="http://schemas.microsoft.com/office/powerpoint/2010/main" val="2832218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50F482-6C98-6946-B8D4-8D0C5DAAE40A}"/>
              </a:ext>
            </a:extLst>
          </p:cNvPr>
          <p:cNvPicPr>
            <a:picLocks noGrp="1" noChangeAspect="1"/>
          </p:cNvPicPr>
          <p:nvPr>
            <p:ph idx="1"/>
          </p:nvPr>
        </p:nvPicPr>
        <p:blipFill>
          <a:blip r:embed="rId2"/>
          <a:stretch>
            <a:fillRect/>
          </a:stretch>
        </p:blipFill>
        <p:spPr>
          <a:xfrm>
            <a:off x="1300161" y="0"/>
            <a:ext cx="9072563" cy="6690382"/>
          </a:xfrm>
        </p:spPr>
      </p:pic>
    </p:spTree>
    <p:extLst>
      <p:ext uri="{BB962C8B-B14F-4D97-AF65-F5344CB8AC3E}">
        <p14:creationId xmlns:p14="http://schemas.microsoft.com/office/powerpoint/2010/main" val="39204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EC86C0-7742-AF43-B453-8A485D4FA0CF}"/>
              </a:ext>
            </a:extLst>
          </p:cNvPr>
          <p:cNvSpPr>
            <a:spLocks noGrp="1"/>
          </p:cNvSpPr>
          <p:nvPr>
            <p:ph type="title"/>
          </p:nvPr>
        </p:nvSpPr>
        <p:spPr/>
        <p:txBody>
          <a:bodyPr>
            <a:normAutofit fontScale="90000"/>
          </a:bodyPr>
          <a:lstStyle/>
          <a:p>
            <a:r>
              <a:rPr lang="en-US" dirty="0">
                <a:latin typeface="dearJoe 5 CASUAL PRO" panose="02000000000000000000" pitchFamily="2" charset="0"/>
              </a:rPr>
              <a:t>An overview of global trade in materials, manufactured goods and services</a:t>
            </a:r>
            <a:br>
              <a:rPr lang="en-US" b="1" dirty="0"/>
            </a:br>
            <a:endParaRPr lang="en-US" dirty="0"/>
          </a:p>
        </p:txBody>
      </p:sp>
      <p:pic>
        <p:nvPicPr>
          <p:cNvPr id="7" name="Content Placeholder 6">
            <a:hlinkClick r:id="rId2"/>
            <a:extLst>
              <a:ext uri="{FF2B5EF4-FFF2-40B4-BE49-F238E27FC236}">
                <a16:creationId xmlns:a16="http://schemas.microsoft.com/office/drawing/2014/main" id="{A8FF01C5-1294-4449-AA09-B98D357BFC6B}"/>
              </a:ext>
            </a:extLst>
          </p:cNvPr>
          <p:cNvPicPr>
            <a:picLocks noGrp="1" noChangeAspect="1"/>
          </p:cNvPicPr>
          <p:nvPr>
            <p:ph idx="1"/>
          </p:nvPr>
        </p:nvPicPr>
        <p:blipFill>
          <a:blip r:embed="rId3"/>
          <a:stretch>
            <a:fillRect/>
          </a:stretch>
        </p:blipFill>
        <p:spPr>
          <a:xfrm>
            <a:off x="511817" y="1636358"/>
            <a:ext cx="5206076" cy="2956980"/>
          </a:xfrm>
        </p:spPr>
      </p:pic>
      <p:pic>
        <p:nvPicPr>
          <p:cNvPr id="9" name="Picture 8">
            <a:hlinkClick r:id="rId4"/>
            <a:extLst>
              <a:ext uri="{FF2B5EF4-FFF2-40B4-BE49-F238E27FC236}">
                <a16:creationId xmlns:a16="http://schemas.microsoft.com/office/drawing/2014/main" id="{B35470A9-8C45-DB40-BF8E-475DDDBDA99B}"/>
              </a:ext>
            </a:extLst>
          </p:cNvPr>
          <p:cNvPicPr>
            <a:picLocks noChangeAspect="1"/>
          </p:cNvPicPr>
          <p:nvPr/>
        </p:nvPicPr>
        <p:blipFill>
          <a:blip r:embed="rId5"/>
          <a:stretch>
            <a:fillRect/>
          </a:stretch>
        </p:blipFill>
        <p:spPr>
          <a:xfrm>
            <a:off x="6044276" y="1562501"/>
            <a:ext cx="5381625" cy="3030837"/>
          </a:xfrm>
          <a:prstGeom prst="rect">
            <a:avLst/>
          </a:prstGeom>
        </p:spPr>
      </p:pic>
    </p:spTree>
    <p:extLst>
      <p:ext uri="{BB962C8B-B14F-4D97-AF65-F5344CB8AC3E}">
        <p14:creationId xmlns:p14="http://schemas.microsoft.com/office/powerpoint/2010/main" val="4164356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0B1A-0976-9C41-A6E5-D5DD4325CECE}"/>
              </a:ext>
            </a:extLst>
          </p:cNvPr>
          <p:cNvSpPr>
            <a:spLocks noGrp="1"/>
          </p:cNvSpPr>
          <p:nvPr>
            <p:ph type="title"/>
          </p:nvPr>
        </p:nvSpPr>
        <p:spPr/>
        <p:txBody>
          <a:bodyPr/>
          <a:lstStyle/>
          <a:p>
            <a:r>
              <a:rPr lang="en-US" dirty="0">
                <a:latin typeface="dearJoe 5 CASUAL PRO" panose="02000000000000000000" pitchFamily="2" charset="0"/>
              </a:rPr>
              <a:t>Synthesis </a:t>
            </a:r>
          </a:p>
        </p:txBody>
      </p:sp>
      <p:sp>
        <p:nvSpPr>
          <p:cNvPr id="3" name="Content Placeholder 2">
            <a:extLst>
              <a:ext uri="{FF2B5EF4-FFF2-40B4-BE49-F238E27FC236}">
                <a16:creationId xmlns:a16="http://schemas.microsoft.com/office/drawing/2014/main" id="{F299AFD4-D396-4C4F-8798-6BD1B0DD10DD}"/>
              </a:ext>
            </a:extLst>
          </p:cNvPr>
          <p:cNvSpPr>
            <a:spLocks noGrp="1"/>
          </p:cNvSpPr>
          <p:nvPr>
            <p:ph idx="1"/>
          </p:nvPr>
        </p:nvSpPr>
        <p:spPr/>
        <p:txBody>
          <a:bodyPr/>
          <a:lstStyle/>
          <a:p>
            <a:r>
              <a:rPr lang="en-US" dirty="0"/>
              <a:t>There has been rising industrial demand for resources and due to the </a:t>
            </a:r>
            <a:r>
              <a:rPr lang="en-US" b="1" dirty="0"/>
              <a:t>global middle class </a:t>
            </a:r>
            <a:r>
              <a:rPr lang="en-US" dirty="0"/>
              <a:t>there has been increased consumer demand for food, gas and petrol etc.  </a:t>
            </a:r>
          </a:p>
          <a:p>
            <a:r>
              <a:rPr lang="en-US" dirty="0"/>
              <a:t>The rising middle class also has led to an increase in services such as tourism. </a:t>
            </a:r>
          </a:p>
        </p:txBody>
      </p:sp>
    </p:spTree>
    <p:extLst>
      <p:ext uri="{BB962C8B-B14F-4D97-AF65-F5344CB8AC3E}">
        <p14:creationId xmlns:p14="http://schemas.microsoft.com/office/powerpoint/2010/main" val="397434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9EF9-D0CE-9A4F-BED3-51F386D3195B}"/>
              </a:ext>
            </a:extLst>
          </p:cNvPr>
          <p:cNvSpPr>
            <a:spLocks noGrp="1"/>
          </p:cNvSpPr>
          <p:nvPr>
            <p:ph type="title"/>
          </p:nvPr>
        </p:nvSpPr>
        <p:spPr>
          <a:xfrm>
            <a:off x="224588" y="233039"/>
            <a:ext cx="3774143" cy="1325563"/>
          </a:xfrm>
        </p:spPr>
        <p:txBody>
          <a:bodyPr/>
          <a:lstStyle/>
          <a:p>
            <a:r>
              <a:rPr lang="en-US" dirty="0">
                <a:latin typeface="dearJoe 5 CASUAL PRO" panose="02000000000000000000" pitchFamily="2" charset="0"/>
              </a:rPr>
              <a:t>Trade in goods</a:t>
            </a:r>
            <a:endParaRPr lang="en-US" dirty="0"/>
          </a:p>
        </p:txBody>
      </p:sp>
      <p:pic>
        <p:nvPicPr>
          <p:cNvPr id="5" name="Picture 4">
            <a:extLst>
              <a:ext uri="{FF2B5EF4-FFF2-40B4-BE49-F238E27FC236}">
                <a16:creationId xmlns:a16="http://schemas.microsoft.com/office/drawing/2014/main" id="{5692771D-C1B8-9D43-B009-C3FC5791CEF4}"/>
              </a:ext>
            </a:extLst>
          </p:cNvPr>
          <p:cNvPicPr>
            <a:picLocks noChangeAspect="1"/>
          </p:cNvPicPr>
          <p:nvPr/>
        </p:nvPicPr>
        <p:blipFill>
          <a:blip r:embed="rId2"/>
          <a:stretch>
            <a:fillRect/>
          </a:stretch>
        </p:blipFill>
        <p:spPr>
          <a:xfrm>
            <a:off x="4245057" y="2929121"/>
            <a:ext cx="6382022" cy="3676215"/>
          </a:xfrm>
          <a:prstGeom prst="rect">
            <a:avLst/>
          </a:prstGeom>
        </p:spPr>
      </p:pic>
      <p:sp>
        <p:nvSpPr>
          <p:cNvPr id="6" name="Rectangle 5">
            <a:extLst>
              <a:ext uri="{FF2B5EF4-FFF2-40B4-BE49-F238E27FC236}">
                <a16:creationId xmlns:a16="http://schemas.microsoft.com/office/drawing/2014/main" id="{B062FAA7-FA7D-E848-A267-A73F8F1EAE79}"/>
              </a:ext>
            </a:extLst>
          </p:cNvPr>
          <p:cNvSpPr/>
          <p:nvPr/>
        </p:nvSpPr>
        <p:spPr>
          <a:xfrm>
            <a:off x="374652" y="1840832"/>
            <a:ext cx="3533774" cy="3139321"/>
          </a:xfrm>
          <a:prstGeom prst="rect">
            <a:avLst/>
          </a:prstGeom>
        </p:spPr>
        <p:txBody>
          <a:bodyPr wrap="square">
            <a:spAutoFit/>
          </a:bodyPr>
          <a:lstStyle/>
          <a:p>
            <a:r>
              <a:rPr lang="en-US" b="1" i="0" u="none" strike="noStrike" dirty="0">
                <a:solidFill>
                  <a:srgbClr val="3F3F3F"/>
                </a:solidFill>
                <a:effectLst/>
                <a:latin typeface="Open Sans"/>
              </a:rPr>
              <a:t>Task 1</a:t>
            </a:r>
            <a:r>
              <a:rPr lang="en-US" b="0" i="0" u="none" strike="noStrike" dirty="0">
                <a:solidFill>
                  <a:srgbClr val="3F3F3F"/>
                </a:solidFill>
                <a:effectLst/>
                <a:latin typeface="Open Sans"/>
              </a:rPr>
              <a:t> - C</a:t>
            </a:r>
            <a:r>
              <a:rPr lang="en-US" b="1" i="0" u="sng" dirty="0">
                <a:solidFill>
                  <a:srgbClr val="4F4F4E"/>
                </a:solidFill>
                <a:effectLst/>
                <a:latin typeface="Open Sans"/>
                <a:hlinkClick r:id="rId3"/>
              </a:rPr>
              <a:t>lick here</a:t>
            </a:r>
            <a:r>
              <a:rPr lang="en-US" b="0" i="0" u="none" strike="noStrike" dirty="0">
                <a:solidFill>
                  <a:srgbClr val="3F3F3F"/>
                </a:solidFill>
                <a:effectLst/>
                <a:latin typeface="Open Sans"/>
              </a:rPr>
              <a:t> to be taken to the OECD (</a:t>
            </a:r>
            <a:r>
              <a:rPr lang="en-US" b="0" i="0" u="none" strike="noStrike" dirty="0" err="1">
                <a:solidFill>
                  <a:srgbClr val="3F3F3F"/>
                </a:solidFill>
                <a:effectLst/>
                <a:latin typeface="Open Sans"/>
              </a:rPr>
              <a:t>Organisation</a:t>
            </a:r>
            <a:r>
              <a:rPr lang="en-US" b="0" i="0" u="none" strike="noStrike" dirty="0">
                <a:solidFill>
                  <a:srgbClr val="3F3F3F"/>
                </a:solidFill>
                <a:effectLst/>
                <a:latin typeface="Open Sans"/>
              </a:rPr>
              <a:t> for Economic Co-operation and Development)</a:t>
            </a:r>
          </a:p>
          <a:p>
            <a:endParaRPr lang="en-US" dirty="0">
              <a:solidFill>
                <a:srgbClr val="3F3F3F"/>
              </a:solidFill>
              <a:latin typeface="Open Sans"/>
            </a:endParaRPr>
          </a:p>
          <a:p>
            <a:r>
              <a:rPr lang="en-US" b="1" dirty="0"/>
              <a:t>Task 2 -</a:t>
            </a:r>
            <a:r>
              <a:rPr lang="en-US" dirty="0"/>
              <a:t> Using a copy of the graph above, describe the global pattern in the trade of goods. Make reference to G7, G20 and a comparison between the E.U and PRC. </a:t>
            </a:r>
          </a:p>
        </p:txBody>
      </p:sp>
      <p:sp>
        <p:nvSpPr>
          <p:cNvPr id="8" name="TextBox 7">
            <a:extLst>
              <a:ext uri="{FF2B5EF4-FFF2-40B4-BE49-F238E27FC236}">
                <a16:creationId xmlns:a16="http://schemas.microsoft.com/office/drawing/2014/main" id="{3D850319-04D9-D346-BDC1-B8E67022E651}"/>
              </a:ext>
            </a:extLst>
          </p:cNvPr>
          <p:cNvSpPr txBox="1"/>
          <p:nvPr/>
        </p:nvSpPr>
        <p:spPr>
          <a:xfrm>
            <a:off x="284345" y="5262383"/>
            <a:ext cx="3714387" cy="923330"/>
          </a:xfrm>
          <a:prstGeom prst="rect">
            <a:avLst/>
          </a:prstGeom>
          <a:solidFill>
            <a:srgbClr val="FFFF00"/>
          </a:solidFill>
        </p:spPr>
        <p:txBody>
          <a:bodyPr wrap="square" rtlCol="0">
            <a:spAutoFit/>
          </a:bodyPr>
          <a:lstStyle/>
          <a:p>
            <a:r>
              <a:rPr lang="en-US" dirty="0">
                <a:latin typeface="dearJoe 5 CASUAL PRO" panose="02000000000000000000" pitchFamily="2" charset="0"/>
              </a:rPr>
              <a:t>Extra reading: </a:t>
            </a:r>
            <a:r>
              <a:rPr lang="en-US" dirty="0"/>
              <a:t>Kognity </a:t>
            </a:r>
            <a:r>
              <a:rPr lang="en-US" b="1" dirty="0"/>
              <a:t>4.2.4 </a:t>
            </a:r>
          </a:p>
          <a:p>
            <a:r>
              <a:rPr lang="en-US" b="1" dirty="0"/>
              <a:t>Global trade in manufactured goods and services</a:t>
            </a:r>
          </a:p>
        </p:txBody>
      </p:sp>
      <p:sp>
        <p:nvSpPr>
          <p:cNvPr id="4" name="TextBox 3">
            <a:extLst>
              <a:ext uri="{FF2B5EF4-FFF2-40B4-BE49-F238E27FC236}">
                <a16:creationId xmlns:a16="http://schemas.microsoft.com/office/drawing/2014/main" id="{CF324EEA-49DA-C843-B5C1-C4F6A0D3E626}"/>
              </a:ext>
            </a:extLst>
          </p:cNvPr>
          <p:cNvSpPr txBox="1"/>
          <p:nvPr/>
        </p:nvSpPr>
        <p:spPr>
          <a:xfrm>
            <a:off x="4499811" y="31977"/>
            <a:ext cx="7692190" cy="1477328"/>
          </a:xfrm>
          <a:prstGeom prst="rect">
            <a:avLst/>
          </a:prstGeom>
          <a:noFill/>
        </p:spPr>
        <p:txBody>
          <a:bodyPr wrap="square" rtlCol="0">
            <a:spAutoFit/>
          </a:bodyPr>
          <a:lstStyle/>
          <a:p>
            <a:r>
              <a:rPr lang="en-US" dirty="0">
                <a:solidFill>
                  <a:srgbClr val="FF0000"/>
                </a:solidFill>
              </a:rPr>
              <a:t>The 34 OECD member countries are: Australia, Austria, Belgium, Canada, Chile, Czech Republic, Denmark, Estonia, Finland, France, Germany, Greece, Hungary, Iceland, Ireland, Israel, Italy, Japan, Korea, Luxembourg, Mexico, the Netherlands, New Zealand, Norway, Poland, Portugal, Slovak Republic, Slovenia, Spain, Sweden, Switzerland, Turkey, the United Kingdom, and the United States.</a:t>
            </a:r>
          </a:p>
        </p:txBody>
      </p:sp>
      <p:sp>
        <p:nvSpPr>
          <p:cNvPr id="7" name="Rectangle 6">
            <a:extLst>
              <a:ext uri="{FF2B5EF4-FFF2-40B4-BE49-F238E27FC236}">
                <a16:creationId xmlns:a16="http://schemas.microsoft.com/office/drawing/2014/main" id="{A05BED7C-9E34-6146-BE53-325CA3984EE3}"/>
              </a:ext>
            </a:extLst>
          </p:cNvPr>
          <p:cNvSpPr/>
          <p:nvPr/>
        </p:nvSpPr>
        <p:spPr>
          <a:xfrm>
            <a:off x="4499811" y="1451794"/>
            <a:ext cx="7692189" cy="1477328"/>
          </a:xfrm>
          <a:prstGeom prst="rect">
            <a:avLst/>
          </a:prstGeom>
        </p:spPr>
        <p:txBody>
          <a:bodyPr wrap="square">
            <a:spAutoFit/>
          </a:bodyPr>
          <a:lstStyle/>
          <a:p>
            <a:r>
              <a:rPr lang="en-US" dirty="0">
                <a:solidFill>
                  <a:srgbClr val="000000"/>
                </a:solidFill>
              </a:rPr>
              <a:t>The </a:t>
            </a:r>
            <a:r>
              <a:rPr lang="en-US" dirty="0" err="1">
                <a:solidFill>
                  <a:srgbClr val="000000"/>
                </a:solidFill>
              </a:rPr>
              <a:t>Organisation</a:t>
            </a:r>
            <a:r>
              <a:rPr lang="en-US" dirty="0">
                <a:solidFill>
                  <a:srgbClr val="000000"/>
                </a:solidFill>
              </a:rPr>
              <a:t> for Economic Co-operation and Development (OECD) was established in 1961. Today, the OECD is a forum of 34 </a:t>
            </a:r>
            <a:r>
              <a:rPr lang="en-US" dirty="0" err="1">
                <a:solidFill>
                  <a:srgbClr val="000000"/>
                </a:solidFill>
              </a:rPr>
              <a:t>industrialised</a:t>
            </a:r>
            <a:r>
              <a:rPr lang="en-US" dirty="0">
                <a:solidFill>
                  <a:srgbClr val="000000"/>
                </a:solidFill>
              </a:rPr>
              <a:t> countries that develops and promotes economic and social policies. The OECD acts on behalf of and in collaboration with its member governments to promote free market policies and trade.</a:t>
            </a:r>
            <a:endParaRPr lang="en-US" dirty="0"/>
          </a:p>
        </p:txBody>
      </p:sp>
      <p:sp>
        <p:nvSpPr>
          <p:cNvPr id="9" name="Rectangle 8">
            <a:extLst>
              <a:ext uri="{FF2B5EF4-FFF2-40B4-BE49-F238E27FC236}">
                <a16:creationId xmlns:a16="http://schemas.microsoft.com/office/drawing/2014/main" id="{A50FEE98-FB25-8E44-9474-ACA7B8334FBD}"/>
              </a:ext>
            </a:extLst>
          </p:cNvPr>
          <p:cNvSpPr/>
          <p:nvPr/>
        </p:nvSpPr>
        <p:spPr>
          <a:xfrm>
            <a:off x="4331369" y="6420671"/>
            <a:ext cx="7362740" cy="369332"/>
          </a:xfrm>
          <a:prstGeom prst="rect">
            <a:avLst/>
          </a:prstGeom>
        </p:spPr>
        <p:txBody>
          <a:bodyPr wrap="square">
            <a:spAutoFit/>
          </a:bodyPr>
          <a:lstStyle/>
          <a:p>
            <a:r>
              <a:rPr lang="en-US" dirty="0">
                <a:hlinkClick r:id="rId3"/>
              </a:rPr>
              <a:t>https://data.oecd.org/trade/trade-in-goods.htm#indicator-chart</a:t>
            </a:r>
            <a:endParaRPr lang="en-US" dirty="0"/>
          </a:p>
        </p:txBody>
      </p:sp>
    </p:spTree>
    <p:extLst>
      <p:ext uri="{BB962C8B-B14F-4D97-AF65-F5344CB8AC3E}">
        <p14:creationId xmlns:p14="http://schemas.microsoft.com/office/powerpoint/2010/main" val="1122735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C481-D4D0-7547-B01A-0E8BF1602B05}"/>
              </a:ext>
            </a:extLst>
          </p:cNvPr>
          <p:cNvSpPr>
            <a:spLocks noGrp="1"/>
          </p:cNvSpPr>
          <p:nvPr>
            <p:ph type="title"/>
          </p:nvPr>
        </p:nvSpPr>
        <p:spPr/>
        <p:txBody>
          <a:bodyPr/>
          <a:lstStyle/>
          <a:p>
            <a:r>
              <a:rPr lang="en-US" dirty="0">
                <a:latin typeface="dearJoe 5 CASUAL PRO" panose="02000000000000000000" pitchFamily="2" charset="0"/>
              </a:rPr>
              <a:t>Trade in services</a:t>
            </a:r>
          </a:p>
        </p:txBody>
      </p:sp>
      <p:pic>
        <p:nvPicPr>
          <p:cNvPr id="5" name="Content Placeholder 4">
            <a:extLst>
              <a:ext uri="{FF2B5EF4-FFF2-40B4-BE49-F238E27FC236}">
                <a16:creationId xmlns:a16="http://schemas.microsoft.com/office/drawing/2014/main" id="{388073D8-5C25-D949-BECC-E3FB1D57A4B5}"/>
              </a:ext>
            </a:extLst>
          </p:cNvPr>
          <p:cNvPicPr>
            <a:picLocks noGrp="1" noChangeAspect="1"/>
          </p:cNvPicPr>
          <p:nvPr>
            <p:ph idx="1"/>
          </p:nvPr>
        </p:nvPicPr>
        <p:blipFill>
          <a:blip r:embed="rId2"/>
          <a:stretch>
            <a:fillRect/>
          </a:stretch>
        </p:blipFill>
        <p:spPr>
          <a:xfrm>
            <a:off x="538162" y="1462088"/>
            <a:ext cx="8050212" cy="5395912"/>
          </a:xfrm>
        </p:spPr>
      </p:pic>
      <p:sp>
        <p:nvSpPr>
          <p:cNvPr id="6" name="TextBox 5">
            <a:extLst>
              <a:ext uri="{FF2B5EF4-FFF2-40B4-BE49-F238E27FC236}">
                <a16:creationId xmlns:a16="http://schemas.microsoft.com/office/drawing/2014/main" id="{C52D0754-BD03-C843-9EFB-D4B5C1A683A5}"/>
              </a:ext>
            </a:extLst>
          </p:cNvPr>
          <p:cNvSpPr txBox="1"/>
          <p:nvPr/>
        </p:nvSpPr>
        <p:spPr>
          <a:xfrm>
            <a:off x="8286750" y="542925"/>
            <a:ext cx="3500438" cy="4801314"/>
          </a:xfrm>
          <a:prstGeom prst="rect">
            <a:avLst/>
          </a:prstGeom>
          <a:noFill/>
        </p:spPr>
        <p:txBody>
          <a:bodyPr wrap="square" rtlCol="0">
            <a:spAutoFit/>
          </a:bodyPr>
          <a:lstStyle/>
          <a:p>
            <a:r>
              <a:rPr lang="en-US" dirty="0">
                <a:hlinkClick r:id="rId3"/>
              </a:rPr>
              <a:t>https://data.oecd.org/trade/trade-in-services.htm#indicator-chart</a:t>
            </a:r>
            <a:endParaRPr lang="en-US" dirty="0"/>
          </a:p>
          <a:p>
            <a:endParaRPr lang="en-US" dirty="0"/>
          </a:p>
          <a:p>
            <a:r>
              <a:rPr lang="en-US" b="1" dirty="0"/>
              <a:t>​Task 3</a:t>
            </a:r>
            <a:r>
              <a:rPr lang="en-US" dirty="0"/>
              <a:t> - Using </a:t>
            </a:r>
            <a:r>
              <a:rPr lang="en-US" b="1" u="sng" dirty="0">
                <a:hlinkClick r:id="rId3"/>
              </a:rPr>
              <a:t>this OECD website</a:t>
            </a:r>
            <a:r>
              <a:rPr lang="en-US" dirty="0"/>
              <a:t> page, define 'Trade in Services’. </a:t>
            </a:r>
          </a:p>
          <a:p>
            <a:endParaRPr lang="en-US" dirty="0"/>
          </a:p>
          <a:p>
            <a:r>
              <a:rPr lang="en-US" b="1" dirty="0"/>
              <a:t>Task 4 -</a:t>
            </a:r>
            <a:r>
              <a:rPr lang="en-US" dirty="0"/>
              <a:t> Using a copy of the graph above, describe the global pattern in the trade of services. Make reference to G7, G20 and a comparison between the E.U and PRC. </a:t>
            </a:r>
            <a:br>
              <a:rPr lang="en-US" dirty="0"/>
            </a:br>
            <a:br>
              <a:rPr lang="en-US" dirty="0"/>
            </a:br>
            <a:r>
              <a:rPr lang="en-US" b="1" dirty="0"/>
              <a:t>Task 5 </a:t>
            </a:r>
            <a:r>
              <a:rPr lang="en-US" dirty="0"/>
              <a:t>-  State the trade that has greater financial importance globally. </a:t>
            </a:r>
          </a:p>
        </p:txBody>
      </p:sp>
      <p:sp>
        <p:nvSpPr>
          <p:cNvPr id="7" name="TextBox 6">
            <a:extLst>
              <a:ext uri="{FF2B5EF4-FFF2-40B4-BE49-F238E27FC236}">
                <a16:creationId xmlns:a16="http://schemas.microsoft.com/office/drawing/2014/main" id="{50CA08AD-0AF8-E249-84DD-8F05615A83A9}"/>
              </a:ext>
            </a:extLst>
          </p:cNvPr>
          <p:cNvSpPr txBox="1"/>
          <p:nvPr/>
        </p:nvSpPr>
        <p:spPr>
          <a:xfrm>
            <a:off x="8179775" y="5522039"/>
            <a:ext cx="3714387" cy="923330"/>
          </a:xfrm>
          <a:prstGeom prst="rect">
            <a:avLst/>
          </a:prstGeom>
          <a:solidFill>
            <a:srgbClr val="FFFF00"/>
          </a:solidFill>
        </p:spPr>
        <p:txBody>
          <a:bodyPr wrap="square" rtlCol="0">
            <a:spAutoFit/>
          </a:bodyPr>
          <a:lstStyle/>
          <a:p>
            <a:r>
              <a:rPr lang="en-US" dirty="0">
                <a:latin typeface="dearJoe 5 CASUAL PRO" panose="02000000000000000000" pitchFamily="2" charset="0"/>
              </a:rPr>
              <a:t>Extra reading: </a:t>
            </a:r>
            <a:r>
              <a:rPr lang="en-US" dirty="0"/>
              <a:t>Kognity </a:t>
            </a:r>
            <a:r>
              <a:rPr lang="en-US" b="1" dirty="0"/>
              <a:t>4.2.4 </a:t>
            </a:r>
          </a:p>
          <a:p>
            <a:r>
              <a:rPr lang="en-US" b="1" dirty="0"/>
              <a:t>Global trade in manufactured goods and services</a:t>
            </a:r>
          </a:p>
        </p:txBody>
      </p:sp>
    </p:spTree>
    <p:extLst>
      <p:ext uri="{BB962C8B-B14F-4D97-AF65-F5344CB8AC3E}">
        <p14:creationId xmlns:p14="http://schemas.microsoft.com/office/powerpoint/2010/main" val="4213552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5994-0D03-0F47-AA0D-CF8562459639}"/>
              </a:ext>
            </a:extLst>
          </p:cNvPr>
          <p:cNvSpPr>
            <a:spLocks noGrp="1"/>
          </p:cNvSpPr>
          <p:nvPr>
            <p:ph type="title"/>
          </p:nvPr>
        </p:nvSpPr>
        <p:spPr/>
        <p:txBody>
          <a:bodyPr/>
          <a:lstStyle/>
          <a:p>
            <a:r>
              <a:rPr lang="en-US" dirty="0">
                <a:latin typeface="dearJoe 5 CASUAL PRO" panose="02000000000000000000" pitchFamily="2" charset="0"/>
              </a:rPr>
              <a:t>Synthesis: Core and periphery </a:t>
            </a:r>
          </a:p>
        </p:txBody>
      </p:sp>
      <p:sp>
        <p:nvSpPr>
          <p:cNvPr id="3" name="Content Placeholder 2">
            <a:extLst>
              <a:ext uri="{FF2B5EF4-FFF2-40B4-BE49-F238E27FC236}">
                <a16:creationId xmlns:a16="http://schemas.microsoft.com/office/drawing/2014/main" id="{B05F69B1-BBF5-7344-994E-41F5EAE35308}"/>
              </a:ext>
            </a:extLst>
          </p:cNvPr>
          <p:cNvSpPr>
            <a:spLocks noGrp="1"/>
          </p:cNvSpPr>
          <p:nvPr>
            <p:ph idx="1"/>
          </p:nvPr>
        </p:nvSpPr>
        <p:spPr/>
        <p:txBody>
          <a:bodyPr>
            <a:normAutofit/>
          </a:bodyPr>
          <a:lstStyle/>
          <a:p>
            <a:pPr marL="0" indent="0">
              <a:buNone/>
            </a:pPr>
            <a:r>
              <a:rPr lang="en-US" dirty="0"/>
              <a:t>In the past the developed world </a:t>
            </a:r>
            <a:r>
              <a:rPr lang="en-US" b="1" dirty="0"/>
              <a:t>‘core’ </a:t>
            </a:r>
            <a:r>
              <a:rPr lang="en-US" dirty="0"/>
              <a:t>regions of Europe and North America exploited the human and natural resources of the much larger and less developed </a:t>
            </a:r>
            <a:r>
              <a:rPr lang="en-US" b="1" dirty="0"/>
              <a:t>‘periphery’ </a:t>
            </a:r>
            <a:r>
              <a:rPr lang="en-US" dirty="0"/>
              <a:t>regions of Asia, Africa and Latin America. </a:t>
            </a:r>
          </a:p>
          <a:p>
            <a:pPr marL="0" indent="0">
              <a:buNone/>
            </a:pPr>
            <a:r>
              <a:rPr lang="en-US" dirty="0"/>
              <a:t>There has now been a </a:t>
            </a:r>
            <a:r>
              <a:rPr lang="en-US" b="1" dirty="0"/>
              <a:t>global shift in production e.g. </a:t>
            </a:r>
            <a:r>
              <a:rPr lang="en-US" dirty="0"/>
              <a:t>the rise of South Korea, and later China, as areas of innovation in areas such as manufacturing technological components for telecommunications (e.g. Samsung). </a:t>
            </a:r>
          </a:p>
          <a:p>
            <a:pPr marL="0" indent="0">
              <a:buNone/>
            </a:pPr>
            <a:r>
              <a:rPr lang="en-US" dirty="0"/>
              <a:t>There has also been a shift in </a:t>
            </a:r>
            <a:r>
              <a:rPr lang="en-US" b="1" dirty="0"/>
              <a:t>consumption </a:t>
            </a:r>
            <a:r>
              <a:rPr lang="en-US" dirty="0"/>
              <a:t>– e.g. 1 billion mobile devices have been sold in India. </a:t>
            </a:r>
          </a:p>
        </p:txBody>
      </p:sp>
    </p:spTree>
    <p:extLst>
      <p:ext uri="{BB962C8B-B14F-4D97-AF65-F5344CB8AC3E}">
        <p14:creationId xmlns:p14="http://schemas.microsoft.com/office/powerpoint/2010/main" val="3480117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826</Words>
  <Application>Microsoft Macintosh PowerPoint</Application>
  <PresentationFormat>Widescreen</PresentationFormat>
  <Paragraphs>87</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dearJoe 5 CASUAL PRO</vt:lpstr>
      <vt:lpstr>Open Sans</vt:lpstr>
      <vt:lpstr>Office Theme</vt:lpstr>
      <vt:lpstr>Global trade </vt:lpstr>
      <vt:lpstr>PowerPoint Presentation</vt:lpstr>
      <vt:lpstr>PowerPoint Presentation</vt:lpstr>
      <vt:lpstr>PowerPoint Presentation</vt:lpstr>
      <vt:lpstr>An overview of global trade in materials, manufactured goods and services </vt:lpstr>
      <vt:lpstr>Synthesis </vt:lpstr>
      <vt:lpstr>Trade in goods</vt:lpstr>
      <vt:lpstr>Trade in services</vt:lpstr>
      <vt:lpstr>Synthesis: Core and periphery </vt:lpstr>
      <vt:lpstr>Raw materials  </vt:lpstr>
      <vt:lpstr>Concepts</vt:lpstr>
      <vt:lpstr>Power struggle </vt:lpstr>
      <vt:lpstr>The influence of the physical environment on global interactions </vt:lpstr>
      <vt:lpstr>IB Objectives:</vt:lpstr>
      <vt:lpstr>Objectives</vt:lpstr>
      <vt:lpstr>What are natural resources?</vt:lpstr>
      <vt:lpstr>Influence of the Physical Environment </vt:lpstr>
      <vt:lpstr> The influence of the physical environment on global interactions - natural resource availability </vt:lpstr>
      <vt:lpstr>Influence of the Physical Environment</vt:lpstr>
      <vt:lpstr> The potentially limiting effect of geographic isolation - remote island nations </vt:lpstr>
      <vt:lpstr> The potentially limiting effect of geographic isolation - landlocked countries </vt:lpstr>
      <vt:lpstr>Geographic isolation at varying scales </vt:lpstr>
      <vt:lpstr>Example exam question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Ruth Capper</cp:lastModifiedBy>
  <cp:revision>14</cp:revision>
  <dcterms:created xsi:type="dcterms:W3CDTF">2018-10-21T18:16:48Z</dcterms:created>
  <dcterms:modified xsi:type="dcterms:W3CDTF">2018-10-22T17:51:28Z</dcterms:modified>
</cp:coreProperties>
</file>