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9" r:id="rId2"/>
    <p:sldId id="270" r:id="rId3"/>
    <p:sldId id="281" r:id="rId4"/>
    <p:sldId id="276" r:id="rId5"/>
    <p:sldId id="273" r:id="rId6"/>
    <p:sldId id="277" r:id="rId7"/>
    <p:sldId id="278" r:id="rId8"/>
    <p:sldId id="257" r:id="rId9"/>
    <p:sldId id="272" r:id="rId10"/>
    <p:sldId id="258" r:id="rId11"/>
    <p:sldId id="260" r:id="rId12"/>
    <p:sldId id="282" r:id="rId13"/>
    <p:sldId id="262" r:id="rId14"/>
    <p:sldId id="266" r:id="rId15"/>
    <p:sldId id="279" r:id="rId16"/>
    <p:sldId id="267" r:id="rId17"/>
    <p:sldId id="275" r:id="rId18"/>
    <p:sldId id="280" r:id="rId19"/>
    <p:sldId id="268" r:id="rId20"/>
    <p:sldId id="261" r:id="rId21"/>
    <p:sldId id="274" r:id="rId22"/>
    <p:sldId id="264" r:id="rId23"/>
    <p:sldId id="259" r:id="rId24"/>
    <p:sldId id="263" r:id="rId25"/>
    <p:sldId id="26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10" autoAdjust="0"/>
    <p:restoredTop sz="94660"/>
  </p:normalViewPr>
  <p:slideViewPr>
    <p:cSldViewPr snapToGrid="0">
      <p:cViewPr varScale="1">
        <p:scale>
          <a:sx n="87" d="100"/>
          <a:sy n="87" d="100"/>
        </p:scale>
        <p:origin x="216" y="10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869DC-E95B-714F-BBC9-4128ED49274B}" type="datetimeFigureOut">
              <a:rPr lang="en-US" smtClean="0"/>
              <a:t>9/24/17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BC2B82-1950-4A47-A0CF-D4FA62CC7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79B76-74A0-451F-A92A-E9DBCF0C079E}" type="datetimeFigureOut">
              <a:rPr lang="en-US" smtClean="0"/>
              <a:t>9/24/17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FD537-CDA0-45FB-B3B0-60EA9C8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8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79B76-74A0-451F-A92A-E9DBCF0C079E}" type="datetimeFigureOut">
              <a:rPr lang="en-US" smtClean="0"/>
              <a:t>9/24/17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FD537-CDA0-45FB-B3B0-60EA9C8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75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79B76-74A0-451F-A92A-E9DBCF0C079E}" type="datetimeFigureOut">
              <a:rPr lang="en-US" smtClean="0"/>
              <a:t>9/24/17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FD537-CDA0-45FB-B3B0-60EA9C8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82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79B76-74A0-451F-A92A-E9DBCF0C079E}" type="datetimeFigureOut">
              <a:rPr lang="en-US" smtClean="0"/>
              <a:t>9/24/17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FD537-CDA0-45FB-B3B0-60EA9C8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8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79B76-74A0-451F-A92A-E9DBCF0C079E}" type="datetimeFigureOut">
              <a:rPr lang="en-US" smtClean="0"/>
              <a:t>9/24/17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FD537-CDA0-45FB-B3B0-60EA9C8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6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79B76-74A0-451F-A92A-E9DBCF0C079E}" type="datetimeFigureOut">
              <a:rPr lang="en-US" smtClean="0"/>
              <a:t>9/24/17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FD537-CDA0-45FB-B3B0-60EA9C8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40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79B76-74A0-451F-A92A-E9DBCF0C079E}" type="datetimeFigureOut">
              <a:rPr lang="en-US" smtClean="0"/>
              <a:t>9/24/17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FD537-CDA0-45FB-B3B0-60EA9C8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99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79B76-74A0-451F-A92A-E9DBCF0C079E}" type="datetimeFigureOut">
              <a:rPr lang="en-US" smtClean="0"/>
              <a:t>9/24/17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FD537-CDA0-45FB-B3B0-60EA9C8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6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79B76-74A0-451F-A92A-E9DBCF0C079E}" type="datetimeFigureOut">
              <a:rPr lang="en-US" smtClean="0"/>
              <a:t>9/24/17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FD537-CDA0-45FB-B3B0-60EA9C8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18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79B76-74A0-451F-A92A-E9DBCF0C079E}" type="datetimeFigureOut">
              <a:rPr lang="en-US" smtClean="0"/>
              <a:t>9/24/17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FD537-CDA0-45FB-B3B0-60EA9C8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82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79B76-74A0-451F-A92A-E9DBCF0C079E}" type="datetimeFigureOut">
              <a:rPr lang="en-US" smtClean="0"/>
              <a:t>9/24/17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FD537-CDA0-45FB-B3B0-60EA9C8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39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79B76-74A0-451F-A92A-E9DBCF0C079E}" type="datetimeFigureOut">
              <a:rPr lang="en-US" smtClean="0"/>
              <a:t>9/24/17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FD537-CDA0-45FB-B3B0-60EA9C8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8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/maps/place/Sacred+Rock/@-13.163162,-72.544963,15z/data=!4m2!3m1!1s0x0:0xf93ce5c49abc49fa?hl=en-US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visit.com/tour/machupicchu" TargetMode="External"/><Relationship Id="rId3" Type="http://schemas.openxmlformats.org/officeDocument/2006/relationships/image" Target="../media/image9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rurail.com/" TargetMode="External"/><Relationship Id="rId4" Type="http://schemas.openxmlformats.org/officeDocument/2006/relationships/hyperlink" Target="http://www.belmond.com/hiram-bingham-train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incarail.com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geographyfieldwork.com/MachuTourismManagement.htm" TargetMode="External"/><Relationship Id="rId4" Type="http://schemas.openxmlformats.org/officeDocument/2006/relationships/hyperlink" Target="http://geographyfieldwork.com/MachuTourismAttitudes.htm" TargetMode="External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eographyfieldwork.com/MachuTourismImpact.htm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2/04/0415_020415_machu_2.html" TargetMode="External"/><Relationship Id="rId4" Type="http://schemas.openxmlformats.org/officeDocument/2006/relationships/hyperlink" Target="http://www.theguardian.com/travel/blog/2008/apr/24/isitoktovisitmachupicchu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elegraph.co.uk/travel/destinations/south-america/peru/articles/machu-picchu-new-rules-for-access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8297"/>
            <a:ext cx="12192000" cy="4572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" y="383459"/>
            <a:ext cx="12192000" cy="147483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solidFill>
                  <a:schemeClr val="bg1"/>
                </a:solidFill>
              </a:rPr>
              <a:t>Rural Tourism Hotspots</a:t>
            </a:r>
          </a:p>
          <a:p>
            <a:r>
              <a:rPr lang="en-US" sz="5000" dirty="0" smtClean="0">
                <a:solidFill>
                  <a:schemeClr val="bg1"/>
                </a:solidFill>
              </a:rPr>
              <a:t>Future</a:t>
            </a:r>
            <a:r>
              <a:rPr lang="en-US" sz="5000" dirty="0">
                <a:solidFill>
                  <a:schemeClr val="bg1"/>
                </a:solidFill>
              </a:rPr>
              <a:t> </a:t>
            </a:r>
            <a:r>
              <a:rPr lang="en-US" sz="5000" b="1" dirty="0">
                <a:solidFill>
                  <a:schemeClr val="bg1"/>
                </a:solidFill>
              </a:rPr>
              <a:t>possibilities</a:t>
            </a:r>
            <a:r>
              <a:rPr lang="en-US" sz="5000" dirty="0">
                <a:solidFill>
                  <a:schemeClr val="bg1"/>
                </a:solidFill>
              </a:rPr>
              <a:t> for management of tourism</a:t>
            </a:r>
            <a:endParaRPr lang="en-GB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736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709" y="0"/>
            <a:ext cx="7458594" cy="678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32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290" y="1156160"/>
            <a:ext cx="8669174" cy="543861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99412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>
                <a:solidFill>
                  <a:schemeClr val="bg1"/>
                </a:solidFill>
              </a:rPr>
              <a:t>Case Study Machu Picchu, Peru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9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99412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>
                <a:solidFill>
                  <a:schemeClr val="bg1"/>
                </a:solidFill>
              </a:rPr>
              <a:t>Why you should visit Machu Picchu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679" y="1244996"/>
            <a:ext cx="9306642" cy="51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5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596" y="615110"/>
            <a:ext cx="6968911" cy="52990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55" y="1823423"/>
            <a:ext cx="4616245" cy="346580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78818" y="320174"/>
            <a:ext cx="4546782" cy="109131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>
                <a:solidFill>
                  <a:schemeClr val="bg1"/>
                </a:solidFill>
              </a:rPr>
              <a:t>Location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86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988" y="153512"/>
            <a:ext cx="9144000" cy="620688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Background info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620688"/>
            <a:ext cx="4067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807968" y="692696"/>
            <a:ext cx="4067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1286180"/>
            <a:ext cx="2808312" cy="923330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In 2007 voted as one of the New Seven Wonders of the world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5920" y="2782126"/>
            <a:ext cx="2808312" cy="1200329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Inca ruler </a:t>
            </a:r>
            <a:r>
              <a:rPr lang="en-GB" dirty="0" err="1">
                <a:solidFill>
                  <a:schemeClr val="bg1"/>
                </a:solidFill>
              </a:rPr>
              <a:t>Pachacuti</a:t>
            </a:r>
            <a:r>
              <a:rPr lang="en-GB" dirty="0">
                <a:solidFill>
                  <a:schemeClr val="bg1"/>
                </a:solidFill>
              </a:rPr>
              <a:t> Inca </a:t>
            </a:r>
            <a:r>
              <a:rPr lang="en-GB" dirty="0" err="1">
                <a:solidFill>
                  <a:schemeClr val="bg1"/>
                </a:solidFill>
              </a:rPr>
              <a:t>Yupanqui</a:t>
            </a:r>
            <a:r>
              <a:rPr lang="en-GB" dirty="0">
                <a:solidFill>
                  <a:schemeClr val="bg1"/>
                </a:solidFill>
              </a:rPr>
              <a:t> built Machu Picchu in the mid-15th century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57533" y="5528716"/>
            <a:ext cx="2808312" cy="923330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Most of the roughly 150 buildings in Machu Picchu were built of granite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99856" y="1747845"/>
            <a:ext cx="2808312" cy="646331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2430 meters above sea level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83832" y="3015537"/>
            <a:ext cx="2808312" cy="923330"/>
          </a:xfrm>
          <a:prstGeom prst="rect">
            <a:avLst/>
          </a:prstGeom>
          <a:solidFill>
            <a:srgbClr val="7030A0"/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Hiram </a:t>
            </a:r>
            <a:r>
              <a:rPr lang="en-GB" dirty="0" smtClean="0">
                <a:solidFill>
                  <a:schemeClr val="bg1"/>
                </a:solidFill>
              </a:rPr>
              <a:t>Bingham, </a:t>
            </a:r>
            <a:r>
              <a:rPr lang="en-GB" dirty="0">
                <a:solidFill>
                  <a:schemeClr val="bg1"/>
                </a:solidFill>
              </a:rPr>
              <a:t>an </a:t>
            </a:r>
            <a:r>
              <a:rPr lang="en-GB" dirty="0" smtClean="0">
                <a:solidFill>
                  <a:schemeClr val="bg1"/>
                </a:solidFill>
              </a:rPr>
              <a:t>American, </a:t>
            </a:r>
            <a:r>
              <a:rPr lang="en-GB" dirty="0">
                <a:solidFill>
                  <a:schemeClr val="bg1"/>
                </a:solidFill>
              </a:rPr>
              <a:t>found the ‘lost city’ in 1911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3638" y="4541350"/>
            <a:ext cx="2808312" cy="646331"/>
          </a:xfrm>
          <a:prstGeom prst="rect">
            <a:avLst/>
          </a:prstGeom>
          <a:solidFill>
            <a:srgbClr val="7030A0"/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It became </a:t>
            </a:r>
            <a:r>
              <a:rPr lang="en-GB" dirty="0" smtClean="0">
                <a:solidFill>
                  <a:schemeClr val="bg1"/>
                </a:solidFill>
              </a:rPr>
              <a:t>a </a:t>
            </a:r>
            <a:r>
              <a:rPr lang="en-GB" dirty="0">
                <a:solidFill>
                  <a:schemeClr val="bg1"/>
                </a:solidFill>
              </a:rPr>
              <a:t>UNESCO World Heritage Site in 1983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5920" y="4502213"/>
            <a:ext cx="2808312" cy="646331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It was built by the Inca people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52665" y="5585135"/>
            <a:ext cx="3439271" cy="923330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It is believed to be abandoned because the Inca’s were afraid of Spanish invasion.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59688" y="3195410"/>
            <a:ext cx="2808312" cy="369332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It is a no fly zone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16280" y="3974774"/>
            <a:ext cx="2808312" cy="1200329"/>
          </a:xfrm>
          <a:prstGeom prst="rect">
            <a:avLst/>
          </a:prstGeom>
          <a:solidFill>
            <a:srgbClr val="7030A0"/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UNESCO are </a:t>
            </a:r>
            <a:r>
              <a:rPr lang="en-GB" dirty="0">
                <a:solidFill>
                  <a:schemeClr val="bg1"/>
                </a:solidFill>
              </a:rPr>
              <a:t>considering putting Machu Picchu on its </a:t>
            </a:r>
            <a:r>
              <a:rPr lang="en-GB" dirty="0" smtClean="0">
                <a:solidFill>
                  <a:schemeClr val="bg1"/>
                </a:solidFill>
              </a:rPr>
              <a:t>List of World Heritage Sites in danger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75712" y="1184232"/>
            <a:ext cx="3720244" cy="1477328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People visit Machu Picchu for its heritage. </a:t>
            </a:r>
            <a:r>
              <a:rPr lang="en-GB" i="1" dirty="0" smtClean="0"/>
              <a:t>Heritage tourism is travel to experience the artefacts, historic sites and indigenous people of an area. It is sometimes known as cultural tourism.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30031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755" y="1279934"/>
            <a:ext cx="10515600" cy="504620"/>
          </a:xfrm>
        </p:spPr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www.youvisit.com/tour/machupicchu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99412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>
                <a:solidFill>
                  <a:schemeClr val="bg1"/>
                </a:solidFill>
              </a:rPr>
              <a:t>You visit!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761" y="1947733"/>
            <a:ext cx="8283677" cy="454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9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94122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Human and Physical attractions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19536" y="1484785"/>
            <a:ext cx="2088232" cy="646331"/>
          </a:xfrm>
          <a:prstGeom prst="rect">
            <a:avLst/>
          </a:prstGeom>
          <a:noFill/>
          <a:ln w="57150">
            <a:solidFill>
              <a:srgbClr val="00CCFF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Most spectacular place in Peru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7848" y="1268760"/>
            <a:ext cx="2088232" cy="923330"/>
          </a:xfrm>
          <a:prstGeom prst="rect">
            <a:avLst/>
          </a:prstGeom>
          <a:noFill/>
          <a:ln w="57150">
            <a:solidFill>
              <a:srgbClr val="00CCFF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Tourists come and complete the Inca Trail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12224" y="4797152"/>
            <a:ext cx="2088232" cy="1477328"/>
          </a:xfrm>
          <a:prstGeom prst="rect">
            <a:avLst/>
          </a:prstGeom>
          <a:noFill/>
          <a:ln w="57150">
            <a:solidFill>
              <a:srgbClr val="00CCFF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The trek is 32 kilometres long starting at the railway and ending at the Holy City.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1864" y="5085185"/>
            <a:ext cx="2088232" cy="1200329"/>
          </a:xfrm>
          <a:prstGeom prst="rect">
            <a:avLst/>
          </a:prstGeom>
          <a:noFill/>
          <a:ln w="57150">
            <a:solidFill>
              <a:srgbClr val="00CCFF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The nearby town of </a:t>
            </a:r>
            <a:r>
              <a:rPr lang="en-GB" dirty="0" err="1"/>
              <a:t>Aguas</a:t>
            </a:r>
            <a:r>
              <a:rPr lang="en-GB" dirty="0"/>
              <a:t> </a:t>
            </a:r>
            <a:r>
              <a:rPr lang="en-GB" dirty="0" err="1"/>
              <a:t>Calientes</a:t>
            </a:r>
            <a:r>
              <a:rPr lang="en-GB" dirty="0"/>
              <a:t> has thermal (hot water) baths.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59896" y="3068960"/>
            <a:ext cx="2088232" cy="923330"/>
          </a:xfrm>
          <a:prstGeom prst="rect">
            <a:avLst/>
          </a:prstGeom>
          <a:noFill/>
          <a:ln w="57150">
            <a:solidFill>
              <a:srgbClr val="00CCFF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Rafting trips can be taken down the Urubamba River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5520" y="3212976"/>
            <a:ext cx="2304256" cy="1754326"/>
          </a:xfrm>
          <a:prstGeom prst="rect">
            <a:avLst/>
          </a:prstGeom>
          <a:noFill/>
          <a:ln w="57150">
            <a:solidFill>
              <a:srgbClr val="00CCFF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The Inca Trail has ten different climatic zones and sub-zones, from deserts to tropical Andean cloud forest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68208" y="1340768"/>
            <a:ext cx="2088232" cy="923330"/>
          </a:xfrm>
          <a:prstGeom prst="rect">
            <a:avLst/>
          </a:prstGeom>
          <a:noFill/>
          <a:ln w="57150">
            <a:solidFill>
              <a:srgbClr val="00CCFF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There are approximately 200 buildings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56240" y="3140969"/>
            <a:ext cx="2088232" cy="646331"/>
          </a:xfrm>
          <a:prstGeom prst="rect">
            <a:avLst/>
          </a:prstGeom>
          <a:noFill/>
          <a:ln w="57150">
            <a:solidFill>
              <a:srgbClr val="00CCFF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Over 400 different plant species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96200" y="2708920"/>
            <a:ext cx="2592288" cy="15121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631504" y="2852936"/>
            <a:ext cx="2592288" cy="23042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583832" y="4581128"/>
            <a:ext cx="2592288" cy="19442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23024" y="1063769"/>
            <a:ext cx="1552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PRIMARY TOURISM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RESOURCES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9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63" y="0"/>
            <a:ext cx="11841328" cy="994122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Secondary tourism </a:t>
            </a:r>
            <a:r>
              <a:rPr lang="en-GB" smtClean="0">
                <a:solidFill>
                  <a:schemeClr val="bg1"/>
                </a:solidFill>
              </a:rPr>
              <a:t>resources – transport and tours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5204" y="1096691"/>
            <a:ext cx="2770734" cy="92333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There is currently no road to </a:t>
            </a:r>
            <a:r>
              <a:rPr lang="en-GB" dirty="0" err="1" smtClean="0"/>
              <a:t>Aguas</a:t>
            </a:r>
            <a:r>
              <a:rPr lang="en-GB" dirty="0" smtClean="0"/>
              <a:t> </a:t>
            </a:r>
            <a:r>
              <a:rPr lang="en-GB" dirty="0" err="1" smtClean="0"/>
              <a:t>Calientes</a:t>
            </a:r>
            <a:r>
              <a:rPr lang="en-GB" dirty="0" smtClean="0"/>
              <a:t> or Machu Picchu.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304522" y="3494435"/>
            <a:ext cx="4691169" cy="1477328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To reach Machu Picchu from </a:t>
            </a:r>
            <a:r>
              <a:rPr lang="en-GB" dirty="0" err="1" smtClean="0"/>
              <a:t>Aguas</a:t>
            </a:r>
            <a:r>
              <a:rPr lang="en-GB" dirty="0" smtClean="0"/>
              <a:t> </a:t>
            </a:r>
            <a:r>
              <a:rPr lang="en-GB" dirty="0" err="1" smtClean="0"/>
              <a:t>Calientes</a:t>
            </a:r>
            <a:r>
              <a:rPr lang="en-GB" dirty="0" smtClean="0"/>
              <a:t> you can </a:t>
            </a:r>
            <a:r>
              <a:rPr lang="en-GB" dirty="0" smtClean="0"/>
              <a:t>either walk </a:t>
            </a:r>
            <a:r>
              <a:rPr lang="en-GB" dirty="0"/>
              <a:t>the steep 1-hour-plus trail or take the short expensive bus ride, and you have the same options for return to </a:t>
            </a:r>
            <a:r>
              <a:rPr lang="en-GB" dirty="0" err="1" smtClean="0"/>
              <a:t>Aguas</a:t>
            </a:r>
            <a:r>
              <a:rPr lang="en-GB" dirty="0" smtClean="0"/>
              <a:t> </a:t>
            </a:r>
            <a:r>
              <a:rPr lang="en-GB" dirty="0" err="1" smtClean="0"/>
              <a:t>Calientes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25433" y="5215729"/>
            <a:ext cx="7736025" cy="1200329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You </a:t>
            </a:r>
            <a:r>
              <a:rPr lang="en-US" dirty="0" smtClean="0"/>
              <a:t>can </a:t>
            </a:r>
            <a:r>
              <a:rPr lang="en-US" dirty="0"/>
              <a:t>drive (most of the way) to Machu Picchu from </a:t>
            </a:r>
            <a:r>
              <a:rPr lang="en-US" dirty="0" smtClean="0"/>
              <a:t>Cuzco </a:t>
            </a:r>
            <a:r>
              <a:rPr lang="en-US" dirty="0"/>
              <a:t>to the town of </a:t>
            </a:r>
            <a:r>
              <a:rPr lang="en-US" dirty="0" err="1"/>
              <a:t>Hydroelectrico</a:t>
            </a:r>
            <a:r>
              <a:rPr lang="en-US" dirty="0"/>
              <a:t> (there’s a hydroelectric plant there). From there it’s a three hour hike up to </a:t>
            </a:r>
            <a:r>
              <a:rPr lang="en-US" dirty="0" err="1"/>
              <a:t>Aguas</a:t>
            </a:r>
            <a:r>
              <a:rPr lang="en-US" dirty="0"/>
              <a:t> </a:t>
            </a:r>
            <a:r>
              <a:rPr lang="en-US" dirty="0" err="1"/>
              <a:t>Calientes</a:t>
            </a:r>
            <a:r>
              <a:rPr lang="en-US" dirty="0"/>
              <a:t> and then on to Machu Picchu. Many tour companies in </a:t>
            </a:r>
            <a:r>
              <a:rPr lang="en-US" dirty="0" smtClean="0"/>
              <a:t>Cuzco </a:t>
            </a:r>
            <a:r>
              <a:rPr lang="en-US" dirty="0"/>
              <a:t>offer this route as a one- or two-day trip using private vans.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839832" y="2875313"/>
            <a:ext cx="2822853" cy="2031325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Tickets must be bought for entry to Machu Picchu in advance. These can be bought online and sell out months in advance. Visitors may only enter the Citadel with a tour guide.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54362" y="2475860"/>
            <a:ext cx="3514399" cy="2585323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T</a:t>
            </a:r>
            <a:r>
              <a:rPr lang="en-GB" dirty="0" smtClean="0"/>
              <a:t>rains also depart Cuzco to the trail head for the Inca Trail. A 4-day trek to Machu Picchu along the Inca Trail can then be completed (26 mile hike). T</a:t>
            </a:r>
            <a:r>
              <a:rPr lang="en-GB" dirty="0" smtClean="0"/>
              <a:t>rekking </a:t>
            </a:r>
            <a:r>
              <a:rPr lang="en-GB" dirty="0"/>
              <a:t>along the </a:t>
            </a:r>
            <a:r>
              <a:rPr lang="en-GB" b="1" dirty="0"/>
              <a:t>Inca Trail without a guide</a:t>
            </a:r>
            <a:r>
              <a:rPr lang="en-GB" dirty="0"/>
              <a:t> has been prohibited since </a:t>
            </a:r>
            <a:r>
              <a:rPr lang="en-GB" dirty="0" smtClean="0"/>
              <a:t>2001. A tour may be purchased from a variety of  approved tour operators.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833756" y="1219144"/>
            <a:ext cx="5161935" cy="2031325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There </a:t>
            </a:r>
            <a:r>
              <a:rPr lang="en-US" dirty="0"/>
              <a:t>are three train companies to choose from: </a:t>
            </a:r>
            <a:r>
              <a:rPr lang="en-US" dirty="0">
                <a:hlinkClick r:id="rId2"/>
              </a:rPr>
              <a:t>Inca Rail</a:t>
            </a:r>
            <a:r>
              <a:rPr lang="en-US" dirty="0"/>
              <a:t>, </a:t>
            </a:r>
            <a:r>
              <a:rPr lang="en-US" dirty="0">
                <a:hlinkClick r:id="rId3"/>
              </a:rPr>
              <a:t>Peru Rail</a:t>
            </a:r>
            <a:r>
              <a:rPr lang="en-US" dirty="0"/>
              <a:t>, and the </a:t>
            </a:r>
            <a:r>
              <a:rPr lang="en-US" dirty="0">
                <a:hlinkClick r:id="rId4"/>
              </a:rPr>
              <a:t>Belmond Hiram Bingham train</a:t>
            </a:r>
            <a:r>
              <a:rPr lang="en-US" dirty="0"/>
              <a:t>. The Hiram Bingham service is on a gorgeous train gleaming with brass and polished wood and includes a white tablecloth meal with wine during your journey. It’s also much more expensive than Inca Rail or Peru </a:t>
            </a:r>
            <a:r>
              <a:rPr lang="en-US" dirty="0" smtClean="0"/>
              <a:t>Rail.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8663167" y="5215729"/>
            <a:ext cx="2539579" cy="1200329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Trains to </a:t>
            </a:r>
            <a:r>
              <a:rPr lang="en-GB" dirty="0" err="1" smtClean="0"/>
              <a:t>Aguas</a:t>
            </a:r>
            <a:r>
              <a:rPr lang="en-GB" dirty="0" smtClean="0"/>
              <a:t> </a:t>
            </a:r>
            <a:r>
              <a:rPr lang="en-GB" dirty="0" err="1" smtClean="0"/>
              <a:t>Calientes</a:t>
            </a:r>
            <a:r>
              <a:rPr lang="en-GB" dirty="0" smtClean="0"/>
              <a:t> are often </a:t>
            </a:r>
            <a:r>
              <a:rPr lang="en-GB" dirty="0"/>
              <a:t>s</a:t>
            </a:r>
            <a:r>
              <a:rPr lang="en-GB" dirty="0" smtClean="0"/>
              <a:t>old out weeks in advance. Tickets can be purchased online.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3206780" y="1172962"/>
            <a:ext cx="3345292" cy="1200329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There are plans to build a road from Cuzco to Machu </a:t>
            </a:r>
            <a:r>
              <a:rPr lang="en-GB" smtClean="0"/>
              <a:t>Picchu and a </a:t>
            </a:r>
            <a:r>
              <a:rPr lang="en-GB" dirty="0" smtClean="0"/>
              <a:t>cable car running through the valley to the top of </a:t>
            </a:r>
            <a:r>
              <a:rPr lang="en-GB" smtClean="0"/>
              <a:t>Machu Picchu.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803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61" y="0"/>
            <a:ext cx="11865573" cy="994122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Secondary tourism resources </a:t>
            </a:r>
            <a:r>
              <a:rPr lang="en-GB" smtClean="0">
                <a:solidFill>
                  <a:schemeClr val="bg1"/>
                </a:solidFill>
              </a:rPr>
              <a:t>- accommodation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9376" y="1602795"/>
            <a:ext cx="4384554" cy="12003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Most visits to Machu Picchu involves some time staying in the larger settlement </a:t>
            </a:r>
            <a:r>
              <a:rPr lang="en-GB" smtClean="0"/>
              <a:t>of Cuzco </a:t>
            </a:r>
            <a:r>
              <a:rPr lang="en-GB" dirty="0" smtClean="0"/>
              <a:t>and the smaller settlement of </a:t>
            </a:r>
            <a:r>
              <a:rPr lang="en-GB" dirty="0" err="1" smtClean="0"/>
              <a:t>Aguas</a:t>
            </a:r>
            <a:r>
              <a:rPr lang="en-GB" dirty="0" smtClean="0"/>
              <a:t> </a:t>
            </a:r>
            <a:r>
              <a:rPr lang="en-GB" dirty="0" err="1" smtClean="0"/>
              <a:t>Calientes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89376" y="3655903"/>
            <a:ext cx="4798586" cy="17543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err="1" smtClean="0"/>
              <a:t>Aguas</a:t>
            </a:r>
            <a:r>
              <a:rPr lang="en-GB" dirty="0" smtClean="0"/>
              <a:t> </a:t>
            </a:r>
            <a:r>
              <a:rPr lang="en-GB" dirty="0" err="1" smtClean="0"/>
              <a:t>Calientes</a:t>
            </a:r>
            <a:r>
              <a:rPr lang="en-GB" dirty="0" smtClean="0"/>
              <a:t> is the main resting point for visits to Machu Picchu. There are 100s of accommodation options from cheap options for budget travellers e.g. hostels (from $30 per night) to premium and luxury accommodations (exceeding $1000 per night).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603508" y="1227908"/>
            <a:ext cx="4264908" cy="9233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Camping, whilst hiking the Inca trail, is </a:t>
            </a:r>
            <a:r>
              <a:rPr lang="en-GB" dirty="0" smtClean="0"/>
              <a:t>also an option. Camping accommodation will be included when purchasing a tour.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603508" y="2537653"/>
            <a:ext cx="4837156" cy="369331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Visitors may camp </a:t>
            </a:r>
            <a:r>
              <a:rPr lang="en-US" dirty="0"/>
              <a:t>only at designated campgrounds along the Inca Trail. Campgrounds are basic. Hikers eat in a </a:t>
            </a:r>
            <a:r>
              <a:rPr lang="en-US" dirty="0" smtClean="0"/>
              <a:t>dining tent</a:t>
            </a:r>
            <a:r>
              <a:rPr lang="en-US" dirty="0"/>
              <a:t> provided by the tour, with tables and chairs, and the meals are prepared in a kitchen tent. The bigger campgrounds have flush toilets, as do many communities along the trek, and chemical toilet tents are provided. A local hostel close to the campground charges a small amount for a short hot shower on the third night of the trek; otherwise, trekkers wait until after Machu Picchu for a shower in the nearby town of </a:t>
            </a:r>
            <a:r>
              <a:rPr lang="en-US" dirty="0" err="1"/>
              <a:t>Aguas</a:t>
            </a:r>
            <a:r>
              <a:rPr lang="en-US" dirty="0"/>
              <a:t> </a:t>
            </a:r>
            <a:r>
              <a:rPr lang="en-US" dirty="0" err="1"/>
              <a:t>Calientes</a:t>
            </a:r>
            <a:r>
              <a:rPr lang="en-US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64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GB" b="1" dirty="0" smtClean="0"/>
              <a:t>The benefits of tourism and why is it in danger? </a:t>
            </a:r>
            <a:endParaRPr lang="en-GB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135560" y="1628801"/>
            <a:ext cx="1944216" cy="120032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Porters can carry too much and lead to health problems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71464" y="3536142"/>
            <a:ext cx="1944216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The local area is improved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59896" y="3212977"/>
            <a:ext cx="1944216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It encourages conservation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15880" y="1628800"/>
            <a:ext cx="1944216" cy="92333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Tourism is the only income local people get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68208" y="1700809"/>
            <a:ext cx="1944216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Jobs are provided </a:t>
            </a:r>
            <a:r>
              <a:rPr lang="en-GB" dirty="0" smtClean="0"/>
              <a:t>e.g. </a:t>
            </a:r>
            <a:r>
              <a:rPr lang="en-GB" dirty="0"/>
              <a:t>tour guides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72264" y="2795681"/>
            <a:ext cx="1944216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Cultures can be exchanged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35460" y="4839543"/>
            <a:ext cx="1944216" cy="92333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Tour guides leave their families for a while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57609" y="4575612"/>
            <a:ext cx="1944216" cy="36933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A loss of culture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41627" y="3940137"/>
            <a:ext cx="1944216" cy="36933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Landslides occur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47928" y="5714210"/>
            <a:ext cx="1944216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The site is slowly eroding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19536" y="1412776"/>
            <a:ext cx="2520280" cy="17281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8053595" y="3728759"/>
            <a:ext cx="2520280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369577" y="4390715"/>
            <a:ext cx="2520280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983432" y="4577142"/>
            <a:ext cx="2520280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159896" y="5661248"/>
            <a:ext cx="2520280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8249915" y="4883625"/>
            <a:ext cx="3180085" cy="15697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8586221" y="4929816"/>
            <a:ext cx="2507472" cy="147732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Since 2011, the number of visitors per day has far exceeded the daily limit of </a:t>
            </a:r>
            <a:r>
              <a:rPr lang="en-GB" smtClean="0"/>
              <a:t>2,500 agreed by Peru and UNESCO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088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valuate </a:t>
            </a:r>
            <a:r>
              <a:rPr lang="en-US" dirty="0"/>
              <a:t>the consequences of unsustainable touristic growth in rural and urban tourism hotspots, including the concept of carrying capacity and possible management options to increase site </a:t>
            </a:r>
            <a:r>
              <a:rPr lang="en-US" dirty="0" smtClean="0"/>
              <a:t>resilience. 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94122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IB Objective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78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35" y="0"/>
            <a:ext cx="9085007" cy="66571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28908" y="58088"/>
            <a:ext cx="217516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The number of visitors to Machu Picchu each year has grown from the low 10,000s in the 1980s, to a peak of nearly 1.2 million tourists in 2013 –</a:t>
            </a:r>
            <a:r>
              <a:rPr lang="en-US" sz="2000" b="1" i="1" dirty="0" smtClean="0"/>
              <a:t> </a:t>
            </a:r>
            <a:r>
              <a:rPr lang="en-US" sz="2000" b="1" i="1" dirty="0" smtClean="0">
                <a:solidFill>
                  <a:srgbClr val="7030A0"/>
                </a:solidFill>
              </a:rPr>
              <a:t>a 700% increase!</a:t>
            </a:r>
            <a:r>
              <a:rPr lang="en-US" sz="2000" i="1" dirty="0" smtClean="0">
                <a:solidFill>
                  <a:srgbClr val="7030A0"/>
                </a:solidFill>
              </a:rPr>
              <a:t/>
            </a:r>
            <a:br>
              <a:rPr lang="en-US" sz="2000" i="1" dirty="0" smtClean="0">
                <a:solidFill>
                  <a:srgbClr val="7030A0"/>
                </a:solidFill>
              </a:rPr>
            </a:br>
            <a:r>
              <a:rPr lang="en-US" sz="2000" i="1" dirty="0" smtClean="0"/>
              <a:t/>
            </a:r>
            <a:br>
              <a:rPr lang="en-US" sz="2000" i="1" dirty="0" smtClean="0"/>
            </a:br>
            <a:r>
              <a:rPr lang="en-US" sz="2000" i="1" dirty="0" smtClean="0"/>
              <a:t>This chart shows how many tourists visited Machu Picchu annually from 1980-2013. The yellow bar represents foreigners and the green bar, Peruvians.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173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1981200" y="274637"/>
            <a:ext cx="8229600" cy="66925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 smtClean="0">
                <a:solidFill>
                  <a:srgbClr val="00B050"/>
                </a:solidFill>
                <a:ea typeface="MS PGothic" charset="-128"/>
              </a:rPr>
              <a:t>Machu Picchu </a:t>
            </a:r>
            <a:r>
              <a:rPr lang="en-US" altLang="en-US" b="1" dirty="0">
                <a:solidFill>
                  <a:srgbClr val="00B050"/>
                </a:solidFill>
                <a:ea typeface="MS PGothic" charset="-128"/>
              </a:rPr>
              <a:t>Case Study Write Up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678427" y="1206909"/>
            <a:ext cx="10235380" cy="472194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altLang="en-US" sz="2400" b="1" u="sng" dirty="0">
                <a:solidFill>
                  <a:srgbClr val="92D050"/>
                </a:solidFill>
                <a:ea typeface="MS PGothic" charset="-128"/>
              </a:rPr>
              <a:t>For one named </a:t>
            </a:r>
            <a:r>
              <a:rPr lang="en-US" altLang="en-US" sz="2400" b="1" u="sng" dirty="0" smtClean="0">
                <a:solidFill>
                  <a:srgbClr val="92D050"/>
                </a:solidFill>
                <a:ea typeface="MS PGothic" charset="-128"/>
              </a:rPr>
              <a:t>rural area (I.E</a:t>
            </a:r>
            <a:r>
              <a:rPr lang="en-US" altLang="en-US" sz="2400" b="1" u="sng" dirty="0">
                <a:solidFill>
                  <a:srgbClr val="92D050"/>
                </a:solidFill>
                <a:ea typeface="MS PGothic" charset="-128"/>
              </a:rPr>
              <a:t>. </a:t>
            </a:r>
            <a:r>
              <a:rPr lang="en-US" altLang="en-US" sz="2400" b="1" u="sng" dirty="0" smtClean="0">
                <a:solidFill>
                  <a:srgbClr val="92D050"/>
                </a:solidFill>
                <a:ea typeface="MS PGothic" charset="-128"/>
              </a:rPr>
              <a:t>Machu Picchu, Peru)</a:t>
            </a:r>
            <a:endParaRPr lang="en-US" altLang="en-US" sz="2400" b="1" u="sng" dirty="0">
              <a:solidFill>
                <a:srgbClr val="92D050"/>
              </a:solidFill>
              <a:ea typeface="MS PGothic" charset="-128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altLang="en-US" sz="2400" b="1" dirty="0">
              <a:solidFill>
                <a:srgbClr val="92D050"/>
              </a:solidFill>
              <a:ea typeface="MS PGothic" charset="-128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altLang="en-US" sz="2400" b="1" dirty="0">
                <a:solidFill>
                  <a:srgbClr val="92D050"/>
                </a:solidFill>
                <a:ea typeface="MS PGothic" charset="-128"/>
              </a:rPr>
              <a:t>1. Describe the distribution and location of primary and secondary tourist resources.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altLang="en-US" sz="2400" b="1" dirty="0">
              <a:solidFill>
                <a:srgbClr val="92D050"/>
              </a:solidFill>
              <a:ea typeface="MS PGothic" charset="-128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altLang="en-US" sz="2400" b="1" dirty="0">
                <a:solidFill>
                  <a:srgbClr val="92D050"/>
                </a:solidFill>
                <a:ea typeface="MS PGothic" charset="-128"/>
              </a:rPr>
              <a:t>2. Explain the reasons why tourist management is needed (i.e. what are the problems that tourism can bring to </a:t>
            </a:r>
            <a:r>
              <a:rPr lang="en-US" altLang="en-US" sz="2400" b="1" dirty="0" smtClean="0">
                <a:solidFill>
                  <a:srgbClr val="92D050"/>
                </a:solidFill>
                <a:ea typeface="MS PGothic" charset="-128"/>
              </a:rPr>
              <a:t>Machu Picchu?). Is the </a:t>
            </a:r>
            <a:r>
              <a:rPr lang="en-US" altLang="en-US" sz="2400" b="1" dirty="0" err="1" smtClean="0">
                <a:solidFill>
                  <a:srgbClr val="92D050"/>
                </a:solidFill>
                <a:ea typeface="MS PGothic" charset="-128"/>
              </a:rPr>
              <a:t>curernt</a:t>
            </a:r>
            <a:r>
              <a:rPr lang="en-US" altLang="en-US" sz="2400" b="1" dirty="0" smtClean="0">
                <a:solidFill>
                  <a:srgbClr val="92D050"/>
                </a:solidFill>
                <a:ea typeface="MS PGothic" charset="-128"/>
              </a:rPr>
              <a:t> situation sustainable?</a:t>
            </a:r>
            <a:endParaRPr lang="en-US" altLang="en-US" sz="2400" b="1" dirty="0">
              <a:solidFill>
                <a:srgbClr val="92D050"/>
              </a:solidFill>
              <a:ea typeface="MS PGothic" charset="-128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altLang="en-US" sz="2400" b="1" dirty="0">
              <a:solidFill>
                <a:srgbClr val="92D050"/>
              </a:solidFill>
              <a:ea typeface="MS PGothic" charset="-128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altLang="en-US" sz="2400" b="1" dirty="0">
                <a:solidFill>
                  <a:srgbClr val="92D050"/>
                </a:solidFill>
                <a:ea typeface="MS PGothic" charset="-128"/>
              </a:rPr>
              <a:t>3. Discuss the strategies designed to manage tourist demands, maximize capacity and minimize conflicts between local residents and visitors and avoid environmental damage.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altLang="en-US" sz="2400" b="1" dirty="0">
              <a:ea typeface="MS PGothic" charset="-128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altLang="en-US" sz="2400" b="1" dirty="0">
              <a:solidFill>
                <a:srgbClr val="FF0000"/>
              </a:solidFill>
              <a:ea typeface="MS PGothic" charset="-128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altLang="en-US" sz="2400" b="1" dirty="0">
              <a:solidFill>
                <a:srgbClr val="FF0000"/>
              </a:solidFill>
              <a:ea typeface="MS PGothic" charset="-128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altLang="en-US" sz="2400" dirty="0">
              <a:solidFill>
                <a:srgbClr val="FF0000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442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Task: </a:t>
            </a:r>
            <a:r>
              <a:rPr lang="en-US" b="1" u="sng" dirty="0" smtClean="0">
                <a:solidFill>
                  <a:srgbClr val="00B050"/>
                </a:solidFill>
              </a:rPr>
              <a:t>Explain </a:t>
            </a:r>
            <a:r>
              <a:rPr lang="en-US" b="1" dirty="0" smtClean="0"/>
              <a:t>the impacts of tourism at </a:t>
            </a:r>
            <a:r>
              <a:rPr lang="en-US" b="1" dirty="0" err="1" smtClean="0"/>
              <a:t>Macchu</a:t>
            </a:r>
            <a:r>
              <a:rPr lang="en-US" b="1" dirty="0" smtClean="0"/>
              <a:t> Picchu and </a:t>
            </a:r>
            <a:r>
              <a:rPr lang="en-US" b="1" u="sng" dirty="0">
                <a:solidFill>
                  <a:srgbClr val="00B050"/>
                </a:solidFill>
              </a:rPr>
              <a:t>e</a:t>
            </a:r>
            <a:r>
              <a:rPr lang="en-US" b="1" u="sng" dirty="0" smtClean="0">
                <a:solidFill>
                  <a:srgbClr val="00B050"/>
                </a:solidFill>
              </a:rPr>
              <a:t>valuate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smtClean="0"/>
              <a:t>efforts to maintain the carrying capacity at Machu Picchu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05781"/>
            <a:ext cx="10515600" cy="417118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7030A0"/>
                </a:solidFill>
                <a:effectLst/>
              </a:rPr>
              <a:t>Resources:</a:t>
            </a:r>
          </a:p>
          <a:p>
            <a:pPr marL="0" indent="0">
              <a:buNone/>
            </a:pPr>
            <a:r>
              <a:rPr lang="en-US" dirty="0" smtClean="0">
                <a:effectLst/>
                <a:hlinkClick r:id="rId2"/>
              </a:rPr>
              <a:t>Impacts of tourism Machu Picchu</a:t>
            </a:r>
            <a:endParaRPr lang="en-US" dirty="0" smtClean="0">
              <a:effectLst/>
            </a:endParaRPr>
          </a:p>
          <a:p>
            <a:pPr marL="0" indent="0">
              <a:buNone/>
            </a:pPr>
            <a:r>
              <a:rPr lang="de-DE" dirty="0" smtClean="0">
                <a:effectLst/>
                <a:hlinkClick r:id="rId3"/>
              </a:rPr>
              <a:t>Management strategies at Machu Picchu</a:t>
            </a:r>
            <a:endParaRPr lang="de-DE" dirty="0" smtClean="0">
              <a:effectLst/>
            </a:endParaRPr>
          </a:p>
          <a:p>
            <a:pPr marL="0" indent="0">
              <a:buNone/>
            </a:pPr>
            <a:r>
              <a:rPr lang="en-US" dirty="0" smtClean="0">
                <a:effectLst/>
                <a:hlinkClick r:id="rId4"/>
              </a:rPr>
              <a:t>Attitudes to management at Machu Picchu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9155" y="1690688"/>
            <a:ext cx="3254645" cy="487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8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Extra reading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The Telegraph: </a:t>
            </a:r>
            <a:r>
              <a:rPr lang="en-US" dirty="0">
                <a:hlinkClick r:id="rId2"/>
              </a:rPr>
              <a:t>Will new limits on visiting Machu Picchu save Peru's most famous Inca citadel</a:t>
            </a:r>
            <a:r>
              <a:rPr lang="en-US" dirty="0" smtClean="0">
                <a:hlinkClick r:id="rId2"/>
              </a:rPr>
              <a:t>?</a:t>
            </a:r>
            <a:endParaRPr lang="en-US" dirty="0" smtClean="0">
              <a:hlinkClick r:id="rId3"/>
            </a:endParaRPr>
          </a:p>
          <a:p>
            <a:r>
              <a:rPr lang="en-US" dirty="0" smtClean="0">
                <a:hlinkClick r:id="rId3"/>
              </a:rPr>
              <a:t>National </a:t>
            </a:r>
            <a:r>
              <a:rPr lang="en-US" dirty="0" smtClean="0">
                <a:hlinkClick r:id="rId3"/>
              </a:rPr>
              <a:t>geographic: Machu Picchu Under Threat From Pressures of Tourism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The Guardian: Is it OK to visit Machu Picchu?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7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Exam practice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Referring to one example, </a:t>
            </a:r>
            <a:r>
              <a:rPr lang="en-US" b="1" i="1" dirty="0" smtClean="0"/>
              <a:t>discuss</a:t>
            </a:r>
            <a:r>
              <a:rPr lang="en-US" b="1" dirty="0" smtClean="0"/>
              <a:t> the strategies that may be used to maintain the carrying capacity of a popular tourist attraction in a rural area (10)</a:t>
            </a:r>
          </a:p>
          <a:p>
            <a:endParaRPr lang="en-US" b="1" dirty="0"/>
          </a:p>
          <a:p>
            <a:pPr marL="0" indent="0">
              <a:buNone/>
            </a:pPr>
            <a:r>
              <a:rPr lang="en-US" b="1" u="sng" dirty="0" smtClean="0">
                <a:solidFill>
                  <a:srgbClr val="7030A0"/>
                </a:solidFill>
              </a:rPr>
              <a:t>Guidelines</a:t>
            </a:r>
            <a:r>
              <a:rPr lang="en-US" dirty="0" smtClean="0">
                <a:solidFill>
                  <a:srgbClr val="7030A0"/>
                </a:solidFill>
              </a:rPr>
              <a:t>: 20 minutes of writing. 1 - 1.5 pages of handwritten work. 10 minutes planning time. Use the A3 worksheet to help you.</a:t>
            </a:r>
            <a:br>
              <a:rPr lang="en-US" dirty="0" smtClean="0">
                <a:solidFill>
                  <a:srgbClr val="7030A0"/>
                </a:solidFill>
              </a:rPr>
            </a:br>
            <a:r>
              <a:rPr lang="en-US" dirty="0" smtClean="0">
                <a:solidFill>
                  <a:srgbClr val="7030A0"/>
                </a:solidFill>
              </a:rPr>
              <a:t/>
            </a:r>
            <a:br>
              <a:rPr lang="en-US" dirty="0" smtClean="0">
                <a:solidFill>
                  <a:srgbClr val="7030A0"/>
                </a:solidFill>
              </a:rPr>
            </a:br>
            <a:r>
              <a:rPr lang="en-US" i="1" dirty="0" smtClean="0">
                <a:solidFill>
                  <a:srgbClr val="7030A0"/>
                </a:solidFill>
              </a:rPr>
              <a:t>**</a:t>
            </a:r>
            <a:r>
              <a:rPr lang="en-US" b="1" i="1" dirty="0" smtClean="0">
                <a:solidFill>
                  <a:srgbClr val="7030A0"/>
                </a:solidFill>
              </a:rPr>
              <a:t>Discuss</a:t>
            </a:r>
            <a:r>
              <a:rPr lang="en-US" i="1" dirty="0" smtClean="0">
                <a:solidFill>
                  <a:srgbClr val="7030A0"/>
                </a:solidFill>
              </a:rPr>
              <a:t> - Offer a considered and balanced review that includes a range of arguments, factors or hypotheses. Opinions and conclusions should be presented clearly and supported by appropriate evidence**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33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FF0000"/>
                </a:solidFill>
              </a:rPr>
              <a:t>SOME IDEAS FOR THE ESSAY</a:t>
            </a:r>
            <a:endParaRPr lang="en-US" altLang="en-US" b="1" dirty="0" smtClean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700" dirty="0"/>
              <a:t>Define key term (carrying capacity).</a:t>
            </a:r>
          </a:p>
          <a:p>
            <a:pPr>
              <a:lnSpc>
                <a:spcPct val="90000"/>
              </a:lnSpc>
            </a:pPr>
            <a:r>
              <a:rPr lang="en-US" altLang="en-US" sz="2700" dirty="0"/>
              <a:t>Carrying capacity may be maintained through </a:t>
            </a:r>
            <a:r>
              <a:rPr lang="en-US" altLang="en-US" sz="2700" dirty="0" smtClean="0"/>
              <a:t>careful </a:t>
            </a:r>
            <a:r>
              <a:rPr lang="en-US" altLang="en-US" sz="2700" dirty="0"/>
              <a:t>management by controlling the number of tourists in time and space. </a:t>
            </a:r>
            <a:endParaRPr lang="en-US" altLang="en-US" sz="2700" dirty="0" smtClean="0"/>
          </a:p>
          <a:p>
            <a:pPr>
              <a:lnSpc>
                <a:spcPct val="90000"/>
              </a:lnSpc>
            </a:pPr>
            <a:r>
              <a:rPr lang="en-US" altLang="en-US" sz="2700" dirty="0" smtClean="0"/>
              <a:t>Problems </a:t>
            </a:r>
            <a:r>
              <a:rPr lang="en-US" altLang="en-US" sz="2700" dirty="0"/>
              <a:t>of environmental damage may be limited by limiting opening hours, imposing a charge, restricting access and parking, zoning of pedestrians and traffic, tourist education by signage and information boards and surveillance by the employment of wardens.</a:t>
            </a:r>
          </a:p>
          <a:p>
            <a:pPr>
              <a:lnSpc>
                <a:spcPct val="90000"/>
              </a:lnSpc>
            </a:pPr>
            <a:r>
              <a:rPr lang="en-US" altLang="en-US" sz="2700" dirty="0"/>
              <a:t>A good answer to meet </a:t>
            </a:r>
            <a:r>
              <a:rPr lang="en-US" altLang="en-US" sz="2700" dirty="0" smtClean="0"/>
              <a:t>the top mark-bands 8-10 </a:t>
            </a:r>
            <a:r>
              <a:rPr lang="en-US" altLang="en-US" sz="2700" dirty="0"/>
              <a:t>would need to cover most of these ideas and </a:t>
            </a:r>
            <a:r>
              <a:rPr lang="en-US" altLang="en-US" sz="2700" dirty="0" smtClean="0"/>
              <a:t>develop </a:t>
            </a:r>
            <a:r>
              <a:rPr lang="en-US" altLang="en-US" sz="2700" dirty="0"/>
              <a:t>a case study.       </a:t>
            </a:r>
          </a:p>
        </p:txBody>
      </p:sp>
    </p:spTree>
    <p:extLst>
      <p:ext uri="{BB962C8B-B14F-4D97-AF65-F5344CB8AC3E}">
        <p14:creationId xmlns:p14="http://schemas.microsoft.com/office/powerpoint/2010/main" val="343564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What: </a:t>
            </a:r>
            <a:r>
              <a:rPr lang="en-US" dirty="0" smtClean="0"/>
              <a:t>The impacts and management of tourism in a rural tourism hotspot (Machu Picchu, Peru).</a:t>
            </a:r>
            <a:endParaRPr lang="en-US" dirty="0"/>
          </a:p>
          <a:p>
            <a:r>
              <a:rPr lang="en-US" b="1" dirty="0" smtClean="0"/>
              <a:t>Why: </a:t>
            </a:r>
            <a:r>
              <a:rPr lang="en-US" dirty="0" smtClean="0"/>
              <a:t>So that we can evaluate </a:t>
            </a:r>
            <a:r>
              <a:rPr lang="en-US" dirty="0"/>
              <a:t>the consequences of unsustainable touristic </a:t>
            </a:r>
            <a:r>
              <a:rPr lang="en-US" dirty="0" smtClean="0"/>
              <a:t>growth, </a:t>
            </a:r>
            <a:r>
              <a:rPr lang="en-US" dirty="0"/>
              <a:t>including the concept of carrying capacity and possible management options to increase site </a:t>
            </a:r>
            <a:r>
              <a:rPr lang="en-US" dirty="0" smtClean="0"/>
              <a:t>resilience. </a:t>
            </a:r>
          </a:p>
          <a:p>
            <a:r>
              <a:rPr lang="en-US" b="1" dirty="0" smtClean="0"/>
              <a:t>How: </a:t>
            </a:r>
            <a:r>
              <a:rPr lang="en-US" dirty="0" smtClean="0"/>
              <a:t>Through discussion and examination of secondary source material to build up a case study. To apply our understandings to an IB essay question.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94122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What, how, why???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31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Hotspots are areas of intense leisure activity that attract above average numbers of visitors.</a:t>
            </a:r>
          </a:p>
          <a:p>
            <a:r>
              <a:rPr lang="en-US" dirty="0" smtClean="0"/>
              <a:t>In order to become a “successful” hotspot the area needs to have both the infrastructure for tourists and the attractions.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719052"/>
            <a:ext cx="4857135" cy="303570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994122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Tourism Hotpots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3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66904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  <a:defRPr/>
            </a:pPr>
            <a:r>
              <a:rPr lang="en-US" dirty="0" smtClean="0">
                <a:solidFill>
                  <a:srgbClr val="00B050"/>
                </a:solidFill>
                <a:ea typeface="ＭＳ Ｐゴシック" charset="-128"/>
              </a:rPr>
              <a:t>Primary tourist/ recreational facilities: </a:t>
            </a: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pre- existing attractions for tourism (i.e. climate, scenery, wildlife, cultural and heritage sites and indigenous people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>
                <a:solidFill>
                  <a:srgbClr val="0000FF"/>
                </a:solidFill>
                <a:ea typeface="ＭＳ Ｐゴシック" charset="-128"/>
              </a:rPr>
              <a:t>Secondary tourist/ recreational facilities: Facilities that cater for tourism </a:t>
            </a:r>
            <a:r>
              <a:rPr lang="en-US" dirty="0" smtClean="0">
                <a:ea typeface="ＭＳ Ｐゴシック" charset="-128"/>
              </a:rPr>
              <a:t>including accommodation, catering, entertainment, shopping and transport.</a:t>
            </a:r>
            <a:r>
              <a:rPr lang="en-US" dirty="0" smtClean="0">
                <a:solidFill>
                  <a:srgbClr val="0000FF"/>
                </a:solidFill>
                <a:ea typeface="ＭＳ Ｐゴシック" charset="-128"/>
              </a:rPr>
              <a:t> </a:t>
            </a:r>
          </a:p>
          <a:p>
            <a:pPr>
              <a:buFont typeface="Arial" charset="0"/>
              <a:buNone/>
              <a:defRPr/>
            </a:pPr>
            <a:endParaRPr lang="en-US" dirty="0" smtClean="0">
              <a:solidFill>
                <a:srgbClr val="0000FF"/>
              </a:solidFill>
              <a:ea typeface="ＭＳ Ｐゴシック" charset="-128"/>
            </a:endParaRPr>
          </a:p>
          <a:p>
            <a:pPr>
              <a:buFont typeface="Arial" charset="0"/>
              <a:buNone/>
              <a:defRPr/>
            </a:pP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   </a:t>
            </a:r>
            <a:endParaRPr lang="en-US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1999" cy="99412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ea typeface="ＭＳ Ｐゴシック" charset="-128"/>
              </a:rPr>
              <a:t>For an area to grow it must have resources: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30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Have the attractions (primary tourism resources) to attract tourism: e.g. scenic landscapes, heritage and historic buildings, different cultures etc.  </a:t>
            </a:r>
          </a:p>
          <a:p>
            <a:r>
              <a:rPr lang="en-US" dirty="0" smtClean="0"/>
              <a:t>Be able cater successfully for the number of tourists visiting the area through: infrastructure developments (i.e. accommodation, transport and public utilities.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1999" cy="99412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A “successful” hotspot should</a:t>
            </a:r>
            <a:r>
              <a:rPr lang="is-IS" dirty="0">
                <a:solidFill>
                  <a:schemeClr val="bg1"/>
                </a:solidFill>
              </a:rPr>
              <a:t>…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60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Both public and private initiatives may be involved in catering to the demands of tourism. </a:t>
            </a:r>
            <a:endParaRPr lang="en-US" dirty="0" smtClean="0"/>
          </a:p>
          <a:p>
            <a:r>
              <a:rPr lang="en-US" dirty="0" smtClean="0"/>
              <a:t>For </a:t>
            </a:r>
            <a:r>
              <a:rPr lang="en-US" dirty="0"/>
              <a:t>example, the national government typically plays an important role in the promotion of destinations, infrastructural development and employment training. </a:t>
            </a:r>
            <a:endParaRPr lang="en-US" dirty="0" smtClean="0"/>
          </a:p>
          <a:p>
            <a:r>
              <a:rPr lang="en-US" dirty="0" smtClean="0"/>
              <a:t>By </a:t>
            </a:r>
            <a:r>
              <a:rPr lang="en-US" dirty="0"/>
              <a:t>contrast, private initiative is more prominent in the development of tourist accommodation and attractions.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1999" cy="99412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Who has the power?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887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0302"/>
            <a:ext cx="12093318" cy="369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91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ea typeface="MS PGothic" charset="-128"/>
              </a:rPr>
              <a:t>Key </a:t>
            </a:r>
            <a:r>
              <a:rPr lang="en-US" altLang="en-US" b="1" dirty="0" smtClean="0">
                <a:ea typeface="MS PGothic" charset="-128"/>
              </a:rPr>
              <a:t>terms from IB:</a:t>
            </a:r>
            <a:endParaRPr lang="en-US" altLang="en-US" b="1" dirty="0">
              <a:ea typeface="MS PGothic" charset="-128"/>
            </a:endParaRP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000" b="1">
                <a:solidFill>
                  <a:srgbClr val="FF0000"/>
                </a:solidFill>
                <a:ea typeface="MS PGothic" charset="-128"/>
              </a:rPr>
              <a:t>Carrying capacity: </a:t>
            </a:r>
            <a:r>
              <a:rPr lang="en-US" altLang="en-US" sz="3000">
                <a:ea typeface="MS PGothic" charset="-128"/>
              </a:rPr>
              <a:t>The maximum number of visitors/participants that a site/event can satisfy at one time.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000" b="1">
                <a:solidFill>
                  <a:srgbClr val="FF0000"/>
                </a:solidFill>
                <a:ea typeface="MS PGothic" charset="-128"/>
              </a:rPr>
              <a:t>Environmental carrying capacity </a:t>
            </a:r>
            <a:r>
              <a:rPr lang="en-US" altLang="en-US" sz="3000">
                <a:ea typeface="MS PGothic" charset="-128"/>
              </a:rPr>
              <a:t>- the maximum number before the local environment becomes damaged.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000" b="1">
                <a:solidFill>
                  <a:srgbClr val="FF0000"/>
                </a:solidFill>
                <a:ea typeface="MS PGothic" charset="-128"/>
              </a:rPr>
              <a:t>Perceptual carrying capacity </a:t>
            </a:r>
            <a:r>
              <a:rPr lang="en-US" altLang="en-US" sz="3000">
                <a:ea typeface="MS PGothic" charset="-128"/>
              </a:rPr>
              <a:t>- the maximum number before a specific group of visitors considers the level of impact, such as noise, to be excessive. For example, young mountain bikers may be more crowd tolerant than elderly walkers.</a:t>
            </a:r>
            <a:endParaRPr lang="en-US" altLang="en-US" sz="3000">
              <a:solidFill>
                <a:srgbClr val="FF0000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687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1423</Words>
  <Application>Microsoft Macintosh PowerPoint</Application>
  <PresentationFormat>Widescreen</PresentationFormat>
  <Paragraphs>111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</vt:lpstr>
      <vt:lpstr>Calibri Light</vt:lpstr>
      <vt:lpstr>MS PGothic</vt:lpstr>
      <vt:lpstr>ＭＳ Ｐゴシック</vt:lpstr>
      <vt:lpstr>Arial</vt:lpstr>
      <vt:lpstr>Office Theme</vt:lpstr>
      <vt:lpstr>PowerPoint Presentation</vt:lpstr>
      <vt:lpstr>IB Objective</vt:lpstr>
      <vt:lpstr>What, how, why???</vt:lpstr>
      <vt:lpstr>Tourism Hotpots</vt:lpstr>
      <vt:lpstr>PowerPoint Presentation</vt:lpstr>
      <vt:lpstr>PowerPoint Presentation</vt:lpstr>
      <vt:lpstr>PowerPoint Presentation</vt:lpstr>
      <vt:lpstr>PowerPoint Presentation</vt:lpstr>
      <vt:lpstr>Key terms from IB:</vt:lpstr>
      <vt:lpstr>PowerPoint Presentation</vt:lpstr>
      <vt:lpstr>PowerPoint Presentation</vt:lpstr>
      <vt:lpstr>PowerPoint Presentation</vt:lpstr>
      <vt:lpstr>PowerPoint Presentation</vt:lpstr>
      <vt:lpstr>Background info</vt:lpstr>
      <vt:lpstr>PowerPoint Presentation</vt:lpstr>
      <vt:lpstr>Human and Physical attractions </vt:lpstr>
      <vt:lpstr>Secondary tourism resources – transport and tours</vt:lpstr>
      <vt:lpstr>Secondary tourism resources - accommodation</vt:lpstr>
      <vt:lpstr>The benefits of tourism and why is it in danger? </vt:lpstr>
      <vt:lpstr>PowerPoint Presentation</vt:lpstr>
      <vt:lpstr>Machu Picchu Case Study Write Up</vt:lpstr>
      <vt:lpstr>Task: Explain the impacts of tourism at Macchu Picchu and evaluate efforts to maintain the carrying capacity at Machu Picchu </vt:lpstr>
      <vt:lpstr>Extra reading</vt:lpstr>
      <vt:lpstr>Exam practice</vt:lpstr>
      <vt:lpstr>SOME IDEAS FOR THE ESSAY</vt:lpstr>
    </vt:vector>
  </TitlesOfParts>
  <Company>The British International School of Houston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Bennett</dc:creator>
  <cp:lastModifiedBy>Ruth Capper</cp:lastModifiedBy>
  <cp:revision>49</cp:revision>
  <dcterms:created xsi:type="dcterms:W3CDTF">2016-03-15T18:09:39Z</dcterms:created>
  <dcterms:modified xsi:type="dcterms:W3CDTF">2017-09-24T19:09:45Z</dcterms:modified>
</cp:coreProperties>
</file>