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75" r:id="rId2"/>
    <p:sldId id="276" r:id="rId3"/>
    <p:sldId id="280" r:id="rId4"/>
    <p:sldId id="279" r:id="rId5"/>
    <p:sldId id="284" r:id="rId6"/>
    <p:sldId id="285" r:id="rId7"/>
    <p:sldId id="286" r:id="rId8"/>
    <p:sldId id="287" r:id="rId9"/>
    <p:sldId id="283" r:id="rId10"/>
    <p:sldId id="289" r:id="rId11"/>
    <p:sldId id="290" r:id="rId12"/>
    <p:sldId id="281" r:id="rId13"/>
    <p:sldId id="305" r:id="rId14"/>
    <p:sldId id="304" r:id="rId15"/>
    <p:sldId id="292" r:id="rId16"/>
    <p:sldId id="293" r:id="rId17"/>
    <p:sldId id="294" r:id="rId18"/>
    <p:sldId id="295" r:id="rId19"/>
    <p:sldId id="296" r:id="rId20"/>
    <p:sldId id="297" r:id="rId21"/>
    <p:sldId id="298" r:id="rId22"/>
    <p:sldId id="306" r:id="rId23"/>
    <p:sldId id="307" r:id="rId24"/>
    <p:sldId id="262" r:id="rId25"/>
    <p:sldId id="258" r:id="rId26"/>
    <p:sldId id="259" r:id="rId27"/>
    <p:sldId id="271" r:id="rId28"/>
    <p:sldId id="273" r:id="rId29"/>
    <p:sldId id="264" r:id="rId30"/>
    <p:sldId id="288" r:id="rId31"/>
    <p:sldId id="270" r:id="rId32"/>
    <p:sldId id="266" r:id="rId33"/>
    <p:sldId id="261" r:id="rId34"/>
    <p:sldId id="260" r:id="rId35"/>
    <p:sldId id="269" r:id="rId36"/>
    <p:sldId id="268" r:id="rId37"/>
    <p:sldId id="272" r:id="rId38"/>
    <p:sldId id="274" r:id="rId39"/>
    <p:sldId id="267" r:id="rId40"/>
    <p:sldId id="299" r:id="rId41"/>
    <p:sldId id="303" r:id="rId42"/>
    <p:sldId id="277" r:id="rId43"/>
    <p:sldId id="300" r:id="rId44"/>
    <p:sldId id="301" r:id="rId45"/>
    <p:sldId id="3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89"/>
    <p:restoredTop sz="94611"/>
  </p:normalViewPr>
  <p:slideViewPr>
    <p:cSldViewPr snapToGrid="0" snapToObjects="1">
      <p:cViewPr>
        <p:scale>
          <a:sx n="100" d="100"/>
          <a:sy n="100" d="100"/>
        </p:scale>
        <p:origin x="14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85D58-B9EE-AF49-B816-1890D05CC44D}" type="datetimeFigureOut">
              <a:rPr lang="en-US" smtClean="0"/>
              <a:t>10/11/17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C7B1B-9204-2442-A53D-6C9733550194}" type="slidenum">
              <a:rPr lang="en-US" smtClean="0"/>
              <a:t>‹#›</a:t>
            </a:fld>
            <a:endParaRPr lang="en-US"/>
          </a:p>
        </p:txBody>
      </p:sp>
    </p:spTree>
    <p:extLst>
      <p:ext uri="{BB962C8B-B14F-4D97-AF65-F5344CB8AC3E}">
        <p14:creationId xmlns:p14="http://schemas.microsoft.com/office/powerpoint/2010/main" val="35606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F3971-D163-4F58-9AC8-24EA0DB9725D}" type="slidenum">
              <a:rPr lang="en-US"/>
              <a:pPr/>
              <a:t>13</a:t>
            </a:fld>
            <a:endParaRPr lang="en-US"/>
          </a:p>
        </p:txBody>
      </p:sp>
      <p:sp>
        <p:nvSpPr>
          <p:cNvPr id="48130" name="Rectangle 2"/>
          <p:cNvSpPr>
            <a:spLocks noGrp="1" noRot="1" noChangeAspect="1" noChangeArrowheads="1"/>
          </p:cNvSpPr>
          <p:nvPr>
            <p:ph type="sldImg"/>
          </p:nvPr>
        </p:nvSpPr>
        <p:spPr bwMode="auto">
          <a:xfrm>
            <a:off x="330200" y="696913"/>
            <a:ext cx="6197600" cy="348615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59351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E1675-8611-47A6-B1D1-CFC79F60B0E2}" type="slidenum">
              <a:rPr lang="en-US" smtClean="0"/>
              <a:pPr/>
              <a:t>41</a:t>
            </a:fld>
            <a:endParaRPr lang="en-US"/>
          </a:p>
        </p:txBody>
      </p:sp>
    </p:spTree>
    <p:extLst>
      <p:ext uri="{BB962C8B-B14F-4D97-AF65-F5344CB8AC3E}">
        <p14:creationId xmlns:p14="http://schemas.microsoft.com/office/powerpoint/2010/main" val="145536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032C7-888C-504A-BE2A-F71F7AA782FE}"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83636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032C7-888C-504A-BE2A-F71F7AA782FE}"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46552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032C7-888C-504A-BE2A-F71F7AA782FE}"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62025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032C7-888C-504A-BE2A-F71F7AA782FE}"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43406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032C7-888C-504A-BE2A-F71F7AA782FE}"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16165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032C7-888C-504A-BE2A-F71F7AA782FE}"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13568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032C7-888C-504A-BE2A-F71F7AA782FE}" type="datetimeFigureOut">
              <a:rPr lang="en-US" smtClean="0"/>
              <a:t>10/11/17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58055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032C7-888C-504A-BE2A-F71F7AA782FE}" type="datetimeFigureOut">
              <a:rPr lang="en-US" smtClean="0"/>
              <a:t>10/11/17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3112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032C7-888C-504A-BE2A-F71F7AA782FE}" type="datetimeFigureOut">
              <a:rPr lang="en-US" smtClean="0"/>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35974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32C7-888C-504A-BE2A-F71F7AA782FE}"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183405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32C7-888C-504A-BE2A-F71F7AA782FE}"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27AA3-FB67-D84A-BC65-6456BCE6D43E}" type="slidenum">
              <a:rPr lang="en-US" smtClean="0"/>
              <a:t>‹#›</a:t>
            </a:fld>
            <a:endParaRPr lang="en-US"/>
          </a:p>
        </p:txBody>
      </p:sp>
    </p:spTree>
    <p:extLst>
      <p:ext uri="{BB962C8B-B14F-4D97-AF65-F5344CB8AC3E}">
        <p14:creationId xmlns:p14="http://schemas.microsoft.com/office/powerpoint/2010/main" val="21222717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032C7-888C-504A-BE2A-F71F7AA782FE}" type="datetimeFigureOut">
              <a:rPr lang="en-US" smtClean="0"/>
              <a:t>10/11/17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27AA3-FB67-D84A-BC65-6456BCE6D43E}" type="slidenum">
              <a:rPr lang="en-US" smtClean="0"/>
              <a:t>‹#›</a:t>
            </a:fld>
            <a:endParaRPr lang="en-US"/>
          </a:p>
        </p:txBody>
      </p:sp>
    </p:spTree>
    <p:extLst>
      <p:ext uri="{BB962C8B-B14F-4D97-AF65-F5344CB8AC3E}">
        <p14:creationId xmlns:p14="http://schemas.microsoft.com/office/powerpoint/2010/main" val="204633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time_continue=243&amp;v=qTnTlECDO6w" TargetMode="Externa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education/clips/zhnkjx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ng.com/videos/search?q=costa+rica+ecotourism+of+their+rainforest&amp;&amp;view=detail&amp;mid=BB68997C2A037E6AF63DBB68997C2A037E6AF63D&amp;FORM=VRDGA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ng.com/videos/search?q=costa+rica+ecotourism+of+their+rainforest&amp;&amp;view=detail&amp;mid=BB68997C2A037E6AF63DBB68997C2A037E6AF63D&amp;FORM=VRDGA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hyperlink" Target="http://www.monteverdeinfo.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travel/2007/may/26/saturday.costarica" TargetMode="Externa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orumforthefuture.org/tourism-2023-animations" TargetMode="Externa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1" Type="http://schemas.openxmlformats.org/officeDocument/2006/relationships/hyperlink" Target="http://asawright.org/about-the-centre/" TargetMode="External"/><Relationship Id="rId12" Type="http://schemas.openxmlformats.org/officeDocument/2006/relationships/hyperlink" Target="http://news.bbc.co.uk/2/hi/science/nature/6179901.stm" TargetMode="External"/><Relationship Id="rId13" Type="http://schemas.openxmlformats.org/officeDocument/2006/relationships/hyperlink" Target="https://www.theguardian.com/world/2016/jan/29/jaws-new-zealand-town-attack-great-white-sharks-cage-diver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news.bbc.co.uk/2/hi/uk_news/magazine/7402603.stm" TargetMode="External"/><Relationship Id="rId4" Type="http://schemas.openxmlformats.org/officeDocument/2006/relationships/hyperlink" Target="http://maldives.net.mv/1720/maldives-a-model-for-sustainable-tourism/" TargetMode="External"/><Relationship Id="rId5" Type="http://schemas.openxmlformats.org/officeDocument/2006/relationships/hyperlink" Target="http://au.news.yahoo.com/thewest/full-coverage/carbon-tax/a/-/article/13358846/sustainable-tourism-maldives-style/" TargetMode="External"/><Relationship Id="rId6" Type="http://schemas.openxmlformats.org/officeDocument/2006/relationships/hyperlink" Target="http://www.jonathonporritt.com/blog/sustainable-tourism-symposium-maldives" TargetMode="External"/><Relationship Id="rId7" Type="http://schemas.openxmlformats.org/officeDocument/2006/relationships/hyperlink" Target="http://www.mynatour.org/destination/protecting-paradise-ecotourism-maldives" TargetMode="External"/><Relationship Id="rId8" Type="http://schemas.openxmlformats.org/officeDocument/2006/relationships/hyperlink" Target="NULL" TargetMode="External"/><Relationship Id="rId9" Type="http://schemas.openxmlformats.org/officeDocument/2006/relationships/hyperlink" Target="http://geographyfieldwork.com/MachuTourismManagement.htm" TargetMode="External"/><Relationship Id="rId10" Type="http://schemas.openxmlformats.org/officeDocument/2006/relationships/hyperlink" Target="http://geographyfieldwork.com/MachuTourismAttitudes.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visual.ly/community/infographic/travel/impact-social-media-travel-and-hospitality-indus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931450"/>
            <a:ext cx="10515600" cy="2852737"/>
          </a:xfrm>
        </p:spPr>
        <p:txBody>
          <a:bodyPr/>
          <a:lstStyle/>
          <a:p>
            <a:r>
              <a:rPr lang="en-US" b="1" dirty="0">
                <a:latin typeface="dearJoe 5 CASUAL PRO" charset="0"/>
                <a:ea typeface="dearJoe 5 CASUAL PRO" charset="0"/>
                <a:cs typeface="dearJoe 5 CASUAL PRO" charset="0"/>
              </a:rPr>
              <a:t>Managing tourism </a:t>
            </a:r>
            <a:r>
              <a:rPr lang="en-US" b="1" dirty="0" smtClean="0">
                <a:latin typeface="dearJoe 5 CASUAL PRO" charset="0"/>
                <a:ea typeface="dearJoe 5 CASUAL PRO" charset="0"/>
                <a:cs typeface="dearJoe 5 CASUAL PRO" charset="0"/>
              </a:rPr>
              <a:t>for </a:t>
            </a:r>
            <a:r>
              <a:rPr lang="en-US" b="1" dirty="0">
                <a:latin typeface="dearJoe 5 CASUAL PRO" charset="0"/>
                <a:ea typeface="dearJoe 5 CASUAL PRO" charset="0"/>
                <a:cs typeface="dearJoe 5 CASUAL PRO" charset="0"/>
              </a:rPr>
              <a:t>the future</a:t>
            </a:r>
            <a:endParaRPr lang="en-US" dirty="0">
              <a:latin typeface="dearJoe 5 CASUAL PRO" charset="0"/>
              <a:ea typeface="dearJoe 5 CASUAL PRO" charset="0"/>
              <a:cs typeface="dearJoe 5 CASUAL PRO" charset="0"/>
            </a:endParaRPr>
          </a:p>
        </p:txBody>
      </p:sp>
      <p:sp>
        <p:nvSpPr>
          <p:cNvPr id="5" name="Text Placeholder 4"/>
          <p:cNvSpPr>
            <a:spLocks noGrp="1"/>
          </p:cNvSpPr>
          <p:nvPr>
            <p:ph type="body" idx="1"/>
          </p:nvPr>
        </p:nvSpPr>
        <p:spPr>
          <a:xfrm>
            <a:off x="831850" y="5683745"/>
            <a:ext cx="10515600" cy="1500187"/>
          </a:xfrm>
        </p:spPr>
        <p:txBody>
          <a:bodyPr/>
          <a:lstStyle/>
          <a:p>
            <a:r>
              <a:rPr lang="en-US" b="1" dirty="0" smtClean="0">
                <a:solidFill>
                  <a:srgbClr val="00B050"/>
                </a:solidFill>
              </a:rPr>
              <a:t>Key concept: </a:t>
            </a:r>
            <a:r>
              <a:rPr lang="en-US" dirty="0">
                <a:solidFill>
                  <a:srgbClr val="00B050"/>
                </a:solidFill>
              </a:rPr>
              <a:t>Future </a:t>
            </a:r>
            <a:r>
              <a:rPr lang="en-US" b="1" dirty="0">
                <a:solidFill>
                  <a:srgbClr val="00B050"/>
                </a:solidFill>
              </a:rPr>
              <a:t>possibilities</a:t>
            </a:r>
            <a:r>
              <a:rPr lang="en-US" dirty="0">
                <a:solidFill>
                  <a:srgbClr val="00B050"/>
                </a:solidFill>
              </a:rPr>
              <a:t> for management </a:t>
            </a:r>
            <a:r>
              <a:rPr lang="en-US" dirty="0" smtClean="0">
                <a:solidFill>
                  <a:srgbClr val="00B050"/>
                </a:solidFill>
              </a:rPr>
              <a:t>of </a:t>
            </a:r>
            <a:r>
              <a:rPr lang="en-US" dirty="0">
                <a:solidFill>
                  <a:srgbClr val="00B050"/>
                </a:solidFill>
              </a:rPr>
              <a:t>tourism </a:t>
            </a:r>
            <a:r>
              <a:rPr lang="en-US" dirty="0" smtClean="0">
                <a:solidFill>
                  <a:srgbClr val="00B050"/>
                </a:solidFill>
              </a:rPr>
              <a:t>at </a:t>
            </a:r>
            <a:r>
              <a:rPr lang="en-US" dirty="0">
                <a:solidFill>
                  <a:srgbClr val="00B050"/>
                </a:solidFill>
              </a:rPr>
              <a:t>varying scales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825" y="1857611"/>
            <a:ext cx="2905414" cy="19545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067" y="588176"/>
            <a:ext cx="3966211" cy="332054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867" y="227728"/>
            <a:ext cx="2893941" cy="3680997"/>
          </a:xfrm>
          <a:prstGeom prst="rect">
            <a:avLst/>
          </a:prstGeom>
        </p:spPr>
      </p:pic>
    </p:spTree>
    <p:extLst>
      <p:ext uri="{BB962C8B-B14F-4D97-AF65-F5344CB8AC3E}">
        <p14:creationId xmlns:p14="http://schemas.microsoft.com/office/powerpoint/2010/main" val="154200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r>
              <a:rPr lang="en-US" dirty="0" smtClean="0"/>
              <a:t>Sustainable tourism</a:t>
            </a:r>
            <a:endParaRPr lang="en-US" dirty="0"/>
          </a:p>
        </p:txBody>
      </p:sp>
      <p:sp>
        <p:nvSpPr>
          <p:cNvPr id="3" name="Content Placeholder 2"/>
          <p:cNvSpPr>
            <a:spLocks noGrp="1"/>
          </p:cNvSpPr>
          <p:nvPr>
            <p:ph idx="1"/>
          </p:nvPr>
        </p:nvSpPr>
        <p:spPr>
          <a:xfrm>
            <a:off x="635000" y="1409700"/>
            <a:ext cx="10502900" cy="5575300"/>
          </a:xfrm>
        </p:spPr>
        <p:txBody>
          <a:bodyPr>
            <a:normAutofit fontScale="70000" lnSpcReduction="20000"/>
          </a:bodyPr>
          <a:lstStyle/>
          <a:p>
            <a:pPr>
              <a:buNone/>
            </a:pPr>
            <a:r>
              <a:rPr lang="en-US" sz="4000" b="1" dirty="0" smtClean="0">
                <a:solidFill>
                  <a:srgbClr val="00B050"/>
                </a:solidFill>
              </a:rPr>
              <a:t>Sustainable </a:t>
            </a:r>
            <a:r>
              <a:rPr lang="en-US" sz="4000" b="1" dirty="0">
                <a:solidFill>
                  <a:srgbClr val="00B050"/>
                </a:solidFill>
              </a:rPr>
              <a:t>t</a:t>
            </a:r>
            <a:r>
              <a:rPr lang="en-US" sz="4000" b="1" dirty="0" smtClean="0">
                <a:solidFill>
                  <a:srgbClr val="00B050"/>
                </a:solidFill>
              </a:rPr>
              <a:t>ourism is</a:t>
            </a:r>
            <a:r>
              <a:rPr lang="is-IS" sz="4000" b="1" dirty="0" smtClean="0">
                <a:solidFill>
                  <a:srgbClr val="00B050"/>
                </a:solidFill>
              </a:rPr>
              <a:t>…</a:t>
            </a:r>
          </a:p>
          <a:p>
            <a:pPr>
              <a:buNone/>
            </a:pPr>
            <a:r>
              <a:rPr lang="en-US" sz="4000" dirty="0"/>
              <a:t>T</a:t>
            </a:r>
            <a:r>
              <a:rPr lang="en-US" sz="4000" dirty="0" smtClean="0"/>
              <a:t>ourism attempting to have a low impact on the environment and local culture, while helping to generate future employment for local people. </a:t>
            </a:r>
          </a:p>
          <a:p>
            <a:pPr>
              <a:buNone/>
            </a:pPr>
            <a:endParaRPr lang="en-US" sz="4000" dirty="0" smtClean="0"/>
          </a:p>
          <a:p>
            <a:pPr>
              <a:buNone/>
            </a:pPr>
            <a:r>
              <a:rPr lang="en-US" sz="4000" dirty="0" smtClean="0"/>
              <a:t>The </a:t>
            </a:r>
            <a:r>
              <a:rPr lang="en-US" sz="4000" b="1" dirty="0" smtClean="0">
                <a:solidFill>
                  <a:srgbClr val="00B050"/>
                </a:solidFill>
              </a:rPr>
              <a:t>aim</a:t>
            </a:r>
            <a:r>
              <a:rPr lang="en-US" sz="4000" dirty="0" smtClean="0"/>
              <a:t> of sustainable tourism is</a:t>
            </a:r>
            <a:r>
              <a:rPr lang="is-IS" sz="4000" dirty="0" smtClean="0"/>
              <a:t>…</a:t>
            </a:r>
          </a:p>
          <a:p>
            <a:pPr>
              <a:buNone/>
            </a:pPr>
            <a:r>
              <a:rPr lang="en-US" sz="4000" dirty="0"/>
              <a:t>T</a:t>
            </a:r>
            <a:r>
              <a:rPr lang="en-US" sz="4000" dirty="0" smtClean="0"/>
              <a:t>o ensure that development brings a positive experience for local people, tourism companies and the tourists themselves. Sustainable tourism is not the same as ecotourism.</a:t>
            </a:r>
          </a:p>
          <a:p>
            <a:pPr>
              <a:buNone/>
            </a:pPr>
            <a:endParaRPr lang="en-US" sz="4000" dirty="0" smtClean="0"/>
          </a:p>
          <a:p>
            <a:pPr>
              <a:buNone/>
            </a:pPr>
            <a:r>
              <a:rPr lang="en-US" sz="4000" b="1" dirty="0" smtClean="0">
                <a:solidFill>
                  <a:srgbClr val="FF0000"/>
                </a:solidFill>
              </a:rPr>
              <a:t>How do you think sustainable tourism is different to ecotourism?</a:t>
            </a:r>
          </a:p>
          <a:p>
            <a:pPr>
              <a:buNone/>
            </a:pPr>
            <a:endParaRPr lang="en-US" dirty="0" smtClean="0"/>
          </a:p>
          <a:p>
            <a:pPr>
              <a:buNone/>
            </a:pPr>
            <a:r>
              <a:rPr lang="en-US" b="1" dirty="0" smtClean="0"/>
              <a:t/>
            </a:r>
            <a:br>
              <a:rPr lang="en-US" b="1" dirty="0" smtClean="0"/>
            </a:br>
            <a:r>
              <a:rPr lang="en-US" dirty="0" smtClean="0"/>
              <a:t/>
            </a:r>
            <a:br>
              <a:rPr lang="en-US" dirty="0" smtClean="0"/>
            </a:br>
            <a:endParaRPr lang="en-US" dirty="0"/>
          </a:p>
        </p:txBody>
      </p:sp>
    </p:spTree>
    <p:extLst>
      <p:ext uri="{BB962C8B-B14F-4D97-AF65-F5344CB8AC3E}">
        <p14:creationId xmlns:p14="http://schemas.microsoft.com/office/powerpoint/2010/main" val="130391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74638"/>
            <a:ext cx="11455400" cy="1173162"/>
          </a:xfrm>
        </p:spPr>
        <p:txBody>
          <a:bodyPr>
            <a:noAutofit/>
          </a:bodyPr>
          <a:lstStyle/>
          <a:p>
            <a:r>
              <a:rPr lang="en-US" sz="4000" dirty="0"/>
              <a:t>The difference between sustainable tourism and eco-tourism</a:t>
            </a:r>
          </a:p>
        </p:txBody>
      </p:sp>
      <p:sp>
        <p:nvSpPr>
          <p:cNvPr id="3" name="Content Placeholder 2"/>
          <p:cNvSpPr>
            <a:spLocks noGrp="1"/>
          </p:cNvSpPr>
          <p:nvPr>
            <p:ph idx="1"/>
          </p:nvPr>
        </p:nvSpPr>
        <p:spPr>
          <a:xfrm>
            <a:off x="711200" y="1600201"/>
            <a:ext cx="10922000" cy="4525963"/>
          </a:xfrm>
        </p:spPr>
        <p:txBody>
          <a:bodyPr>
            <a:normAutofit/>
          </a:bodyPr>
          <a:lstStyle/>
          <a:p>
            <a:pPr>
              <a:buNone/>
            </a:pPr>
            <a:r>
              <a:rPr lang="en-US" b="1" dirty="0">
                <a:solidFill>
                  <a:srgbClr val="00B050"/>
                </a:solidFill>
              </a:rPr>
              <a:t>Definition: </a:t>
            </a:r>
            <a:r>
              <a:rPr lang="en-US" dirty="0"/>
              <a:t>ecotourism is a green or alternative form of tourism that aims to manage the environment sustainably</a:t>
            </a:r>
            <a:r>
              <a:rPr lang="en-US" dirty="0" smtClean="0"/>
              <a:t>.</a:t>
            </a:r>
          </a:p>
          <a:p>
            <a:pPr>
              <a:buNone/>
            </a:pPr>
            <a:endParaRPr lang="en-US" sz="1200" b="1" dirty="0">
              <a:solidFill>
                <a:srgbClr val="00B050"/>
              </a:solidFill>
            </a:endParaRPr>
          </a:p>
          <a:p>
            <a:pPr>
              <a:buNone/>
            </a:pPr>
            <a:r>
              <a:rPr lang="en-US" b="1" dirty="0" smtClean="0">
                <a:solidFill>
                  <a:srgbClr val="00B050"/>
                </a:solidFill>
              </a:rPr>
              <a:t>Ecotourism</a:t>
            </a:r>
            <a:r>
              <a:rPr lang="en-US" dirty="0" smtClean="0"/>
              <a:t> is more focused on ecological conservation and educating travelers on local environments and natural surroundings, whereas </a:t>
            </a:r>
            <a:r>
              <a:rPr lang="en-US" b="1" dirty="0" smtClean="0">
                <a:solidFill>
                  <a:srgbClr val="00B050"/>
                </a:solidFill>
              </a:rPr>
              <a:t>sustainable tourism </a:t>
            </a:r>
            <a:r>
              <a:rPr lang="en-US" dirty="0" smtClean="0"/>
              <a:t>focuses on travel that has minimal impact on the environment </a:t>
            </a:r>
            <a:r>
              <a:rPr lang="en-US" b="1" dirty="0" smtClean="0"/>
              <a:t>and local communities.</a:t>
            </a:r>
            <a:r>
              <a:rPr lang="en-US" dirty="0" smtClean="0"/>
              <a:t> </a:t>
            </a:r>
          </a:p>
          <a:p>
            <a:pPr>
              <a:buNone/>
            </a:pPr>
            <a:r>
              <a:rPr lang="en-US" b="1" dirty="0" smtClean="0">
                <a:solidFill>
                  <a:srgbClr val="00B050"/>
                </a:solidFill>
              </a:rPr>
              <a:t>Ecotourism </a:t>
            </a:r>
            <a:r>
              <a:rPr lang="en-US" dirty="0" smtClean="0"/>
              <a:t>is a form of tourism, or a category of vacation similar to beach, adventure, health, or cultural, while </a:t>
            </a:r>
            <a:r>
              <a:rPr lang="en-US" b="1" dirty="0" smtClean="0"/>
              <a:t>the concept of sustainability can be applied to all types of tourism.</a:t>
            </a:r>
            <a:endParaRPr lang="en-US" b="1" dirty="0"/>
          </a:p>
        </p:txBody>
      </p:sp>
    </p:spTree>
    <p:extLst>
      <p:ext uri="{BB962C8B-B14F-4D97-AF65-F5344CB8AC3E}">
        <p14:creationId xmlns:p14="http://schemas.microsoft.com/office/powerpoint/2010/main" val="197882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197709" y="-2231133"/>
            <a:ext cx="5520685" cy="10553359"/>
          </a:xfrm>
        </p:spPr>
      </p:pic>
      <p:sp>
        <p:nvSpPr>
          <p:cNvPr id="5" name="TextBox 4"/>
          <p:cNvSpPr txBox="1"/>
          <p:nvPr/>
        </p:nvSpPr>
        <p:spPr>
          <a:xfrm>
            <a:off x="838200" y="6026227"/>
            <a:ext cx="9352402" cy="369332"/>
          </a:xfrm>
          <a:prstGeom prst="rect">
            <a:avLst/>
          </a:prstGeom>
          <a:noFill/>
        </p:spPr>
        <p:txBody>
          <a:bodyPr wrap="square" rtlCol="0">
            <a:spAutoFit/>
          </a:bodyPr>
          <a:lstStyle/>
          <a:p>
            <a:r>
              <a:rPr lang="en-US" b="1" dirty="0" smtClean="0">
                <a:solidFill>
                  <a:srgbClr val="00B050"/>
                </a:solidFill>
              </a:rPr>
              <a:t>Read textbook page 254- 256 to add notes to the principles of sustainable tourism </a:t>
            </a:r>
            <a:endParaRPr lang="en-US" b="1" dirty="0">
              <a:solidFill>
                <a:srgbClr val="00B050"/>
              </a:solidFill>
            </a:endParaRPr>
          </a:p>
        </p:txBody>
      </p:sp>
    </p:spTree>
    <p:extLst>
      <p:ext uri="{BB962C8B-B14F-4D97-AF65-F5344CB8AC3E}">
        <p14:creationId xmlns:p14="http://schemas.microsoft.com/office/powerpoint/2010/main" val="1280206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p:cNvSpPr>
            <a:spLocks noChangeArrowheads="1"/>
          </p:cNvSpPr>
          <p:nvPr/>
        </p:nvSpPr>
        <p:spPr bwMode="auto">
          <a:xfrm>
            <a:off x="3524250" y="1047750"/>
            <a:ext cx="3810000" cy="3505200"/>
          </a:xfrm>
          <a:prstGeom prst="ellipse">
            <a:avLst/>
          </a:prstGeom>
          <a:noFill/>
          <a:ln w="38100">
            <a:solidFill>
              <a:schemeClr val="folHlink"/>
            </a:solidFill>
            <a:round/>
            <a:headEnd/>
            <a:tailEnd/>
          </a:ln>
          <a:effectLst/>
        </p:spPr>
        <p:txBody>
          <a:bodyPr wrap="none" anchor="ctr"/>
          <a:lstStyle/>
          <a:p>
            <a:endParaRPr lang="en-US"/>
          </a:p>
        </p:txBody>
      </p:sp>
      <p:sp>
        <p:nvSpPr>
          <p:cNvPr id="47107" name="Oval 3"/>
          <p:cNvSpPr>
            <a:spLocks noChangeArrowheads="1"/>
          </p:cNvSpPr>
          <p:nvPr/>
        </p:nvSpPr>
        <p:spPr bwMode="auto">
          <a:xfrm>
            <a:off x="2705100" y="2781300"/>
            <a:ext cx="3810000" cy="3505200"/>
          </a:xfrm>
          <a:prstGeom prst="ellipse">
            <a:avLst/>
          </a:prstGeom>
          <a:noFill/>
          <a:ln w="38100">
            <a:solidFill>
              <a:schemeClr val="folHlink"/>
            </a:solidFill>
            <a:round/>
            <a:headEnd/>
            <a:tailEnd/>
          </a:ln>
          <a:effectLst/>
        </p:spPr>
        <p:txBody>
          <a:bodyPr wrap="none" anchor="ctr"/>
          <a:lstStyle/>
          <a:p>
            <a:endParaRPr lang="en-US"/>
          </a:p>
        </p:txBody>
      </p:sp>
      <p:sp>
        <p:nvSpPr>
          <p:cNvPr id="47108" name="Oval 4"/>
          <p:cNvSpPr>
            <a:spLocks noChangeArrowheads="1"/>
          </p:cNvSpPr>
          <p:nvPr/>
        </p:nvSpPr>
        <p:spPr bwMode="auto">
          <a:xfrm>
            <a:off x="4724400" y="2190750"/>
            <a:ext cx="3810000" cy="3505200"/>
          </a:xfrm>
          <a:prstGeom prst="ellipse">
            <a:avLst/>
          </a:prstGeom>
          <a:noFill/>
          <a:ln w="38100">
            <a:solidFill>
              <a:schemeClr val="folHlink"/>
            </a:solidFill>
            <a:round/>
            <a:headEnd/>
            <a:tailEnd/>
          </a:ln>
          <a:effectLst/>
        </p:spPr>
        <p:txBody>
          <a:bodyPr wrap="none" anchor="ctr"/>
          <a:lstStyle/>
          <a:p>
            <a:endParaRPr lang="en-US"/>
          </a:p>
        </p:txBody>
      </p:sp>
      <p:sp>
        <p:nvSpPr>
          <p:cNvPr id="47109" name="Text Box 5"/>
          <p:cNvSpPr txBox="1">
            <a:spLocks noChangeArrowheads="1"/>
          </p:cNvSpPr>
          <p:nvPr/>
        </p:nvSpPr>
        <p:spPr bwMode="auto">
          <a:xfrm>
            <a:off x="4305300" y="1428751"/>
            <a:ext cx="2190750" cy="519113"/>
          </a:xfrm>
          <a:prstGeom prst="rect">
            <a:avLst/>
          </a:prstGeom>
          <a:noFill/>
          <a:ln w="12700">
            <a:noFill/>
            <a:miter lim="800000"/>
            <a:headEnd/>
            <a:tailEnd/>
          </a:ln>
          <a:effectLst/>
        </p:spPr>
        <p:txBody>
          <a:bodyPr>
            <a:spAutoFit/>
          </a:bodyPr>
          <a:lstStyle/>
          <a:p>
            <a:pPr eaLnBrk="0" hangingPunct="0">
              <a:spcBef>
                <a:spcPct val="50000"/>
              </a:spcBef>
            </a:pPr>
            <a:r>
              <a:rPr lang="en-US" sz="2800" b="1"/>
              <a:t>Local People</a:t>
            </a:r>
          </a:p>
        </p:txBody>
      </p:sp>
      <p:sp>
        <p:nvSpPr>
          <p:cNvPr id="47110" name="Text Box 6"/>
          <p:cNvSpPr txBox="1">
            <a:spLocks noChangeArrowheads="1"/>
          </p:cNvSpPr>
          <p:nvPr/>
        </p:nvSpPr>
        <p:spPr bwMode="auto">
          <a:xfrm>
            <a:off x="6781800" y="4152901"/>
            <a:ext cx="1885950" cy="519113"/>
          </a:xfrm>
          <a:prstGeom prst="rect">
            <a:avLst/>
          </a:prstGeom>
          <a:noFill/>
          <a:ln w="12700">
            <a:noFill/>
            <a:miter lim="800000"/>
            <a:headEnd/>
            <a:tailEnd/>
          </a:ln>
          <a:effectLst/>
        </p:spPr>
        <p:txBody>
          <a:bodyPr>
            <a:spAutoFit/>
          </a:bodyPr>
          <a:lstStyle/>
          <a:p>
            <a:pPr eaLnBrk="0" hangingPunct="0">
              <a:spcBef>
                <a:spcPct val="50000"/>
              </a:spcBef>
            </a:pPr>
            <a:r>
              <a:rPr lang="en-US" sz="2800" b="1"/>
              <a:t>Visitors</a:t>
            </a:r>
          </a:p>
        </p:txBody>
      </p:sp>
      <p:sp>
        <p:nvSpPr>
          <p:cNvPr id="47111" name="Text Box 7"/>
          <p:cNvSpPr txBox="1">
            <a:spLocks noChangeArrowheads="1"/>
          </p:cNvSpPr>
          <p:nvPr/>
        </p:nvSpPr>
        <p:spPr bwMode="auto">
          <a:xfrm>
            <a:off x="3314700" y="5219701"/>
            <a:ext cx="2838450" cy="519113"/>
          </a:xfrm>
          <a:prstGeom prst="rect">
            <a:avLst/>
          </a:prstGeom>
          <a:noFill/>
          <a:ln w="12700">
            <a:noFill/>
            <a:miter lim="800000"/>
            <a:headEnd/>
            <a:tailEnd/>
          </a:ln>
          <a:effectLst/>
        </p:spPr>
        <p:txBody>
          <a:bodyPr>
            <a:spAutoFit/>
          </a:bodyPr>
          <a:lstStyle/>
          <a:p>
            <a:pPr eaLnBrk="0" hangingPunct="0">
              <a:spcBef>
                <a:spcPct val="50000"/>
              </a:spcBef>
            </a:pPr>
            <a:r>
              <a:rPr lang="en-US" sz="2800" b="1"/>
              <a:t>Environment</a:t>
            </a:r>
          </a:p>
        </p:txBody>
      </p:sp>
      <p:sp>
        <p:nvSpPr>
          <p:cNvPr id="47112" name="Line 8"/>
          <p:cNvSpPr>
            <a:spLocks noChangeShapeType="1"/>
          </p:cNvSpPr>
          <p:nvPr/>
        </p:nvSpPr>
        <p:spPr bwMode="auto">
          <a:xfrm flipV="1">
            <a:off x="5695950" y="1847850"/>
            <a:ext cx="2762250" cy="1847850"/>
          </a:xfrm>
          <a:prstGeom prst="line">
            <a:avLst/>
          </a:prstGeom>
          <a:noFill/>
          <a:ln w="38100">
            <a:solidFill>
              <a:schemeClr val="folHlink"/>
            </a:solidFill>
            <a:round/>
            <a:headEnd type="triangle" w="med" len="med"/>
            <a:tailEnd/>
          </a:ln>
          <a:effectLst/>
        </p:spPr>
        <p:txBody>
          <a:bodyPr wrap="none" anchor="ctr"/>
          <a:lstStyle/>
          <a:p>
            <a:endParaRPr lang="en-US"/>
          </a:p>
        </p:txBody>
      </p:sp>
      <p:sp>
        <p:nvSpPr>
          <p:cNvPr id="47113" name="Text Box 9"/>
          <p:cNvSpPr txBox="1">
            <a:spLocks noChangeArrowheads="1"/>
          </p:cNvSpPr>
          <p:nvPr/>
        </p:nvSpPr>
        <p:spPr bwMode="auto">
          <a:xfrm>
            <a:off x="8553450" y="1371601"/>
            <a:ext cx="2114550" cy="954107"/>
          </a:xfrm>
          <a:prstGeom prst="rect">
            <a:avLst/>
          </a:prstGeom>
          <a:noFill/>
          <a:ln w="12700">
            <a:noFill/>
            <a:miter lim="800000"/>
            <a:headEnd/>
            <a:tailEnd/>
          </a:ln>
          <a:effectLst/>
        </p:spPr>
        <p:txBody>
          <a:bodyPr>
            <a:spAutoFit/>
          </a:bodyPr>
          <a:lstStyle/>
          <a:p>
            <a:pPr eaLnBrk="0" hangingPunct="0">
              <a:spcBef>
                <a:spcPct val="50000"/>
              </a:spcBef>
            </a:pPr>
            <a:r>
              <a:rPr lang="en-US" sz="2800" b="1" dirty="0"/>
              <a:t>Sustainable tourism</a:t>
            </a:r>
          </a:p>
        </p:txBody>
      </p:sp>
      <p:sp>
        <p:nvSpPr>
          <p:cNvPr id="47114" name="Text Box 10"/>
          <p:cNvSpPr txBox="1">
            <a:spLocks noChangeArrowheads="1"/>
          </p:cNvSpPr>
          <p:nvPr/>
        </p:nvSpPr>
        <p:spPr bwMode="auto">
          <a:xfrm>
            <a:off x="1981200" y="6324601"/>
            <a:ext cx="8382000" cy="396875"/>
          </a:xfrm>
          <a:prstGeom prst="rect">
            <a:avLst/>
          </a:prstGeom>
          <a:noFill/>
          <a:ln w="9525">
            <a:noFill/>
            <a:miter lim="800000"/>
            <a:headEnd/>
            <a:tailEnd/>
          </a:ln>
          <a:effectLst/>
        </p:spPr>
        <p:txBody>
          <a:bodyPr>
            <a:spAutoFit/>
          </a:bodyPr>
          <a:lstStyle/>
          <a:p>
            <a:pPr>
              <a:spcBef>
                <a:spcPct val="50000"/>
              </a:spcBef>
            </a:pPr>
            <a:r>
              <a:rPr lang="en-US" sz="2000">
                <a:latin typeface="Tahoma" pitchFamily="34" charset="0"/>
              </a:rPr>
              <a:t>©Pandion Systems, Inc. 2004</a:t>
            </a:r>
          </a:p>
        </p:txBody>
      </p:sp>
      <p:sp>
        <p:nvSpPr>
          <p:cNvPr id="47115" name="Text Box 11"/>
          <p:cNvSpPr txBox="1">
            <a:spLocks noChangeArrowheads="1"/>
          </p:cNvSpPr>
          <p:nvPr/>
        </p:nvSpPr>
        <p:spPr bwMode="auto">
          <a:xfrm>
            <a:off x="6324600" y="5638800"/>
            <a:ext cx="3962400" cy="369332"/>
          </a:xfrm>
          <a:prstGeom prst="rect">
            <a:avLst/>
          </a:prstGeom>
          <a:noFill/>
          <a:ln w="9525">
            <a:noFill/>
            <a:miter lim="800000"/>
            <a:headEnd/>
            <a:tailEnd/>
          </a:ln>
          <a:effectLst/>
        </p:spPr>
        <p:txBody>
          <a:bodyPr>
            <a:spAutoFit/>
          </a:bodyPr>
          <a:lstStyle/>
          <a:p>
            <a:pPr>
              <a:spcBef>
                <a:spcPct val="50000"/>
              </a:spcBef>
            </a:pPr>
            <a:r>
              <a:rPr lang="en-US"/>
              <a:t>Source: Taylor Stein 2003</a:t>
            </a:r>
          </a:p>
        </p:txBody>
      </p:sp>
    </p:spTree>
    <p:extLst>
      <p:ext uri="{BB962C8B-B14F-4D97-AF65-F5344CB8AC3E}">
        <p14:creationId xmlns:p14="http://schemas.microsoft.com/office/powerpoint/2010/main" val="345661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7772400" cy="1143000"/>
          </a:xfrm>
        </p:spPr>
        <p:txBody>
          <a:bodyPr/>
          <a:lstStyle/>
          <a:p>
            <a:r>
              <a:rPr lang="en-US" b="1" dirty="0" smtClean="0"/>
              <a:t>Sustainability</a:t>
            </a:r>
            <a:endParaRPr lang="en-US" b="1" dirty="0"/>
          </a:p>
        </p:txBody>
      </p:sp>
      <p:sp>
        <p:nvSpPr>
          <p:cNvPr id="3" name="Content Placeholder 2"/>
          <p:cNvSpPr>
            <a:spLocks noGrp="1"/>
          </p:cNvSpPr>
          <p:nvPr>
            <p:ph idx="1"/>
          </p:nvPr>
        </p:nvSpPr>
        <p:spPr>
          <a:xfrm>
            <a:off x="393700" y="1219200"/>
            <a:ext cx="7289800" cy="4686300"/>
          </a:xfrm>
        </p:spPr>
        <p:txBody>
          <a:bodyPr>
            <a:normAutofit fontScale="92500" lnSpcReduction="10000"/>
          </a:bodyPr>
          <a:lstStyle/>
          <a:p>
            <a:r>
              <a:rPr lang="en-US" b="1" dirty="0" err="1" smtClean="0"/>
              <a:t>Bruntland</a:t>
            </a:r>
            <a:r>
              <a:rPr lang="en-US" b="1" dirty="0" smtClean="0"/>
              <a:t> definition: </a:t>
            </a:r>
            <a:r>
              <a:rPr lang="en-US" b="1" dirty="0" smtClean="0">
                <a:solidFill>
                  <a:srgbClr val="00B050"/>
                </a:solidFill>
              </a:rPr>
              <a:t>'meeting the needs of the present without compromising the ability of future generations to meet their own needs'.</a:t>
            </a:r>
          </a:p>
          <a:p>
            <a:r>
              <a:rPr lang="en-US" dirty="0" smtClean="0"/>
              <a:t>Sustainable development must include consideration of people and the environment. From this broader perspective, sustainability consists of three dimensions:</a:t>
            </a:r>
          </a:p>
          <a:p>
            <a:r>
              <a:rPr lang="en-US" dirty="0" smtClean="0"/>
              <a:t>Economic Sustainability </a:t>
            </a:r>
          </a:p>
          <a:p>
            <a:r>
              <a:rPr lang="en-US" dirty="0" smtClean="0"/>
              <a:t>Social-Cultural Sustainability </a:t>
            </a:r>
          </a:p>
          <a:p>
            <a:r>
              <a:rPr lang="en-US" dirty="0" smtClean="0"/>
              <a:t>Environmental Sustainability </a:t>
            </a:r>
          </a:p>
          <a:p>
            <a:pPr>
              <a:buNone/>
            </a:pPr>
            <a:r>
              <a:rPr lang="en-US" b="1" dirty="0" smtClean="0">
                <a:solidFill>
                  <a:srgbClr val="FF0000"/>
                </a:solidFill>
              </a:rPr>
              <a:t>How can we make tourism socially, economically and environmentally sustainable?</a:t>
            </a:r>
          </a:p>
          <a:p>
            <a:endParaRPr lang="en-US" dirty="0"/>
          </a:p>
        </p:txBody>
      </p:sp>
      <p:pic>
        <p:nvPicPr>
          <p:cNvPr id="4" name="Picture 3"/>
          <p:cNvPicPr>
            <a:picLocks noChangeAspect="1"/>
          </p:cNvPicPr>
          <p:nvPr/>
        </p:nvPicPr>
        <p:blipFill>
          <a:blip r:embed="rId2"/>
          <a:stretch>
            <a:fillRect/>
          </a:stretch>
        </p:blipFill>
        <p:spPr>
          <a:xfrm>
            <a:off x="7314840" y="1587499"/>
            <a:ext cx="4699360" cy="4049855"/>
          </a:xfrm>
          <a:prstGeom prst="rect">
            <a:avLst/>
          </a:prstGeom>
        </p:spPr>
      </p:pic>
    </p:spTree>
    <p:extLst>
      <p:ext uri="{BB962C8B-B14F-4D97-AF65-F5344CB8AC3E}">
        <p14:creationId xmlns:p14="http://schemas.microsoft.com/office/powerpoint/2010/main" val="173441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300" y="2836863"/>
            <a:ext cx="9144000" cy="2387600"/>
          </a:xfrm>
        </p:spPr>
        <p:txBody>
          <a:bodyPr>
            <a:noAutofit/>
          </a:bodyPr>
          <a:lstStyle/>
          <a:p>
            <a:r>
              <a:rPr lang="en-US" sz="8800" b="1" dirty="0" smtClean="0"/>
              <a:t>6 PRINCIPLES OF SUSTAINABLE TOURISM</a:t>
            </a:r>
            <a:endParaRPr lang="en-US" sz="8800" b="1" dirty="0"/>
          </a:p>
        </p:txBody>
      </p:sp>
    </p:spTree>
    <p:extLst>
      <p:ext uri="{BB962C8B-B14F-4D97-AF65-F5344CB8AC3E}">
        <p14:creationId xmlns:p14="http://schemas.microsoft.com/office/powerpoint/2010/main" val="796035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5000" y="228600"/>
            <a:ext cx="8229600" cy="1524000"/>
          </a:xfrm>
        </p:spPr>
        <p:txBody>
          <a:bodyPr>
            <a:normAutofit/>
          </a:bodyPr>
          <a:lstStyle/>
          <a:p>
            <a:pPr>
              <a:buNone/>
            </a:pPr>
            <a:r>
              <a:rPr lang="en-US" dirty="0" smtClean="0"/>
              <a:t>1. </a:t>
            </a:r>
            <a:r>
              <a:rPr lang="en-US" b="1" dirty="0" smtClean="0"/>
              <a:t>Planning control of tourism developments e.g. where they will go and what they will look like.</a:t>
            </a:r>
          </a:p>
          <a:p>
            <a:pPr>
              <a:buNone/>
            </a:pPr>
            <a:endParaRPr lang="en-US" dirty="0"/>
          </a:p>
        </p:txBody>
      </p:sp>
      <p:pic>
        <p:nvPicPr>
          <p:cNvPr id="6146" name="Picture 2" descr="http://www.hotellinksolutions.com/wp-content/uploads/2013/01/ecolodges-Adrere-Amellal-egypt.jpg"/>
          <p:cNvPicPr>
            <a:picLocks noChangeAspect="1" noChangeArrowheads="1"/>
          </p:cNvPicPr>
          <p:nvPr/>
        </p:nvPicPr>
        <p:blipFill>
          <a:blip r:embed="rId2" cstate="print"/>
          <a:srcRect/>
          <a:stretch>
            <a:fillRect/>
          </a:stretch>
        </p:blipFill>
        <p:spPr bwMode="auto">
          <a:xfrm>
            <a:off x="5410200" y="1371601"/>
            <a:ext cx="5257800" cy="4246299"/>
          </a:xfrm>
          <a:prstGeom prst="rect">
            <a:avLst/>
          </a:prstGeom>
          <a:noFill/>
        </p:spPr>
      </p:pic>
      <p:sp>
        <p:nvSpPr>
          <p:cNvPr id="6" name="TextBox 5"/>
          <p:cNvSpPr txBox="1"/>
          <p:nvPr/>
        </p:nvSpPr>
        <p:spPr>
          <a:xfrm>
            <a:off x="660400" y="1955800"/>
            <a:ext cx="4470400" cy="2677656"/>
          </a:xfrm>
          <a:prstGeom prst="rect">
            <a:avLst/>
          </a:prstGeom>
          <a:noFill/>
        </p:spPr>
        <p:txBody>
          <a:bodyPr wrap="square" rtlCol="0">
            <a:spAutoFit/>
          </a:bodyPr>
          <a:lstStyle/>
          <a:p>
            <a:r>
              <a:rPr lang="en-US" sz="2400" b="1" dirty="0">
                <a:solidFill>
                  <a:srgbClr val="FFC000"/>
                </a:solidFill>
              </a:rPr>
              <a:t>In the deserts surrounding Cairo, Egypt, you find the eco-lodge, </a:t>
            </a:r>
            <a:r>
              <a:rPr lang="en-US" sz="2400" b="1" dirty="0" err="1">
                <a:solidFill>
                  <a:srgbClr val="FFC000"/>
                </a:solidFill>
              </a:rPr>
              <a:t>Adrère</a:t>
            </a:r>
            <a:r>
              <a:rPr lang="en-US" sz="2400" b="1" dirty="0">
                <a:solidFill>
                  <a:srgbClr val="FFC000"/>
                </a:solidFill>
              </a:rPr>
              <a:t> </a:t>
            </a:r>
            <a:r>
              <a:rPr lang="en-US" sz="2400" b="1" dirty="0" err="1">
                <a:solidFill>
                  <a:srgbClr val="FFC000"/>
                </a:solidFill>
              </a:rPr>
              <a:t>Amellal</a:t>
            </a:r>
            <a:r>
              <a:rPr lang="en-US" sz="2400" b="1" dirty="0">
                <a:solidFill>
                  <a:srgbClr val="FFC000"/>
                </a:solidFill>
              </a:rPr>
              <a:t>. The handcrafted buildings of stone and clay blend into the natural landscape surrounding them, as if they could disappear at any moment. </a:t>
            </a:r>
          </a:p>
        </p:txBody>
      </p:sp>
      <p:sp>
        <p:nvSpPr>
          <p:cNvPr id="8" name="TextBox 7"/>
          <p:cNvSpPr txBox="1"/>
          <p:nvPr/>
        </p:nvSpPr>
        <p:spPr>
          <a:xfrm>
            <a:off x="5562600" y="5715000"/>
            <a:ext cx="5105400" cy="923330"/>
          </a:xfrm>
          <a:prstGeom prst="rect">
            <a:avLst/>
          </a:prstGeom>
          <a:noFill/>
        </p:spPr>
        <p:txBody>
          <a:bodyPr wrap="square" rtlCol="0">
            <a:spAutoFit/>
          </a:bodyPr>
          <a:lstStyle/>
          <a:p>
            <a:r>
              <a:rPr lang="en-US" b="1" i="1" dirty="0"/>
              <a:t>The #1 reason to stay at </a:t>
            </a:r>
            <a:r>
              <a:rPr lang="en-US" b="1" i="1" dirty="0" err="1"/>
              <a:t>Adrère</a:t>
            </a:r>
            <a:r>
              <a:rPr lang="en-US" b="1" i="1" dirty="0"/>
              <a:t> </a:t>
            </a:r>
            <a:r>
              <a:rPr lang="en-US" b="1" i="1" dirty="0" err="1"/>
              <a:t>Amellal</a:t>
            </a:r>
            <a:r>
              <a:rPr lang="en-US" b="1" i="1" dirty="0"/>
              <a:t>: with no electricity, the rooms are softly lit with a dozen beeswax candles and the starry desert sky.</a:t>
            </a:r>
            <a:endParaRPr lang="en-US" b="1" dirty="0"/>
          </a:p>
        </p:txBody>
      </p:sp>
    </p:spTree>
    <p:extLst>
      <p:ext uri="{BB962C8B-B14F-4D97-AF65-F5344CB8AC3E}">
        <p14:creationId xmlns:p14="http://schemas.microsoft.com/office/powerpoint/2010/main" val="145124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76400" y="533401"/>
            <a:ext cx="4724400" cy="5440363"/>
          </a:xfrm>
        </p:spPr>
        <p:txBody>
          <a:bodyPr>
            <a:normAutofit/>
          </a:bodyPr>
          <a:lstStyle/>
          <a:p>
            <a:pPr>
              <a:buNone/>
            </a:pPr>
            <a:r>
              <a:rPr lang="en-US" dirty="0" smtClean="0"/>
              <a:t>2. </a:t>
            </a:r>
            <a:r>
              <a:rPr lang="en-US" b="1" dirty="0" smtClean="0"/>
              <a:t>Evaluation of available resources and environmental impact assessment before development takes place </a:t>
            </a:r>
          </a:p>
          <a:p>
            <a:pPr>
              <a:buNone/>
            </a:pPr>
            <a:r>
              <a:rPr lang="en-US" dirty="0" smtClean="0">
                <a:solidFill>
                  <a:srgbClr val="00B0F0"/>
                </a:solidFill>
              </a:rPr>
              <a:t>e.g. Maldives EIAs prior the construction of new hotels (needed to be set back from the high water mark, have their own sewage treatment services etc)</a:t>
            </a:r>
            <a:endParaRPr lang="en-US" dirty="0">
              <a:solidFill>
                <a:srgbClr val="00B0F0"/>
              </a:solidFill>
            </a:endParaRPr>
          </a:p>
        </p:txBody>
      </p:sp>
      <p:pic>
        <p:nvPicPr>
          <p:cNvPr id="8194" name="Picture 2" descr="http://www.justluxuryhotels.net/wp-content/gallery/maldives-luxury-resorts/maldives-1.png"/>
          <p:cNvPicPr>
            <a:picLocks noChangeAspect="1" noChangeArrowheads="1"/>
          </p:cNvPicPr>
          <p:nvPr/>
        </p:nvPicPr>
        <p:blipFill>
          <a:blip r:embed="rId2" cstate="print"/>
          <a:srcRect/>
          <a:stretch>
            <a:fillRect/>
          </a:stretch>
        </p:blipFill>
        <p:spPr bwMode="auto">
          <a:xfrm>
            <a:off x="6400800" y="1422399"/>
            <a:ext cx="4914900" cy="3290007"/>
          </a:xfrm>
          <a:prstGeom prst="rect">
            <a:avLst/>
          </a:prstGeom>
          <a:noFill/>
        </p:spPr>
      </p:pic>
    </p:spTree>
    <p:extLst>
      <p:ext uri="{BB962C8B-B14F-4D97-AF65-F5344CB8AC3E}">
        <p14:creationId xmlns:p14="http://schemas.microsoft.com/office/powerpoint/2010/main" val="1710540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08100" y="1155700"/>
            <a:ext cx="4787900" cy="5410200"/>
          </a:xfrm>
        </p:spPr>
        <p:txBody>
          <a:bodyPr>
            <a:normAutofit/>
          </a:bodyPr>
          <a:lstStyle/>
          <a:p>
            <a:pPr>
              <a:buNone/>
            </a:pPr>
            <a:r>
              <a:rPr lang="en-US" dirty="0" smtClean="0"/>
              <a:t>3. </a:t>
            </a:r>
            <a:r>
              <a:rPr lang="en-US" b="1" dirty="0" smtClean="0"/>
              <a:t>Integration of tourism into regional planning e.g. transport planning. </a:t>
            </a:r>
            <a:r>
              <a:rPr lang="en-US" dirty="0" smtClean="0">
                <a:solidFill>
                  <a:srgbClr val="00B050"/>
                </a:solidFill>
              </a:rPr>
              <a:t>Example: Venice have tried to maintain their original population by offering local residents cheaper access to public transportation.</a:t>
            </a:r>
            <a:endParaRPr lang="en-US" dirty="0">
              <a:solidFill>
                <a:srgbClr val="00B050"/>
              </a:solidFill>
            </a:endParaRPr>
          </a:p>
        </p:txBody>
      </p:sp>
      <p:pic>
        <p:nvPicPr>
          <p:cNvPr id="7170" name="Picture 2" descr="http://andreasmoser.files.wordpress.com/2012/02/vaporetto-venice-water-bus.jpg"/>
          <p:cNvPicPr>
            <a:picLocks noChangeAspect="1" noChangeArrowheads="1"/>
          </p:cNvPicPr>
          <p:nvPr/>
        </p:nvPicPr>
        <p:blipFill>
          <a:blip r:embed="rId2" cstate="print"/>
          <a:srcRect/>
          <a:stretch>
            <a:fillRect/>
          </a:stretch>
        </p:blipFill>
        <p:spPr bwMode="auto">
          <a:xfrm>
            <a:off x="6096000" y="1384179"/>
            <a:ext cx="4965700" cy="3218655"/>
          </a:xfrm>
          <a:prstGeom prst="rect">
            <a:avLst/>
          </a:prstGeom>
          <a:noFill/>
        </p:spPr>
      </p:pic>
    </p:spTree>
    <p:extLst>
      <p:ext uri="{BB962C8B-B14F-4D97-AF65-F5344CB8AC3E}">
        <p14:creationId xmlns:p14="http://schemas.microsoft.com/office/powerpoint/2010/main" val="690752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6300" y="1435100"/>
            <a:ext cx="5981700" cy="3149600"/>
          </a:xfrm>
        </p:spPr>
        <p:txBody>
          <a:bodyPr/>
          <a:lstStyle/>
          <a:p>
            <a:pPr>
              <a:buNone/>
            </a:pPr>
            <a:r>
              <a:rPr lang="en-US" dirty="0" smtClean="0"/>
              <a:t>4. </a:t>
            </a:r>
            <a:r>
              <a:rPr lang="en-US" b="1" dirty="0" smtClean="0"/>
              <a:t>Continued involvement and control by local people to invest and run tourism business </a:t>
            </a:r>
            <a:r>
              <a:rPr lang="en-US" dirty="0" smtClean="0">
                <a:solidFill>
                  <a:srgbClr val="00B050"/>
                </a:solidFill>
              </a:rPr>
              <a:t>e.g. The </a:t>
            </a:r>
            <a:r>
              <a:rPr lang="en-US" dirty="0" err="1" smtClean="0">
                <a:solidFill>
                  <a:srgbClr val="00B050"/>
                </a:solidFill>
              </a:rPr>
              <a:t>Asa</a:t>
            </a:r>
            <a:r>
              <a:rPr lang="en-US" dirty="0" smtClean="0">
                <a:solidFill>
                  <a:srgbClr val="00B050"/>
                </a:solidFill>
              </a:rPr>
              <a:t> Wright Nature Centre in Trinidad is an eco-tourism destination that employs 50 staff, most of which are local. </a:t>
            </a:r>
            <a:endParaRPr lang="en-US" dirty="0">
              <a:solidFill>
                <a:srgbClr val="00B050"/>
              </a:solidFill>
            </a:endParaRPr>
          </a:p>
        </p:txBody>
      </p:sp>
      <p:pic>
        <p:nvPicPr>
          <p:cNvPr id="7170" name="Picture 2" descr="http://farm9.staticflickr.com/8142/7621255214_e02f5decb4_z.jpg"/>
          <p:cNvPicPr>
            <a:picLocks noChangeAspect="1" noChangeArrowheads="1"/>
          </p:cNvPicPr>
          <p:nvPr/>
        </p:nvPicPr>
        <p:blipFill>
          <a:blip r:embed="rId2" cstate="print"/>
          <a:srcRect/>
          <a:stretch>
            <a:fillRect/>
          </a:stretch>
        </p:blipFill>
        <p:spPr bwMode="auto">
          <a:xfrm>
            <a:off x="6858000" y="1435100"/>
            <a:ext cx="4417807" cy="2933700"/>
          </a:xfrm>
          <a:prstGeom prst="rect">
            <a:avLst/>
          </a:prstGeom>
          <a:noFill/>
        </p:spPr>
      </p:pic>
    </p:spTree>
    <p:extLst>
      <p:ext uri="{BB962C8B-B14F-4D97-AF65-F5344CB8AC3E}">
        <p14:creationId xmlns:p14="http://schemas.microsoft.com/office/powerpoint/2010/main" val="17855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92D050"/>
                </a:solidFill>
              </a:rPr>
              <a:t>Key concept: Possibilities </a:t>
            </a:r>
            <a:endParaRPr lang="en-US" dirty="0">
              <a:solidFill>
                <a:srgbClr val="92D050"/>
              </a:solidFill>
            </a:endParaRPr>
          </a:p>
        </p:txBody>
      </p:sp>
      <p:sp>
        <p:nvSpPr>
          <p:cNvPr id="7" name="Content Placeholder 6"/>
          <p:cNvSpPr>
            <a:spLocks noGrp="1"/>
          </p:cNvSpPr>
          <p:nvPr>
            <p:ph idx="1"/>
          </p:nvPr>
        </p:nvSpPr>
        <p:spPr/>
        <p:txBody>
          <a:bodyPr>
            <a:normAutofit lnSpcReduction="10000"/>
          </a:bodyPr>
          <a:lstStyle/>
          <a:p>
            <a:r>
              <a:rPr lang="en-US" dirty="0" smtClean="0">
                <a:latin typeface="dearJoe 5 CASUAL PRO" charset="0"/>
                <a:ea typeface="dearJoe 5 CASUAL PRO" charset="0"/>
                <a:cs typeface="dearJoe 5 CASUAL PRO" charset="0"/>
              </a:rPr>
              <a:t>What: </a:t>
            </a:r>
            <a:r>
              <a:rPr lang="en-US" dirty="0" smtClean="0">
                <a:ea typeface="dearJoe 5 CASUAL PRO" charset="0"/>
                <a:cs typeface="dearJoe 5 CASUAL PRO" charset="0"/>
              </a:rPr>
              <a:t>Managing tourism for the future- sustainable and unsustainable tourism growth</a:t>
            </a:r>
          </a:p>
          <a:p>
            <a:endParaRPr lang="en-US" dirty="0">
              <a:ea typeface="dearJoe 5 CASUAL PRO" charset="0"/>
              <a:cs typeface="dearJoe 5 CASUAL PRO" charset="0"/>
            </a:endParaRPr>
          </a:p>
          <a:p>
            <a:r>
              <a:rPr lang="en-US" dirty="0" smtClean="0">
                <a:latin typeface="dearJoe 5 CASUAL PRO" charset="0"/>
                <a:ea typeface="dearJoe 5 CASUAL PRO" charset="0"/>
                <a:cs typeface="dearJoe 5 CASUAL PRO" charset="0"/>
              </a:rPr>
              <a:t>Why: </a:t>
            </a:r>
            <a:r>
              <a:rPr lang="en-US" dirty="0" smtClean="0">
                <a:ea typeface="dearJoe 5 CASUAL PRO" charset="0"/>
                <a:cs typeface="dearJoe 5 CASUAL PRO" charset="0"/>
              </a:rPr>
              <a:t>Because tourism has many possibilities and so must be managed in a sustainable way</a:t>
            </a:r>
          </a:p>
          <a:p>
            <a:endParaRPr lang="en-US" dirty="0">
              <a:ea typeface="dearJoe 5 CASUAL PRO" charset="0"/>
              <a:cs typeface="dearJoe 5 CASUAL PRO" charset="0"/>
            </a:endParaRPr>
          </a:p>
          <a:p>
            <a:pPr marL="0" indent="0">
              <a:buNone/>
            </a:pPr>
            <a:r>
              <a:rPr lang="en-US" dirty="0" smtClean="0">
                <a:latin typeface="dearJoe 5 CASUAL PRO" charset="0"/>
                <a:ea typeface="dearJoe 5 CASUAL PRO" charset="0"/>
                <a:cs typeface="dearJoe 5 CASUAL PRO" charset="0"/>
              </a:rPr>
              <a:t>How: </a:t>
            </a:r>
            <a:r>
              <a:rPr lang="en-US" dirty="0" smtClean="0">
                <a:latin typeface="Calibri" charset="0"/>
                <a:ea typeface="Calibri" charset="0"/>
                <a:cs typeface="Calibri" charset="0"/>
              </a:rPr>
              <a:t>considering future tourism growth</a:t>
            </a:r>
          </a:p>
          <a:p>
            <a:pPr marL="914400" lvl="2" indent="0">
              <a:buNone/>
            </a:pPr>
            <a:r>
              <a:rPr lang="en-US" sz="2800" dirty="0" smtClean="0">
                <a:latin typeface="Calibri" charset="0"/>
                <a:ea typeface="Calibri" charset="0"/>
                <a:cs typeface="Calibri" charset="0"/>
              </a:rPr>
              <a:t>Revising the idea of carrying capacity and unsustainable growth</a:t>
            </a:r>
          </a:p>
          <a:p>
            <a:pPr marL="914400" lvl="2" indent="0">
              <a:buNone/>
            </a:pPr>
            <a:r>
              <a:rPr lang="en-US" sz="2800" dirty="0" smtClean="0">
                <a:latin typeface="Calibri" charset="0"/>
                <a:ea typeface="Calibri" charset="0"/>
                <a:cs typeface="Calibri" charset="0"/>
              </a:rPr>
              <a:t>Defining ecotourism</a:t>
            </a:r>
          </a:p>
          <a:p>
            <a:pPr marL="914400" lvl="2" indent="0">
              <a:buNone/>
            </a:pPr>
            <a:r>
              <a:rPr lang="en-US" sz="2800" dirty="0" smtClean="0">
                <a:latin typeface="Calibri" charset="0"/>
                <a:ea typeface="Calibri" charset="0"/>
                <a:cs typeface="Calibri" charset="0"/>
              </a:rPr>
              <a:t>Evaluating Costa Rica as a sustainable tourism location </a:t>
            </a:r>
          </a:p>
          <a:p>
            <a:endParaRPr lang="en-US" dirty="0">
              <a:latin typeface="dearJoe 5 CASUAL PRO" charset="0"/>
              <a:ea typeface="dearJoe 5 CASUAL PRO" charset="0"/>
              <a:cs typeface="dearJoe 5 CASUAL PRO" charset="0"/>
            </a:endParaRPr>
          </a:p>
          <a:p>
            <a:endParaRPr lang="en-US" dirty="0" smtClean="0">
              <a:latin typeface="dearJoe 5 CASUAL PRO" charset="0"/>
              <a:ea typeface="dearJoe 5 CASUAL PRO" charset="0"/>
              <a:cs typeface="dearJoe 5 CASUAL PRO" charset="0"/>
            </a:endParaRPr>
          </a:p>
          <a:p>
            <a:endParaRPr lang="en-US" b="1" dirty="0">
              <a:ea typeface="dearJoe 5 CASUAL PRO" charset="0"/>
              <a:cs typeface="dearJoe 5 CASUAL PRO" charset="0"/>
            </a:endParaRPr>
          </a:p>
          <a:p>
            <a:endParaRPr lang="en-US" b="1" dirty="0" smtClean="0">
              <a:ea typeface="dearJoe 5 CASUAL PRO" charset="0"/>
              <a:cs typeface="dearJoe 5 CASUAL PRO" charset="0"/>
            </a:endParaRPr>
          </a:p>
          <a:p>
            <a:endParaRPr lang="en-US" dirty="0"/>
          </a:p>
        </p:txBody>
      </p:sp>
    </p:spTree>
    <p:extLst>
      <p:ext uri="{BB962C8B-B14F-4D97-AF65-F5344CB8AC3E}">
        <p14:creationId xmlns:p14="http://schemas.microsoft.com/office/powerpoint/2010/main" val="1177440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81100" y="1265237"/>
            <a:ext cx="5334000" cy="5592763"/>
          </a:xfrm>
        </p:spPr>
        <p:txBody>
          <a:bodyPr>
            <a:normAutofit/>
          </a:bodyPr>
          <a:lstStyle/>
          <a:p>
            <a:pPr>
              <a:buNone/>
            </a:pPr>
            <a:r>
              <a:rPr lang="en-US" dirty="0" smtClean="0"/>
              <a:t>5. </a:t>
            </a:r>
            <a:r>
              <a:rPr lang="en-US" b="1" dirty="0" smtClean="0"/>
              <a:t>Identification of the type of tourism appropriate to the resources and environment </a:t>
            </a:r>
            <a:r>
              <a:rPr lang="en-US" dirty="0" smtClean="0">
                <a:solidFill>
                  <a:srgbClr val="00B0F0"/>
                </a:solidFill>
              </a:rPr>
              <a:t>e.g. National parks in the US aim to encourage low-density and low impact tourism by educating visitors, planning well designated trails and by imposing fees to enter the area.</a:t>
            </a:r>
            <a:endParaRPr lang="en-US" dirty="0">
              <a:solidFill>
                <a:srgbClr val="00B0F0"/>
              </a:solidFill>
            </a:endParaRPr>
          </a:p>
        </p:txBody>
      </p:sp>
      <p:pic>
        <p:nvPicPr>
          <p:cNvPr id="5122" name="Picture 2" descr="http://www.hiking-tips-for-you.com/image-files/badlands-national-park-sign.jpg"/>
          <p:cNvPicPr>
            <a:picLocks noChangeAspect="1" noChangeArrowheads="1"/>
          </p:cNvPicPr>
          <p:nvPr/>
        </p:nvPicPr>
        <p:blipFill>
          <a:blip r:embed="rId2" cstate="print"/>
          <a:srcRect/>
          <a:stretch>
            <a:fillRect/>
          </a:stretch>
        </p:blipFill>
        <p:spPr bwMode="auto">
          <a:xfrm>
            <a:off x="6680200" y="1676400"/>
            <a:ext cx="4454769" cy="2895600"/>
          </a:xfrm>
          <a:prstGeom prst="rect">
            <a:avLst/>
          </a:prstGeom>
          <a:noFill/>
        </p:spPr>
      </p:pic>
    </p:spTree>
    <p:extLst>
      <p:ext uri="{BB962C8B-B14F-4D97-AF65-F5344CB8AC3E}">
        <p14:creationId xmlns:p14="http://schemas.microsoft.com/office/powerpoint/2010/main" val="924708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838201"/>
            <a:ext cx="4953000" cy="5135563"/>
          </a:xfrm>
        </p:spPr>
        <p:txBody>
          <a:bodyPr>
            <a:normAutofit/>
          </a:bodyPr>
          <a:lstStyle/>
          <a:p>
            <a:pPr marL="0" indent="0">
              <a:buNone/>
            </a:pPr>
            <a:r>
              <a:rPr lang="en-US" dirty="0" smtClean="0"/>
              <a:t>6. </a:t>
            </a:r>
            <a:r>
              <a:rPr lang="en-US" b="1" dirty="0" smtClean="0"/>
              <a:t>Establishment and maintenance of carrying capacity that balances conservation and development</a:t>
            </a:r>
            <a:r>
              <a:rPr lang="en-US" dirty="0" smtClean="0"/>
              <a:t> </a:t>
            </a:r>
            <a:r>
              <a:rPr lang="en-US" dirty="0" smtClean="0">
                <a:solidFill>
                  <a:srgbClr val="FF0000"/>
                </a:solidFill>
              </a:rPr>
              <a:t>e.g. to manage the Inca Trail at Machu Picchu, Peru independent </a:t>
            </a:r>
            <a:r>
              <a:rPr lang="en-US" dirty="0">
                <a:solidFill>
                  <a:srgbClr val="FF0000"/>
                </a:solidFill>
              </a:rPr>
              <a:t>hikes, </a:t>
            </a:r>
            <a:r>
              <a:rPr lang="en-US" dirty="0" smtClean="0">
                <a:solidFill>
                  <a:srgbClr val="FF0000"/>
                </a:solidFill>
              </a:rPr>
              <a:t>(hikes </a:t>
            </a:r>
            <a:r>
              <a:rPr lang="en-US" dirty="0">
                <a:solidFill>
                  <a:srgbClr val="FF0000"/>
                </a:solidFill>
              </a:rPr>
              <a:t>without an authorized Inca Trail </a:t>
            </a:r>
            <a:r>
              <a:rPr lang="en-US" dirty="0" smtClean="0">
                <a:solidFill>
                  <a:srgbClr val="FF0000"/>
                </a:solidFill>
              </a:rPr>
              <a:t>Guide) </a:t>
            </a:r>
            <a:r>
              <a:rPr lang="en-US" dirty="0">
                <a:solidFill>
                  <a:srgbClr val="FF0000"/>
                </a:solidFill>
              </a:rPr>
              <a:t>are no longer permitted. </a:t>
            </a:r>
            <a:r>
              <a:rPr lang="en-US" dirty="0" smtClean="0">
                <a:solidFill>
                  <a:srgbClr val="FF0000"/>
                </a:solidFill>
              </a:rPr>
              <a:t>There </a:t>
            </a:r>
            <a:r>
              <a:rPr lang="en-US" dirty="0">
                <a:solidFill>
                  <a:srgbClr val="FF0000"/>
                </a:solidFill>
              </a:rPr>
              <a:t>will be a limit of 500 people per day allowed to begin the trek - about 200 tourists and 300 guides and porters.</a:t>
            </a:r>
            <a:r>
              <a:rPr lang="en-US" dirty="0"/>
              <a:t>	</a:t>
            </a:r>
          </a:p>
          <a:p>
            <a:pPr>
              <a:buNone/>
            </a:pPr>
            <a:endParaRPr lang="en-US" dirty="0"/>
          </a:p>
        </p:txBody>
      </p:sp>
      <p:pic>
        <p:nvPicPr>
          <p:cNvPr id="2" name="Picture 1"/>
          <p:cNvPicPr>
            <a:picLocks noChangeAspect="1"/>
          </p:cNvPicPr>
          <p:nvPr/>
        </p:nvPicPr>
        <p:blipFill>
          <a:blip r:embed="rId2"/>
          <a:stretch>
            <a:fillRect/>
          </a:stretch>
        </p:blipFill>
        <p:spPr>
          <a:xfrm>
            <a:off x="6705600" y="1765299"/>
            <a:ext cx="4597400" cy="2731129"/>
          </a:xfrm>
          <a:prstGeom prst="rect">
            <a:avLst/>
          </a:prstGeom>
        </p:spPr>
      </p:pic>
    </p:spTree>
    <p:extLst>
      <p:ext uri="{BB962C8B-B14F-4D97-AF65-F5344CB8AC3E}">
        <p14:creationId xmlns:p14="http://schemas.microsoft.com/office/powerpoint/2010/main" val="243211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47451" y="679546"/>
            <a:ext cx="5629619" cy="54974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55755" y="545508"/>
            <a:ext cx="5629619" cy="5497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14390" y="2655065"/>
            <a:ext cx="2170323" cy="646331"/>
          </a:xfrm>
          <a:prstGeom prst="rect">
            <a:avLst/>
          </a:prstGeom>
          <a:noFill/>
        </p:spPr>
        <p:txBody>
          <a:bodyPr wrap="square" rtlCol="0">
            <a:spAutoFit/>
          </a:bodyPr>
          <a:lstStyle/>
          <a:p>
            <a:r>
              <a:rPr lang="en-US" dirty="0" smtClean="0">
                <a:solidFill>
                  <a:srgbClr val="FF0000"/>
                </a:solidFill>
              </a:rPr>
              <a:t>Unsustainable tourism practices</a:t>
            </a:r>
            <a:endParaRPr lang="en-US" dirty="0">
              <a:solidFill>
                <a:srgbClr val="FF0000"/>
              </a:solidFill>
            </a:endParaRPr>
          </a:p>
        </p:txBody>
      </p:sp>
      <p:sp>
        <p:nvSpPr>
          <p:cNvPr id="7" name="TextBox 6"/>
          <p:cNvSpPr txBox="1"/>
          <p:nvPr/>
        </p:nvSpPr>
        <p:spPr>
          <a:xfrm>
            <a:off x="7307855" y="2781923"/>
            <a:ext cx="2170323" cy="646331"/>
          </a:xfrm>
          <a:prstGeom prst="rect">
            <a:avLst/>
          </a:prstGeom>
          <a:noFill/>
        </p:spPr>
        <p:txBody>
          <a:bodyPr wrap="square" rtlCol="0">
            <a:spAutoFit/>
          </a:bodyPr>
          <a:lstStyle/>
          <a:p>
            <a:r>
              <a:rPr lang="en-US" dirty="0" smtClean="0">
                <a:solidFill>
                  <a:srgbClr val="92D050"/>
                </a:solidFill>
              </a:rPr>
              <a:t>Sustainable tourism practices</a:t>
            </a:r>
            <a:endParaRPr lang="en-US" dirty="0">
              <a:solidFill>
                <a:srgbClr val="92D050"/>
              </a:solidFill>
            </a:endParaRPr>
          </a:p>
        </p:txBody>
      </p:sp>
      <p:sp>
        <p:nvSpPr>
          <p:cNvPr id="8" name="TextBox 7"/>
          <p:cNvSpPr txBox="1"/>
          <p:nvPr/>
        </p:nvSpPr>
        <p:spPr>
          <a:xfrm>
            <a:off x="5599781" y="2924884"/>
            <a:ext cx="782198" cy="369332"/>
          </a:xfrm>
          <a:prstGeom prst="rect">
            <a:avLst/>
          </a:prstGeom>
          <a:noFill/>
        </p:spPr>
        <p:txBody>
          <a:bodyPr wrap="square" rtlCol="0">
            <a:spAutoFit/>
          </a:bodyPr>
          <a:lstStyle/>
          <a:p>
            <a:r>
              <a:rPr lang="en-US" smtClean="0"/>
              <a:t>? </a:t>
            </a:r>
            <a:endParaRPr lang="en-US"/>
          </a:p>
        </p:txBody>
      </p:sp>
      <p:sp>
        <p:nvSpPr>
          <p:cNvPr id="9" name="TextBox 8"/>
          <p:cNvSpPr txBox="1"/>
          <p:nvPr/>
        </p:nvSpPr>
        <p:spPr>
          <a:xfrm>
            <a:off x="10096042" y="150743"/>
            <a:ext cx="1828800" cy="1477328"/>
          </a:xfrm>
          <a:prstGeom prst="rect">
            <a:avLst/>
          </a:prstGeom>
          <a:noFill/>
        </p:spPr>
        <p:txBody>
          <a:bodyPr wrap="square" rtlCol="0">
            <a:spAutoFit/>
          </a:bodyPr>
          <a:lstStyle/>
          <a:p>
            <a:r>
              <a:rPr lang="en-US" dirty="0" smtClean="0">
                <a:latin typeface="dearJoe 5 CASUAL PRO" charset="0"/>
                <a:ea typeface="dearJoe 5 CASUAL PRO" charset="0"/>
                <a:cs typeface="dearJoe 5 CASUAL PRO" charset="0"/>
              </a:rPr>
              <a:t>Link back to our previous learning</a:t>
            </a:r>
            <a:r>
              <a:rPr lang="is-IS" dirty="0" smtClean="0">
                <a:latin typeface="dearJoe 5 CASUAL PRO" charset="0"/>
                <a:ea typeface="dearJoe 5 CASUAL PRO" charset="0"/>
                <a:cs typeface="dearJoe 5 CASUAL PRO" charset="0"/>
              </a:rPr>
              <a:t>… what aspects have been sustainable/ unsustainable? </a:t>
            </a:r>
            <a:endParaRPr lang="en-US" dirty="0">
              <a:latin typeface="dearJoe 5 CASUAL PRO" charset="0"/>
              <a:ea typeface="dearJoe 5 CASUAL PRO" charset="0"/>
              <a:cs typeface="dearJoe 5 CASUAL PRO" charset="0"/>
            </a:endParaRPr>
          </a:p>
        </p:txBody>
      </p:sp>
      <p:sp>
        <p:nvSpPr>
          <p:cNvPr id="11" name="TextBox 10"/>
          <p:cNvSpPr txBox="1"/>
          <p:nvPr/>
        </p:nvSpPr>
        <p:spPr>
          <a:xfrm>
            <a:off x="10242016" y="4616688"/>
            <a:ext cx="1828800" cy="2308324"/>
          </a:xfrm>
          <a:prstGeom prst="rect">
            <a:avLst/>
          </a:prstGeom>
          <a:noFill/>
        </p:spPr>
        <p:txBody>
          <a:bodyPr wrap="square" rtlCol="0">
            <a:spAutoFit/>
          </a:bodyPr>
          <a:lstStyle/>
          <a:p>
            <a:r>
              <a:rPr lang="en-US" b="1" dirty="0" smtClean="0">
                <a:latin typeface="dearJoe 5 CASUAL PRO" charset="0"/>
                <a:ea typeface="dearJoe 5 CASUAL PRO" charset="0"/>
                <a:cs typeface="dearJoe 5 CASUAL PRO" charset="0"/>
              </a:rPr>
              <a:t>Key words:</a:t>
            </a:r>
          </a:p>
          <a:p>
            <a:r>
              <a:rPr lang="en-US" dirty="0" smtClean="0">
                <a:latin typeface="dearJoe 5 CASUAL PRO" charset="0"/>
                <a:ea typeface="dearJoe 5 CASUAL PRO" charset="0"/>
                <a:cs typeface="dearJoe 5 CASUAL PRO" charset="0"/>
              </a:rPr>
              <a:t>Carrying capacity</a:t>
            </a:r>
          </a:p>
          <a:p>
            <a:r>
              <a:rPr lang="en-US" dirty="0" smtClean="0">
                <a:latin typeface="dearJoe 5 CASUAL PRO" charset="0"/>
                <a:ea typeface="dearJoe 5 CASUAL PRO" charset="0"/>
                <a:cs typeface="dearJoe 5 CASUAL PRO" charset="0"/>
              </a:rPr>
              <a:t>Leakage</a:t>
            </a:r>
          </a:p>
          <a:p>
            <a:r>
              <a:rPr lang="en-US" dirty="0" smtClean="0">
                <a:latin typeface="dearJoe 5 CASUAL PRO" charset="0"/>
                <a:ea typeface="dearJoe 5 CASUAL PRO" charset="0"/>
                <a:cs typeface="dearJoe 5 CASUAL PRO" charset="0"/>
              </a:rPr>
              <a:t>Multiplier effect</a:t>
            </a:r>
          </a:p>
          <a:p>
            <a:r>
              <a:rPr lang="en-US" dirty="0" smtClean="0">
                <a:latin typeface="dearJoe 5 CASUAL PRO" charset="0"/>
                <a:ea typeface="dearJoe 5 CASUAL PRO" charset="0"/>
                <a:cs typeface="dearJoe 5 CASUAL PRO" charset="0"/>
              </a:rPr>
              <a:t>Enclave resort</a:t>
            </a:r>
          </a:p>
          <a:p>
            <a:r>
              <a:rPr lang="en-US" dirty="0" smtClean="0">
                <a:latin typeface="dearJoe 5 CASUAL PRO" charset="0"/>
                <a:ea typeface="dearJoe 5 CASUAL PRO" charset="0"/>
                <a:cs typeface="dearJoe 5 CASUAL PRO" charset="0"/>
              </a:rPr>
              <a:t>Management</a:t>
            </a:r>
          </a:p>
          <a:p>
            <a:r>
              <a:rPr lang="en-US" dirty="0">
                <a:latin typeface="dearJoe 5 CASUAL PRO" charset="0"/>
                <a:ea typeface="dearJoe 5 CASUAL PRO" charset="0"/>
                <a:cs typeface="dearJoe 5 CASUAL PRO" charset="0"/>
              </a:rPr>
              <a:t>?</a:t>
            </a:r>
            <a:endParaRPr lang="en-US" dirty="0" smtClean="0">
              <a:latin typeface="dearJoe 5 CASUAL PRO" charset="0"/>
              <a:ea typeface="dearJoe 5 CASUAL PRO" charset="0"/>
              <a:cs typeface="dearJoe 5 CASUAL PRO" charset="0"/>
            </a:endParaRPr>
          </a:p>
          <a:p>
            <a:endParaRPr lang="en-US" dirty="0">
              <a:latin typeface="dearJoe 5 CASUAL PRO" charset="0"/>
              <a:ea typeface="dearJoe 5 CASUAL PRO" charset="0"/>
              <a:cs typeface="dearJoe 5 CASUAL PRO" charset="0"/>
            </a:endParaRPr>
          </a:p>
        </p:txBody>
      </p:sp>
    </p:spTree>
    <p:extLst>
      <p:ext uri="{BB962C8B-B14F-4D97-AF65-F5344CB8AC3E}">
        <p14:creationId xmlns:p14="http://schemas.microsoft.com/office/powerpoint/2010/main" val="1849966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possible is it to achieve sustainable tourism?</a:t>
            </a:r>
            <a:endParaRPr lang="en-US" b="1" dirty="0"/>
          </a:p>
        </p:txBody>
      </p:sp>
      <p:sp>
        <p:nvSpPr>
          <p:cNvPr id="3" name="Content Placeholder 2"/>
          <p:cNvSpPr>
            <a:spLocks noGrp="1"/>
          </p:cNvSpPr>
          <p:nvPr>
            <p:ph idx="1"/>
          </p:nvPr>
        </p:nvSpPr>
        <p:spPr>
          <a:xfrm>
            <a:off x="1981200" y="2438401"/>
            <a:ext cx="8229600" cy="3124200"/>
          </a:xfrm>
        </p:spPr>
        <p:txBody>
          <a:bodyPr>
            <a:normAutofit/>
          </a:bodyPr>
          <a:lstStyle/>
          <a:p>
            <a:pPr>
              <a:buNone/>
            </a:pPr>
            <a:r>
              <a:rPr lang="en-US" b="1" dirty="0" smtClean="0">
                <a:solidFill>
                  <a:srgbClr val="0070C0"/>
                </a:solidFill>
              </a:rPr>
              <a:t>“Perhaps absolute eco-tourism might mean that one just stays home, vacationing in the backyard and reading, by daylight, past issues of National Geographic?”</a:t>
            </a:r>
          </a:p>
          <a:p>
            <a:pPr>
              <a:buNone/>
            </a:pPr>
            <a:endParaRPr lang="en-US" dirty="0"/>
          </a:p>
        </p:txBody>
      </p:sp>
    </p:spTree>
    <p:extLst>
      <p:ext uri="{BB962C8B-B14F-4D97-AF65-F5344CB8AC3E}">
        <p14:creationId xmlns:p14="http://schemas.microsoft.com/office/powerpoint/2010/main" val="1112455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481" y="200025"/>
            <a:ext cx="10515600" cy="1325563"/>
          </a:xfrm>
          <a:ln>
            <a:solidFill>
              <a:srgbClr val="00B050"/>
            </a:solidFill>
          </a:ln>
        </p:spPr>
        <p:txBody>
          <a:bodyPr>
            <a:normAutofit/>
          </a:bodyPr>
          <a:lstStyle/>
          <a:p>
            <a:r>
              <a:rPr lang="en-GB" dirty="0" smtClean="0"/>
              <a:t>How sustainable is ecotourism in Costa Rica?</a:t>
            </a:r>
            <a:endParaRPr lang="en-GB" dirty="0"/>
          </a:p>
        </p:txBody>
      </p:sp>
      <p:pic>
        <p:nvPicPr>
          <p:cNvPr id="17410" name="Picture 2" descr="http://www.manahotels.in/traveller/wp-content/uploads/2013/02/itra14.jpg"/>
          <p:cNvPicPr>
            <a:picLocks noChangeAspect="1" noChangeArrowheads="1"/>
          </p:cNvPicPr>
          <p:nvPr/>
        </p:nvPicPr>
        <p:blipFill>
          <a:blip r:embed="rId2"/>
          <a:srcRect/>
          <a:stretch>
            <a:fillRect/>
          </a:stretch>
        </p:blipFill>
        <p:spPr bwMode="auto">
          <a:xfrm>
            <a:off x="2166910" y="1714488"/>
            <a:ext cx="7786742" cy="4786346"/>
          </a:xfrm>
          <a:prstGeom prst="rect">
            <a:avLst/>
          </a:prstGeom>
          <a:noFill/>
        </p:spPr>
      </p:pic>
      <p:pic>
        <p:nvPicPr>
          <p:cNvPr id="17412" name="Picture 4" descr="http://lindusconstruction.areavoices.com/files/2013/06/Ask-The-Right-Questions-.jpg"/>
          <p:cNvPicPr>
            <a:picLocks noChangeAspect="1" noChangeArrowheads="1"/>
          </p:cNvPicPr>
          <p:nvPr/>
        </p:nvPicPr>
        <p:blipFill>
          <a:blip r:embed="rId3" cstate="print"/>
          <a:srcRect/>
          <a:stretch>
            <a:fillRect/>
          </a:stretch>
        </p:blipFill>
        <p:spPr bwMode="auto">
          <a:xfrm>
            <a:off x="2095473" y="4143381"/>
            <a:ext cx="2382839" cy="2382839"/>
          </a:xfrm>
          <a:prstGeom prst="rect">
            <a:avLst/>
          </a:prstGeom>
          <a:noFill/>
        </p:spPr>
      </p:pic>
    </p:spTree>
    <p:extLst>
      <p:ext uri="{BB962C8B-B14F-4D97-AF65-F5344CB8AC3E}">
        <p14:creationId xmlns:p14="http://schemas.microsoft.com/office/powerpoint/2010/main" val="158624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www.diplomatie.gouv.fr/fr/IMG/gif/costa_rica-2.gif"/>
          <p:cNvPicPr>
            <a:picLocks noChangeAspect="1" noChangeArrowheads="1"/>
          </p:cNvPicPr>
          <p:nvPr/>
        </p:nvPicPr>
        <p:blipFill>
          <a:blip r:embed="rId2"/>
          <a:srcRect/>
          <a:stretch>
            <a:fillRect/>
          </a:stretch>
        </p:blipFill>
        <p:spPr bwMode="auto">
          <a:xfrm>
            <a:off x="1524000" y="-1"/>
            <a:ext cx="9144000" cy="6893529"/>
          </a:xfrm>
          <a:prstGeom prst="rect">
            <a:avLst/>
          </a:prstGeom>
          <a:noFill/>
        </p:spPr>
      </p:pic>
    </p:spTree>
    <p:extLst>
      <p:ext uri="{BB962C8B-B14F-4D97-AF65-F5344CB8AC3E}">
        <p14:creationId xmlns:p14="http://schemas.microsoft.com/office/powerpoint/2010/main" val="31697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20744"/>
            <a:ext cx="10515600" cy="1325563"/>
          </a:xfrm>
          <a:ln>
            <a:solidFill>
              <a:srgbClr val="00B050"/>
            </a:solidFill>
          </a:ln>
        </p:spPr>
        <p:txBody>
          <a:bodyPr>
            <a:normAutofit/>
          </a:bodyPr>
          <a:lstStyle/>
          <a:p>
            <a:r>
              <a:rPr lang="en-GB" dirty="0" smtClean="0"/>
              <a:t>Where is Costa Rica? (different scales)</a:t>
            </a:r>
            <a:endParaRPr lang="en-GB" dirty="0"/>
          </a:p>
        </p:txBody>
      </p:sp>
      <p:pic>
        <p:nvPicPr>
          <p:cNvPr id="21508" name="Picture 4" descr="http://cf067b.medialib.glogster.com/media/f6/f618b274825b126aab27b9cc5bae1c5abfc6b08faf9a238b5b12b2668802983a/costa-rica-world-map.jpg"/>
          <p:cNvPicPr>
            <a:picLocks noChangeAspect="1" noChangeArrowheads="1"/>
          </p:cNvPicPr>
          <p:nvPr/>
        </p:nvPicPr>
        <p:blipFill>
          <a:blip r:embed="rId2"/>
          <a:srcRect/>
          <a:stretch>
            <a:fillRect/>
          </a:stretch>
        </p:blipFill>
        <p:spPr bwMode="auto">
          <a:xfrm>
            <a:off x="1524000" y="1428737"/>
            <a:ext cx="8930456" cy="4984053"/>
          </a:xfrm>
          <a:prstGeom prst="rect">
            <a:avLst/>
          </a:prstGeom>
          <a:noFill/>
        </p:spPr>
      </p:pic>
      <p:sp>
        <p:nvSpPr>
          <p:cNvPr id="6" name="TextBox 5"/>
          <p:cNvSpPr txBox="1"/>
          <p:nvPr/>
        </p:nvSpPr>
        <p:spPr>
          <a:xfrm>
            <a:off x="1524000" y="5657672"/>
            <a:ext cx="4000496" cy="1200329"/>
          </a:xfrm>
          <a:prstGeom prst="rect">
            <a:avLst/>
          </a:prstGeom>
          <a:solidFill>
            <a:srgbClr val="00B050"/>
          </a:solidFill>
        </p:spPr>
        <p:txBody>
          <a:bodyPr wrap="square" rtlCol="0">
            <a:spAutoFit/>
          </a:bodyPr>
          <a:lstStyle/>
          <a:p>
            <a:r>
              <a:rPr lang="en-GB" dirty="0"/>
              <a:t>Describe Costa Rica’s location. Consider the seas, oceans, Tropic of cancer,  Equator, nearby countries/continents, location in the world</a:t>
            </a:r>
          </a:p>
        </p:txBody>
      </p:sp>
    </p:spTree>
    <p:extLst>
      <p:ext uri="{BB962C8B-B14F-4D97-AF65-F5344CB8AC3E}">
        <p14:creationId xmlns:p14="http://schemas.microsoft.com/office/powerpoint/2010/main" val="171383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22" y="365124"/>
            <a:ext cx="10515600" cy="1325563"/>
          </a:xfrm>
        </p:spPr>
        <p:txBody>
          <a:bodyPr/>
          <a:lstStyle/>
          <a:p>
            <a:r>
              <a:rPr lang="en-US" dirty="0" smtClean="0"/>
              <a:t>Why is Costa Rica attractive to Ecotourism? </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7950" y="2166144"/>
            <a:ext cx="6896100" cy="3670300"/>
          </a:xfrm>
        </p:spPr>
      </p:pic>
      <p:sp>
        <p:nvSpPr>
          <p:cNvPr id="5" name="Title 1"/>
          <p:cNvSpPr txBox="1">
            <a:spLocks/>
          </p:cNvSpPr>
          <p:nvPr/>
        </p:nvSpPr>
        <p:spPr>
          <a:xfrm>
            <a:off x="990600" y="365125"/>
            <a:ext cx="10515600" cy="1325563"/>
          </a:xfrm>
          <a:prstGeom prst="rect">
            <a:avLst/>
          </a:prstGeom>
          <a:ln>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02832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Costa Rica has gained a worldwide reputation among tourists for its stunning biodiversity - 5% of the world's total within 0.1% of its landmass - varied terrain and at least six distinct types of ecosystem</a:t>
            </a:r>
            <a:r>
              <a:rPr lang="en-US" dirty="0" smtClean="0"/>
              <a:t>.</a:t>
            </a:r>
          </a:p>
          <a:p>
            <a:pPr marL="0" indent="0">
              <a:buNone/>
            </a:pPr>
            <a:r>
              <a:rPr lang="en-US" dirty="0" smtClean="0">
                <a:solidFill>
                  <a:srgbClr val="00B050"/>
                </a:solidFill>
              </a:rPr>
              <a:t>Tourism: </a:t>
            </a:r>
          </a:p>
          <a:p>
            <a:r>
              <a:rPr lang="en-US" dirty="0"/>
              <a:t>GDP: DIRECT CONTRIBUTION </a:t>
            </a:r>
            <a:r>
              <a:rPr lang="en-US" dirty="0" smtClean="0"/>
              <a:t>- </a:t>
            </a:r>
            <a:r>
              <a:rPr lang="en-US" dirty="0"/>
              <a:t>4.8% of total GDP </a:t>
            </a:r>
            <a:endParaRPr lang="en-US" dirty="0" smtClean="0"/>
          </a:p>
          <a:p>
            <a:r>
              <a:rPr lang="en-US" dirty="0"/>
              <a:t>GDP: TOTAL CONTRIBUTION </a:t>
            </a:r>
            <a:r>
              <a:rPr lang="en-US" dirty="0" smtClean="0"/>
              <a:t>- </a:t>
            </a:r>
            <a:r>
              <a:rPr lang="en-US" dirty="0"/>
              <a:t>12.5% of GDP </a:t>
            </a:r>
            <a:endParaRPr lang="en-US" dirty="0" smtClean="0"/>
          </a:p>
          <a:p>
            <a:r>
              <a:rPr lang="en-US" dirty="0"/>
              <a:t>EMPLOYMENT: DIRECT </a:t>
            </a:r>
            <a:r>
              <a:rPr lang="en-US" dirty="0" smtClean="0"/>
              <a:t>CONTRIBUTION- </a:t>
            </a:r>
            <a:r>
              <a:rPr lang="en-US" dirty="0"/>
              <a:t>4.8% of total employment </a:t>
            </a:r>
            <a:endParaRPr lang="en-US" dirty="0" smtClean="0"/>
          </a:p>
          <a:p>
            <a:r>
              <a:rPr lang="en-US" dirty="0"/>
              <a:t>EMPLOYMENT: TOTAL </a:t>
            </a:r>
            <a:r>
              <a:rPr lang="en-US" dirty="0" smtClean="0"/>
              <a:t>CONTRIBUTION- </a:t>
            </a:r>
            <a:r>
              <a:rPr lang="en-US" dirty="0"/>
              <a:t>12.0% of total employment </a:t>
            </a:r>
            <a:endParaRPr lang="en-US" dirty="0" smtClean="0"/>
          </a:p>
          <a:p>
            <a:pPr marL="0" indent="0">
              <a:buNone/>
            </a:pPr>
            <a:r>
              <a:rPr lang="en-US" dirty="0" smtClean="0"/>
              <a:t>Source: </a:t>
            </a:r>
            <a:r>
              <a:rPr lang="en-US" dirty="0" smtClean="0">
                <a:hlinkClick r:id="rId2" invalidUrl="https://www.wttc.org/-/media/files/reports/economic impact research/countries 2015/costarica2015.pdf"/>
              </a:rPr>
              <a:t>https://</a:t>
            </a:r>
            <a:r>
              <a:rPr lang="en-US" dirty="0" err="1" smtClean="0">
                <a:hlinkClick r:id="rId3" invalidUrl="https://www.wttc.org/-/media/files/reports/economic impact research/countries 2015/costarica2015.pdf"/>
              </a:rPr>
              <a:t>www.wttc.org</a:t>
            </a:r>
            <a:r>
              <a:rPr lang="en-US" dirty="0" smtClean="0">
                <a:hlinkClick r:id="rId4" invalidUrl="https://www.wttc.org/-/media/files/reports/economic impact research/countries 2015/costarica2015.pdf"/>
              </a:rPr>
              <a:t>/-/media/files/reports/economic%20impact%20research/countries%202015/costarica2015.pdf</a:t>
            </a: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32160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normAutofit/>
          </a:bodyPr>
          <a:lstStyle/>
          <a:p>
            <a:r>
              <a:rPr lang="en-GB" sz="3200" dirty="0" smtClean="0"/>
              <a:t>National parks  </a:t>
            </a:r>
            <a:endParaRPr lang="en-GB" sz="3200" dirty="0"/>
          </a:p>
        </p:txBody>
      </p:sp>
      <p:sp>
        <p:nvSpPr>
          <p:cNvPr id="3" name="Content Placeholder 2"/>
          <p:cNvSpPr>
            <a:spLocks noGrp="1"/>
          </p:cNvSpPr>
          <p:nvPr>
            <p:ph idx="1"/>
          </p:nvPr>
        </p:nvSpPr>
        <p:spPr>
          <a:ln>
            <a:solidFill>
              <a:srgbClr val="00B050"/>
            </a:solidFill>
          </a:ln>
        </p:spPr>
        <p:txBody>
          <a:bodyPr>
            <a:normAutofit/>
          </a:bodyPr>
          <a:lstStyle/>
          <a:p>
            <a:pPr>
              <a:buNone/>
            </a:pPr>
            <a:r>
              <a:rPr lang="en-GB" dirty="0" smtClean="0">
                <a:solidFill>
                  <a:srgbClr val="00B050"/>
                </a:solidFill>
              </a:rPr>
              <a:t>What are these?</a:t>
            </a:r>
          </a:p>
          <a:p>
            <a:pPr>
              <a:buNone/>
            </a:pPr>
            <a:r>
              <a:rPr lang="en-GB" dirty="0" smtClean="0"/>
              <a:t>   National Parks are protected areas because of their beautiful countryside, wildlife and cultural heritage. People live and work in the national parks and the farms, villages and towns are protected along with the landscape and wildlife. National parks welcome visitors and provide opportunities for everyone to experience, enjoy and learn about their special qualities.</a:t>
            </a:r>
          </a:p>
          <a:p>
            <a:pPr>
              <a:buNone/>
            </a:pPr>
            <a:r>
              <a:rPr lang="en-GB" b="1" dirty="0" smtClean="0">
                <a:solidFill>
                  <a:srgbClr val="00B050"/>
                </a:solidFill>
              </a:rPr>
              <a:t>How might this benefit Costa Rica?</a:t>
            </a:r>
          </a:p>
          <a:p>
            <a:pPr>
              <a:buNone/>
            </a:pPr>
            <a:r>
              <a:rPr lang="en-GB" b="1" dirty="0" smtClean="0">
                <a:solidFill>
                  <a:srgbClr val="00B050"/>
                </a:solidFill>
                <a:hlinkClick r:id="rId2"/>
              </a:rPr>
              <a:t>http://</a:t>
            </a:r>
            <a:r>
              <a:rPr lang="en-GB" b="1" dirty="0" err="1" smtClean="0">
                <a:solidFill>
                  <a:srgbClr val="00B050"/>
                </a:solidFill>
                <a:hlinkClick r:id="rId2"/>
              </a:rPr>
              <a:t>www.bbc.co.uk</a:t>
            </a:r>
            <a:r>
              <a:rPr lang="en-GB" b="1" dirty="0" smtClean="0">
                <a:solidFill>
                  <a:srgbClr val="00B050"/>
                </a:solidFill>
                <a:hlinkClick r:id="rId2"/>
              </a:rPr>
              <a:t>/education/clips/</a:t>
            </a:r>
            <a:r>
              <a:rPr lang="en-GB" b="1" dirty="0" err="1" smtClean="0">
                <a:solidFill>
                  <a:srgbClr val="00B050"/>
                </a:solidFill>
                <a:hlinkClick r:id="rId2"/>
              </a:rPr>
              <a:t>zhnkjxs</a:t>
            </a:r>
            <a:endParaRPr lang="en-GB" b="1" dirty="0">
              <a:solidFill>
                <a:srgbClr val="00B050"/>
              </a:solidFill>
            </a:endParaRPr>
          </a:p>
        </p:txBody>
      </p:sp>
    </p:spTree>
    <p:extLst>
      <p:ext uri="{BB962C8B-B14F-4D97-AF65-F5344CB8AC3E}">
        <p14:creationId xmlns:p14="http://schemas.microsoft.com/office/powerpoint/2010/main" val="17342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a:t>
            </a:r>
            <a:r>
              <a:rPr lang="en-US" smtClean="0"/>
              <a:t>future trends in tourism (4)</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362002" y="454214"/>
            <a:ext cx="4405306" cy="7069224"/>
          </a:xfrm>
        </p:spPr>
      </p:pic>
      <p:sp>
        <p:nvSpPr>
          <p:cNvPr id="5" name="Oval 4"/>
          <p:cNvSpPr/>
          <p:nvPr/>
        </p:nvSpPr>
        <p:spPr>
          <a:xfrm>
            <a:off x="8835528" y="3058259"/>
            <a:ext cx="3040655" cy="28577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74506" y="3789802"/>
            <a:ext cx="2093204" cy="1384995"/>
          </a:xfrm>
          <a:prstGeom prst="rect">
            <a:avLst/>
          </a:prstGeom>
          <a:noFill/>
        </p:spPr>
        <p:txBody>
          <a:bodyPr wrap="square" rtlCol="0">
            <a:spAutoFit/>
          </a:bodyPr>
          <a:lstStyle/>
          <a:p>
            <a:r>
              <a:rPr lang="en-US" sz="2800" dirty="0" smtClean="0"/>
              <a:t>Why may these be happening? </a:t>
            </a:r>
            <a:endParaRPr lang="en-US" sz="2800" dirty="0"/>
          </a:p>
        </p:txBody>
      </p:sp>
      <p:sp>
        <p:nvSpPr>
          <p:cNvPr id="7" name="TextBox 6"/>
          <p:cNvSpPr txBox="1"/>
          <p:nvPr/>
        </p:nvSpPr>
        <p:spPr>
          <a:xfrm>
            <a:off x="10014333" y="837282"/>
            <a:ext cx="1339467" cy="646331"/>
          </a:xfrm>
          <a:prstGeom prst="rect">
            <a:avLst/>
          </a:prstGeom>
          <a:noFill/>
        </p:spPr>
        <p:txBody>
          <a:bodyPr wrap="square" rtlCol="0">
            <a:spAutoFit/>
          </a:bodyPr>
          <a:lstStyle/>
          <a:p>
            <a:r>
              <a:rPr lang="en-US" dirty="0" smtClean="0"/>
              <a:t>Textbook page 256</a:t>
            </a:r>
            <a:endParaRPr lang="en-US" dirty="0"/>
          </a:p>
        </p:txBody>
      </p:sp>
    </p:spTree>
    <p:extLst>
      <p:ext uri="{BB962C8B-B14F-4D97-AF65-F5344CB8AC3E}">
        <p14:creationId xmlns:p14="http://schemas.microsoft.com/office/powerpoint/2010/main" val="1297202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How might Costa Rica benefit from National Parks?</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In </a:t>
            </a:r>
            <a:r>
              <a:rPr lang="en-US" dirty="0"/>
              <a:t>Costa Rica, the rainforests are being conserved through National Park designation. </a:t>
            </a:r>
            <a:endParaRPr lang="en-US" dirty="0" smtClean="0"/>
          </a:p>
          <a:p>
            <a:r>
              <a:rPr lang="en-US" dirty="0" smtClean="0"/>
              <a:t>Small-scale </a:t>
            </a:r>
            <a:r>
              <a:rPr lang="en-US" dirty="0"/>
              <a:t>tourism is a sustainable use, but this brings in little revenue. </a:t>
            </a:r>
            <a:endParaRPr lang="en-US" dirty="0" smtClean="0"/>
          </a:p>
          <a:p>
            <a:r>
              <a:rPr lang="en-US" dirty="0" smtClean="0"/>
              <a:t>In </a:t>
            </a:r>
            <a:r>
              <a:rPr lang="en-US" dirty="0"/>
              <a:t>Talamanca, sustainable farming techniques have proved profitable. Previously destroyed forest has been allowed to regenerate with commercial crops planted amongst the trees. The farm is thriving, with organic bananas and cocoa sold commercially. Occasionally trees are felled and buffalos are used to transport the timber without the need for roads.</a:t>
            </a:r>
          </a:p>
        </p:txBody>
      </p:sp>
    </p:spTree>
    <p:extLst>
      <p:ext uri="{BB962C8B-B14F-4D97-AF65-F5344CB8AC3E}">
        <p14:creationId xmlns:p14="http://schemas.microsoft.com/office/powerpoint/2010/main" val="1530372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85900" y="1876424"/>
            <a:ext cx="8331200" cy="4698729"/>
          </a:xfrm>
        </p:spPr>
      </p:pic>
      <p:sp>
        <p:nvSpPr>
          <p:cNvPr id="5" name="Title 1"/>
          <p:cNvSpPr txBox="1">
            <a:spLocks/>
          </p:cNvSpPr>
          <p:nvPr/>
        </p:nvSpPr>
        <p:spPr>
          <a:xfrm>
            <a:off x="935516" y="365124"/>
            <a:ext cx="10515600" cy="1325563"/>
          </a:xfrm>
          <a:prstGeom prst="rect">
            <a:avLst/>
          </a:prstGeom>
          <a:ln>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Costa Rica’s National Parks</a:t>
            </a:r>
            <a:endParaRPr lang="en-GB" dirty="0"/>
          </a:p>
        </p:txBody>
      </p:sp>
    </p:spTree>
    <p:extLst>
      <p:ext uri="{BB962C8B-B14F-4D97-AF65-F5344CB8AC3E}">
        <p14:creationId xmlns:p14="http://schemas.microsoft.com/office/powerpoint/2010/main" val="1953692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GB" dirty="0" smtClean="0"/>
              <a:t>Graph Interpretation </a:t>
            </a:r>
            <a:r>
              <a:rPr lang="en-GB" b="1" dirty="0" smtClean="0"/>
              <a:t>Skills</a:t>
            </a:r>
            <a:endParaRPr lang="en-GB" b="1" dirty="0"/>
          </a:p>
        </p:txBody>
      </p:sp>
      <p:sp>
        <p:nvSpPr>
          <p:cNvPr id="3" name="Content Placeholder 2"/>
          <p:cNvSpPr>
            <a:spLocks noGrp="1"/>
          </p:cNvSpPr>
          <p:nvPr>
            <p:ph idx="1"/>
          </p:nvPr>
        </p:nvSpPr>
        <p:spPr>
          <a:xfrm>
            <a:off x="1981200" y="1600200"/>
            <a:ext cx="8229600" cy="5043510"/>
          </a:xfrm>
          <a:ln>
            <a:solidFill>
              <a:srgbClr val="00B050"/>
            </a:solidFill>
          </a:ln>
        </p:spPr>
        <p:txBody>
          <a:bodyPr>
            <a:normAutofit/>
          </a:bodyPr>
          <a:lstStyle/>
          <a:p>
            <a:pPr>
              <a:buNone/>
            </a:pPr>
            <a:r>
              <a:rPr lang="en-GB" sz="2400" dirty="0"/>
              <a:t>Describe the rate of deforestation has changed in Costa Rica from </a:t>
            </a:r>
            <a:r>
              <a:rPr lang="en-GB" sz="2400" dirty="0" smtClean="0"/>
              <a:t>1960-2010 (4)</a:t>
            </a: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r>
              <a:rPr lang="en-GB" sz="2400" dirty="0"/>
              <a:t>W</a:t>
            </a:r>
            <a:r>
              <a:rPr lang="en-GB" sz="2400" dirty="0" smtClean="0"/>
              <a:t>hy </a:t>
            </a:r>
            <a:r>
              <a:rPr lang="en-GB" sz="2400" dirty="0"/>
              <a:t>this </a:t>
            </a:r>
            <a:r>
              <a:rPr lang="en-GB" sz="2400" dirty="0" smtClean="0"/>
              <a:t>may change </a:t>
            </a:r>
            <a:r>
              <a:rPr lang="en-GB" sz="2400" dirty="0"/>
              <a:t>has happened from 1960-2010 </a:t>
            </a:r>
            <a:r>
              <a:rPr lang="en-GB" sz="2400" dirty="0" smtClean="0"/>
              <a:t>(4)</a:t>
            </a:r>
            <a:endParaRPr lang="en-GB" sz="2400" dirty="0"/>
          </a:p>
        </p:txBody>
      </p:sp>
      <p:pic>
        <p:nvPicPr>
          <p:cNvPr id="24578" name="Picture 2"/>
          <p:cNvPicPr>
            <a:picLocks noChangeAspect="1" noChangeArrowheads="1"/>
          </p:cNvPicPr>
          <p:nvPr/>
        </p:nvPicPr>
        <p:blipFill>
          <a:blip r:embed="rId2"/>
          <a:srcRect l="34041" t="16601" r="31918" b="28711"/>
          <a:stretch>
            <a:fillRect/>
          </a:stretch>
        </p:blipFill>
        <p:spPr bwMode="auto">
          <a:xfrm>
            <a:off x="5433427" y="2181848"/>
            <a:ext cx="3796418" cy="3429023"/>
          </a:xfrm>
          <a:prstGeom prst="rect">
            <a:avLst/>
          </a:prstGeom>
          <a:noFill/>
          <a:ln w="9525">
            <a:noFill/>
            <a:miter lim="800000"/>
            <a:headEnd/>
            <a:tailEnd/>
          </a:ln>
          <a:effectLst/>
        </p:spPr>
      </p:pic>
    </p:spTree>
    <p:extLst>
      <p:ext uri="{BB962C8B-B14F-4D97-AF65-F5344CB8AC3E}">
        <p14:creationId xmlns:p14="http://schemas.microsoft.com/office/powerpoint/2010/main" val="214755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52926" y="2285992"/>
            <a:ext cx="3286148" cy="20717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Ecotourism in Costa Rica</a:t>
            </a:r>
            <a:endParaRPr lang="en-GB" sz="3600" dirty="0"/>
          </a:p>
        </p:txBody>
      </p:sp>
      <p:cxnSp>
        <p:nvCxnSpPr>
          <p:cNvPr id="6" name="Straight Arrow Connector 5"/>
          <p:cNvCxnSpPr>
            <a:stCxn id="4" idx="1"/>
          </p:cNvCxnSpPr>
          <p:nvPr/>
        </p:nvCxnSpPr>
        <p:spPr>
          <a:xfrm rot="16200000" flipV="1">
            <a:off x="4256100" y="1911314"/>
            <a:ext cx="589146" cy="766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p:cNvCxnSpPr>
          <p:nvPr/>
        </p:nvCxnSpPr>
        <p:spPr>
          <a:xfrm rot="16200000" flipH="1">
            <a:off x="7311035" y="4001093"/>
            <a:ext cx="589146" cy="695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09852" y="1571612"/>
            <a:ext cx="1928826" cy="923330"/>
          </a:xfrm>
          <a:prstGeom prst="rect">
            <a:avLst/>
          </a:prstGeom>
          <a:noFill/>
        </p:spPr>
        <p:txBody>
          <a:bodyPr wrap="square" rtlCol="0">
            <a:spAutoFit/>
          </a:bodyPr>
          <a:lstStyle/>
          <a:p>
            <a:r>
              <a:rPr lang="en-GB" dirty="0"/>
              <a:t>Does not damage the natural environment</a:t>
            </a:r>
          </a:p>
        </p:txBody>
      </p:sp>
      <p:sp>
        <p:nvSpPr>
          <p:cNvPr id="11" name="TextBox 10"/>
          <p:cNvSpPr txBox="1"/>
          <p:nvPr/>
        </p:nvSpPr>
        <p:spPr>
          <a:xfrm>
            <a:off x="7596198" y="4714885"/>
            <a:ext cx="2000264" cy="646331"/>
          </a:xfrm>
          <a:prstGeom prst="rect">
            <a:avLst/>
          </a:prstGeom>
          <a:noFill/>
        </p:spPr>
        <p:txBody>
          <a:bodyPr wrap="square" rtlCol="0">
            <a:spAutoFit/>
          </a:bodyPr>
          <a:lstStyle/>
          <a:p>
            <a:r>
              <a:rPr lang="en-GB" dirty="0"/>
              <a:t>Is on a relatively small scale</a:t>
            </a:r>
          </a:p>
        </p:txBody>
      </p:sp>
      <p:cxnSp>
        <p:nvCxnSpPr>
          <p:cNvPr id="13" name="Straight Arrow Connector 12"/>
          <p:cNvCxnSpPr/>
          <p:nvPr/>
        </p:nvCxnSpPr>
        <p:spPr>
          <a:xfrm rot="10800000" flipV="1">
            <a:off x="4167174" y="4071942"/>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52662" y="4572008"/>
            <a:ext cx="2571736" cy="923330"/>
          </a:xfrm>
          <a:prstGeom prst="rect">
            <a:avLst/>
          </a:prstGeom>
          <a:noFill/>
        </p:spPr>
        <p:txBody>
          <a:bodyPr wrap="square" rtlCol="0">
            <a:spAutoFit/>
          </a:bodyPr>
          <a:lstStyle/>
          <a:p>
            <a:r>
              <a:rPr lang="en-GB" dirty="0"/>
              <a:t>Consults with local community about planned developments</a:t>
            </a:r>
          </a:p>
        </p:txBody>
      </p:sp>
      <p:cxnSp>
        <p:nvCxnSpPr>
          <p:cNvPr id="16" name="Straight Arrow Connector 15"/>
          <p:cNvCxnSpPr/>
          <p:nvPr/>
        </p:nvCxnSpPr>
        <p:spPr>
          <a:xfrm flipV="1">
            <a:off x="7167570" y="1857364"/>
            <a:ext cx="71438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10512" y="1000108"/>
            <a:ext cx="2143140" cy="1477328"/>
          </a:xfrm>
          <a:prstGeom prst="rect">
            <a:avLst/>
          </a:prstGeom>
          <a:noFill/>
        </p:spPr>
        <p:txBody>
          <a:bodyPr wrap="square" rtlCol="0">
            <a:spAutoFit/>
          </a:bodyPr>
          <a:lstStyle/>
          <a:p>
            <a:r>
              <a:rPr lang="en-GB" dirty="0"/>
              <a:t>Ensures that infrastructure  improvements benefit local people as well as tourists</a:t>
            </a:r>
          </a:p>
        </p:txBody>
      </p:sp>
      <p:cxnSp>
        <p:nvCxnSpPr>
          <p:cNvPr id="19" name="Straight Arrow Connector 18"/>
          <p:cNvCxnSpPr>
            <a:stCxn id="4" idx="0"/>
          </p:cNvCxnSpPr>
          <p:nvPr/>
        </p:nvCxnSpPr>
        <p:spPr>
          <a:xfrm rot="5400000" flipH="1" flipV="1">
            <a:off x="5738810" y="192880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10182" y="928671"/>
            <a:ext cx="1643074" cy="646331"/>
          </a:xfrm>
          <a:prstGeom prst="rect">
            <a:avLst/>
          </a:prstGeom>
          <a:noFill/>
        </p:spPr>
        <p:txBody>
          <a:bodyPr wrap="square" rtlCol="0">
            <a:spAutoFit/>
          </a:bodyPr>
          <a:lstStyle/>
          <a:p>
            <a:r>
              <a:rPr lang="en-GB" b="1" dirty="0"/>
              <a:t>Activities: </a:t>
            </a:r>
            <a:r>
              <a:rPr lang="en-GB" dirty="0"/>
              <a:t>Bird watching</a:t>
            </a:r>
          </a:p>
        </p:txBody>
      </p:sp>
      <p:cxnSp>
        <p:nvCxnSpPr>
          <p:cNvPr id="22" name="Straight Arrow Connector 21"/>
          <p:cNvCxnSpPr>
            <a:stCxn id="4" idx="4"/>
          </p:cNvCxnSpPr>
          <p:nvPr/>
        </p:nvCxnSpPr>
        <p:spPr>
          <a:xfrm rot="5400000">
            <a:off x="5774529" y="4679165"/>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95934" y="5143512"/>
            <a:ext cx="1357322" cy="923330"/>
          </a:xfrm>
          <a:prstGeom prst="rect">
            <a:avLst/>
          </a:prstGeom>
          <a:noFill/>
        </p:spPr>
        <p:txBody>
          <a:bodyPr wrap="square" rtlCol="0">
            <a:spAutoFit/>
          </a:bodyPr>
          <a:lstStyle/>
          <a:p>
            <a:r>
              <a:rPr lang="en-GB" b="1" dirty="0"/>
              <a:t>Activities: </a:t>
            </a:r>
            <a:r>
              <a:rPr lang="en-GB" dirty="0"/>
              <a:t>Canopy exploration</a:t>
            </a:r>
          </a:p>
        </p:txBody>
      </p:sp>
      <p:cxnSp>
        <p:nvCxnSpPr>
          <p:cNvPr id="25" name="Straight Arrow Connector 24"/>
          <p:cNvCxnSpPr>
            <a:stCxn id="4" idx="2"/>
          </p:cNvCxnSpPr>
          <p:nvPr/>
        </p:nvCxnSpPr>
        <p:spPr>
          <a:xfrm rot="10800000">
            <a:off x="3667108" y="3286126"/>
            <a:ext cx="785818"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66910" y="2928934"/>
            <a:ext cx="1214446" cy="923330"/>
          </a:xfrm>
          <a:prstGeom prst="rect">
            <a:avLst/>
          </a:prstGeom>
          <a:noFill/>
        </p:spPr>
        <p:txBody>
          <a:bodyPr wrap="square" rtlCol="0">
            <a:spAutoFit/>
          </a:bodyPr>
          <a:lstStyle/>
          <a:p>
            <a:r>
              <a:rPr lang="en-GB" b="1" dirty="0"/>
              <a:t>Activities: </a:t>
            </a:r>
            <a:r>
              <a:rPr lang="en-GB" dirty="0"/>
              <a:t>Horseback riding</a:t>
            </a:r>
          </a:p>
        </p:txBody>
      </p:sp>
      <p:cxnSp>
        <p:nvCxnSpPr>
          <p:cNvPr id="28" name="Straight Arrow Connector 27"/>
          <p:cNvCxnSpPr/>
          <p:nvPr/>
        </p:nvCxnSpPr>
        <p:spPr>
          <a:xfrm>
            <a:off x="7739074" y="328612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453454" y="2928934"/>
            <a:ext cx="1285884" cy="923330"/>
          </a:xfrm>
          <a:prstGeom prst="rect">
            <a:avLst/>
          </a:prstGeom>
          <a:noFill/>
        </p:spPr>
        <p:txBody>
          <a:bodyPr wrap="square" rtlCol="0">
            <a:spAutoFit/>
          </a:bodyPr>
          <a:lstStyle/>
          <a:p>
            <a:r>
              <a:rPr lang="en-GB" dirty="0"/>
              <a:t>Sea and river kayaking</a:t>
            </a:r>
          </a:p>
        </p:txBody>
      </p:sp>
      <p:cxnSp>
        <p:nvCxnSpPr>
          <p:cNvPr id="31" name="Straight Arrow Connector 30"/>
          <p:cNvCxnSpPr/>
          <p:nvPr/>
        </p:nvCxnSpPr>
        <p:spPr>
          <a:xfrm rot="16200000" flipV="1">
            <a:off x="4417207" y="1321579"/>
            <a:ext cx="121444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24232" y="642919"/>
            <a:ext cx="2285984" cy="646331"/>
          </a:xfrm>
          <a:prstGeom prst="rect">
            <a:avLst/>
          </a:prstGeom>
          <a:noFill/>
        </p:spPr>
        <p:txBody>
          <a:bodyPr wrap="square" rtlCol="0">
            <a:spAutoFit/>
          </a:bodyPr>
          <a:lstStyle/>
          <a:p>
            <a:r>
              <a:rPr lang="en-GB" b="1" dirty="0"/>
              <a:t>Activities: </a:t>
            </a:r>
            <a:r>
              <a:rPr lang="en-GB" dirty="0"/>
              <a:t>Walking and hiking</a:t>
            </a:r>
          </a:p>
        </p:txBody>
      </p:sp>
      <p:cxnSp>
        <p:nvCxnSpPr>
          <p:cNvPr id="34" name="Straight Arrow Connector 33"/>
          <p:cNvCxnSpPr/>
          <p:nvPr/>
        </p:nvCxnSpPr>
        <p:spPr>
          <a:xfrm rot="5400000">
            <a:off x="4488645" y="4822041"/>
            <a:ext cx="142876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167174" y="5643578"/>
            <a:ext cx="1643074" cy="923330"/>
          </a:xfrm>
          <a:prstGeom prst="rect">
            <a:avLst/>
          </a:prstGeom>
          <a:noFill/>
        </p:spPr>
        <p:txBody>
          <a:bodyPr wrap="square" rtlCol="0">
            <a:spAutoFit/>
          </a:bodyPr>
          <a:lstStyle/>
          <a:p>
            <a:r>
              <a:rPr lang="en-GB" b="1" dirty="0"/>
              <a:t>Activities: </a:t>
            </a:r>
            <a:r>
              <a:rPr lang="en-GB" dirty="0"/>
              <a:t>White-water rafting</a:t>
            </a:r>
          </a:p>
        </p:txBody>
      </p:sp>
      <p:cxnSp>
        <p:nvCxnSpPr>
          <p:cNvPr id="39" name="Straight Arrow Connector 38"/>
          <p:cNvCxnSpPr/>
          <p:nvPr/>
        </p:nvCxnSpPr>
        <p:spPr>
          <a:xfrm rot="16200000" flipH="1">
            <a:off x="6488909" y="4393413"/>
            <a:ext cx="1285884"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81884" y="5572141"/>
            <a:ext cx="1643074" cy="646331"/>
          </a:xfrm>
          <a:prstGeom prst="rect">
            <a:avLst/>
          </a:prstGeom>
          <a:noFill/>
        </p:spPr>
        <p:txBody>
          <a:bodyPr wrap="square" rtlCol="0">
            <a:spAutoFit/>
          </a:bodyPr>
          <a:lstStyle/>
          <a:p>
            <a:r>
              <a:rPr lang="en-GB" b="1" dirty="0"/>
              <a:t>Activities: </a:t>
            </a:r>
            <a:r>
              <a:rPr lang="en-GB" dirty="0"/>
              <a:t>Yoga and Meditation</a:t>
            </a:r>
          </a:p>
        </p:txBody>
      </p:sp>
    </p:spTree>
    <p:extLst>
      <p:ext uri="{BB962C8B-B14F-4D97-AF65-F5344CB8AC3E}">
        <p14:creationId xmlns:p14="http://schemas.microsoft.com/office/powerpoint/2010/main" val="930794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GB" dirty="0" smtClean="0"/>
              <a:t>Ecotourism in Costa Rica</a:t>
            </a:r>
            <a:endParaRPr lang="en-GB" dirty="0"/>
          </a:p>
        </p:txBody>
      </p:sp>
      <p:sp>
        <p:nvSpPr>
          <p:cNvPr id="3" name="Content Placeholder 2"/>
          <p:cNvSpPr>
            <a:spLocks noGrp="1"/>
          </p:cNvSpPr>
          <p:nvPr>
            <p:ph idx="1"/>
          </p:nvPr>
        </p:nvSpPr>
        <p:spPr>
          <a:ln>
            <a:solidFill>
              <a:srgbClr val="00B050"/>
            </a:solidFill>
          </a:ln>
        </p:spPr>
        <p:txBody>
          <a:bodyPr/>
          <a:lstStyle/>
          <a:p>
            <a:r>
              <a:rPr lang="en-GB" dirty="0" smtClean="0">
                <a:hlinkClick r:id="rId2"/>
              </a:rPr>
              <a:t>https://www.bing.com/videos/search?q=costa+rica+ecotourism+of+their+rainforest&amp;&amp;view=detail&amp;mid=BB68997C2A037E6AF63DBB68997C2A037E6AF63D&amp;FORM=VRDGAR</a:t>
            </a:r>
            <a:r>
              <a:rPr lang="en-GB" dirty="0" smtClean="0"/>
              <a:t> </a:t>
            </a:r>
          </a:p>
          <a:p>
            <a:endParaRPr lang="en-GB" dirty="0"/>
          </a:p>
        </p:txBody>
      </p:sp>
      <p:sp>
        <p:nvSpPr>
          <p:cNvPr id="4" name="Oval 3"/>
          <p:cNvSpPr/>
          <p:nvPr/>
        </p:nvSpPr>
        <p:spPr>
          <a:xfrm>
            <a:off x="2738414" y="3714752"/>
            <a:ext cx="3143272" cy="2286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Can be conflicts between a countries development and its protection for natural ecosystems</a:t>
            </a:r>
          </a:p>
        </p:txBody>
      </p:sp>
      <p:sp>
        <p:nvSpPr>
          <p:cNvPr id="5" name="Oval 4"/>
          <p:cNvSpPr/>
          <p:nvPr/>
        </p:nvSpPr>
        <p:spPr>
          <a:xfrm>
            <a:off x="6381752" y="3714752"/>
            <a:ext cx="3143272" cy="2286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Ecotourism is a type of sustainable development that aims to create local employment while conserving the natural environment</a:t>
            </a:r>
          </a:p>
        </p:txBody>
      </p:sp>
    </p:spTree>
    <p:extLst>
      <p:ext uri="{BB962C8B-B14F-4D97-AF65-F5344CB8AC3E}">
        <p14:creationId xmlns:p14="http://schemas.microsoft.com/office/powerpoint/2010/main" val="667670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notes</a:t>
            </a:r>
            <a:endParaRPr lang="en-US" dirty="0"/>
          </a:p>
        </p:txBody>
      </p:sp>
      <p:sp>
        <p:nvSpPr>
          <p:cNvPr id="3" name="Content Placeholder 2"/>
          <p:cNvSpPr>
            <a:spLocks noGrp="1"/>
          </p:cNvSpPr>
          <p:nvPr>
            <p:ph idx="1"/>
          </p:nvPr>
        </p:nvSpPr>
        <p:spPr/>
        <p:txBody>
          <a:bodyPr>
            <a:normAutofit/>
          </a:bodyPr>
          <a:lstStyle/>
          <a:p>
            <a:pPr marL="0" indent="0">
              <a:buNone/>
            </a:pPr>
            <a:r>
              <a:rPr lang="en-GB" b="1" dirty="0"/>
              <a:t>1.  How much of the countries land is protected and by what?</a:t>
            </a:r>
            <a:endParaRPr lang="en-US" dirty="0"/>
          </a:p>
          <a:p>
            <a:pPr marL="0" indent="0">
              <a:buNone/>
            </a:pPr>
            <a:r>
              <a:rPr lang="en-GB" b="1" dirty="0" smtClean="0"/>
              <a:t>2</a:t>
            </a:r>
            <a:r>
              <a:rPr lang="en-GB" b="1" dirty="0"/>
              <a:t>. How many types of species does Costa Rica have?</a:t>
            </a:r>
            <a:endParaRPr lang="en-US" dirty="0"/>
          </a:p>
          <a:p>
            <a:pPr marL="0" indent="0">
              <a:buNone/>
            </a:pPr>
            <a:r>
              <a:rPr lang="en-GB" b="1" dirty="0"/>
              <a:t> </a:t>
            </a:r>
            <a:r>
              <a:rPr lang="en-GB" b="1" dirty="0" smtClean="0"/>
              <a:t>3</a:t>
            </a:r>
            <a:r>
              <a:rPr lang="en-GB" b="1" dirty="0"/>
              <a:t>. What is Ecotourism?</a:t>
            </a:r>
            <a:endParaRPr lang="en-US" dirty="0"/>
          </a:p>
          <a:p>
            <a:pPr marL="0" indent="0">
              <a:buNone/>
            </a:pPr>
            <a:r>
              <a:rPr lang="en-GB" b="1" dirty="0"/>
              <a:t> </a:t>
            </a:r>
            <a:r>
              <a:rPr lang="en-GB" b="1" dirty="0" smtClean="0"/>
              <a:t>4</a:t>
            </a:r>
            <a:r>
              <a:rPr lang="en-GB" b="1" dirty="0"/>
              <a:t>. What are the benefits of ecotourism?</a:t>
            </a:r>
            <a:endParaRPr lang="en-US" dirty="0"/>
          </a:p>
          <a:p>
            <a:pPr marL="0" indent="0">
              <a:buNone/>
            </a:pPr>
            <a:r>
              <a:rPr lang="en-GB" b="1" dirty="0"/>
              <a:t> </a:t>
            </a:r>
            <a:r>
              <a:rPr lang="en-GB" b="1" dirty="0" smtClean="0"/>
              <a:t>5</a:t>
            </a:r>
            <a:r>
              <a:rPr lang="en-GB" b="1" dirty="0"/>
              <a:t>. How are they educating people about the rainforest and why?</a:t>
            </a:r>
            <a:endParaRPr lang="en-US" dirty="0"/>
          </a:p>
          <a:p>
            <a:pPr marL="0" indent="0">
              <a:buNone/>
            </a:pPr>
            <a:r>
              <a:rPr lang="en-GB" b="1" dirty="0"/>
              <a:t> </a:t>
            </a:r>
            <a:r>
              <a:rPr lang="en-GB" b="1" dirty="0" smtClean="0"/>
              <a:t>6</a:t>
            </a:r>
            <a:r>
              <a:rPr lang="en-GB" b="1" dirty="0"/>
              <a:t>. What issues are some worried about?</a:t>
            </a:r>
            <a:endParaRPr lang="en-US" dirty="0"/>
          </a:p>
          <a:p>
            <a:pPr marL="0" indent="0">
              <a:buNone/>
            </a:pPr>
            <a:r>
              <a:rPr lang="en-GB" b="1" dirty="0"/>
              <a:t> </a:t>
            </a:r>
            <a:r>
              <a:rPr lang="en-GB" b="1" dirty="0" smtClean="0"/>
              <a:t>7</a:t>
            </a:r>
            <a:r>
              <a:rPr lang="en-GB" b="1" dirty="0"/>
              <a:t>. Why might they still encourage tourism?</a:t>
            </a:r>
            <a:endParaRPr lang="en-US" dirty="0"/>
          </a:p>
          <a:p>
            <a:endParaRPr lang="en-US" dirty="0"/>
          </a:p>
        </p:txBody>
      </p:sp>
      <p:sp>
        <p:nvSpPr>
          <p:cNvPr id="4" name="Rectangle 3"/>
          <p:cNvSpPr/>
          <p:nvPr/>
        </p:nvSpPr>
        <p:spPr>
          <a:xfrm>
            <a:off x="5257800" y="230188"/>
            <a:ext cx="6096000" cy="923330"/>
          </a:xfrm>
          <a:prstGeom prst="rect">
            <a:avLst/>
          </a:prstGeom>
        </p:spPr>
        <p:txBody>
          <a:bodyPr>
            <a:spAutoFit/>
          </a:bodyPr>
          <a:lstStyle/>
          <a:p>
            <a:r>
              <a:rPr lang="en-GB" dirty="0" smtClean="0">
                <a:hlinkClick r:id="rId2"/>
              </a:rPr>
              <a:t>https://www.bing.com/videos/search?q=costa+rica+ecotourism+of+their+rainforest&amp;&amp;view=detail&amp;mid=BB68997C2A037E6AF63DBB68997C2A037E6AF63D&amp;FORM=VRDGAR</a:t>
            </a:r>
            <a:r>
              <a:rPr lang="en-GB" dirty="0" smtClean="0"/>
              <a:t> </a:t>
            </a:r>
          </a:p>
        </p:txBody>
      </p:sp>
    </p:spTree>
    <p:extLst>
      <p:ext uri="{BB962C8B-B14F-4D97-AF65-F5344CB8AC3E}">
        <p14:creationId xmlns:p14="http://schemas.microsoft.com/office/powerpoint/2010/main" val="1847649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from video</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GB" dirty="0"/>
              <a:t> </a:t>
            </a:r>
            <a:endParaRPr lang="en-US" dirty="0"/>
          </a:p>
          <a:p>
            <a:pPr marL="0" indent="0">
              <a:buNone/>
            </a:pPr>
            <a:r>
              <a:rPr lang="en-GB" b="1" dirty="0"/>
              <a:t>1.  How much of the countries land is protected and by what?</a:t>
            </a:r>
            <a:endParaRPr lang="en-US" dirty="0"/>
          </a:p>
          <a:p>
            <a:pPr marL="0" indent="0">
              <a:buNone/>
            </a:pPr>
            <a:r>
              <a:rPr lang="en-GB" dirty="0"/>
              <a:t>More than a 1/4 of land is protected by the National Parks, wildlife refuges and reserves</a:t>
            </a:r>
            <a:endParaRPr lang="en-US" dirty="0"/>
          </a:p>
          <a:p>
            <a:pPr marL="0" indent="0">
              <a:buNone/>
            </a:pPr>
            <a:r>
              <a:rPr lang="en-GB" b="1" dirty="0"/>
              <a:t>2. How many types of species does Costa Rica have?</a:t>
            </a:r>
            <a:endParaRPr lang="en-US" dirty="0"/>
          </a:p>
          <a:p>
            <a:pPr marL="0" indent="0">
              <a:buNone/>
            </a:pPr>
            <a:r>
              <a:rPr lang="en-GB" dirty="0"/>
              <a:t>More than 850 species of birds, 250 mammals, around 5% of the World's total biodiversity</a:t>
            </a:r>
            <a:endParaRPr lang="en-US" dirty="0"/>
          </a:p>
          <a:p>
            <a:pPr marL="0" indent="0">
              <a:buNone/>
            </a:pPr>
            <a:r>
              <a:rPr lang="en-GB" b="1" dirty="0"/>
              <a:t>3. What is Ecotourism?</a:t>
            </a:r>
            <a:endParaRPr lang="en-US" dirty="0"/>
          </a:p>
          <a:p>
            <a:pPr marL="0" indent="0">
              <a:buNone/>
            </a:pPr>
            <a:r>
              <a:rPr lang="en-GB" dirty="0"/>
              <a:t>Tourists visit places/animals without damaging the area </a:t>
            </a:r>
            <a:r>
              <a:rPr lang="en-GB" dirty="0" err="1"/>
              <a:t>etc</a:t>
            </a:r>
            <a:endParaRPr lang="en-US" dirty="0"/>
          </a:p>
          <a:p>
            <a:pPr marL="0" indent="0">
              <a:buNone/>
            </a:pPr>
            <a:r>
              <a:rPr lang="en-GB" b="1" dirty="0"/>
              <a:t>4. What are the benefits of ecotourism?</a:t>
            </a:r>
            <a:endParaRPr lang="en-US" dirty="0"/>
          </a:p>
          <a:p>
            <a:pPr marL="0" indent="0">
              <a:buNone/>
            </a:pPr>
            <a:r>
              <a:rPr lang="en-GB" dirty="0"/>
              <a:t>Money for the country and wages, money from that is also recycled into protecting the rainforest and educating the locals about conservation of their rainforest</a:t>
            </a:r>
            <a:endParaRPr lang="en-US" dirty="0"/>
          </a:p>
          <a:p>
            <a:pPr marL="0" indent="0">
              <a:buNone/>
            </a:pPr>
            <a:r>
              <a:rPr lang="en-GB" b="1" dirty="0"/>
              <a:t>5. How are they educating people about the rainforest and why?</a:t>
            </a:r>
            <a:endParaRPr lang="en-US" dirty="0"/>
          </a:p>
          <a:p>
            <a:pPr marL="0" indent="0">
              <a:buNone/>
            </a:pPr>
            <a:r>
              <a:rPr lang="en-GB" dirty="0"/>
              <a:t>Tourists can see the rainforest from the canopy and are educated about the importance of the rainforest and hopefully spread the word about conservation to their own countries. Education programme-about 5000 a year-conservation projects. </a:t>
            </a:r>
            <a:endParaRPr lang="en-US" dirty="0"/>
          </a:p>
          <a:p>
            <a:pPr marL="0" indent="0">
              <a:buNone/>
            </a:pPr>
            <a:r>
              <a:rPr lang="en-GB" b="1" dirty="0"/>
              <a:t>6. What issues are some worried about?</a:t>
            </a:r>
            <a:endParaRPr lang="en-US" dirty="0"/>
          </a:p>
          <a:p>
            <a:pPr marL="0" indent="0">
              <a:buNone/>
            </a:pPr>
            <a:r>
              <a:rPr lang="en-GB" dirty="0"/>
              <a:t>Monkeys migration corridors disturbed, monkeys eating rubbish that tourists leave, increased tourism means more hotels without proper planning controls and this can lead to deforestation, the migrant tourism worker are pushing up cost of living and prices of land</a:t>
            </a:r>
            <a:endParaRPr lang="en-US" dirty="0"/>
          </a:p>
          <a:p>
            <a:pPr marL="0" indent="0">
              <a:buNone/>
            </a:pPr>
            <a:r>
              <a:rPr lang="en-GB" b="1" dirty="0"/>
              <a:t>7. Why might they still encourage tourism?</a:t>
            </a:r>
            <a:endParaRPr lang="en-US" dirty="0"/>
          </a:p>
          <a:p>
            <a:pPr marL="0" indent="0">
              <a:buNone/>
            </a:pPr>
            <a:r>
              <a:rPr lang="en-GB" dirty="0"/>
              <a:t>Money made from tourism means they can focus on ecotourism and preserve the rainforest</a:t>
            </a:r>
            <a:endParaRPr lang="en-US" dirty="0"/>
          </a:p>
          <a:p>
            <a:endParaRPr lang="en-US" dirty="0"/>
          </a:p>
        </p:txBody>
      </p:sp>
    </p:spTree>
    <p:extLst>
      <p:ext uri="{BB962C8B-B14F-4D97-AF65-F5344CB8AC3E}">
        <p14:creationId xmlns:p14="http://schemas.microsoft.com/office/powerpoint/2010/main" val="472359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9677400" cy="4351338"/>
          </a:xfrm>
        </p:spPr>
        <p:txBody>
          <a:bodyPr/>
          <a:lstStyle/>
          <a:p>
            <a:r>
              <a:rPr lang="en-US" dirty="0" smtClean="0"/>
              <a:t>Read page 257-258 in textbook and access </a:t>
            </a:r>
            <a:r>
              <a:rPr lang="en-US" dirty="0" smtClean="0">
                <a:hlinkClick r:id="rId2"/>
              </a:rPr>
              <a:t>http://www.monteverdeinfo.com</a:t>
            </a:r>
            <a:r>
              <a:rPr lang="en-US" dirty="0" smtClean="0"/>
              <a:t> and complete the case study template for the area.</a:t>
            </a:r>
            <a:endParaRPr lang="en-US" dirty="0"/>
          </a:p>
        </p:txBody>
      </p:sp>
      <p:sp>
        <p:nvSpPr>
          <p:cNvPr id="4" name="Title 1"/>
          <p:cNvSpPr txBox="1">
            <a:spLocks/>
          </p:cNvSpPr>
          <p:nvPr/>
        </p:nvSpPr>
        <p:spPr>
          <a:xfrm>
            <a:off x="838200" y="365124"/>
            <a:ext cx="10515600" cy="1325563"/>
          </a:xfrm>
          <a:prstGeom prst="rect">
            <a:avLst/>
          </a:prstGeom>
          <a:ln>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Sustainable tourism in </a:t>
            </a:r>
            <a:r>
              <a:rPr lang="en-GB" b="1" dirty="0" err="1" smtClean="0"/>
              <a:t>Monteverde</a:t>
            </a:r>
            <a:r>
              <a:rPr lang="en-GB" b="1" dirty="0" smtClean="0"/>
              <a:t> </a:t>
            </a:r>
            <a:endParaRPr lang="en-GB"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916" y="3198943"/>
            <a:ext cx="4940300" cy="2768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531" y="3181147"/>
            <a:ext cx="3285953" cy="3130753"/>
          </a:xfrm>
          <a:prstGeom prst="rect">
            <a:avLst/>
          </a:prstGeom>
        </p:spPr>
      </p:pic>
    </p:spTree>
    <p:extLst>
      <p:ext uri="{BB962C8B-B14F-4D97-AF65-F5344CB8AC3E}">
        <p14:creationId xmlns:p14="http://schemas.microsoft.com/office/powerpoint/2010/main" val="1811317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evaluation</a:t>
            </a:r>
            <a:r>
              <a:rPr lang="is-IS" dirty="0" smtClean="0"/>
              <a:t>…Is the tourism truely sustainble?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a:hlinkClick r:id="rId2"/>
              </a:rPr>
              <a:t>www.theguardian.com</a:t>
            </a:r>
            <a:r>
              <a:rPr lang="en-US" dirty="0">
                <a:hlinkClick r:id="rId2"/>
              </a:rPr>
              <a:t>/travel/2007/may/26/</a:t>
            </a:r>
            <a:r>
              <a:rPr lang="en-US" dirty="0" err="1">
                <a:hlinkClick r:id="rId2"/>
              </a:rPr>
              <a:t>saturday.costarica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96" y="2708920"/>
            <a:ext cx="5904656" cy="3839434"/>
          </a:xfrm>
          <a:prstGeom prst="rect">
            <a:avLst/>
          </a:prstGeom>
        </p:spPr>
      </p:pic>
    </p:spTree>
    <p:extLst>
      <p:ext uri="{BB962C8B-B14F-4D97-AF65-F5344CB8AC3E}">
        <p14:creationId xmlns:p14="http://schemas.microsoft.com/office/powerpoint/2010/main" val="1646119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52596" y="894080"/>
          <a:ext cx="8229600" cy="5963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Examples of Ecotourism</a:t>
                      </a:r>
                      <a:endParaRPr lang="en-GB" dirty="0"/>
                    </a:p>
                  </a:txBody>
                  <a:tcPr/>
                </a:tc>
                <a:tc>
                  <a:txBody>
                    <a:bodyPr/>
                    <a:lstStyle/>
                    <a:p>
                      <a:r>
                        <a:rPr lang="en-GB" dirty="0" smtClean="0"/>
                        <a:t>Explanation</a:t>
                      </a:r>
                      <a:r>
                        <a:rPr lang="en-GB" baseline="0" dirty="0" smtClean="0"/>
                        <a:t> of its sustainability</a:t>
                      </a:r>
                      <a:endParaRPr lang="en-GB" dirty="0"/>
                    </a:p>
                  </a:txBody>
                  <a:tcPr/>
                </a:tc>
              </a:tr>
              <a:tr h="370840">
                <a:tc>
                  <a:txBody>
                    <a:bodyPr/>
                    <a:lstStyle/>
                    <a:p>
                      <a:r>
                        <a:rPr lang="en-GB" dirty="0" smtClean="0"/>
                        <a:t>No heavy machinery used in</a:t>
                      </a:r>
                      <a:r>
                        <a:rPr lang="en-GB" baseline="0" dirty="0" smtClean="0"/>
                        <a:t> construction</a:t>
                      </a:r>
                      <a:endParaRPr lang="en-GB" dirty="0"/>
                    </a:p>
                  </a:txBody>
                  <a:tcPr/>
                </a:tc>
                <a:tc>
                  <a:txBody>
                    <a:bodyPr/>
                    <a:lstStyle/>
                    <a:p>
                      <a:endParaRPr lang="en-GB"/>
                    </a:p>
                  </a:txBody>
                  <a:tcPr/>
                </a:tc>
              </a:tr>
              <a:tr h="370840">
                <a:tc>
                  <a:txBody>
                    <a:bodyPr/>
                    <a:lstStyle/>
                    <a:p>
                      <a:r>
                        <a:rPr lang="en-GB" dirty="0" smtClean="0"/>
                        <a:t>Timber used</a:t>
                      </a:r>
                      <a:r>
                        <a:rPr lang="en-GB" baseline="0" dirty="0" smtClean="0"/>
                        <a:t> from an </a:t>
                      </a:r>
                      <a:r>
                        <a:rPr lang="en-GB" baseline="0" dirty="0" err="1" smtClean="0"/>
                        <a:t>afforestation</a:t>
                      </a:r>
                      <a:r>
                        <a:rPr lang="en-GB" baseline="0" dirty="0" smtClean="0"/>
                        <a:t> project</a:t>
                      </a:r>
                      <a:endParaRPr lang="en-GB" dirty="0"/>
                    </a:p>
                  </a:txBody>
                  <a:tcPr/>
                </a:tc>
                <a:tc>
                  <a:txBody>
                    <a:bodyPr/>
                    <a:lstStyle/>
                    <a:p>
                      <a:endParaRPr lang="en-GB"/>
                    </a:p>
                  </a:txBody>
                  <a:tcPr/>
                </a:tc>
              </a:tr>
              <a:tr h="370840">
                <a:tc>
                  <a:txBody>
                    <a:bodyPr/>
                    <a:lstStyle/>
                    <a:p>
                      <a:r>
                        <a:rPr lang="en-GB" dirty="0" smtClean="0"/>
                        <a:t>The nature retreat employs only locals</a:t>
                      </a:r>
                      <a:endParaRPr lang="en-GB" dirty="0"/>
                    </a:p>
                  </a:txBody>
                  <a:tcPr/>
                </a:tc>
                <a:tc>
                  <a:txBody>
                    <a:bodyPr/>
                    <a:lstStyle/>
                    <a:p>
                      <a:endParaRPr lang="en-GB"/>
                    </a:p>
                  </a:txBody>
                  <a:tcPr/>
                </a:tc>
              </a:tr>
              <a:tr h="370840">
                <a:tc>
                  <a:txBody>
                    <a:bodyPr/>
                    <a:lstStyle/>
                    <a:p>
                      <a:r>
                        <a:rPr lang="en-GB" dirty="0" smtClean="0"/>
                        <a:t>The colours of buildings blend in with the landscape</a:t>
                      </a:r>
                      <a:endParaRPr lang="en-GB" dirty="0"/>
                    </a:p>
                  </a:txBody>
                  <a:tcPr/>
                </a:tc>
                <a:tc>
                  <a:txBody>
                    <a:bodyPr/>
                    <a:lstStyle/>
                    <a:p>
                      <a:endParaRPr lang="en-GB"/>
                    </a:p>
                  </a:txBody>
                  <a:tcPr/>
                </a:tc>
              </a:tr>
              <a:tr h="370840">
                <a:tc>
                  <a:txBody>
                    <a:bodyPr/>
                    <a:lstStyle/>
                    <a:p>
                      <a:r>
                        <a:rPr lang="en-GB" dirty="0" smtClean="0"/>
                        <a:t>Buildings fit between</a:t>
                      </a:r>
                      <a:r>
                        <a:rPr lang="en-GB" baseline="0" dirty="0" smtClean="0"/>
                        <a:t> trees in the forest. No old trees destroyed.</a:t>
                      </a:r>
                      <a:endParaRPr lang="en-GB" dirty="0"/>
                    </a:p>
                  </a:txBody>
                  <a:tcPr/>
                </a:tc>
                <a:tc>
                  <a:txBody>
                    <a:bodyPr/>
                    <a:lstStyle/>
                    <a:p>
                      <a:endParaRPr lang="en-GB"/>
                    </a:p>
                  </a:txBody>
                  <a:tcPr/>
                </a:tc>
              </a:tr>
              <a:tr h="370840">
                <a:tc>
                  <a:txBody>
                    <a:bodyPr/>
                    <a:lstStyle/>
                    <a:p>
                      <a:r>
                        <a:rPr lang="en-GB" dirty="0" smtClean="0"/>
                        <a:t>Buildings are on</a:t>
                      </a:r>
                      <a:r>
                        <a:rPr lang="en-GB" baseline="0" dirty="0" smtClean="0"/>
                        <a:t> stilts to reduce humidity and allow natural drainage</a:t>
                      </a:r>
                      <a:endParaRPr lang="en-GB" dirty="0"/>
                    </a:p>
                  </a:txBody>
                  <a:tcPr/>
                </a:tc>
                <a:tc>
                  <a:txBody>
                    <a:bodyPr/>
                    <a:lstStyle/>
                    <a:p>
                      <a:endParaRPr lang="en-GB"/>
                    </a:p>
                  </a:txBody>
                  <a:tcPr/>
                </a:tc>
              </a:tr>
              <a:tr h="370840">
                <a:tc>
                  <a:txBody>
                    <a:bodyPr/>
                    <a:lstStyle/>
                    <a:p>
                      <a:r>
                        <a:rPr lang="en-GB" dirty="0" smtClean="0"/>
                        <a:t>Natural light and ventilation</a:t>
                      </a:r>
                      <a:r>
                        <a:rPr lang="en-GB" baseline="0" dirty="0" smtClean="0"/>
                        <a:t> minimise energy use</a:t>
                      </a:r>
                      <a:endParaRPr lang="en-GB" dirty="0"/>
                    </a:p>
                  </a:txBody>
                  <a:tcPr/>
                </a:tc>
                <a:tc>
                  <a:txBody>
                    <a:bodyPr/>
                    <a:lstStyle/>
                    <a:p>
                      <a:endParaRPr lang="en-GB"/>
                    </a:p>
                  </a:txBody>
                  <a:tcPr/>
                </a:tc>
              </a:tr>
              <a:tr h="370840">
                <a:tc>
                  <a:txBody>
                    <a:bodyPr/>
                    <a:lstStyle/>
                    <a:p>
                      <a:r>
                        <a:rPr lang="en-GB" dirty="0" smtClean="0"/>
                        <a:t>Drinking</a:t>
                      </a:r>
                      <a:r>
                        <a:rPr lang="en-GB" baseline="0" dirty="0" smtClean="0"/>
                        <a:t> water comes from natural springs</a:t>
                      </a:r>
                      <a:endParaRPr lang="en-GB" dirty="0"/>
                    </a:p>
                  </a:txBody>
                  <a:tcPr/>
                </a:tc>
                <a:tc>
                  <a:txBody>
                    <a:bodyPr/>
                    <a:lstStyle/>
                    <a:p>
                      <a:endParaRPr lang="en-GB" dirty="0"/>
                    </a:p>
                  </a:txBody>
                  <a:tcPr/>
                </a:tc>
              </a:tr>
              <a:tr h="370840">
                <a:tc>
                  <a:txBody>
                    <a:bodyPr/>
                    <a:lstStyle/>
                    <a:p>
                      <a:r>
                        <a:rPr lang="en-GB" dirty="0" smtClean="0"/>
                        <a:t>Rainwater is collected on roofs and used for toilets and showers</a:t>
                      </a:r>
                      <a:endParaRPr lang="en-GB" dirty="0"/>
                    </a:p>
                  </a:txBody>
                  <a:tcPr/>
                </a:tc>
                <a:tc>
                  <a:txBody>
                    <a:bodyPr/>
                    <a:lstStyle/>
                    <a:p>
                      <a:endParaRPr lang="en-GB" dirty="0"/>
                    </a:p>
                  </a:txBody>
                  <a:tcPr/>
                </a:tc>
              </a:tr>
              <a:tr h="370840">
                <a:tc>
                  <a:txBody>
                    <a:bodyPr/>
                    <a:lstStyle/>
                    <a:p>
                      <a:r>
                        <a:rPr lang="en-GB" dirty="0" smtClean="0"/>
                        <a:t>Only</a:t>
                      </a:r>
                      <a:r>
                        <a:rPr lang="en-GB" baseline="0" dirty="0" smtClean="0"/>
                        <a:t> biodegradable soap, detergents and shampoos are allowed</a:t>
                      </a:r>
                      <a:endParaRPr lang="en-GB" dirty="0"/>
                    </a:p>
                  </a:txBody>
                  <a:tcPr/>
                </a:tc>
                <a:tc>
                  <a:txBody>
                    <a:bodyPr/>
                    <a:lstStyle/>
                    <a:p>
                      <a:endParaRPr lang="en-GB" dirty="0"/>
                    </a:p>
                  </a:txBody>
                  <a:tcPr/>
                </a:tc>
              </a:tr>
            </a:tbl>
          </a:graphicData>
        </a:graphic>
      </p:graphicFrame>
      <p:sp>
        <p:nvSpPr>
          <p:cNvPr id="5" name="TextBox 4"/>
          <p:cNvSpPr txBox="1"/>
          <p:nvPr/>
        </p:nvSpPr>
        <p:spPr>
          <a:xfrm>
            <a:off x="1952596" y="142852"/>
            <a:ext cx="8215370" cy="707886"/>
          </a:xfrm>
          <a:prstGeom prst="rect">
            <a:avLst/>
          </a:prstGeom>
          <a:noFill/>
          <a:ln>
            <a:solidFill>
              <a:srgbClr val="00B050"/>
            </a:solidFill>
          </a:ln>
        </p:spPr>
        <p:txBody>
          <a:bodyPr wrap="square" rtlCol="0">
            <a:spAutoFit/>
          </a:bodyPr>
          <a:lstStyle/>
          <a:p>
            <a:pPr algn="ctr"/>
            <a:r>
              <a:rPr lang="en-GB" sz="2000" dirty="0"/>
              <a:t>Write an explanation for the benefits of each of these examples of ecotourism explaining how sustainable they are</a:t>
            </a:r>
          </a:p>
        </p:txBody>
      </p:sp>
    </p:spTree>
    <p:extLst>
      <p:ext uri="{BB962C8B-B14F-4D97-AF65-F5344CB8AC3E}">
        <p14:creationId xmlns:p14="http://schemas.microsoft.com/office/powerpoint/2010/main" val="161558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we holiday in the future?</a:t>
            </a:r>
            <a:endParaRPr lang="en-US" dirty="0"/>
          </a:p>
        </p:txBody>
      </p:sp>
      <p:sp>
        <p:nvSpPr>
          <p:cNvPr id="6" name="Content Placeholder 5"/>
          <p:cNvSpPr>
            <a:spLocks noGrp="1"/>
          </p:cNvSpPr>
          <p:nvPr>
            <p:ph idx="1"/>
          </p:nvPr>
        </p:nvSpPr>
        <p:spPr/>
        <p:txBody>
          <a:bodyPr/>
          <a:lstStyle/>
          <a:p>
            <a:r>
              <a:rPr lang="en-US" dirty="0" smtClean="0"/>
              <a:t>Watch each of the videos to consider future tourism scenarios: </a:t>
            </a:r>
            <a:r>
              <a:rPr lang="en-US" dirty="0" smtClean="0">
                <a:hlinkClick r:id="rId2"/>
              </a:rPr>
              <a:t>https://</a:t>
            </a:r>
            <a:r>
              <a:rPr lang="en-US" dirty="0" err="1" smtClean="0">
                <a:hlinkClick r:id="rId2"/>
              </a:rPr>
              <a:t>www.forumforthefuture.org</a:t>
            </a:r>
            <a:r>
              <a:rPr lang="en-US" dirty="0" smtClean="0">
                <a:hlinkClick r:id="rId2"/>
              </a:rPr>
              <a:t>/tourism-2023-animations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136" y="365125"/>
            <a:ext cx="2870200" cy="977900"/>
          </a:xfrm>
          <a:prstGeom prst="rect">
            <a:avLst/>
          </a:prstGeom>
        </p:spPr>
      </p:pic>
    </p:spTree>
    <p:extLst>
      <p:ext uri="{BB962C8B-B14F-4D97-AF65-F5344CB8AC3E}">
        <p14:creationId xmlns:p14="http://schemas.microsoft.com/office/powerpoint/2010/main" val="1497719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DEBATE!</a:t>
            </a:r>
          </a:p>
        </p:txBody>
      </p:sp>
      <p:sp>
        <p:nvSpPr>
          <p:cNvPr id="3" name="Content Placeholder 2"/>
          <p:cNvSpPr>
            <a:spLocks noGrp="1"/>
          </p:cNvSpPr>
          <p:nvPr>
            <p:ph idx="1"/>
          </p:nvPr>
        </p:nvSpPr>
        <p:spPr/>
        <p:txBody>
          <a:bodyPr>
            <a:normAutofit/>
          </a:bodyPr>
          <a:lstStyle/>
          <a:p>
            <a:pPr marL="0" indent="0" algn="ctr">
              <a:buNone/>
            </a:pPr>
            <a:r>
              <a:rPr lang="en-US" sz="6000" dirty="0"/>
              <a:t>“Sustainable tourism can never be achieved”</a:t>
            </a:r>
          </a:p>
        </p:txBody>
      </p:sp>
    </p:spTree>
    <p:extLst>
      <p:ext uri="{BB962C8B-B14F-4D97-AF65-F5344CB8AC3E}">
        <p14:creationId xmlns:p14="http://schemas.microsoft.com/office/powerpoint/2010/main" val="535621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224" y="190500"/>
            <a:ext cx="4307928" cy="381000"/>
          </a:xfrm>
        </p:spPr>
        <p:txBody>
          <a:bodyPr>
            <a:noAutofit/>
          </a:bodyPr>
          <a:lstStyle/>
          <a:p>
            <a:r>
              <a:rPr lang="en-US" sz="3600" b="1" dirty="0">
                <a:solidFill>
                  <a:srgbClr val="FF0000"/>
                </a:solidFill>
              </a:rPr>
              <a:t>Example </a:t>
            </a:r>
            <a:r>
              <a:rPr lang="en-US" sz="3600" b="1" dirty="0" smtClean="0">
                <a:solidFill>
                  <a:srgbClr val="FF0000"/>
                </a:solidFill>
              </a:rPr>
              <a:t>case </a:t>
            </a:r>
            <a:r>
              <a:rPr lang="en-US" sz="3600" b="1" dirty="0">
                <a:solidFill>
                  <a:srgbClr val="FF0000"/>
                </a:solidFill>
              </a:rPr>
              <a:t>studies</a:t>
            </a:r>
          </a:p>
        </p:txBody>
      </p:sp>
      <p:sp>
        <p:nvSpPr>
          <p:cNvPr id="3" name="Content Placeholder 2"/>
          <p:cNvSpPr>
            <a:spLocks noGrp="1"/>
          </p:cNvSpPr>
          <p:nvPr>
            <p:ph idx="1"/>
          </p:nvPr>
        </p:nvSpPr>
        <p:spPr>
          <a:xfrm>
            <a:off x="304799" y="901700"/>
            <a:ext cx="11613931" cy="5956300"/>
          </a:xfrm>
        </p:spPr>
        <p:txBody>
          <a:bodyPr>
            <a:normAutofit fontScale="55000" lnSpcReduction="20000"/>
          </a:bodyPr>
          <a:lstStyle/>
          <a:p>
            <a:pPr marL="0">
              <a:spcBef>
                <a:spcPts val="0"/>
              </a:spcBef>
              <a:buNone/>
            </a:pPr>
            <a:r>
              <a:rPr lang="en-US" sz="3700" b="1" dirty="0" err="1"/>
              <a:t>Benidorm</a:t>
            </a:r>
            <a:r>
              <a:rPr lang="en-US" sz="3700" b="1" dirty="0"/>
              <a:t>, Spain</a:t>
            </a:r>
          </a:p>
          <a:p>
            <a:pPr marL="0">
              <a:spcBef>
                <a:spcPts val="0"/>
              </a:spcBef>
              <a:buNone/>
            </a:pPr>
            <a:r>
              <a:rPr lang="en-US" dirty="0" smtClean="0">
                <a:hlinkClick r:id="rId3"/>
              </a:rPr>
              <a:t>http://news.bbc.co.uk/2/hi/uk_news/magazine/7402603.stm</a:t>
            </a:r>
            <a:endParaRPr lang="en-US" dirty="0" smtClean="0"/>
          </a:p>
          <a:p>
            <a:pPr marL="0">
              <a:spcBef>
                <a:spcPts val="0"/>
              </a:spcBef>
            </a:pPr>
            <a:endParaRPr lang="en-US" dirty="0" smtClean="0"/>
          </a:p>
          <a:p>
            <a:pPr marL="0">
              <a:spcBef>
                <a:spcPts val="0"/>
              </a:spcBef>
              <a:buNone/>
            </a:pPr>
            <a:r>
              <a:rPr lang="en-US" sz="3700" b="1" dirty="0" smtClean="0"/>
              <a:t>Maldives – sustainable tourism and eco-tourism</a:t>
            </a:r>
            <a:endParaRPr lang="en-US" sz="3700" b="1" dirty="0"/>
          </a:p>
          <a:p>
            <a:pPr marL="0">
              <a:spcBef>
                <a:spcPts val="0"/>
              </a:spcBef>
            </a:pPr>
            <a:r>
              <a:rPr lang="en-US" dirty="0" smtClean="0">
                <a:hlinkClick r:id="rId4"/>
              </a:rPr>
              <a:t>http://maldives.net.mv/1720/maldives-a-model-for-sustainable-tourism/</a:t>
            </a:r>
            <a:endParaRPr lang="en-US" dirty="0" smtClean="0"/>
          </a:p>
          <a:p>
            <a:pPr marL="0">
              <a:spcBef>
                <a:spcPts val="0"/>
              </a:spcBef>
              <a:buNone/>
            </a:pPr>
            <a:endParaRPr lang="en-US" dirty="0" smtClean="0"/>
          </a:p>
          <a:p>
            <a:pPr marL="0">
              <a:spcBef>
                <a:spcPts val="0"/>
              </a:spcBef>
            </a:pPr>
            <a:r>
              <a:rPr lang="en-US" dirty="0" smtClean="0">
                <a:hlinkClick r:id="rId5"/>
              </a:rPr>
              <a:t>http://au.news.yahoo.com/thewest/full-coverage/carbon-tax/a/-/article/13358846/sustainable-tourism-maldives-style/</a:t>
            </a:r>
            <a:endParaRPr lang="en-US" dirty="0" smtClean="0"/>
          </a:p>
          <a:p>
            <a:pPr marL="0">
              <a:spcBef>
                <a:spcPts val="0"/>
              </a:spcBef>
              <a:buNone/>
            </a:pPr>
            <a:endParaRPr lang="en-US" dirty="0" smtClean="0"/>
          </a:p>
          <a:p>
            <a:pPr marL="0">
              <a:spcBef>
                <a:spcPts val="0"/>
              </a:spcBef>
            </a:pPr>
            <a:r>
              <a:rPr lang="en-US" dirty="0" smtClean="0">
                <a:hlinkClick r:id="rId6"/>
              </a:rPr>
              <a:t>http://www.jonathonporritt.com/blog/sustainable-tourism-symposium-maldives</a:t>
            </a:r>
            <a:endParaRPr lang="en-US" dirty="0" smtClean="0"/>
          </a:p>
          <a:p>
            <a:pPr marL="0">
              <a:spcBef>
                <a:spcPts val="0"/>
              </a:spcBef>
            </a:pPr>
            <a:endParaRPr lang="en-US" dirty="0" smtClean="0"/>
          </a:p>
          <a:p>
            <a:pPr marL="0">
              <a:spcBef>
                <a:spcPts val="0"/>
              </a:spcBef>
            </a:pPr>
            <a:r>
              <a:rPr lang="en-US" dirty="0" smtClean="0">
                <a:hlinkClick r:id="rId7"/>
              </a:rPr>
              <a:t>http://www.mynatour.org/destination/protecting-paradise-ecotourism-maldives</a:t>
            </a:r>
            <a:endParaRPr lang="en-US" dirty="0" smtClean="0"/>
          </a:p>
          <a:p>
            <a:pPr marL="0">
              <a:spcBef>
                <a:spcPts val="0"/>
              </a:spcBef>
            </a:pPr>
            <a:endParaRPr lang="en-US" dirty="0" smtClean="0"/>
          </a:p>
          <a:p>
            <a:pPr marL="0">
              <a:spcBef>
                <a:spcPts val="0"/>
              </a:spcBef>
            </a:pPr>
            <a:endParaRPr lang="en-US" dirty="0" smtClean="0"/>
          </a:p>
          <a:p>
            <a:pPr marL="0">
              <a:spcBef>
                <a:spcPts val="0"/>
              </a:spcBef>
              <a:buNone/>
            </a:pPr>
            <a:r>
              <a:rPr lang="en-US" sz="3700" b="1" dirty="0"/>
              <a:t>Venice</a:t>
            </a:r>
          </a:p>
          <a:p>
            <a:pPr marL="0">
              <a:spcBef>
                <a:spcPts val="0"/>
              </a:spcBef>
              <a:buNone/>
            </a:pPr>
            <a:r>
              <a:rPr lang="en-US" dirty="0" smtClean="0">
                <a:hlinkClick r:id="rId8" invalidUrl="http://greenfieldgeography.wikispaces.com/file/view/Adriatic Action Plan - Sustainable Tourism - Italy.pdf/218532206/Adriatic Action Plan - Sustainable Tourism - Italy.pdf"/>
              </a:rPr>
              <a:t>http://greenfieldgeography.wikispaces.com/file/view/Adriatic%20Action%20Plan%20-%20Sustainable%20Tourism%20-%20Italy.pdf/218532206/Adriatic%20Action%20Plan%20-%20Sustainable%20Tourism%20-%20Italy.pdf</a:t>
            </a:r>
            <a:endParaRPr lang="en-US" dirty="0" smtClean="0"/>
          </a:p>
          <a:p>
            <a:pPr marL="0">
              <a:spcBef>
                <a:spcPts val="0"/>
              </a:spcBef>
              <a:buNone/>
            </a:pPr>
            <a:endParaRPr lang="en-US" dirty="0" smtClean="0"/>
          </a:p>
          <a:p>
            <a:pPr marL="0">
              <a:spcBef>
                <a:spcPts val="0"/>
              </a:spcBef>
              <a:buNone/>
            </a:pPr>
            <a:r>
              <a:rPr lang="en-US" sz="3700" b="1" dirty="0"/>
              <a:t>Machu Picchu, Peru</a:t>
            </a:r>
          </a:p>
          <a:p>
            <a:pPr marL="0">
              <a:spcBef>
                <a:spcPts val="0"/>
              </a:spcBef>
              <a:buNone/>
            </a:pPr>
            <a:r>
              <a:rPr lang="en-US" dirty="0">
                <a:hlinkClick r:id="rId9"/>
              </a:rPr>
              <a:t>http://</a:t>
            </a:r>
            <a:r>
              <a:rPr lang="en-US" dirty="0" smtClean="0">
                <a:hlinkClick r:id="rId9"/>
              </a:rPr>
              <a:t>geographyfieldwork.com/MachuTourismManagement.htm</a:t>
            </a:r>
            <a:endParaRPr lang="en-US" dirty="0" smtClean="0"/>
          </a:p>
          <a:p>
            <a:pPr marL="0">
              <a:spcBef>
                <a:spcPts val="0"/>
              </a:spcBef>
              <a:buNone/>
            </a:pPr>
            <a:r>
              <a:rPr lang="en-US" dirty="0">
                <a:hlinkClick r:id="rId10"/>
              </a:rPr>
              <a:t>http://</a:t>
            </a:r>
            <a:r>
              <a:rPr lang="en-US" dirty="0" smtClean="0">
                <a:hlinkClick r:id="rId10"/>
              </a:rPr>
              <a:t>geographyfieldwork.com/MachuTourismAttitudes.htm</a:t>
            </a:r>
            <a:endParaRPr lang="en-US" dirty="0" smtClean="0"/>
          </a:p>
          <a:p>
            <a:pPr marL="0">
              <a:spcBef>
                <a:spcPts val="0"/>
              </a:spcBef>
              <a:buNone/>
            </a:pPr>
            <a:endParaRPr lang="en-US" dirty="0" smtClean="0"/>
          </a:p>
          <a:p>
            <a:pPr marL="0">
              <a:spcBef>
                <a:spcPts val="0"/>
              </a:spcBef>
              <a:buNone/>
            </a:pPr>
            <a:endParaRPr lang="en-US" dirty="0" smtClean="0"/>
          </a:p>
          <a:p>
            <a:pPr marL="0">
              <a:spcBef>
                <a:spcPts val="0"/>
              </a:spcBef>
              <a:buNone/>
            </a:pPr>
            <a:r>
              <a:rPr lang="en-US" sz="3700" b="1" dirty="0" smtClean="0"/>
              <a:t>Another exampl</a:t>
            </a:r>
            <a:r>
              <a:rPr lang="en-US" sz="3700" b="1" dirty="0"/>
              <a:t>e</a:t>
            </a:r>
            <a:r>
              <a:rPr lang="en-US" sz="3700" b="1" dirty="0" smtClean="0"/>
              <a:t> of </a:t>
            </a:r>
            <a:r>
              <a:rPr lang="en-US" sz="3700" b="1" dirty="0"/>
              <a:t>eco-tourism:</a:t>
            </a:r>
          </a:p>
          <a:p>
            <a:pPr marL="0">
              <a:spcBef>
                <a:spcPts val="0"/>
              </a:spcBef>
              <a:buNone/>
            </a:pPr>
            <a:endParaRPr lang="en-US" b="1" dirty="0" smtClean="0"/>
          </a:p>
          <a:p>
            <a:pPr marL="0">
              <a:spcBef>
                <a:spcPts val="0"/>
              </a:spcBef>
            </a:pPr>
            <a:r>
              <a:rPr lang="en-US" sz="3700" b="1" dirty="0"/>
              <a:t>Asa Wright Nature Centre, Trinidad – used at GCSE</a:t>
            </a:r>
          </a:p>
          <a:p>
            <a:pPr marL="0" indent="0">
              <a:spcBef>
                <a:spcPts val="0"/>
              </a:spcBef>
              <a:buNone/>
            </a:pPr>
            <a:r>
              <a:rPr lang="en-US" sz="3700" b="1" dirty="0">
                <a:hlinkClick r:id="rId11"/>
              </a:rPr>
              <a:t>http://asawright.org/about-the-centre/</a:t>
            </a:r>
            <a:endParaRPr lang="en-US" sz="3700" b="1" dirty="0"/>
          </a:p>
          <a:p>
            <a:pPr marL="0" indent="0">
              <a:spcBef>
                <a:spcPts val="0"/>
              </a:spcBef>
              <a:buNone/>
            </a:pPr>
            <a:endParaRPr lang="en-US" sz="3700" b="1" dirty="0"/>
          </a:p>
          <a:p>
            <a:pPr marL="0">
              <a:spcBef>
                <a:spcPts val="0"/>
              </a:spcBef>
              <a:buNone/>
            </a:pPr>
            <a:endParaRPr lang="en-US" dirty="0" smtClean="0"/>
          </a:p>
          <a:p>
            <a:pPr marL="0">
              <a:spcBef>
                <a:spcPts val="0"/>
              </a:spcBef>
              <a:buNone/>
            </a:pPr>
            <a:r>
              <a:rPr lang="en-US" sz="3700" b="1" u="sng" dirty="0"/>
              <a:t>The problems of eco-tourism:</a:t>
            </a:r>
          </a:p>
          <a:p>
            <a:pPr marL="0">
              <a:spcBef>
                <a:spcPts val="0"/>
              </a:spcBef>
              <a:buNone/>
            </a:pPr>
            <a:r>
              <a:rPr lang="en-US" dirty="0" smtClean="0">
                <a:hlinkClick r:id="rId12"/>
              </a:rPr>
              <a:t>http://news.bbc.co.uk/2/hi/science/nature/6179901.stm</a:t>
            </a:r>
            <a:endParaRPr lang="en-US" dirty="0" smtClean="0"/>
          </a:p>
          <a:p>
            <a:pPr marL="0">
              <a:spcBef>
                <a:spcPts val="0"/>
              </a:spcBef>
              <a:buNone/>
            </a:pPr>
            <a:endParaRPr lang="en-US" b="1" dirty="0"/>
          </a:p>
          <a:p>
            <a:pPr marL="0">
              <a:spcBef>
                <a:spcPts val="0"/>
              </a:spcBef>
              <a:buNone/>
            </a:pPr>
            <a:r>
              <a:rPr lang="en-US" b="1" dirty="0" smtClean="0"/>
              <a:t>Cage diving with sharks. Eco-tourism?!</a:t>
            </a:r>
          </a:p>
          <a:p>
            <a:pPr marL="0">
              <a:spcBef>
                <a:spcPts val="0"/>
              </a:spcBef>
              <a:buNone/>
            </a:pPr>
            <a:r>
              <a:rPr lang="en-US" dirty="0" smtClean="0">
                <a:hlinkClick r:id="rId13"/>
              </a:rPr>
              <a:t>https://www.theguardian.com/world/2016/jan/29/jaws-new-zealand-town-attack-great-white-sharks-cage-divers</a:t>
            </a:r>
            <a:endParaRPr lang="en-US" dirty="0" smtClean="0"/>
          </a:p>
          <a:p>
            <a:pPr marL="0">
              <a:spcBef>
                <a:spcPts val="0"/>
              </a:spcBef>
              <a:buNone/>
            </a:pPr>
            <a:endParaRPr lang="en-US" dirty="0" smtClean="0"/>
          </a:p>
          <a:p>
            <a:pPr marL="0">
              <a:spcBef>
                <a:spcPts val="0"/>
              </a:spcBef>
              <a:buNone/>
            </a:pPr>
            <a:endParaRPr lang="en-US" dirty="0"/>
          </a:p>
          <a:p>
            <a:pPr marL="0">
              <a:spcBef>
                <a:spcPts val="0"/>
              </a:spcBef>
              <a:buNone/>
            </a:pPr>
            <a:endParaRPr lang="en-US" dirty="0" smtClean="0"/>
          </a:p>
          <a:p>
            <a:pPr marL="0">
              <a:spcBef>
                <a:spcPts val="0"/>
              </a:spcBef>
            </a:pPr>
            <a:endParaRPr lang="en-US" dirty="0" smtClean="0"/>
          </a:p>
          <a:p>
            <a:pPr marL="0">
              <a:spcBef>
                <a:spcPts val="0"/>
              </a:spcBef>
            </a:pPr>
            <a:endParaRPr lang="en-US" dirty="0"/>
          </a:p>
        </p:txBody>
      </p:sp>
    </p:spTree>
    <p:extLst>
      <p:ext uri="{BB962C8B-B14F-4D97-AF65-F5344CB8AC3E}">
        <p14:creationId xmlns:p14="http://schemas.microsoft.com/office/powerpoint/2010/main" val="1733775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ummary</a:t>
            </a:r>
            <a:endParaRPr lang="en-US" dirty="0"/>
          </a:p>
        </p:txBody>
      </p:sp>
      <p:sp>
        <p:nvSpPr>
          <p:cNvPr id="3" name="Content Placeholder 2"/>
          <p:cNvSpPr>
            <a:spLocks noGrp="1"/>
          </p:cNvSpPr>
          <p:nvPr>
            <p:ph idx="1"/>
          </p:nvPr>
        </p:nvSpPr>
        <p:spPr/>
        <p:txBody>
          <a:bodyPr/>
          <a:lstStyle/>
          <a:p>
            <a:pPr marL="0" indent="0">
              <a:buNone/>
            </a:pPr>
            <a:r>
              <a:rPr lang="en-US" dirty="0" smtClean="0">
                <a:latin typeface="dearJoe 5 CASUAL PRO" charset="0"/>
                <a:ea typeface="dearJoe 5 CASUAL PRO" charset="0"/>
                <a:cs typeface="dearJoe 5 CASUAL PRO" charset="0"/>
              </a:rPr>
              <a:t>Can tourism be managed sustainably for the future? </a:t>
            </a:r>
          </a:p>
          <a:p>
            <a:pPr marL="0" indent="0">
              <a:buNone/>
            </a:pPr>
            <a:endParaRPr lang="en-US" dirty="0">
              <a:latin typeface="dearJoe 5 CASUAL PRO" charset="0"/>
              <a:ea typeface="dearJoe 5 CASUAL PRO" charset="0"/>
              <a:cs typeface="dearJoe 5 CASUAL PRO" charset="0"/>
            </a:endParaRPr>
          </a:p>
          <a:p>
            <a:pPr marL="0" indent="0">
              <a:buNone/>
            </a:pPr>
            <a:endParaRPr lang="en-US" dirty="0" smtClean="0">
              <a:latin typeface="dearJoe 5 CASUAL PRO" charset="0"/>
              <a:ea typeface="dearJoe 5 CASUAL PRO" charset="0"/>
              <a:cs typeface="dearJoe 5 CASUAL PRO" charset="0"/>
            </a:endParaRPr>
          </a:p>
          <a:p>
            <a:pPr marL="0" indent="0">
              <a:buNone/>
            </a:pPr>
            <a:endParaRPr lang="en-US" dirty="0">
              <a:latin typeface="dearJoe 5 CASUAL PRO" charset="0"/>
              <a:ea typeface="dearJoe 5 CASUAL PRO" charset="0"/>
              <a:cs typeface="dearJoe 5 CASUAL PRO" charset="0"/>
            </a:endParaRPr>
          </a:p>
          <a:p>
            <a:pPr marL="0" indent="0">
              <a:buNone/>
            </a:pPr>
            <a:endParaRPr lang="en-US" dirty="0" smtClean="0">
              <a:latin typeface="dearJoe 5 CASUAL PRO" charset="0"/>
              <a:ea typeface="dearJoe 5 CASUAL PRO" charset="0"/>
              <a:cs typeface="dearJoe 5 CASUAL PRO" charset="0"/>
            </a:endParaRPr>
          </a:p>
          <a:p>
            <a:pPr marL="0" indent="0">
              <a:buNone/>
            </a:pPr>
            <a:endParaRPr lang="en-US" dirty="0">
              <a:latin typeface="dearJoe 5 CASUAL PRO" charset="0"/>
              <a:ea typeface="dearJoe 5 CASUAL PRO" charset="0"/>
              <a:cs typeface="dearJoe 5 CASUAL PRO" charset="0"/>
            </a:endParaRPr>
          </a:p>
          <a:p>
            <a:pPr marL="0" indent="0">
              <a:buNone/>
            </a:pPr>
            <a:endParaRPr lang="en-US" dirty="0">
              <a:latin typeface="dearJoe 5 CASUAL PRO" charset="0"/>
              <a:ea typeface="dearJoe 5 CASUAL PRO" charset="0"/>
              <a:cs typeface="dearJoe 5 CASUAL PRO" charset="0"/>
            </a:endParaRPr>
          </a:p>
        </p:txBody>
      </p:sp>
      <p:cxnSp>
        <p:nvCxnSpPr>
          <p:cNvPr id="5" name="Straight Arrow Connector 4"/>
          <p:cNvCxnSpPr/>
          <p:nvPr/>
        </p:nvCxnSpPr>
        <p:spPr>
          <a:xfrm>
            <a:off x="1090670" y="4660135"/>
            <a:ext cx="98050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2029" y="2798284"/>
            <a:ext cx="1586429" cy="1477328"/>
          </a:xfrm>
          <a:prstGeom prst="rect">
            <a:avLst/>
          </a:prstGeom>
          <a:noFill/>
        </p:spPr>
        <p:txBody>
          <a:bodyPr wrap="square" rtlCol="0">
            <a:spAutoFit/>
          </a:bodyPr>
          <a:lstStyle/>
          <a:p>
            <a:r>
              <a:rPr lang="en-US" dirty="0" smtClean="0">
                <a:solidFill>
                  <a:srgbClr val="00B050"/>
                </a:solidFill>
              </a:rPr>
              <a:t>I think it can be managed in a very sustainable way</a:t>
            </a:r>
            <a:endParaRPr lang="en-US" dirty="0">
              <a:solidFill>
                <a:srgbClr val="00B050"/>
              </a:solidFill>
            </a:endParaRPr>
          </a:p>
        </p:txBody>
      </p:sp>
      <p:sp>
        <p:nvSpPr>
          <p:cNvPr id="7" name="TextBox 6"/>
          <p:cNvSpPr txBox="1"/>
          <p:nvPr/>
        </p:nvSpPr>
        <p:spPr>
          <a:xfrm>
            <a:off x="9417586" y="2659785"/>
            <a:ext cx="1586429" cy="1754326"/>
          </a:xfrm>
          <a:prstGeom prst="rect">
            <a:avLst/>
          </a:prstGeom>
          <a:noFill/>
        </p:spPr>
        <p:txBody>
          <a:bodyPr wrap="square" rtlCol="0">
            <a:spAutoFit/>
          </a:bodyPr>
          <a:lstStyle/>
          <a:p>
            <a:r>
              <a:rPr lang="en-US" dirty="0" smtClean="0">
                <a:solidFill>
                  <a:srgbClr val="FF0000"/>
                </a:solidFill>
              </a:rPr>
              <a:t>I  don</a:t>
            </a:r>
            <a:r>
              <a:rPr lang="uk-UA" dirty="0" smtClean="0">
                <a:solidFill>
                  <a:srgbClr val="FF0000"/>
                </a:solidFill>
              </a:rPr>
              <a:t>’</a:t>
            </a:r>
            <a:r>
              <a:rPr lang="en-US" dirty="0" smtClean="0">
                <a:solidFill>
                  <a:srgbClr val="FF0000"/>
                </a:solidFill>
              </a:rPr>
              <a:t>t think it can be managed in a very sustainable way</a:t>
            </a:r>
            <a:endParaRPr lang="en-US" dirty="0">
              <a:solidFill>
                <a:srgbClr val="FF0000"/>
              </a:solidFill>
            </a:endParaRPr>
          </a:p>
        </p:txBody>
      </p:sp>
      <p:pic>
        <p:nvPicPr>
          <p:cNvPr id="8" name="Picture 10" descr="C:\Users\Rob\AppData\Local\Microsoft\Windows\Temporary Internet Files\Content.IE5\EFH172FO\Post-it-note-transparent[1].png"/>
          <p:cNvPicPr>
            <a:picLocks noChangeAspect="1" noChangeArrowheads="1"/>
          </p:cNvPicPr>
          <p:nvPr/>
        </p:nvPicPr>
        <p:blipFill>
          <a:blip r:embed="rId2" cstate="print"/>
          <a:srcRect/>
          <a:stretch>
            <a:fillRect/>
          </a:stretch>
        </p:blipFill>
        <p:spPr bwMode="auto">
          <a:xfrm>
            <a:off x="4936362" y="3499026"/>
            <a:ext cx="2113628" cy="2204864"/>
          </a:xfrm>
          <a:prstGeom prst="rect">
            <a:avLst/>
          </a:prstGeom>
          <a:noFill/>
        </p:spPr>
      </p:pic>
      <p:sp>
        <p:nvSpPr>
          <p:cNvPr id="10" name="TextBox 9"/>
          <p:cNvSpPr txBox="1"/>
          <p:nvPr/>
        </p:nvSpPr>
        <p:spPr>
          <a:xfrm>
            <a:off x="5309100" y="3813946"/>
            <a:ext cx="1368152" cy="1200329"/>
          </a:xfrm>
          <a:prstGeom prst="rect">
            <a:avLst/>
          </a:prstGeom>
          <a:noFill/>
        </p:spPr>
        <p:txBody>
          <a:bodyPr wrap="square" rtlCol="0">
            <a:spAutoFit/>
          </a:bodyPr>
          <a:lstStyle/>
          <a:p>
            <a:r>
              <a:rPr lang="en-GB" dirty="0">
                <a:latin typeface="Pristina" pitchFamily="66" charset="0"/>
              </a:rPr>
              <a:t>Dave</a:t>
            </a:r>
          </a:p>
          <a:p>
            <a:endParaRPr lang="en-GB" dirty="0">
              <a:latin typeface="Pristina" pitchFamily="66" charset="0"/>
            </a:endParaRPr>
          </a:p>
          <a:p>
            <a:r>
              <a:rPr lang="en-GB" dirty="0">
                <a:latin typeface="Pristina" pitchFamily="66" charset="0"/>
              </a:rPr>
              <a:t>I’m not sure because....</a:t>
            </a:r>
          </a:p>
        </p:txBody>
      </p:sp>
    </p:spTree>
    <p:extLst>
      <p:ext uri="{BB962C8B-B14F-4D97-AF65-F5344CB8AC3E}">
        <p14:creationId xmlns:p14="http://schemas.microsoft.com/office/powerpoint/2010/main" val="1879543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and mark scheme from 2011 exam</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012795" y="2590800"/>
            <a:ext cx="8420100" cy="1295400"/>
          </a:xfrm>
          <a:prstGeom prst="rect">
            <a:avLst/>
          </a:prstGeom>
          <a:noFill/>
          <a:ln w="9525">
            <a:noFill/>
            <a:miter lim="800000"/>
            <a:headEnd/>
            <a:tailEnd/>
          </a:ln>
        </p:spPr>
      </p:pic>
    </p:spTree>
    <p:extLst>
      <p:ext uri="{BB962C8B-B14F-4D97-AF65-F5344CB8AC3E}">
        <p14:creationId xmlns:p14="http://schemas.microsoft.com/office/powerpoint/2010/main" val="990917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44" y="1358900"/>
            <a:ext cx="11734801" cy="3505200"/>
          </a:xfrm>
          <a:prstGeom prst="rect">
            <a:avLst/>
          </a:prstGeom>
          <a:noFill/>
          <a:ln w="9525">
            <a:noFill/>
            <a:miter lim="800000"/>
            <a:headEnd/>
            <a:tailEnd/>
          </a:ln>
        </p:spPr>
      </p:pic>
    </p:spTree>
    <p:extLst>
      <p:ext uri="{BB962C8B-B14F-4D97-AF65-F5344CB8AC3E}">
        <p14:creationId xmlns:p14="http://schemas.microsoft.com/office/powerpoint/2010/main" val="609681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mark questions</a:t>
            </a:r>
            <a:endParaRPr lang="en-US" b="1" dirty="0"/>
          </a:p>
        </p:txBody>
      </p:sp>
      <p:sp>
        <p:nvSpPr>
          <p:cNvPr id="3" name="Content Placeholder 2"/>
          <p:cNvSpPr>
            <a:spLocks noGrp="1"/>
          </p:cNvSpPr>
          <p:nvPr>
            <p:ph idx="1"/>
          </p:nvPr>
        </p:nvSpPr>
        <p:spPr>
          <a:xfrm>
            <a:off x="431800" y="1825624"/>
            <a:ext cx="11480800" cy="4587876"/>
          </a:xfrm>
        </p:spPr>
        <p:txBody>
          <a:bodyPr/>
          <a:lstStyle/>
          <a:p>
            <a:r>
              <a:rPr lang="en-US" dirty="0" smtClean="0"/>
              <a:t>To what extent do the advantages of ecotourism outweigh any disadvantages? (10)</a:t>
            </a:r>
          </a:p>
          <a:p>
            <a:r>
              <a:rPr lang="en-US" dirty="0" smtClean="0"/>
              <a:t>Explain why sustainable tourism is necessary but difficult to achieve, referring to one or more examples. (10)</a:t>
            </a:r>
          </a:p>
          <a:p>
            <a:r>
              <a:rPr lang="en-US" dirty="0" smtClean="0"/>
              <a:t>To what extent can tourism ever be made sustainable? (10)</a:t>
            </a:r>
          </a:p>
          <a:p>
            <a:r>
              <a:rPr lang="en-US" dirty="0" smtClean="0"/>
              <a:t>Examine the extent to which sustainable tourism might be successfully implemented in different environments. (10)</a:t>
            </a:r>
            <a:endParaRPr lang="en-US" dirty="0"/>
          </a:p>
        </p:txBody>
      </p:sp>
    </p:spTree>
    <p:extLst>
      <p:ext uri="{BB962C8B-B14F-4D97-AF65-F5344CB8AC3E}">
        <p14:creationId xmlns:p14="http://schemas.microsoft.com/office/powerpoint/2010/main" val="1265902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rgbClr val="0070C0"/>
                </a:solidFill>
              </a:rPr>
              <a:t>BOOM </a:t>
            </a:r>
            <a:r>
              <a:rPr lang="en-US" dirty="0">
                <a:solidFill>
                  <a:srgbClr val="0070C0"/>
                </a:solidFill>
              </a:rPr>
              <a:t>AND BUST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booming UK economy and impressive advances in transport technologies have </a:t>
            </a:r>
            <a:r>
              <a:rPr lang="en-US" dirty="0" smtClean="0"/>
              <a:t>fueled </a:t>
            </a:r>
            <a:r>
              <a:rPr lang="en-US" dirty="0"/>
              <a:t>a growth in travel worldwide. People travel more frequently, for further and at faster speeds than ever before and there are many new reasons to go abroad. </a:t>
            </a:r>
          </a:p>
          <a:p>
            <a:r>
              <a:rPr lang="en-US" dirty="0"/>
              <a:t>But precarious trade-offs have been needed in order to meet the UK’s emission targets, and many destinations are suffering from serious overcrowding. People are now asking: how long can this growth be maintained?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136" y="365125"/>
            <a:ext cx="2870200" cy="977900"/>
          </a:xfrm>
          <a:prstGeom prst="rect">
            <a:avLst/>
          </a:prstGeom>
        </p:spPr>
      </p:pic>
    </p:spTree>
    <p:extLst>
      <p:ext uri="{BB962C8B-B14F-4D97-AF65-F5344CB8AC3E}">
        <p14:creationId xmlns:p14="http://schemas.microsoft.com/office/powerpoint/2010/main" val="37465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DIVIDED DISQUIET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Travelling overseas is an unattractive proposition. A toxic combination of devastating climate change impacts, violent wars over scarce resources and social unrest has created an unstable and fearful world. Security is tight and travel is cumbersome, time-consuming and inefficient. </a:t>
            </a:r>
          </a:p>
          <a:p>
            <a:r>
              <a:rPr lang="en-US" dirty="0"/>
              <a:t>Visitors are highly selective in where and when they travel, cramming into a small number of destinations where tight restrictions and overcrowding compound the problems. Many people have begun to think that holidaying abroad just makes the problems worse.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136" y="365125"/>
            <a:ext cx="2870200" cy="977900"/>
          </a:xfrm>
          <a:prstGeom prst="rect">
            <a:avLst/>
          </a:prstGeom>
        </p:spPr>
      </p:pic>
    </p:spTree>
    <p:extLst>
      <p:ext uri="{BB962C8B-B14F-4D97-AF65-F5344CB8AC3E}">
        <p14:creationId xmlns:p14="http://schemas.microsoft.com/office/powerpoint/2010/main" val="1396802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PRIDE AND PRIVILEGE</a:t>
            </a: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dirty="0"/>
              <a:t>A dramatically high oil price has made travel punitively expensive. Cost is the primary concern for holidaymakers as everyone asks: how far can I get for my money? </a:t>
            </a:r>
          </a:p>
          <a:p>
            <a:r>
              <a:rPr lang="en-US" dirty="0"/>
              <a:t>Although a small, elite market continues to fly regularly, the vast majority of people simply cannot afford the experience. There have been mass redundancies across the travel industry and the affordability of overland routes has led to radical restructuring.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136" y="365125"/>
            <a:ext cx="2870200" cy="977900"/>
          </a:xfrm>
          <a:prstGeom prst="rect">
            <a:avLst/>
          </a:prstGeom>
        </p:spPr>
      </p:pic>
    </p:spTree>
    <p:extLst>
      <p:ext uri="{BB962C8B-B14F-4D97-AF65-F5344CB8AC3E}">
        <p14:creationId xmlns:p14="http://schemas.microsoft.com/office/powerpoint/2010/main" val="1014900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CARBON CLAMPDOWN</a:t>
            </a:r>
            <a:endParaRPr lang="en-US" dirty="0">
              <a:solidFill>
                <a:srgbClr val="7030A0"/>
              </a:solidFill>
            </a:endParaRPr>
          </a:p>
        </p:txBody>
      </p:sp>
      <p:sp>
        <p:nvSpPr>
          <p:cNvPr id="3" name="Content Placeholder 2"/>
          <p:cNvSpPr>
            <a:spLocks noGrp="1"/>
          </p:cNvSpPr>
          <p:nvPr>
            <p:ph idx="1"/>
          </p:nvPr>
        </p:nvSpPr>
        <p:spPr/>
        <p:txBody>
          <a:bodyPr/>
          <a:lstStyle/>
          <a:p>
            <a:r>
              <a:rPr lang="en-US" dirty="0"/>
              <a:t>Tradable carbon quotas have been introduced for all UK households as part of the government’s bold plans to tackle climate change. The public has </a:t>
            </a:r>
            <a:r>
              <a:rPr lang="en-US" dirty="0" err="1"/>
              <a:t>clamoured</a:t>
            </a:r>
            <a:r>
              <a:rPr lang="en-US" dirty="0"/>
              <a:t> for tough action as environmental impacts are increasingly felt. </a:t>
            </a:r>
          </a:p>
          <a:p>
            <a:r>
              <a:rPr lang="en-US" dirty="0"/>
              <a:t>Holidaymakers are highly sensitive to the impacts of their travel and seek ethical experiences that are within their carbon budget. Holidaying in Britain is back in fashion and has soared in popularity.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136" y="365125"/>
            <a:ext cx="2870200" cy="977900"/>
          </a:xfrm>
          <a:prstGeom prst="rect">
            <a:avLst/>
          </a:prstGeom>
        </p:spPr>
      </p:pic>
    </p:spTree>
    <p:extLst>
      <p:ext uri="{BB962C8B-B14F-4D97-AF65-F5344CB8AC3E}">
        <p14:creationId xmlns:p14="http://schemas.microsoft.com/office/powerpoint/2010/main" val="162448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social media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 y="1335088"/>
            <a:ext cx="7212078" cy="4976812"/>
          </a:xfrm>
        </p:spPr>
      </p:pic>
      <p:sp>
        <p:nvSpPr>
          <p:cNvPr id="5" name="TextBox 4"/>
          <p:cNvSpPr txBox="1"/>
          <p:nvPr/>
        </p:nvSpPr>
        <p:spPr>
          <a:xfrm>
            <a:off x="7944787" y="2098623"/>
            <a:ext cx="3409013" cy="2308324"/>
          </a:xfrm>
          <a:prstGeom prst="rect">
            <a:avLst/>
          </a:prstGeom>
          <a:noFill/>
        </p:spPr>
        <p:txBody>
          <a:bodyPr wrap="square" rtlCol="0">
            <a:spAutoFit/>
          </a:bodyPr>
          <a:lstStyle/>
          <a:p>
            <a:r>
              <a:rPr lang="en-US" dirty="0" smtClean="0">
                <a:hlinkClick r:id="rId3"/>
              </a:rPr>
              <a:t>https://visual.ly/community/infographic/travel/impact-social-media-travel-and-hospitality-industry</a:t>
            </a:r>
            <a:endParaRPr lang="en-US" dirty="0" smtClean="0"/>
          </a:p>
          <a:p>
            <a:endParaRPr lang="en-US" dirty="0"/>
          </a:p>
          <a:p>
            <a:r>
              <a:rPr lang="en-US" dirty="0" smtClean="0"/>
              <a:t>Access the infographic- Outline how and why social media has influenced the growth of travel and tourism sectors. </a:t>
            </a:r>
            <a:endParaRPr lang="en-US" dirty="0"/>
          </a:p>
        </p:txBody>
      </p:sp>
    </p:spTree>
    <p:extLst>
      <p:ext uri="{BB962C8B-B14F-4D97-AF65-F5344CB8AC3E}">
        <p14:creationId xmlns:p14="http://schemas.microsoft.com/office/powerpoint/2010/main" val="331889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1799</Words>
  <Application>Microsoft Macintosh PowerPoint</Application>
  <PresentationFormat>Widescreen</PresentationFormat>
  <Paragraphs>238</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Calibri Light</vt:lpstr>
      <vt:lpstr>dearJoe 5 CASUAL PRO</vt:lpstr>
      <vt:lpstr>Pristina</vt:lpstr>
      <vt:lpstr>Tahoma</vt:lpstr>
      <vt:lpstr>Arial</vt:lpstr>
      <vt:lpstr>Office Theme</vt:lpstr>
      <vt:lpstr>Managing tourism for the future</vt:lpstr>
      <vt:lpstr>Key concept: Possibilities </vt:lpstr>
      <vt:lpstr>Describe future trends in tourism (4)</vt:lpstr>
      <vt:lpstr>How will we holiday in the future?</vt:lpstr>
      <vt:lpstr> BOOM AND BUST </vt:lpstr>
      <vt:lpstr>DIVIDED DISQUIET</vt:lpstr>
      <vt:lpstr>PRIDE AND PRIVILEGE</vt:lpstr>
      <vt:lpstr>CARBON CLAMPDOWN</vt:lpstr>
      <vt:lpstr>The impact of social media</vt:lpstr>
      <vt:lpstr>Sustainable tourism</vt:lpstr>
      <vt:lpstr>The difference between sustainable tourism and eco-tourism</vt:lpstr>
      <vt:lpstr>PowerPoint Presentation</vt:lpstr>
      <vt:lpstr>PowerPoint Presentation</vt:lpstr>
      <vt:lpstr>Sustainability</vt:lpstr>
      <vt:lpstr>6 PRINCIPLES OF SUSTAINABLE TOURISM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possible is it to achieve sustainable tourism?</vt:lpstr>
      <vt:lpstr>How sustainable is ecotourism in Costa Rica?</vt:lpstr>
      <vt:lpstr>PowerPoint Presentation</vt:lpstr>
      <vt:lpstr>Where is Costa Rica? (different scales)</vt:lpstr>
      <vt:lpstr>Why is Costa Rica attractive to Ecotourism? </vt:lpstr>
      <vt:lpstr>Key facts: </vt:lpstr>
      <vt:lpstr>National parks  </vt:lpstr>
      <vt:lpstr>How might Costa Rica benefit from National Parks?</vt:lpstr>
      <vt:lpstr>PowerPoint Presentation</vt:lpstr>
      <vt:lpstr>Graph Interpretation Skills</vt:lpstr>
      <vt:lpstr>PowerPoint Presentation</vt:lpstr>
      <vt:lpstr>Ecotourism in Costa Rica</vt:lpstr>
      <vt:lpstr>Video notes</vt:lpstr>
      <vt:lpstr>Answers from video</vt:lpstr>
      <vt:lpstr>PowerPoint Presentation</vt:lpstr>
      <vt:lpstr>An evaluation…Is the tourism truely sustainble? </vt:lpstr>
      <vt:lpstr>PowerPoint Presentation</vt:lpstr>
      <vt:lpstr>DEBATE!</vt:lpstr>
      <vt:lpstr>Example case studies</vt:lpstr>
      <vt:lpstr>Summary</vt:lpstr>
      <vt:lpstr>Question and mark scheme from 2011 exam</vt:lpstr>
      <vt:lpstr>PowerPoint Presentation</vt:lpstr>
      <vt:lpstr>10 mark questions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Ruth Capper</cp:lastModifiedBy>
  <cp:revision>33</cp:revision>
  <dcterms:created xsi:type="dcterms:W3CDTF">2017-10-06T20:34:49Z</dcterms:created>
  <dcterms:modified xsi:type="dcterms:W3CDTF">2017-10-11T17:06:44Z</dcterms:modified>
</cp:coreProperties>
</file>