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66" r:id="rId5"/>
    <p:sldId id="267" r:id="rId6"/>
    <p:sldId id="258" r:id="rId7"/>
    <p:sldId id="259" r:id="rId8"/>
    <p:sldId id="265" r:id="rId9"/>
    <p:sldId id="268" r:id="rId10"/>
    <p:sldId id="264" r:id="rId11"/>
    <p:sldId id="269" r:id="rId12"/>
    <p:sldId id="272" r:id="rId13"/>
    <p:sldId id="260" r:id="rId14"/>
    <p:sldId id="273" r:id="rId15"/>
    <p:sldId id="271" r:id="rId16"/>
    <p:sldId id="270" r:id="rId17"/>
    <p:sldId id="26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29"/>
    <p:restoredTop sz="94611"/>
  </p:normalViewPr>
  <p:slideViewPr>
    <p:cSldViewPr snapToGrid="0" snapToObjects="1">
      <p:cViewPr varScale="1">
        <p:scale>
          <a:sx n="78" d="100"/>
          <a:sy n="78" d="100"/>
        </p:scale>
        <p:origin x="208"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2BB9E-9C11-0D4A-8E9C-4A74BEED726E}"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191160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2BB9E-9C11-0D4A-8E9C-4A74BEED726E}"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135076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2BB9E-9C11-0D4A-8E9C-4A74BEED726E}"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117772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2BB9E-9C11-0D4A-8E9C-4A74BEED726E}"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200063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2BB9E-9C11-0D4A-8E9C-4A74BEED726E}"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147661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2BB9E-9C11-0D4A-8E9C-4A74BEED726E}"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112107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2BB9E-9C11-0D4A-8E9C-4A74BEED726E}" type="datetimeFigureOut">
              <a:rPr lang="en-US" smtClean="0"/>
              <a:t>10/1/17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208651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2BB9E-9C11-0D4A-8E9C-4A74BEED726E}" type="datetimeFigureOut">
              <a:rPr lang="en-US" smtClean="0"/>
              <a:t>10/1/17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181316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2BB9E-9C11-0D4A-8E9C-4A74BEED726E}" type="datetimeFigureOut">
              <a:rPr lang="en-US" smtClean="0"/>
              <a:t>10/1/17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110507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2BB9E-9C11-0D4A-8E9C-4A74BEED726E}"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147585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2BB9E-9C11-0D4A-8E9C-4A74BEED726E}"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EF8CB-AF6C-754C-B38C-BEEEC111C4B9}" type="slidenum">
              <a:rPr lang="en-US" smtClean="0"/>
              <a:t>‹#›</a:t>
            </a:fld>
            <a:endParaRPr lang="en-US"/>
          </a:p>
        </p:txBody>
      </p:sp>
    </p:spTree>
    <p:extLst>
      <p:ext uri="{BB962C8B-B14F-4D97-AF65-F5344CB8AC3E}">
        <p14:creationId xmlns:p14="http://schemas.microsoft.com/office/powerpoint/2010/main" val="1207920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2BB9E-9C11-0D4A-8E9C-4A74BEED726E}" type="datetimeFigureOut">
              <a:rPr lang="en-US" smtClean="0"/>
              <a:t>10/1/17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EF8CB-AF6C-754C-B38C-BEEEC111C4B9}" type="slidenum">
              <a:rPr lang="en-US" smtClean="0"/>
              <a:t>‹#›</a:t>
            </a:fld>
            <a:endParaRPr lang="en-US"/>
          </a:p>
        </p:txBody>
      </p:sp>
    </p:spTree>
    <p:extLst>
      <p:ext uri="{BB962C8B-B14F-4D97-AF65-F5344CB8AC3E}">
        <p14:creationId xmlns:p14="http://schemas.microsoft.com/office/powerpoint/2010/main" val="31418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hyperlink" Target="http://www.youtube.com/watch?v=CxEU_SVc-JE" TargetMode="External"/><Relationship Id="rId6" Type="http://schemas.openxmlformats.org/officeDocument/2006/relationships/hyperlink" Target="http://year11geoleileikung.weebly.com/consequences.html" TargetMode="External"/><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m/news/av/world-asia-18073917/apocalyptic-island-of-waste-in-the-maldives" TargetMode="Externa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www.youtube.com/watch?time_continue=106&amp;v=PFhNo7t9OkY" TargetMode="External"/><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hyperlink" Target="http://www.truetube.co.uk/the-earth/tourism/good-tourist-bad-touris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time_continue=106&amp;v=PFhNo7t9Ok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759" y="4041775"/>
            <a:ext cx="7124700" cy="2616200"/>
          </a:xfrm>
          <a:prstGeom prst="rect">
            <a:avLst/>
          </a:prstGeom>
        </p:spPr>
      </p:pic>
    </p:spTree>
    <p:extLst>
      <p:ext uri="{BB962C8B-B14F-4D97-AF65-F5344CB8AC3E}">
        <p14:creationId xmlns:p14="http://schemas.microsoft.com/office/powerpoint/2010/main" val="60415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1103429" cy="6858000"/>
          </a:xfrm>
          <a:prstGeom prst="rect">
            <a:avLst/>
          </a:prstGeom>
        </p:spPr>
      </p:pic>
    </p:spTree>
    <p:extLst>
      <p:ext uri="{BB962C8B-B14F-4D97-AF65-F5344CB8AC3E}">
        <p14:creationId xmlns:p14="http://schemas.microsoft.com/office/powerpoint/2010/main" val="379310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understanding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5133" y="1435881"/>
            <a:ext cx="8741733" cy="4927314"/>
          </a:xfrm>
        </p:spPr>
      </p:pic>
    </p:spTree>
    <p:extLst>
      <p:ext uri="{BB962C8B-B14F-4D97-AF65-F5344CB8AC3E}">
        <p14:creationId xmlns:p14="http://schemas.microsoft.com/office/powerpoint/2010/main" val="1437210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in Small Island Developing States (SIDs)</a:t>
            </a:r>
            <a:endParaRPr lang="en-US" dirty="0"/>
          </a:p>
        </p:txBody>
      </p:sp>
      <p:sp>
        <p:nvSpPr>
          <p:cNvPr id="4" name="Text Placeholder 3"/>
          <p:cNvSpPr>
            <a:spLocks noGrp="1"/>
          </p:cNvSpPr>
          <p:nvPr>
            <p:ph type="body" idx="1"/>
          </p:nvPr>
        </p:nvSpPr>
        <p:spPr/>
        <p:txBody>
          <a:bodyPr/>
          <a:lstStyle/>
          <a:p>
            <a:r>
              <a:rPr lang="en-US" dirty="0" smtClean="0">
                <a:solidFill>
                  <a:schemeClr val="accent6"/>
                </a:solidFill>
              </a:rPr>
              <a:t>Benefits</a:t>
            </a:r>
            <a:endParaRPr lang="en-US" dirty="0">
              <a:solidFill>
                <a:schemeClr val="accent6"/>
              </a:solidFill>
            </a:endParaRPr>
          </a:p>
        </p:txBody>
      </p:sp>
      <p:sp>
        <p:nvSpPr>
          <p:cNvPr id="5" name="Content Placeholder 4"/>
          <p:cNvSpPr>
            <a:spLocks noGrp="1"/>
          </p:cNvSpPr>
          <p:nvPr>
            <p:ph sz="half" idx="2"/>
          </p:nvPr>
        </p:nvSpPr>
        <p:spPr/>
        <p:txBody>
          <a:bodyPr>
            <a:normAutofit lnSpcReduction="10000"/>
          </a:bodyPr>
          <a:lstStyle/>
          <a:p>
            <a:r>
              <a:rPr lang="en-US" dirty="0" smtClean="0"/>
              <a:t>SIDs have a small resource base making manufacturing and unlikely development strategy</a:t>
            </a:r>
          </a:p>
          <a:p>
            <a:r>
              <a:rPr lang="en-US" dirty="0" smtClean="0"/>
              <a:t>Tropical islands are well endowed with natural attractions</a:t>
            </a:r>
          </a:p>
          <a:p>
            <a:r>
              <a:rPr lang="en-US" dirty="0" smtClean="0"/>
              <a:t>Tourism not restricted by quotas or tariffs</a:t>
            </a:r>
          </a:p>
          <a:p>
            <a:r>
              <a:rPr lang="en-US" dirty="0" smtClean="0"/>
              <a:t>Provides jobs for locals</a:t>
            </a:r>
          </a:p>
        </p:txBody>
      </p:sp>
      <p:sp>
        <p:nvSpPr>
          <p:cNvPr id="6" name="Text Placeholder 5"/>
          <p:cNvSpPr>
            <a:spLocks noGrp="1"/>
          </p:cNvSpPr>
          <p:nvPr>
            <p:ph type="body" sz="quarter" idx="3"/>
          </p:nvPr>
        </p:nvSpPr>
        <p:spPr/>
        <p:txBody>
          <a:bodyPr/>
          <a:lstStyle/>
          <a:p>
            <a:r>
              <a:rPr lang="en-US" dirty="0" smtClean="0">
                <a:solidFill>
                  <a:srgbClr val="FF0000"/>
                </a:solidFill>
              </a:rPr>
              <a:t>Risks</a:t>
            </a:r>
            <a:endParaRPr lang="en-US" dirty="0">
              <a:solidFill>
                <a:srgbClr val="FF0000"/>
              </a:solidFill>
            </a:endParaRPr>
          </a:p>
        </p:txBody>
      </p:sp>
      <p:sp>
        <p:nvSpPr>
          <p:cNvPr id="7" name="Content Placeholder 6"/>
          <p:cNvSpPr>
            <a:spLocks noGrp="1"/>
          </p:cNvSpPr>
          <p:nvPr>
            <p:ph sz="quarter" idx="4"/>
          </p:nvPr>
        </p:nvSpPr>
        <p:spPr/>
        <p:txBody>
          <a:bodyPr/>
          <a:lstStyle/>
          <a:p>
            <a:r>
              <a:rPr lang="en-US" dirty="0" smtClean="0"/>
              <a:t>Transport costs are high to the remote locations</a:t>
            </a:r>
          </a:p>
          <a:p>
            <a:r>
              <a:rPr lang="en-US" dirty="0" smtClean="0"/>
              <a:t>Tourism can be vulnerable to external shocks (in the Maldives these include sea level rise, tsunamis and global recession)</a:t>
            </a:r>
          </a:p>
          <a:p>
            <a:endParaRPr lang="en-US" dirty="0"/>
          </a:p>
        </p:txBody>
      </p:sp>
    </p:spTree>
    <p:extLst>
      <p:ext uri="{BB962C8B-B14F-4D97-AF65-F5344CB8AC3E}">
        <p14:creationId xmlns:p14="http://schemas.microsoft.com/office/powerpoint/2010/main" val="189940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89" y="881063"/>
            <a:ext cx="4568825" cy="857250"/>
          </a:xfrm>
        </p:spPr>
        <p:txBody>
          <a:bodyPr>
            <a:normAutofit fontScale="90000"/>
          </a:bodyPr>
          <a:lstStyle/>
          <a:p>
            <a:pPr eaLnBrk="1" hangingPunct="1">
              <a:defRPr/>
            </a:pPr>
            <a:r>
              <a:rPr lang="en-US" b="1" dirty="0" smtClean="0"/>
              <a:t>Impacts in small Island states: </a:t>
            </a:r>
            <a:r>
              <a:rPr lang="en-US" dirty="0" smtClean="0"/>
              <a:t/>
            </a:r>
            <a:br>
              <a:rPr lang="en-US" dirty="0" smtClean="0"/>
            </a:br>
            <a:r>
              <a:rPr lang="en-US" b="1" dirty="0" smtClean="0">
                <a:solidFill>
                  <a:srgbClr val="0070C0"/>
                </a:solidFill>
              </a:rPr>
              <a:t>Case </a:t>
            </a:r>
            <a:r>
              <a:rPr lang="en-US" b="1" dirty="0">
                <a:solidFill>
                  <a:srgbClr val="0070C0"/>
                </a:solidFill>
              </a:rPr>
              <a:t>S</a:t>
            </a:r>
            <a:r>
              <a:rPr lang="en-US" b="1" dirty="0" smtClean="0">
                <a:solidFill>
                  <a:srgbClr val="0070C0"/>
                </a:solidFill>
              </a:rPr>
              <a:t>tudy Maldives (LIC)</a:t>
            </a:r>
            <a:endParaRPr lang="en-US" b="1" dirty="0">
              <a:solidFill>
                <a:srgbClr val="0070C0"/>
              </a:solidFill>
            </a:endParaRPr>
          </a:p>
        </p:txBody>
      </p:sp>
      <p:pic>
        <p:nvPicPr>
          <p:cNvPr id="1026" name="Picture 2"/>
          <p:cNvPicPr>
            <a:picLocks noGrp="1" noChangeAspect="1" noChangeArrowheads="1"/>
          </p:cNvPicPr>
          <p:nvPr>
            <p:ph idx="1"/>
          </p:nvPr>
        </p:nvPicPr>
        <p:blipFill>
          <a:blip r:embed="rId2" cstate="print"/>
          <a:srcRect/>
          <a:stretch>
            <a:fillRect/>
          </a:stretch>
        </p:blipFill>
        <p:spPr>
          <a:xfrm>
            <a:off x="2781300" y="2686050"/>
            <a:ext cx="2971800" cy="2228850"/>
          </a:xfrm>
          <a:ln>
            <a:miter lim="800000"/>
            <a:headEnd/>
            <a:tailEnd/>
          </a:ln>
        </p:spPr>
      </p:pic>
      <p:pic>
        <p:nvPicPr>
          <p:cNvPr id="24579" name="Picture 2" descr="http://jandvwilliams.com/sitebuilder/images/Location-516x4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388" y="2201863"/>
            <a:ext cx="2466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descr="http://images.nationmaster.com/images/motw/islands_oceans_poles/maldives_pol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9882" y="0"/>
            <a:ext cx="2135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1774826" y="5157789"/>
            <a:ext cx="3292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a:p>
            <a:pPr eaLnBrk="1" hangingPunct="1">
              <a:spcBef>
                <a:spcPct val="0"/>
              </a:spcBef>
              <a:buFontTx/>
              <a:buNone/>
            </a:pPr>
            <a:r>
              <a:rPr lang="en-US" altLang="en-US" sz="1800"/>
              <a:t>http</a:t>
            </a:r>
            <a:r>
              <a:rPr lang="en-US" altLang="en-US" sz="1800">
                <a:hlinkClick r:id="rId5"/>
              </a:rPr>
              <a:t>://www.youtube.com/watch?v=CxEU_SVc-JE</a:t>
            </a:r>
            <a:endParaRPr lang="en-US" altLang="en-US" sz="1800"/>
          </a:p>
        </p:txBody>
      </p:sp>
      <p:sp>
        <p:nvSpPr>
          <p:cNvPr id="24582" name="Rectangle 2"/>
          <p:cNvSpPr>
            <a:spLocks noChangeArrowheads="1"/>
          </p:cNvSpPr>
          <p:nvPr/>
        </p:nvSpPr>
        <p:spPr bwMode="auto">
          <a:xfrm>
            <a:off x="8502650" y="3982321"/>
            <a:ext cx="33625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hlinkClick r:id="rId6"/>
              </a:rPr>
              <a:t>http://</a:t>
            </a:r>
            <a:r>
              <a:rPr lang="en-US" altLang="en-US" sz="1800" dirty="0" smtClean="0">
                <a:hlinkClick r:id="rId6"/>
              </a:rPr>
              <a:t>year11geoleileikung.weebly.com/consequences.html</a:t>
            </a:r>
            <a:endParaRPr lang="en-US" altLang="en-US" sz="1800" dirty="0" smtClean="0"/>
          </a:p>
          <a:p>
            <a:pPr eaLnBrk="1" hangingPunct="1">
              <a:spcBef>
                <a:spcPct val="0"/>
              </a:spcBef>
              <a:buFontTx/>
              <a:buNone/>
            </a:pPr>
            <a:r>
              <a:rPr lang="en-US" altLang="en-US" sz="1800" dirty="0" smtClean="0"/>
              <a:t>Textbook page: 245- 247</a:t>
            </a:r>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
        <p:nvSpPr>
          <p:cNvPr id="24583" name="TextBox 3"/>
          <p:cNvSpPr txBox="1">
            <a:spLocks noChangeArrowheads="1"/>
          </p:cNvSpPr>
          <p:nvPr/>
        </p:nvSpPr>
        <p:spPr bwMode="auto">
          <a:xfrm>
            <a:off x="1774826" y="5029200"/>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t>Video:</a:t>
            </a:r>
          </a:p>
        </p:txBody>
      </p:sp>
      <p:sp>
        <p:nvSpPr>
          <p:cNvPr id="24584" name="TextBox 10"/>
          <p:cNvSpPr txBox="1">
            <a:spLocks noChangeArrowheads="1"/>
          </p:cNvSpPr>
          <p:nvPr/>
        </p:nvSpPr>
        <p:spPr bwMode="auto">
          <a:xfrm>
            <a:off x="8502650" y="3432175"/>
            <a:ext cx="177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t>Information:</a:t>
            </a:r>
          </a:p>
        </p:txBody>
      </p:sp>
    </p:spTree>
    <p:extLst>
      <p:ext uri="{BB962C8B-B14F-4D97-AF65-F5344CB8AC3E}">
        <p14:creationId xmlns:p14="http://schemas.microsoft.com/office/powerpoint/2010/main" val="160494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overview of Maldives case study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chemeClr val="accent6"/>
                </a:solidFill>
              </a:rPr>
              <a:t>Benefits</a:t>
            </a:r>
          </a:p>
          <a:p>
            <a:r>
              <a:rPr lang="en-US" dirty="0" err="1" smtClean="0"/>
              <a:t>Approx</a:t>
            </a:r>
            <a:r>
              <a:rPr lang="en-US" dirty="0" smtClean="0"/>
              <a:t> 30% of GDP and 60% of foreign investment</a:t>
            </a:r>
          </a:p>
          <a:p>
            <a:r>
              <a:rPr lang="en-US" dirty="0" smtClean="0"/>
              <a:t>Created direct and indirect employment and income generation- </a:t>
            </a:r>
            <a:r>
              <a:rPr lang="en-US" b="1" dirty="0" smtClean="0"/>
              <a:t>multiplier effect </a:t>
            </a:r>
          </a:p>
          <a:p>
            <a:endParaRPr lang="en-US" b="1" dirty="0"/>
          </a:p>
          <a:p>
            <a:pPr marL="0" indent="0">
              <a:buNone/>
            </a:pPr>
            <a:r>
              <a:rPr lang="en-US" b="1" dirty="0" smtClean="0">
                <a:solidFill>
                  <a:srgbClr val="FF0000"/>
                </a:solidFill>
              </a:rPr>
              <a:t>Issues</a:t>
            </a:r>
          </a:p>
          <a:p>
            <a:r>
              <a:rPr lang="en-US" dirty="0" smtClean="0"/>
              <a:t>Depletion of resources</a:t>
            </a:r>
          </a:p>
          <a:p>
            <a:r>
              <a:rPr lang="en-US" dirty="0" smtClean="0"/>
              <a:t>Pollution</a:t>
            </a:r>
            <a:r>
              <a:rPr lang="en-US" dirty="0"/>
              <a:t>: </a:t>
            </a:r>
            <a:r>
              <a:rPr lang="en-US" dirty="0">
                <a:solidFill>
                  <a:srgbClr val="FF0000"/>
                </a:solidFill>
                <a:hlinkClick r:id="rId2"/>
              </a:rPr>
              <a:t>http://</a:t>
            </a:r>
            <a:r>
              <a:rPr lang="en-US" dirty="0" smtClean="0">
                <a:solidFill>
                  <a:srgbClr val="FF0000"/>
                </a:solidFill>
                <a:hlinkClick r:id="rId2"/>
              </a:rPr>
              <a:t>www.bbc.com/news/av/world-asia-18073917/apocalyptic-island-of-waste-in-the-maldives</a:t>
            </a:r>
            <a:endParaRPr lang="en-US" dirty="0" smtClean="0">
              <a:solidFill>
                <a:srgbClr val="FF0000"/>
              </a:solidFill>
            </a:endParaRPr>
          </a:p>
          <a:p>
            <a:r>
              <a:rPr lang="en-US" dirty="0"/>
              <a:t>Ownership by TNCs- </a:t>
            </a:r>
            <a:r>
              <a:rPr lang="en-US" b="1" dirty="0"/>
              <a:t>economic leakage </a:t>
            </a:r>
            <a:endParaRPr lang="en-US" dirty="0"/>
          </a:p>
          <a:p>
            <a:pPr marL="0" indent="0">
              <a:buNone/>
            </a:pPr>
            <a:endParaRPr lang="en-US" dirty="0">
              <a:solidFill>
                <a:srgbClr val="FF0000"/>
              </a:solidFill>
            </a:endParaRPr>
          </a:p>
          <a:p>
            <a:endParaRPr lang="en-US" b="1" dirty="0" smtClean="0"/>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026" y="4001294"/>
            <a:ext cx="3426787" cy="2071914"/>
          </a:xfrm>
          <a:prstGeom prst="rect">
            <a:avLst/>
          </a:prstGeom>
        </p:spPr>
      </p:pic>
    </p:spTree>
    <p:extLst>
      <p:ext uri="{BB962C8B-B14F-4D97-AF65-F5344CB8AC3E}">
        <p14:creationId xmlns:p14="http://schemas.microsoft.com/office/powerpoint/2010/main" val="213439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Maldives case study success criteria: </a:t>
            </a:r>
            <a:endParaRPr lang="en-US" dirty="0"/>
          </a:p>
        </p:txBody>
      </p:sp>
      <p:sp>
        <p:nvSpPr>
          <p:cNvPr id="3" name="Content Placeholder 2"/>
          <p:cNvSpPr>
            <a:spLocks noGrp="1"/>
          </p:cNvSpPr>
          <p:nvPr>
            <p:ph idx="1"/>
          </p:nvPr>
        </p:nvSpPr>
        <p:spPr/>
        <p:txBody>
          <a:bodyPr/>
          <a:lstStyle/>
          <a:p>
            <a:pPr>
              <a:lnSpc>
                <a:spcPct val="100000"/>
              </a:lnSpc>
              <a:spcBef>
                <a:spcPts val="0"/>
              </a:spcBef>
            </a:pPr>
            <a:r>
              <a:rPr lang="en-US" dirty="0" smtClean="0"/>
              <a:t>Include some background information about the destination (location, development, industry, attractions </a:t>
            </a:r>
            <a:r>
              <a:rPr lang="en-US" dirty="0" err="1" smtClean="0"/>
              <a:t>etc</a:t>
            </a:r>
            <a:r>
              <a:rPr lang="en-US" dirty="0" smtClean="0"/>
              <a:t>)- </a:t>
            </a:r>
            <a:r>
              <a:rPr lang="en-US" dirty="0" smtClean="0">
                <a:solidFill>
                  <a:srgbClr val="0070C0"/>
                </a:solidFill>
              </a:rPr>
              <a:t>Place</a:t>
            </a:r>
            <a:endParaRPr lang="en-US" dirty="0" smtClean="0"/>
          </a:p>
          <a:p>
            <a:pPr>
              <a:lnSpc>
                <a:spcPct val="100000"/>
              </a:lnSpc>
              <a:spcBef>
                <a:spcPts val="0"/>
              </a:spcBef>
            </a:pPr>
            <a:r>
              <a:rPr lang="en-US" dirty="0" smtClean="0"/>
              <a:t>Include social, economic, environmental and political </a:t>
            </a:r>
            <a:r>
              <a:rPr lang="en-US" dirty="0" smtClean="0">
                <a:solidFill>
                  <a:srgbClr val="00B050"/>
                </a:solidFill>
              </a:rPr>
              <a:t>positives</a:t>
            </a:r>
            <a:r>
              <a:rPr lang="en-US" dirty="0" smtClean="0"/>
              <a:t> and </a:t>
            </a:r>
            <a:r>
              <a:rPr lang="en-US" dirty="0" smtClean="0">
                <a:solidFill>
                  <a:srgbClr val="FF0000"/>
                </a:solidFill>
              </a:rPr>
              <a:t>negatives</a:t>
            </a:r>
            <a:r>
              <a:rPr lang="en-US" dirty="0" smtClean="0"/>
              <a:t>- </a:t>
            </a:r>
            <a:r>
              <a:rPr lang="en-US" dirty="0">
                <a:solidFill>
                  <a:srgbClr val="0070C0"/>
                </a:solidFill>
              </a:rPr>
              <a:t>P</a:t>
            </a:r>
            <a:r>
              <a:rPr lang="en-US" dirty="0" smtClean="0">
                <a:solidFill>
                  <a:srgbClr val="0070C0"/>
                </a:solidFill>
              </a:rPr>
              <a:t>rocesses</a:t>
            </a:r>
          </a:p>
          <a:p>
            <a:pPr>
              <a:lnSpc>
                <a:spcPct val="100000"/>
              </a:lnSpc>
              <a:spcBef>
                <a:spcPts val="0"/>
              </a:spcBef>
            </a:pPr>
            <a:r>
              <a:rPr lang="en-US" dirty="0" smtClean="0"/>
              <a:t>Who makes the decisions , </a:t>
            </a:r>
            <a:r>
              <a:rPr lang="en-US" dirty="0"/>
              <a:t>w</a:t>
            </a:r>
            <a:r>
              <a:rPr lang="en-US" dirty="0" smtClean="0"/>
              <a:t>hat do people feel? </a:t>
            </a:r>
            <a:r>
              <a:rPr lang="en-US" dirty="0" smtClean="0">
                <a:solidFill>
                  <a:srgbClr val="0070C0"/>
                </a:solidFill>
              </a:rPr>
              <a:t>Power</a:t>
            </a:r>
            <a:endParaRPr lang="en-US" dirty="0"/>
          </a:p>
          <a:p>
            <a:pPr>
              <a:lnSpc>
                <a:spcPct val="100000"/>
              </a:lnSpc>
              <a:spcBef>
                <a:spcPts val="0"/>
              </a:spcBef>
            </a:pPr>
            <a:r>
              <a:rPr lang="en-US" dirty="0" smtClean="0"/>
              <a:t>How is the tourism being managed sustainably for the future? </a:t>
            </a:r>
            <a:r>
              <a:rPr lang="en-US" dirty="0" smtClean="0">
                <a:solidFill>
                  <a:srgbClr val="0070C0"/>
                </a:solidFill>
              </a:rPr>
              <a:t>Possibility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386" y="4605806"/>
            <a:ext cx="4564505" cy="2010478"/>
          </a:xfrm>
          <a:prstGeom prst="rect">
            <a:avLst/>
          </a:prstGeom>
        </p:spPr>
      </p:pic>
    </p:spTree>
    <p:extLst>
      <p:ext uri="{BB962C8B-B14F-4D97-AF65-F5344CB8AC3E}">
        <p14:creationId xmlns:p14="http://schemas.microsoft.com/office/powerpoint/2010/main" val="99499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use all of the information on the Maldives to create a </a:t>
            </a:r>
            <a:r>
              <a:rPr lang="en-US" dirty="0" err="1" smtClean="0"/>
              <a:t>coogle</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7050" y="1825625"/>
            <a:ext cx="6977900" cy="4351338"/>
          </a:xfrm>
        </p:spPr>
      </p:pic>
    </p:spTree>
    <p:extLst>
      <p:ext uri="{BB962C8B-B14F-4D97-AF65-F5344CB8AC3E}">
        <p14:creationId xmlns:p14="http://schemas.microsoft.com/office/powerpoint/2010/main" val="112237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328" y="866228"/>
            <a:ext cx="10515600" cy="2523351"/>
          </a:xfrm>
        </p:spPr>
      </p:pic>
    </p:spTree>
    <p:extLst>
      <p:ext uri="{BB962C8B-B14F-4D97-AF65-F5344CB8AC3E}">
        <p14:creationId xmlns:p14="http://schemas.microsoft.com/office/powerpoint/2010/main" val="142732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18279" y="2549166"/>
            <a:ext cx="10515600" cy="4351338"/>
          </a:xfrm>
        </p:spPr>
        <p:txBody>
          <a:bodyPr>
            <a:normAutofit fontScale="77500" lnSpcReduction="20000"/>
          </a:bodyPr>
          <a:lstStyle/>
          <a:p>
            <a:pPr marL="0" indent="0">
              <a:buNone/>
            </a:pPr>
            <a:r>
              <a:rPr lang="en-US" sz="4600" dirty="0" smtClean="0"/>
              <a:t>MARK SCHEME</a:t>
            </a:r>
            <a:r>
              <a:rPr lang="en-US" dirty="0" smtClean="0"/>
              <a:t/>
            </a:r>
            <a:br>
              <a:rPr lang="en-US" dirty="0" smtClean="0"/>
            </a:br>
            <a:endParaRPr lang="en-US" dirty="0" smtClean="0"/>
          </a:p>
          <a:p>
            <a:pPr marL="0" indent="0">
              <a:buNone/>
            </a:pPr>
            <a:r>
              <a:rPr lang="en-US" dirty="0" smtClean="0"/>
              <a:t>Answer </a:t>
            </a:r>
            <a:r>
              <a:rPr lang="en-US" dirty="0"/>
              <a:t>invites debate around “guaranteed”, in addition to recognizing that there are positives and negatives in any case, which in itself makes the statement controversial.</a:t>
            </a:r>
          </a:p>
          <a:p>
            <a:pPr marL="0" indent="0">
              <a:buNone/>
            </a:pPr>
            <a:r>
              <a:rPr lang="en-US" dirty="0"/>
              <a:t>Economic benefits can be discussed for individuals working in the tourist industry or for national income. Expect details of multiplier effects, foreign earnings. This must be balanced against financial losses (leakage of profits from foreign-owned ventures). Good answers should recognize that tourism is not a one-size-fits-all development strategy: it may not be the best strategy in some cases (and parallel strategies might exist).</a:t>
            </a:r>
          </a:p>
          <a:p>
            <a:pPr marL="0" indent="0">
              <a:buNone/>
            </a:pPr>
            <a:r>
              <a:rPr lang="en-US" dirty="0"/>
              <a:t>For </a:t>
            </a:r>
            <a:r>
              <a:rPr lang="en-US" b="1" dirty="0"/>
              <a:t>band </a:t>
            </a:r>
            <a:r>
              <a:rPr lang="en-US" b="1" dirty="0" smtClean="0"/>
              <a:t>5-6</a:t>
            </a:r>
            <a:r>
              <a:rPr lang="en-US" dirty="0" smtClean="0"/>
              <a:t>, </a:t>
            </a:r>
            <a:r>
              <a:rPr lang="en-US" dirty="0"/>
              <a:t>there should be an understanding of how tourism may lead to economic development, and an awareness of the limitations of tourism to economic development.</a:t>
            </a:r>
          </a:p>
          <a:p>
            <a:pPr marL="0" indent="0">
              <a:buNone/>
            </a:pPr>
            <a:r>
              <a:rPr lang="en-US" dirty="0"/>
              <a:t>At </a:t>
            </a:r>
            <a:r>
              <a:rPr lang="en-US" b="1" dirty="0"/>
              <a:t>band </a:t>
            </a:r>
            <a:r>
              <a:rPr lang="en-US" b="1" dirty="0" smtClean="0"/>
              <a:t>7-8 </a:t>
            </a:r>
            <a:r>
              <a:rPr lang="en-US" dirty="0" smtClean="0"/>
              <a:t>the </a:t>
            </a:r>
            <a:r>
              <a:rPr lang="en-US" dirty="0"/>
              <a:t>general truth of the statement should be explored, using exemplification.</a:t>
            </a:r>
          </a:p>
          <a:p>
            <a:pPr marL="0" indent="0">
              <a:buNone/>
            </a:pPr>
            <a:r>
              <a:rPr lang="en-US" dirty="0"/>
              <a:t>At </a:t>
            </a:r>
            <a:r>
              <a:rPr lang="en-US" b="1" dirty="0"/>
              <a:t>band </a:t>
            </a:r>
            <a:r>
              <a:rPr lang="en-US" b="1" dirty="0" smtClean="0"/>
              <a:t>9-10</a:t>
            </a:r>
            <a:r>
              <a:rPr lang="en-US" dirty="0"/>
              <a:t> there should be a balanced evaluation.</a:t>
            </a:r>
          </a:p>
          <a:p>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556"/>
            <a:ext cx="10164580" cy="2099571"/>
          </a:xfrm>
          <a:prstGeom prst="rect">
            <a:avLst/>
          </a:prstGeom>
        </p:spPr>
      </p:pic>
    </p:spTree>
    <p:extLst>
      <p:ext uri="{BB962C8B-B14F-4D97-AF65-F5344CB8AC3E}">
        <p14:creationId xmlns:p14="http://schemas.microsoft.com/office/powerpoint/2010/main" val="23980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85589" y="198305"/>
            <a:ext cx="11589745" cy="6158428"/>
          </a:xfrm>
        </p:spPr>
        <p:txBody>
          <a:bodyPr>
            <a:normAutofit fontScale="70000" lnSpcReduction="20000"/>
          </a:bodyPr>
          <a:lstStyle/>
          <a:p>
            <a:pPr marL="0" indent="0">
              <a:buNone/>
            </a:pPr>
            <a:r>
              <a:rPr lang="en-US" sz="3600" b="1" u="sng" dirty="0">
                <a:solidFill>
                  <a:srgbClr val="0070C0"/>
                </a:solidFill>
                <a:latin typeface="dearJoe 5 CASUAL PRO" charset="0"/>
                <a:ea typeface="dearJoe 5 CASUAL PRO" charset="0"/>
                <a:cs typeface="dearJoe 5 CASUAL PRO" charset="0"/>
              </a:rPr>
              <a:t>Conceptual understanding:</a:t>
            </a:r>
            <a:r>
              <a:rPr lang="en-US" sz="3600" dirty="0" smtClean="0">
                <a:solidFill>
                  <a:srgbClr val="0070C0"/>
                </a:solidFill>
                <a:latin typeface="dearJoe 5 CASUAL PRO" charset="0"/>
                <a:ea typeface="dearJoe 5 CASUAL PRO" charset="0"/>
                <a:cs typeface="dearJoe 5 CASUAL PRO" charset="0"/>
              </a:rPr>
              <a:t/>
            </a:r>
            <a:br>
              <a:rPr lang="en-US" sz="3600" dirty="0" smtClean="0">
                <a:solidFill>
                  <a:srgbClr val="0070C0"/>
                </a:solidFill>
                <a:latin typeface="dearJoe 5 CASUAL PRO" charset="0"/>
                <a:ea typeface="dearJoe 5 CASUAL PRO" charset="0"/>
                <a:cs typeface="dearJoe 5 CASUAL PRO" charset="0"/>
              </a:rPr>
            </a:br>
            <a:r>
              <a:rPr lang="en-US" sz="3600" dirty="0" smtClean="0">
                <a:solidFill>
                  <a:srgbClr val="0070C0"/>
                </a:solidFill>
                <a:latin typeface="dearJoe 5 CASUAL PRO" charset="0"/>
                <a:ea typeface="dearJoe 5 CASUAL PRO" charset="0"/>
                <a:cs typeface="dearJoe 5 CASUAL PRO" charset="0"/>
              </a:rPr>
              <a:t/>
            </a:r>
            <a:br>
              <a:rPr lang="en-US" sz="3600" dirty="0" smtClean="0">
                <a:solidFill>
                  <a:srgbClr val="0070C0"/>
                </a:solidFill>
                <a:latin typeface="dearJoe 5 CASUAL PRO" charset="0"/>
                <a:ea typeface="dearJoe 5 CASUAL PRO" charset="0"/>
                <a:cs typeface="dearJoe 5 CASUAL PRO" charset="0"/>
              </a:rPr>
            </a:br>
            <a:r>
              <a:rPr lang="en-US" sz="3600" dirty="0">
                <a:solidFill>
                  <a:srgbClr val="0070C0"/>
                </a:solidFill>
                <a:latin typeface="dearJoe 5 CASUAL PRO" charset="0"/>
                <a:ea typeface="dearJoe 5 CASUAL PRO" charset="0"/>
                <a:cs typeface="dearJoe 5 CASUAL PRO" charset="0"/>
              </a:rPr>
              <a:t>The varying </a:t>
            </a:r>
            <a:r>
              <a:rPr lang="en-US" sz="4100" b="1" dirty="0">
                <a:solidFill>
                  <a:srgbClr val="0070C0"/>
                </a:solidFill>
                <a:latin typeface="dearJoe 5 CASUAL PRO" charset="0"/>
                <a:ea typeface="dearJoe 5 CASUAL PRO" charset="0"/>
                <a:cs typeface="dearJoe 5 CASUAL PRO" charset="0"/>
              </a:rPr>
              <a:t>power o</a:t>
            </a:r>
            <a:r>
              <a:rPr lang="en-US" sz="3600" dirty="0">
                <a:solidFill>
                  <a:srgbClr val="0070C0"/>
                </a:solidFill>
                <a:latin typeface="dearJoe 5 CASUAL PRO" charset="0"/>
                <a:ea typeface="dearJoe 5 CASUAL PRO" charset="0"/>
                <a:cs typeface="dearJoe 5 CASUAL PRO" charset="0"/>
              </a:rPr>
              <a:t>f different countries to participate in global tourism and </a:t>
            </a:r>
            <a:r>
              <a:rPr lang="en-US" sz="3600" dirty="0" smtClean="0">
                <a:solidFill>
                  <a:srgbClr val="0070C0"/>
                </a:solidFill>
                <a:latin typeface="dearJoe 5 CASUAL PRO" charset="0"/>
                <a:ea typeface="dearJoe 5 CASUAL PRO" charset="0"/>
                <a:cs typeface="dearJoe 5 CASUAL PRO" charset="0"/>
              </a:rPr>
              <a:t>sport</a:t>
            </a:r>
          </a:p>
          <a:p>
            <a:pPr marL="0" indent="0">
              <a:buNone/>
            </a:pPr>
            <a:r>
              <a:rPr lang="en-US" sz="3600" dirty="0"/>
              <a:t/>
            </a:r>
            <a:br>
              <a:rPr lang="en-US" sz="3600" dirty="0"/>
            </a:br>
            <a:r>
              <a:rPr lang="en-US" sz="3600" dirty="0"/>
              <a:t/>
            </a:r>
            <a:br>
              <a:rPr lang="en-US" sz="3600" dirty="0"/>
            </a:br>
            <a:r>
              <a:rPr lang="en-US" b="1" dirty="0">
                <a:solidFill>
                  <a:srgbClr val="00B0F0"/>
                </a:solidFill>
              </a:rPr>
              <a:t>What: </a:t>
            </a:r>
            <a:endParaRPr lang="en-US" b="1" dirty="0" smtClean="0">
              <a:solidFill>
                <a:srgbClr val="00B0F0"/>
              </a:solidFill>
            </a:endParaRPr>
          </a:p>
          <a:p>
            <a:pPr marL="0" indent="0">
              <a:buNone/>
            </a:pPr>
            <a:r>
              <a:rPr lang="en-US" dirty="0" smtClean="0"/>
              <a:t>The </a:t>
            </a:r>
            <a:r>
              <a:rPr lang="en-US" dirty="0"/>
              <a:t>role of TNCs in expanding international tourism destinations, including the costs and benefits of TNC involvement for different stakeholders </a:t>
            </a:r>
          </a:p>
          <a:p>
            <a:pPr marL="0" indent="0">
              <a:buNone/>
            </a:pPr>
            <a:r>
              <a:rPr lang="en-US" dirty="0"/>
              <a:t>Costs and benefits of tourism as a national development strategy, including economic and social/cultural effects</a:t>
            </a:r>
          </a:p>
          <a:p>
            <a:pPr marL="0" indent="0">
              <a:buNone/>
            </a:pPr>
            <a:r>
              <a:rPr lang="en-US" dirty="0" smtClean="0"/>
              <a:t/>
            </a:r>
            <a:br>
              <a:rPr lang="en-US" dirty="0" smtClean="0"/>
            </a:br>
            <a:r>
              <a:rPr lang="en-US" b="1" dirty="0">
                <a:solidFill>
                  <a:srgbClr val="00B0F0"/>
                </a:solidFill>
              </a:rPr>
              <a:t>Why: </a:t>
            </a:r>
            <a:r>
              <a:rPr lang="en-US" b="1" dirty="0"/>
              <a:t/>
            </a:r>
            <a:br>
              <a:rPr lang="en-US" b="1" dirty="0"/>
            </a:br>
            <a:r>
              <a:rPr lang="en-US" dirty="0"/>
              <a:t>To evaluate impacts using SEEP analysis and the concept of Power </a:t>
            </a:r>
            <a:r>
              <a:rPr lang="en-US" dirty="0" smtClean="0"/>
              <a:t/>
            </a:r>
            <a:br>
              <a:rPr lang="en-US" dirty="0" smtClean="0"/>
            </a:br>
            <a:r>
              <a:rPr lang="en-US" dirty="0" smtClean="0"/>
              <a:t/>
            </a:r>
            <a:br>
              <a:rPr lang="en-US" dirty="0" smtClean="0"/>
            </a:br>
            <a:r>
              <a:rPr lang="en-US" b="1" dirty="0">
                <a:solidFill>
                  <a:srgbClr val="00B0F0"/>
                </a:solidFill>
              </a:rPr>
              <a:t>How: </a:t>
            </a:r>
            <a:r>
              <a:rPr lang="en-US" dirty="0">
                <a:solidFill>
                  <a:srgbClr val="00B0F0"/>
                </a:solidFill>
              </a:rPr>
              <a:t>​</a:t>
            </a:r>
            <a:r>
              <a:rPr lang="en-US" dirty="0" smtClean="0"/>
              <a:t/>
            </a:r>
            <a:br>
              <a:rPr lang="en-US" dirty="0" smtClean="0"/>
            </a:br>
            <a:r>
              <a:rPr lang="en-US" dirty="0"/>
              <a:t>Developing an understanding of the role of TNCs in the development of the global tourist industry-  </a:t>
            </a:r>
            <a:r>
              <a:rPr lang="en-US" b="1" dirty="0" smtClean="0"/>
              <a:t>Power</a:t>
            </a:r>
          </a:p>
          <a:p>
            <a:pPr marL="0" indent="0">
              <a:buNone/>
            </a:pPr>
            <a:r>
              <a:rPr lang="en-US" dirty="0" smtClean="0"/>
              <a:t>Identify why certain LICs are attractive locations for the development of tourism- </a:t>
            </a:r>
            <a:r>
              <a:rPr lang="en-US" b="1" dirty="0" smtClean="0"/>
              <a:t>Place</a:t>
            </a:r>
            <a:r>
              <a:rPr lang="en-US" dirty="0"/>
              <a:t/>
            </a:r>
            <a:br>
              <a:rPr lang="en-US" dirty="0"/>
            </a:br>
            <a:r>
              <a:rPr lang="en-US" dirty="0"/>
              <a:t>Considering the positives and negatives of </a:t>
            </a:r>
            <a:r>
              <a:rPr lang="en-US" dirty="0" smtClean="0"/>
              <a:t>tourism in LICs </a:t>
            </a:r>
            <a:r>
              <a:rPr lang="en-US" dirty="0"/>
              <a:t>using SEEP analysis -</a:t>
            </a:r>
            <a:r>
              <a:rPr lang="en-US" b="1" dirty="0"/>
              <a:t> Processes</a:t>
            </a:r>
            <a:r>
              <a:rPr lang="en-US" dirty="0"/>
              <a:t/>
            </a:r>
            <a:br>
              <a:rPr lang="en-US" dirty="0"/>
            </a:br>
            <a:r>
              <a:rPr lang="en-US" dirty="0"/>
              <a:t>Evaluate how tourism can be made sustainable- </a:t>
            </a:r>
            <a:r>
              <a:rPr lang="en-US" b="1" dirty="0"/>
              <a:t>Possibilities </a:t>
            </a:r>
            <a:r>
              <a:rPr lang="en-US" dirty="0"/>
              <a:t/>
            </a:r>
            <a:br>
              <a:rPr lang="en-US" dirty="0"/>
            </a:br>
            <a:r>
              <a:rPr lang="en-US" dirty="0" smtClean="0"/>
              <a:t>Synthesize </a:t>
            </a:r>
            <a:r>
              <a:rPr lang="en-US" dirty="0"/>
              <a:t>information to </a:t>
            </a:r>
            <a:r>
              <a:rPr lang="en-US" dirty="0" smtClean="0"/>
              <a:t>link to wider </a:t>
            </a:r>
            <a:r>
              <a:rPr lang="en-US" dirty="0"/>
              <a:t>geographical understanding such as the SDGs</a:t>
            </a:r>
            <a:br>
              <a:rPr lang="en-US" dirty="0"/>
            </a:br>
            <a:r>
              <a:rPr lang="en-US" dirty="0"/>
              <a:t>Use learning to answer the essay question: </a:t>
            </a:r>
            <a:r>
              <a:rPr lang="en-US" i="1" dirty="0"/>
              <a:t>Examine the view that tourism offers a guaranteed route towards economic development for low-income countries. (10 marks) </a:t>
            </a:r>
            <a:endParaRPr lang="en-US" dirty="0"/>
          </a:p>
        </p:txBody>
      </p:sp>
    </p:spTree>
    <p:extLst>
      <p:ext uri="{BB962C8B-B14F-4D97-AF65-F5344CB8AC3E}">
        <p14:creationId xmlns:p14="http://schemas.microsoft.com/office/powerpoint/2010/main" val="88491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To what extent does tourism have a positive impact on the development of an area? </a:t>
            </a:r>
          </a:p>
        </p:txBody>
      </p:sp>
      <p:sp>
        <p:nvSpPr>
          <p:cNvPr id="3" name="Content Placeholder 2"/>
          <p:cNvSpPr>
            <a:spLocks noGrp="1"/>
          </p:cNvSpPr>
          <p:nvPr>
            <p:ph idx="1"/>
          </p:nvPr>
        </p:nvSpPr>
        <p:spPr/>
        <p:txBody>
          <a:bodyPr/>
          <a:lstStyle/>
          <a:p>
            <a:pPr marL="0" indent="0">
              <a:spcBef>
                <a:spcPts val="0"/>
              </a:spcBef>
              <a:buNone/>
              <a:defRPr/>
            </a:pPr>
            <a:endParaRPr lang="en-US" dirty="0" smtClean="0"/>
          </a:p>
        </p:txBody>
      </p:sp>
      <p:sp>
        <p:nvSpPr>
          <p:cNvPr id="4" name="AutoShape 4"/>
          <p:cNvSpPr>
            <a:spLocks noChangeArrowheads="1"/>
          </p:cNvSpPr>
          <p:nvPr/>
        </p:nvSpPr>
        <p:spPr bwMode="auto">
          <a:xfrm>
            <a:off x="2135189" y="644525"/>
            <a:ext cx="8713787" cy="1728788"/>
          </a:xfrm>
          <a:prstGeom prst="rightArrow">
            <a:avLst>
              <a:gd name="adj1" fmla="val 50000"/>
              <a:gd name="adj2" fmla="val 1260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endParaRPr lang="en-GB" altLang="en-US" sz="2500" dirty="0"/>
          </a:p>
          <a:p>
            <a:pPr algn="ctr" eaLnBrk="1" hangingPunct="1">
              <a:defRPr/>
            </a:pPr>
            <a:r>
              <a:rPr lang="en-GB" altLang="en-US" sz="2500" dirty="0">
                <a:solidFill>
                  <a:srgbClr val="7030A0"/>
                </a:solidFill>
              </a:rPr>
              <a:t>Place your post it note on the </a:t>
            </a:r>
            <a:r>
              <a:rPr lang="en-GB" sz="2500" dirty="0">
                <a:solidFill>
                  <a:srgbClr val="7030A0"/>
                </a:solidFill>
              </a:rPr>
              <a:t>Continuum</a:t>
            </a:r>
            <a:r>
              <a:rPr lang="en-GB" sz="2500" dirty="0"/>
              <a:t> </a:t>
            </a:r>
            <a:endParaRPr lang="en-US" sz="2500" dirty="0"/>
          </a:p>
          <a:p>
            <a:pPr algn="ctr" eaLnBrk="1" hangingPunct="1">
              <a:defRPr/>
            </a:pPr>
            <a:endParaRPr lang="en-GB" altLang="en-US" dirty="0"/>
          </a:p>
        </p:txBody>
      </p:sp>
    </p:spTree>
    <p:extLst>
      <p:ext uri="{BB962C8B-B14F-4D97-AF65-F5344CB8AC3E}">
        <p14:creationId xmlns:p14="http://schemas.microsoft.com/office/powerpoint/2010/main" val="759007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1181" y="999359"/>
            <a:ext cx="10515600" cy="5059917"/>
          </a:xfrm>
        </p:spPr>
        <p:txBody>
          <a:bodyPr>
            <a:normAutofit fontScale="92500" lnSpcReduction="20000"/>
          </a:bodyPr>
          <a:lstStyle/>
          <a:p>
            <a:pPr marL="0" indent="0">
              <a:buNone/>
            </a:pPr>
            <a:r>
              <a:rPr lang="en-US" dirty="0">
                <a:latin typeface="Baghdad" charset="-78"/>
                <a:ea typeface="Baghdad" charset="-78"/>
                <a:cs typeface="Baghdad" charset="-78"/>
              </a:rPr>
              <a:t>Tourism can contribute to development and the reduction of poverty in a number of ways. Economic benefits are generally the most important element, but there can be social, environmental and cultural benefits and costs.</a:t>
            </a:r>
          </a:p>
          <a:p>
            <a:pPr marL="0" indent="0">
              <a:buNone/>
            </a:pPr>
            <a:r>
              <a:rPr lang="en-US" dirty="0">
                <a:latin typeface="Baghdad" charset="-78"/>
                <a:ea typeface="Baghdad" charset="-78"/>
                <a:cs typeface="Baghdad" charset="-78"/>
              </a:rPr>
              <a:t>Tourism contributes to poverty reduction by providing </a:t>
            </a:r>
            <a:r>
              <a:rPr lang="en-US" b="1" dirty="0">
                <a:latin typeface="Baghdad" charset="-78"/>
                <a:ea typeface="Baghdad" charset="-78"/>
                <a:cs typeface="Baghdad" charset="-78"/>
              </a:rPr>
              <a:t>employment</a:t>
            </a:r>
            <a:r>
              <a:rPr lang="en-US" dirty="0">
                <a:latin typeface="Baghdad" charset="-78"/>
                <a:ea typeface="Baghdad" charset="-78"/>
                <a:cs typeface="Baghdad" charset="-78"/>
              </a:rPr>
              <a:t> and diversified livelihood opportunities. This in turn provides </a:t>
            </a:r>
            <a:r>
              <a:rPr lang="en-US" b="1" dirty="0">
                <a:latin typeface="Baghdad" charset="-78"/>
                <a:ea typeface="Baghdad" charset="-78"/>
                <a:cs typeface="Baghdad" charset="-78"/>
              </a:rPr>
              <a:t>additional income</a:t>
            </a:r>
            <a:r>
              <a:rPr lang="en-US" dirty="0">
                <a:latin typeface="Baghdad" charset="-78"/>
                <a:ea typeface="Baghdad" charset="-78"/>
                <a:cs typeface="Baghdad" charset="-78"/>
              </a:rPr>
              <a:t> or contributes to a </a:t>
            </a:r>
            <a:r>
              <a:rPr lang="en-US" b="1" dirty="0">
                <a:latin typeface="Baghdad" charset="-78"/>
                <a:ea typeface="Baghdad" charset="-78"/>
                <a:cs typeface="Baghdad" charset="-78"/>
              </a:rPr>
              <a:t>reduction in </a:t>
            </a:r>
            <a:r>
              <a:rPr lang="en-US" b="1" dirty="0" smtClean="0">
                <a:latin typeface="Baghdad" charset="-78"/>
                <a:ea typeface="Baghdad" charset="-78"/>
                <a:cs typeface="Baghdad" charset="-78"/>
              </a:rPr>
              <a:t>vulnerability </a:t>
            </a:r>
            <a:r>
              <a:rPr lang="en-US" dirty="0" smtClean="0">
                <a:latin typeface="Baghdad" charset="-78"/>
                <a:ea typeface="Baghdad" charset="-78"/>
                <a:cs typeface="Baghdad" charset="-78"/>
              </a:rPr>
              <a:t>of </a:t>
            </a:r>
            <a:r>
              <a:rPr lang="en-US" dirty="0">
                <a:latin typeface="Baghdad" charset="-78"/>
                <a:ea typeface="Baghdad" charset="-78"/>
                <a:cs typeface="Baghdad" charset="-78"/>
              </a:rPr>
              <a:t>the poor by increasing the range of economic opportunities available to individuals and households.</a:t>
            </a:r>
          </a:p>
          <a:p>
            <a:pPr marL="0" indent="0">
              <a:buNone/>
            </a:pPr>
            <a:r>
              <a:rPr lang="en-US" dirty="0">
                <a:latin typeface="Baghdad" charset="-78"/>
                <a:ea typeface="Baghdad" charset="-78"/>
                <a:cs typeface="Baghdad" charset="-78"/>
              </a:rPr>
              <a:t>Tourism also contributes to poverty alleviation through </a:t>
            </a:r>
            <a:r>
              <a:rPr lang="en-US" b="1" dirty="0">
                <a:latin typeface="Baghdad" charset="-78"/>
                <a:ea typeface="Baghdad" charset="-78"/>
                <a:cs typeface="Baghdad" charset="-78"/>
              </a:rPr>
              <a:t>direct taxation</a:t>
            </a:r>
            <a:r>
              <a:rPr lang="en-US" dirty="0">
                <a:latin typeface="Baghdad" charset="-78"/>
                <a:ea typeface="Baghdad" charset="-78"/>
                <a:cs typeface="Baghdad" charset="-78"/>
              </a:rPr>
              <a:t> and the generation of taxable economic growth; taxes can then be used to alleviate poverty through education, health and infrastructure development. It should not be forgotten that some tourism facilities also improve the recreational and leisure opportunities available for the poor themselves at the local level.</a:t>
            </a:r>
          </a:p>
          <a:p>
            <a:endParaRPr lang="en-US" dirty="0"/>
          </a:p>
        </p:txBody>
      </p:sp>
    </p:spTree>
    <p:extLst>
      <p:ext uri="{BB962C8B-B14F-4D97-AF65-F5344CB8AC3E}">
        <p14:creationId xmlns:p14="http://schemas.microsoft.com/office/powerpoint/2010/main" val="110929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KEY FACTS</a:t>
            </a:r>
            <a:br>
              <a:rPr lang="en-US" b="1" cap="all"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Tourism </a:t>
            </a:r>
            <a:r>
              <a:rPr lang="en-US" dirty="0"/>
              <a:t>is a massive industry accounting for 9% of global GDP which has huge economic potential for developing countries.</a:t>
            </a:r>
          </a:p>
          <a:p>
            <a:r>
              <a:rPr lang="en-US" dirty="0"/>
              <a:t>In 2016, more than 1 billion people travelled internationally. 40% of those journeys ended up in a developing country.</a:t>
            </a:r>
          </a:p>
          <a:p>
            <a:r>
              <a:rPr lang="en-US" dirty="0"/>
              <a:t>Tourism flows have a huge potential to lift low income countries (LICs) out of poverty.</a:t>
            </a:r>
          </a:p>
          <a:p>
            <a:r>
              <a:rPr lang="en-US" dirty="0"/>
              <a:t>Tourism represents $300 billion per year flowing from rich to poor countries (3 x bigger than the global aid budget).</a:t>
            </a:r>
          </a:p>
          <a:p>
            <a:r>
              <a:rPr lang="en-US" dirty="0"/>
              <a:t>Many small countries have benefitted enormously from tourism, however not all money trickles down to local people.</a:t>
            </a:r>
          </a:p>
          <a:p>
            <a:endParaRPr lang="en-US" dirty="0"/>
          </a:p>
        </p:txBody>
      </p:sp>
    </p:spTree>
    <p:extLst>
      <p:ext uri="{BB962C8B-B14F-4D97-AF65-F5344CB8AC3E}">
        <p14:creationId xmlns:p14="http://schemas.microsoft.com/office/powerpoint/2010/main" val="22412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325" y="261938"/>
            <a:ext cx="8229600" cy="1143000"/>
          </a:xfrm>
        </p:spPr>
        <p:txBody>
          <a:bodyPr/>
          <a:lstStyle/>
          <a:p>
            <a:pPr eaLnBrk="1" hangingPunct="1">
              <a:defRPr/>
            </a:pPr>
            <a:r>
              <a:rPr lang="en-US" sz="3500" b="1" u="sng" dirty="0" smtClean="0"/>
              <a:t>Terminology that could be used</a:t>
            </a:r>
            <a:endParaRPr lang="en-US" sz="3500" dirty="0"/>
          </a:p>
        </p:txBody>
      </p:sp>
      <p:pic>
        <p:nvPicPr>
          <p:cNvPr id="22" name="Content Placeholder 2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5338" y="4873625"/>
            <a:ext cx="3160712" cy="1746250"/>
          </a:xfrm>
        </p:spPr>
      </p:pic>
      <p:sp>
        <p:nvSpPr>
          <p:cNvPr id="4" name="Rounded Rectangle 3"/>
          <p:cNvSpPr/>
          <p:nvPr/>
        </p:nvSpPr>
        <p:spPr>
          <a:xfrm>
            <a:off x="1816100" y="1444626"/>
            <a:ext cx="2808288" cy="15843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4"/>
          <p:cNvSpPr/>
          <p:nvPr/>
        </p:nvSpPr>
        <p:spPr>
          <a:xfrm>
            <a:off x="7740650" y="1498601"/>
            <a:ext cx="2808288" cy="15843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5"/>
          <p:cNvSpPr/>
          <p:nvPr/>
        </p:nvSpPr>
        <p:spPr>
          <a:xfrm>
            <a:off x="1666875" y="3375025"/>
            <a:ext cx="2808288" cy="158273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ounded Rectangle 6"/>
          <p:cNvSpPr/>
          <p:nvPr/>
        </p:nvSpPr>
        <p:spPr>
          <a:xfrm>
            <a:off x="7716839" y="3243264"/>
            <a:ext cx="2808287" cy="15843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487" name="TextBox 7"/>
          <p:cNvSpPr txBox="1">
            <a:spLocks noChangeArrowheads="1"/>
          </p:cNvSpPr>
          <p:nvPr/>
        </p:nvSpPr>
        <p:spPr bwMode="auto">
          <a:xfrm>
            <a:off x="2217738" y="1905001"/>
            <a:ext cx="2303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Leakage</a:t>
            </a:r>
          </a:p>
        </p:txBody>
      </p:sp>
      <p:sp>
        <p:nvSpPr>
          <p:cNvPr id="20488" name="TextBox 8"/>
          <p:cNvSpPr txBox="1">
            <a:spLocks noChangeArrowheads="1"/>
          </p:cNvSpPr>
          <p:nvPr/>
        </p:nvSpPr>
        <p:spPr bwMode="auto">
          <a:xfrm>
            <a:off x="7904164" y="3340100"/>
            <a:ext cx="28797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t>Sustainable Tourism/  Ecotourism </a:t>
            </a:r>
          </a:p>
        </p:txBody>
      </p:sp>
      <p:sp>
        <p:nvSpPr>
          <p:cNvPr id="20489" name="TextBox 9"/>
          <p:cNvSpPr txBox="1">
            <a:spLocks noChangeArrowheads="1"/>
          </p:cNvSpPr>
          <p:nvPr/>
        </p:nvSpPr>
        <p:spPr bwMode="auto">
          <a:xfrm>
            <a:off x="8131175" y="1662114"/>
            <a:ext cx="23050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Multiplier effect </a:t>
            </a:r>
          </a:p>
        </p:txBody>
      </p:sp>
      <p:sp>
        <p:nvSpPr>
          <p:cNvPr id="20490" name="TextBox 10"/>
          <p:cNvSpPr txBox="1">
            <a:spLocks noChangeArrowheads="1"/>
          </p:cNvSpPr>
          <p:nvPr/>
        </p:nvSpPr>
        <p:spPr bwMode="auto">
          <a:xfrm>
            <a:off x="1725613" y="3554414"/>
            <a:ext cx="3098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Zooification  of culture</a:t>
            </a:r>
          </a:p>
        </p:txBody>
      </p:sp>
      <p:sp>
        <p:nvSpPr>
          <p:cNvPr id="13" name="Rounded Rectangle 12"/>
          <p:cNvSpPr/>
          <p:nvPr/>
        </p:nvSpPr>
        <p:spPr>
          <a:xfrm>
            <a:off x="7850189" y="4984751"/>
            <a:ext cx="2808287" cy="1584325"/>
          </a:xfrm>
          <a:prstGeom prst="roundRect">
            <a:avLst/>
          </a:prstGeom>
          <a:solidFill>
            <a:srgbClr val="38E5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ounded Rectangle 13"/>
          <p:cNvSpPr/>
          <p:nvPr/>
        </p:nvSpPr>
        <p:spPr>
          <a:xfrm>
            <a:off x="4691064" y="3109914"/>
            <a:ext cx="2809875" cy="15843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ounded Rectangle 14"/>
          <p:cNvSpPr/>
          <p:nvPr/>
        </p:nvSpPr>
        <p:spPr>
          <a:xfrm>
            <a:off x="1712914" y="5165726"/>
            <a:ext cx="2808287" cy="1584325"/>
          </a:xfrm>
          <a:prstGeom prst="roundRect">
            <a:avLst/>
          </a:prstGeom>
          <a:solidFill>
            <a:srgbClr val="F366E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494" name="TextBox 18"/>
          <p:cNvSpPr txBox="1">
            <a:spLocks noChangeArrowheads="1"/>
          </p:cNvSpPr>
          <p:nvPr/>
        </p:nvSpPr>
        <p:spPr bwMode="auto">
          <a:xfrm>
            <a:off x="8221663" y="5183189"/>
            <a:ext cx="23034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Enclave resort</a:t>
            </a:r>
          </a:p>
        </p:txBody>
      </p:sp>
      <p:sp>
        <p:nvSpPr>
          <p:cNvPr id="20495" name="TextBox 19"/>
          <p:cNvSpPr txBox="1">
            <a:spLocks noChangeArrowheads="1"/>
          </p:cNvSpPr>
          <p:nvPr/>
        </p:nvSpPr>
        <p:spPr bwMode="auto">
          <a:xfrm>
            <a:off x="5138738" y="3240089"/>
            <a:ext cx="23050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t>Mass tourism</a:t>
            </a:r>
          </a:p>
        </p:txBody>
      </p:sp>
      <p:sp>
        <p:nvSpPr>
          <p:cNvPr id="20496" name="TextBox 20"/>
          <p:cNvSpPr txBox="1">
            <a:spLocks noChangeArrowheads="1"/>
          </p:cNvSpPr>
          <p:nvPr/>
        </p:nvSpPr>
        <p:spPr bwMode="auto">
          <a:xfrm>
            <a:off x="2217738" y="5603945"/>
            <a:ext cx="2305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smtClean="0"/>
              <a:t>TNC</a:t>
            </a:r>
            <a:endParaRPr lang="en-US" altLang="en-US" sz="4000" dirty="0"/>
          </a:p>
        </p:txBody>
      </p:sp>
      <p:pic>
        <p:nvPicPr>
          <p:cNvPr id="20497"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5989" y="1608138"/>
            <a:ext cx="27892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155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body" sz="half" idx="4294967295"/>
          </p:nvPr>
        </p:nvSpPr>
        <p:spPr>
          <a:xfrm>
            <a:off x="1703388" y="1981200"/>
            <a:ext cx="4608512" cy="4114800"/>
          </a:xfrm>
        </p:spPr>
        <p:txBody>
          <a:bodyPr/>
          <a:lstStyle/>
          <a:p>
            <a:pPr eaLnBrk="1" hangingPunct="1">
              <a:buFontTx/>
              <a:buNone/>
              <a:defRPr/>
            </a:pPr>
            <a:r>
              <a:rPr lang="en-GB" altLang="en-US" sz="2400" dirty="0">
                <a:solidFill>
                  <a:schemeClr val="tx2"/>
                </a:solidFill>
              </a:rPr>
              <a:t>Watch </a:t>
            </a:r>
            <a:r>
              <a:rPr lang="en-GB" altLang="en-US" sz="2400" dirty="0" smtClean="0">
                <a:solidFill>
                  <a:schemeClr val="tx2"/>
                </a:solidFill>
              </a:rPr>
              <a:t>the 2 videos.</a:t>
            </a:r>
            <a:endParaRPr lang="en-GB" altLang="en-US" sz="2400" dirty="0">
              <a:solidFill>
                <a:schemeClr val="tx2"/>
              </a:solidFill>
            </a:endParaRPr>
          </a:p>
          <a:p>
            <a:pPr eaLnBrk="1" hangingPunct="1">
              <a:buFontTx/>
              <a:buNone/>
              <a:defRPr/>
            </a:pPr>
            <a:endParaRPr lang="en-GB" altLang="en-US" sz="2400" dirty="0">
              <a:solidFill>
                <a:schemeClr val="tx2"/>
              </a:solidFill>
            </a:endParaRPr>
          </a:p>
          <a:p>
            <a:pPr eaLnBrk="1" hangingPunct="1">
              <a:buFontTx/>
              <a:buNone/>
              <a:defRPr/>
            </a:pPr>
            <a:r>
              <a:rPr lang="en-GB" altLang="en-US" sz="2400" dirty="0">
                <a:solidFill>
                  <a:srgbClr val="7030A0"/>
                </a:solidFill>
              </a:rPr>
              <a:t>As you watch try to list</a:t>
            </a:r>
            <a:r>
              <a:rPr lang="en-GB" altLang="en-US" sz="2400" dirty="0" smtClean="0">
                <a:solidFill>
                  <a:srgbClr val="7030A0"/>
                </a:solidFill>
              </a:rPr>
              <a:t>:</a:t>
            </a:r>
            <a:endParaRPr lang="en-GB" altLang="en-US" sz="2400" dirty="0">
              <a:solidFill>
                <a:schemeClr val="tx2"/>
              </a:solidFill>
            </a:endParaRPr>
          </a:p>
          <a:p>
            <a:pPr eaLnBrk="1" hangingPunct="1">
              <a:buFont typeface="Courier New" charset="0"/>
              <a:buChar char="o"/>
              <a:defRPr/>
            </a:pPr>
            <a:r>
              <a:rPr lang="en-GB" altLang="en-US" sz="2400" dirty="0" smtClean="0">
                <a:solidFill>
                  <a:schemeClr val="tx2"/>
                </a:solidFill>
              </a:rPr>
              <a:t> </a:t>
            </a:r>
            <a:r>
              <a:rPr lang="en-GB" altLang="en-US" sz="2400" dirty="0">
                <a:solidFill>
                  <a:schemeClr val="tx2"/>
                </a:solidFill>
              </a:rPr>
              <a:t>good things that tourism brings to a country, </a:t>
            </a:r>
            <a:r>
              <a:rPr lang="en-GB" altLang="en-US" sz="2400" dirty="0" smtClean="0">
                <a:solidFill>
                  <a:schemeClr val="tx2"/>
                </a:solidFill>
              </a:rPr>
              <a:t>and</a:t>
            </a:r>
          </a:p>
          <a:p>
            <a:pPr eaLnBrk="1" hangingPunct="1">
              <a:buFont typeface="Courier New" charset="0"/>
              <a:buChar char="o"/>
              <a:defRPr/>
            </a:pPr>
            <a:r>
              <a:rPr lang="en-GB" altLang="en-US" sz="2400" dirty="0" smtClean="0">
                <a:solidFill>
                  <a:srgbClr val="7030A0"/>
                </a:solidFill>
              </a:rPr>
              <a:t>bad </a:t>
            </a:r>
            <a:r>
              <a:rPr lang="en-GB" altLang="en-US" sz="2400" dirty="0">
                <a:solidFill>
                  <a:srgbClr val="7030A0"/>
                </a:solidFill>
              </a:rPr>
              <a:t>things that tourism brings to a country</a:t>
            </a:r>
            <a:r>
              <a:rPr lang="en-GB" altLang="en-US" sz="2400" dirty="0" smtClean="0">
                <a:solidFill>
                  <a:srgbClr val="7030A0"/>
                </a:solidFill>
              </a:rPr>
              <a:t>.</a:t>
            </a:r>
          </a:p>
          <a:p>
            <a:pPr eaLnBrk="1" hangingPunct="1">
              <a:buFont typeface="Courier New" charset="0"/>
              <a:buChar char="o"/>
              <a:defRPr/>
            </a:pPr>
            <a:r>
              <a:rPr lang="en-GB" altLang="en-US" sz="2400" dirty="0" smtClean="0">
                <a:solidFill>
                  <a:srgbClr val="00B0F0"/>
                </a:solidFill>
              </a:rPr>
              <a:t>Categorise these using SEEP</a:t>
            </a:r>
          </a:p>
          <a:p>
            <a:pPr eaLnBrk="1" hangingPunct="1">
              <a:buFont typeface="Wingdings" charset="2"/>
              <a:buChar char="ü"/>
              <a:defRPr/>
            </a:pPr>
            <a:endParaRPr lang="en-GB" altLang="en-US" sz="2400" dirty="0">
              <a:solidFill>
                <a:srgbClr val="7030A0"/>
              </a:solidFill>
            </a:endParaRPr>
          </a:p>
          <a:p>
            <a:pPr eaLnBrk="1" hangingPunct="1">
              <a:buFontTx/>
              <a:buNone/>
              <a:defRPr/>
            </a:pPr>
            <a:endParaRPr lang="en-GB" altLang="en-US" sz="2400" dirty="0">
              <a:solidFill>
                <a:schemeClr val="tx2"/>
              </a:solidFill>
            </a:endParaRPr>
          </a:p>
          <a:p>
            <a:pPr eaLnBrk="1" hangingPunct="1">
              <a:buFontTx/>
              <a:buNone/>
              <a:defRPr/>
            </a:pPr>
            <a:endParaRPr lang="en-GB" altLang="en-US" sz="2400" dirty="0">
              <a:solidFill>
                <a:schemeClr val="tx2"/>
              </a:solidFill>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070" y="986631"/>
            <a:ext cx="4062413" cy="2406650"/>
          </a:xfrm>
          <a:prstGeom prst="rect">
            <a:avLst/>
          </a:prstGeom>
          <a:noFill/>
          <a:ln>
            <a:noFill/>
          </a:ln>
          <a:effectLst>
            <a:outerShdw blurRad="635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WordArt 7"/>
          <p:cNvSpPr>
            <a:spLocks noChangeArrowheads="1" noChangeShapeType="1" noTextEdit="1"/>
          </p:cNvSpPr>
          <p:nvPr/>
        </p:nvSpPr>
        <p:spPr bwMode="auto">
          <a:xfrm>
            <a:off x="1992314" y="188913"/>
            <a:ext cx="81819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9966"/>
                </a:solidFill>
                <a:latin typeface="Arial Black" charset="0"/>
                <a:ea typeface="Arial Black" charset="0"/>
                <a:cs typeface="Arial Black" charset="0"/>
              </a:rPr>
              <a:t>What do the professionals think?</a:t>
            </a: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070" y="3699656"/>
            <a:ext cx="4217759" cy="2396344"/>
          </a:xfrm>
          <a:prstGeom prst="rect">
            <a:avLst/>
          </a:prstGeom>
        </p:spPr>
      </p:pic>
    </p:spTree>
    <p:extLst>
      <p:ext uri="{BB962C8B-B14F-4D97-AF65-F5344CB8AC3E}">
        <p14:creationId xmlns:p14="http://schemas.microsoft.com/office/powerpoint/2010/main" val="1011461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781"/>
          </a:xfrm>
        </p:spPr>
        <p:txBody>
          <a:bodyPr>
            <a:normAutofit fontScale="90000"/>
          </a:bodyPr>
          <a:lstStyle/>
          <a:p>
            <a:r>
              <a:rPr lang="en-US" b="1" cap="all"/>
              <a:t>TOURISM AND ECONOMIC DEVELOPMENT</a:t>
            </a:r>
            <a:br>
              <a:rPr lang="en-US" b="1" cap="all"/>
            </a:br>
            <a:endParaRPr lang="en-US"/>
          </a:p>
        </p:txBody>
      </p:sp>
      <p:sp>
        <p:nvSpPr>
          <p:cNvPr id="3" name="Content Placeholder 2"/>
          <p:cNvSpPr>
            <a:spLocks noGrp="1"/>
          </p:cNvSpPr>
          <p:nvPr>
            <p:ph idx="1"/>
          </p:nvPr>
        </p:nvSpPr>
        <p:spPr>
          <a:xfrm>
            <a:off x="838200" y="914400"/>
            <a:ext cx="10515600" cy="5772839"/>
          </a:xfrm>
        </p:spPr>
        <p:txBody>
          <a:bodyPr>
            <a:normAutofit fontScale="77500" lnSpcReduction="20000"/>
          </a:bodyPr>
          <a:lstStyle/>
          <a:p>
            <a:pPr marL="0" indent="0">
              <a:buNone/>
            </a:pPr>
            <a:r>
              <a:rPr lang="en-US" dirty="0" smtClean="0">
                <a:hlinkClick r:id="rId2"/>
              </a:rPr>
              <a:t>https://www.youtube.com/watch?time_continue=106&amp;v=PFhNo7t9OkY</a:t>
            </a:r>
            <a:endParaRPr lang="en-US" dirty="0" smtClean="0"/>
          </a:p>
          <a:p>
            <a:pPr marL="0" indent="0">
              <a:buNone/>
            </a:pPr>
            <a:r>
              <a:rPr lang="en-US" dirty="0" smtClean="0"/>
              <a:t>The </a:t>
            </a:r>
            <a:r>
              <a:rPr lang="en-US" dirty="0"/>
              <a:t>category of </a:t>
            </a:r>
            <a:r>
              <a:rPr lang="en-US" b="1" dirty="0"/>
              <a:t>Least Developed Country</a:t>
            </a:r>
            <a:r>
              <a:rPr lang="en-US" dirty="0"/>
              <a:t> was first used by the United Nations in 1971 to encourage the international community to </a:t>
            </a:r>
            <a:r>
              <a:rPr lang="en-US" dirty="0" err="1"/>
              <a:t>recognise</a:t>
            </a:r>
            <a:r>
              <a:rPr lang="en-US" dirty="0"/>
              <a:t> these countries as structurally disadvantaged</a:t>
            </a:r>
            <a:r>
              <a:rPr lang="en-US" dirty="0" smtClean="0"/>
              <a:t>.</a:t>
            </a:r>
          </a:p>
          <a:p>
            <a:pPr marL="0" indent="0">
              <a:buNone/>
            </a:pPr>
            <a:r>
              <a:rPr lang="en-US" dirty="0"/>
              <a:t>Since 1971 only </a:t>
            </a:r>
            <a:r>
              <a:rPr lang="en-US" b="1" dirty="0"/>
              <a:t>Botswana</a:t>
            </a:r>
            <a:r>
              <a:rPr lang="en-US" dirty="0"/>
              <a:t> has graduated from LDC status, and tourism played a very significant role in that process with the annual number of international tourism arrivals increasing by more than half a million visitors between 1985 and 1998.</a:t>
            </a:r>
          </a:p>
          <a:p>
            <a:pPr marL="0" indent="0">
              <a:buNone/>
            </a:pPr>
            <a:r>
              <a:rPr lang="en-US" b="1" dirty="0"/>
              <a:t>Cape Verde</a:t>
            </a:r>
            <a:r>
              <a:rPr lang="en-US" dirty="0"/>
              <a:t>, </a:t>
            </a:r>
            <a:r>
              <a:rPr lang="en-US" b="1" dirty="0"/>
              <a:t>Maldives</a:t>
            </a:r>
            <a:r>
              <a:rPr lang="en-US" dirty="0"/>
              <a:t>, </a:t>
            </a:r>
            <a:r>
              <a:rPr lang="en-US" b="1" dirty="0"/>
              <a:t>Samoa</a:t>
            </a:r>
            <a:r>
              <a:rPr lang="en-US" dirty="0"/>
              <a:t> and </a:t>
            </a:r>
            <a:r>
              <a:rPr lang="en-US" b="1" dirty="0" smtClean="0"/>
              <a:t>Vanuatu </a:t>
            </a:r>
            <a:r>
              <a:rPr lang="en-US" dirty="0" smtClean="0"/>
              <a:t>have </a:t>
            </a:r>
            <a:r>
              <a:rPr lang="en-US" dirty="0"/>
              <a:t>all been considered for graduation since 1994 and in all four of them tourism has been the single most important factor explaining the socio-economic progress which would form the basis of their graduation. </a:t>
            </a:r>
          </a:p>
          <a:p>
            <a:pPr marL="0" indent="0">
              <a:buNone/>
            </a:pPr>
            <a:r>
              <a:rPr lang="en-US" dirty="0"/>
              <a:t>In the </a:t>
            </a:r>
            <a:r>
              <a:rPr lang="en-US" b="1" dirty="0"/>
              <a:t>Maldives</a:t>
            </a:r>
            <a:r>
              <a:rPr lang="en-US" dirty="0"/>
              <a:t>, annual visitor arrivals tripled between 1985 and 1998, in the same period the proportion of tourism exports to GNP increased from 75% to 89%, making the Maldives the LDC most dependent on international tourism, followed by Samoa and Vanuatu, both with over 20%.</a:t>
            </a:r>
          </a:p>
          <a:p>
            <a:pPr marL="0" indent="0">
              <a:buNone/>
            </a:pPr>
            <a:r>
              <a:rPr lang="en-US" dirty="0"/>
              <a:t>International arrivals to other LDCs grew fast between 1995 and 1998. </a:t>
            </a:r>
            <a:r>
              <a:rPr lang="en-US" b="1" dirty="0"/>
              <a:t>Angola</a:t>
            </a:r>
            <a:r>
              <a:rPr lang="en-US" dirty="0"/>
              <a:t> and </a:t>
            </a:r>
            <a:r>
              <a:rPr lang="en-US" b="1" dirty="0" err="1"/>
              <a:t>Chad</a:t>
            </a:r>
            <a:r>
              <a:rPr lang="en-US" dirty="0" err="1"/>
              <a:t>experienced</a:t>
            </a:r>
            <a:r>
              <a:rPr lang="en-US" dirty="0"/>
              <a:t> more than 75% growth. </a:t>
            </a:r>
            <a:r>
              <a:rPr lang="en-US" b="1" dirty="0"/>
              <a:t>Cape Verde</a:t>
            </a:r>
            <a:r>
              <a:rPr lang="en-US" dirty="0"/>
              <a:t>, The </a:t>
            </a:r>
            <a:r>
              <a:rPr lang="en-US" b="1" dirty="0"/>
              <a:t>Gambia</a:t>
            </a:r>
            <a:r>
              <a:rPr lang="en-US" dirty="0"/>
              <a:t>, </a:t>
            </a:r>
            <a:r>
              <a:rPr lang="en-US" b="1" dirty="0"/>
              <a:t>Laos</a:t>
            </a:r>
            <a:r>
              <a:rPr lang="en-US" dirty="0"/>
              <a:t>, </a:t>
            </a:r>
            <a:r>
              <a:rPr lang="en-US" b="1" dirty="0"/>
              <a:t>Mali</a:t>
            </a:r>
            <a:r>
              <a:rPr lang="en-US" dirty="0"/>
              <a:t> and </a:t>
            </a:r>
            <a:r>
              <a:rPr lang="en-US" b="1" dirty="0"/>
              <a:t>Zambia</a:t>
            </a:r>
            <a:r>
              <a:rPr lang="en-US" dirty="0"/>
              <a:t> all enjoyed growth above 20%. However, </a:t>
            </a:r>
            <a:r>
              <a:rPr lang="en-US" b="1" dirty="0"/>
              <a:t>Sudan</a:t>
            </a:r>
            <a:r>
              <a:rPr lang="en-US" dirty="0"/>
              <a:t>, </a:t>
            </a:r>
            <a:r>
              <a:rPr lang="en-US" b="1" dirty="0"/>
              <a:t>Sierra Leone</a:t>
            </a:r>
            <a:r>
              <a:rPr lang="en-US" dirty="0"/>
              <a:t>, </a:t>
            </a:r>
            <a:r>
              <a:rPr lang="en-US" b="1" dirty="0"/>
              <a:t>Sao Tome</a:t>
            </a:r>
            <a:r>
              <a:rPr lang="en-US" dirty="0"/>
              <a:t>, </a:t>
            </a:r>
            <a:r>
              <a:rPr lang="en-US" b="1" dirty="0"/>
              <a:t>Kiribati</a:t>
            </a:r>
            <a:r>
              <a:rPr lang="en-US" dirty="0"/>
              <a:t>, </a:t>
            </a:r>
            <a:r>
              <a:rPr lang="en-US" b="1" dirty="0"/>
              <a:t>Ethiopia</a:t>
            </a:r>
            <a:r>
              <a:rPr lang="en-US" dirty="0"/>
              <a:t>, </a:t>
            </a:r>
            <a:r>
              <a:rPr lang="en-US" b="1" dirty="0"/>
              <a:t>Eritrea</a:t>
            </a:r>
            <a:r>
              <a:rPr lang="en-US" dirty="0"/>
              <a:t>, the </a:t>
            </a:r>
            <a:r>
              <a:rPr lang="en-US" b="1" dirty="0"/>
              <a:t>Central African Republic</a:t>
            </a:r>
            <a:r>
              <a:rPr lang="en-US" dirty="0"/>
              <a:t> and </a:t>
            </a:r>
            <a:r>
              <a:rPr lang="en-US" b="1" dirty="0"/>
              <a:t>Burundi</a:t>
            </a:r>
            <a:r>
              <a:rPr lang="en-US" dirty="0"/>
              <a:t>, all saw reductions in international visitor arrivals.</a:t>
            </a:r>
          </a:p>
          <a:p>
            <a:pPr marL="0" indent="0">
              <a:buNone/>
            </a:pPr>
            <a:endParaRPr lang="en-US" dirty="0" smtClean="0"/>
          </a:p>
        </p:txBody>
      </p:sp>
    </p:spTree>
    <p:extLst>
      <p:ext uri="{BB962C8B-B14F-4D97-AF65-F5344CB8AC3E}">
        <p14:creationId xmlns:p14="http://schemas.microsoft.com/office/powerpoint/2010/main" val="134259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Tourism and TNCs</a:t>
            </a:r>
            <a:endParaRPr lang="en-US" dirty="0"/>
          </a:p>
        </p:txBody>
      </p:sp>
      <p:sp>
        <p:nvSpPr>
          <p:cNvPr id="3" name="Content Placeholder 2"/>
          <p:cNvSpPr>
            <a:spLocks noGrp="1"/>
          </p:cNvSpPr>
          <p:nvPr>
            <p:ph idx="1"/>
          </p:nvPr>
        </p:nvSpPr>
        <p:spPr>
          <a:xfrm>
            <a:off x="838200" y="1406984"/>
            <a:ext cx="10515600" cy="4351338"/>
          </a:xfrm>
        </p:spPr>
        <p:txBody>
          <a:bodyPr/>
          <a:lstStyle/>
          <a:p>
            <a:r>
              <a:rPr lang="en-US" dirty="0" smtClean="0"/>
              <a:t>Many LICs possess the primary tourism resources (beaches, climate, indigenous culture, wildlife, forests) and secondary resources (such as hotels), should tourists wish to access it. </a:t>
            </a:r>
          </a:p>
          <a:p>
            <a:r>
              <a:rPr lang="en-US" dirty="0" smtClean="0"/>
              <a:t>It would be difficult for and tourist to arrange all aspects of their holiday on their own so LICs have had to rely on TNCs to </a:t>
            </a:r>
            <a:r>
              <a:rPr lang="en-US" dirty="0" err="1" smtClean="0"/>
              <a:t>organise</a:t>
            </a:r>
            <a:r>
              <a:rPr lang="en-US" dirty="0" smtClean="0"/>
              <a:t> and market their product.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96595" y="3217356"/>
            <a:ext cx="3087133" cy="4408293"/>
          </a:xfrm>
          <a:prstGeom prst="rect">
            <a:avLst/>
          </a:prstGeom>
        </p:spPr>
      </p:pic>
      <p:sp>
        <p:nvSpPr>
          <p:cNvPr id="5" name="TextBox 4"/>
          <p:cNvSpPr txBox="1"/>
          <p:nvPr/>
        </p:nvSpPr>
        <p:spPr>
          <a:xfrm>
            <a:off x="6400800" y="4197427"/>
            <a:ext cx="4583017" cy="923330"/>
          </a:xfrm>
          <a:prstGeom prst="rect">
            <a:avLst/>
          </a:prstGeom>
          <a:noFill/>
        </p:spPr>
        <p:txBody>
          <a:bodyPr wrap="square" rtlCol="0">
            <a:spAutoFit/>
          </a:bodyPr>
          <a:lstStyle/>
          <a:p>
            <a:r>
              <a:rPr lang="en-US" dirty="0" smtClean="0">
                <a:solidFill>
                  <a:srgbClr val="00B0F0"/>
                </a:solidFill>
              </a:rPr>
              <a:t>Use p243-244 to make notes on some of the TNCs that have an impact on expanding international tourism destinations</a:t>
            </a:r>
            <a:endParaRPr lang="en-US" dirty="0">
              <a:solidFill>
                <a:srgbClr val="00B0F0"/>
              </a:solidFill>
            </a:endParaRPr>
          </a:p>
        </p:txBody>
      </p:sp>
    </p:spTree>
    <p:extLst>
      <p:ext uri="{BB962C8B-B14F-4D97-AF65-F5344CB8AC3E}">
        <p14:creationId xmlns:p14="http://schemas.microsoft.com/office/powerpoint/2010/main" val="185247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534</Words>
  <Application>Microsoft Macintosh PowerPoint</Application>
  <PresentationFormat>Widescreen</PresentationFormat>
  <Paragraphs>84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 Black</vt:lpstr>
      <vt:lpstr>Baghdad</vt:lpstr>
      <vt:lpstr>Calibri</vt:lpstr>
      <vt:lpstr>Calibri Light</vt:lpstr>
      <vt:lpstr>Courier New</vt:lpstr>
      <vt:lpstr>dearJoe 5 CASUAL PRO</vt:lpstr>
      <vt:lpstr>Wingdings</vt:lpstr>
      <vt:lpstr>Arial</vt:lpstr>
      <vt:lpstr>Office Theme</vt:lpstr>
      <vt:lpstr>PowerPoint Presentation</vt:lpstr>
      <vt:lpstr>PowerPoint Presentation</vt:lpstr>
      <vt:lpstr>        To what extent does tourism have a positive impact on the development of an area? </vt:lpstr>
      <vt:lpstr>PowerPoint Presentation</vt:lpstr>
      <vt:lpstr>KEY FACTS </vt:lpstr>
      <vt:lpstr>Terminology that could be used</vt:lpstr>
      <vt:lpstr>PowerPoint Presentation</vt:lpstr>
      <vt:lpstr>TOURISM AND ECONOMIC DEVELOPMENT </vt:lpstr>
      <vt:lpstr>Tourism and TNCs</vt:lpstr>
      <vt:lpstr>PowerPoint Presentation</vt:lpstr>
      <vt:lpstr>Synthesis understanding</vt:lpstr>
      <vt:lpstr>Tourism in Small Island Developing States (SIDs)</vt:lpstr>
      <vt:lpstr>Impacts in small Island states:  Case Study Maldives (LIC)</vt:lpstr>
      <vt:lpstr>Brief overview of Maldives case study</vt:lpstr>
      <vt:lpstr>Maldives case study success criteria: </vt:lpstr>
      <vt:lpstr>Task: use all of the information on the Maldives to create a coogle </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11</cp:revision>
  <dcterms:created xsi:type="dcterms:W3CDTF">2017-09-24T14:03:40Z</dcterms:created>
  <dcterms:modified xsi:type="dcterms:W3CDTF">2017-10-01T13:41:55Z</dcterms:modified>
</cp:coreProperties>
</file>