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57" r:id="rId4"/>
    <p:sldId id="258" r:id="rId5"/>
    <p:sldId id="269" r:id="rId6"/>
    <p:sldId id="270" r:id="rId7"/>
    <p:sldId id="271" r:id="rId8"/>
    <p:sldId id="262" r:id="rId9"/>
    <p:sldId id="259" r:id="rId10"/>
    <p:sldId id="273" r:id="rId11"/>
    <p:sldId id="261" r:id="rId12"/>
    <p:sldId id="263" r:id="rId13"/>
    <p:sldId id="266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/>
    <p:restoredTop sz="73414"/>
  </p:normalViewPr>
  <p:slideViewPr>
    <p:cSldViewPr snapToGrid="0" snapToObjects="1">
      <p:cViewPr varScale="1">
        <p:scale>
          <a:sx n="82" d="100"/>
          <a:sy n="82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CEA00-F5D1-A542-B1F4-8B8743525D02}" type="datetimeFigureOut">
              <a:rPr lang="en-US" smtClean="0"/>
              <a:t>6/8/19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3D767-6D6E-5F4B-A127-40B4000E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8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3D767-6D6E-5F4B-A127-40B4000E2B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6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3D767-6D6E-5F4B-A127-40B4000E2B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5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85DA3-38DD-8749-B01F-64B0F7219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1156A-934C-FA4B-B400-FBB8332F9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61C67-FD65-AD45-A6CC-97C4D94B9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A093-0BDD-554E-9972-296EB6CC06EE}" type="datetimeFigureOut">
              <a:rPr lang="en-US" smtClean="0"/>
              <a:t>6/8/19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2443E-4AA0-134D-AC86-BD5C17CA5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736BC-907A-6E47-B76E-9B531C2F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2296-45A8-EC42-BDA0-8AF5DC694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5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244F-653D-314C-819E-4C6D23E1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A49F0-68C1-9E4D-97EC-04B226A59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9F1E4-22E6-1F49-9432-E4A835A6B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A093-0BDD-554E-9972-296EB6CC06EE}" type="datetimeFigureOut">
              <a:rPr lang="en-US" smtClean="0"/>
              <a:t>6/8/19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0FCCA-F383-BA46-A04E-E4FE12DB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3E97F-70AB-734F-89EE-1C594520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2296-45A8-EC42-BDA0-8AF5DC694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8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1FCD3F-847F-1943-B79F-7CA43C585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A73BD-D6E8-8545-AC09-8B3DBF3B7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F5B33-EF46-8A4D-83D3-49C237F3F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A093-0BDD-554E-9972-296EB6CC06EE}" type="datetimeFigureOut">
              <a:rPr lang="en-US" smtClean="0"/>
              <a:t>6/8/19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1E7C2-060B-1446-922A-82DAA8001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9DEAD-E82E-414B-B00B-645004C2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2296-45A8-EC42-BDA0-8AF5DC694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6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4B012-773F-814E-94E7-F4B280F4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0E26F-D8E1-514D-B847-2B5121643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77D35-7C18-E343-910B-809BE788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A093-0BDD-554E-9972-296EB6CC06EE}" type="datetimeFigureOut">
              <a:rPr lang="en-US" smtClean="0"/>
              <a:t>6/8/19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2B51D-39D8-4441-BF10-D6EE7E5D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C4DF3-66DF-5D4E-BAA7-9F9D0B37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2296-45A8-EC42-BDA0-8AF5DC694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5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2C045-CF62-9548-A1C5-D7B0132B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6486F-A93E-A044-B88A-A1CD259D0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BC7A8-3FCF-DC4D-9D5D-FF98AD7B6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A093-0BDD-554E-9972-296EB6CC06EE}" type="datetimeFigureOut">
              <a:rPr lang="en-US" smtClean="0"/>
              <a:t>6/8/19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F91E3-A528-1040-B590-6DE3852A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58864-186E-9243-A4D1-1AB50B91E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2296-45A8-EC42-BDA0-8AF5DC694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6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B7378-E226-E143-A318-2F04138F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C4547-C73C-5944-A3C6-7580996E2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EA490-A010-9C47-A61E-D9A62ECAB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B64BD-61E6-0644-937B-8DD2D2B2B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A093-0BDD-554E-9972-296EB6CC06EE}" type="datetimeFigureOut">
              <a:rPr lang="en-US" smtClean="0"/>
              <a:t>6/8/19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963AD-99DE-E841-82F3-8A6B61591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8AEE2-BE08-E341-96E3-C1D3E80D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2296-45A8-EC42-BDA0-8AF5DC694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72171-F053-A049-8926-339FF135E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6BF78-31A8-B943-A32D-5245848DF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AFC7E-5108-CE4E-B187-821E28DFE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9E2C41-DED4-3345-A1D8-14A2F3D2F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5F0B1-C0F6-3240-BF62-46C8E3989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8F8417-B2A8-0147-A08C-32DC148B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A093-0BDD-554E-9972-296EB6CC06EE}" type="datetimeFigureOut">
              <a:rPr lang="en-US" smtClean="0"/>
              <a:t>6/8/19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07000C-A831-8340-9B2E-B39923E3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EBA364-1C6F-054E-8CE8-09195E5F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2296-45A8-EC42-BDA0-8AF5DC694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6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36AB-486F-1544-B8D9-71A4BC40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9EC110-ED63-954C-B9C9-96573D3EF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A093-0BDD-554E-9972-296EB6CC06EE}" type="datetimeFigureOut">
              <a:rPr lang="en-US" smtClean="0"/>
              <a:t>6/8/19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84751-0123-764D-AD19-A174157B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F9F13-5FE2-F24B-9C7D-BBE035347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2296-45A8-EC42-BDA0-8AF5DC694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3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58964E-C728-4843-8C54-2D14F798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A093-0BDD-554E-9972-296EB6CC06EE}" type="datetimeFigureOut">
              <a:rPr lang="en-US" smtClean="0"/>
              <a:t>6/8/19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4F733B-173A-F643-85A6-2EE403BC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DD270-AB70-C04C-84D1-967633EC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2296-45A8-EC42-BDA0-8AF5DC694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2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E8BFF-4A67-7547-B58B-5F8053809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40945-7CB0-BC40-BB8F-07B243DC1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34B72-69D9-514B-8CB4-38C09C3C7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478E8-6A73-8C4D-8754-8DB380922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A093-0BDD-554E-9972-296EB6CC06EE}" type="datetimeFigureOut">
              <a:rPr lang="en-US" smtClean="0"/>
              <a:t>6/8/19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8AB91-B1A8-1040-BDB0-7F294AE52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57065-313E-D840-A1C6-AB651D27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2296-45A8-EC42-BDA0-8AF5DC694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04C06-9C69-F844-8DBB-217058A6F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5F3E91-946E-304E-8EE1-4651A859F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E2FDC-F69F-5D48-A581-A95CC04AE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2340F-0424-3A40-B5D0-F4E587B9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A093-0BDD-554E-9972-296EB6CC06EE}" type="datetimeFigureOut">
              <a:rPr lang="en-US" smtClean="0"/>
              <a:t>6/8/19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D0273-C8B0-E642-BC20-2D25BAA5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81BBE-CCCF-EC49-94A1-A3786603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2296-45A8-EC42-BDA0-8AF5DC694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4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BC32CF-5BA1-8148-9BBA-C0FC2821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E9FEA-9F2A-D94A-8967-AFC3E02F0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1D996-566C-B847-940B-67AA760DC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2A093-0BDD-554E-9972-296EB6CC06EE}" type="datetimeFigureOut">
              <a:rPr lang="en-US" smtClean="0"/>
              <a:t>6/8/19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00D07-7585-B340-865F-B5AFED831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75198-2A0A-F544-95A6-0FCEB4CB1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296-45A8-EC42-BDA0-8AF5DC694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2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lifegate.com/people/lifestyle/sustainable-tourism-in-nepa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TU0FR7U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world-asia-4846403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GclHoLRCnho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3F1A-B1F1-1F4D-B2B8-8764BBE06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5076" y="691924"/>
            <a:ext cx="9144000" cy="2387600"/>
          </a:xfrm>
        </p:spPr>
        <p:txBody>
          <a:bodyPr/>
          <a:lstStyle/>
          <a:p>
            <a:r>
              <a:rPr lang="en-US" dirty="0">
                <a:latin typeface="KBSticktoIt Medium" panose="02000603000000000000" pitchFamily="2" charset="0"/>
                <a:ea typeface="KBSticktoIt Medium" panose="02000603000000000000" pitchFamily="2" charset="0"/>
              </a:rPr>
              <a:t>Tourism on Mt Everest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6DD2A6-842D-4C45-9F2B-591CF5531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497" y="3455081"/>
            <a:ext cx="10891157" cy="1655762"/>
          </a:xfrm>
        </p:spPr>
        <p:txBody>
          <a:bodyPr>
            <a:noAutofit/>
          </a:bodyPr>
          <a:lstStyle/>
          <a:p>
            <a:r>
              <a:rPr lang="en-US" sz="2800" b="1" dirty="0"/>
              <a:t>What: </a:t>
            </a:r>
            <a:r>
              <a:rPr lang="en-US" sz="2800" dirty="0"/>
              <a:t>What are the impacts of tourism on Everest and Nepal?</a:t>
            </a:r>
          </a:p>
          <a:p>
            <a:endParaRPr lang="en-US" sz="2800" dirty="0"/>
          </a:p>
          <a:p>
            <a:r>
              <a:rPr lang="en-US" sz="2800" b="1" dirty="0">
                <a:ea typeface="KBSticktoIt Medium" panose="02000603000000000000" pitchFamily="2" charset="0"/>
              </a:rPr>
              <a:t>Why: </a:t>
            </a:r>
            <a:r>
              <a:rPr lang="en-US" sz="2800" dirty="0">
                <a:ea typeface="KBSticktoIt Medium" panose="02000603000000000000" pitchFamily="2" charset="0"/>
                <a:cs typeface="Calibri" panose="020F0502020204030204" pitchFamily="34" charset="0"/>
              </a:rPr>
              <a:t>What are the problems with people visiting Everest and the Nepal region?</a:t>
            </a:r>
            <a:endParaRPr lang="en-US" sz="2800" i="1" dirty="0">
              <a:ea typeface="KBSticktoIt Medium" panose="02000603000000000000" pitchFamily="2" charset="0"/>
              <a:cs typeface="Calibri" panose="020F0502020204030204" pitchFamily="34" charset="0"/>
            </a:endParaRPr>
          </a:p>
          <a:p>
            <a:endParaRPr lang="en-US" sz="2800" i="1" dirty="0">
              <a:ea typeface="KBSticktoIt Medium" panose="02000603000000000000" pitchFamily="2" charset="0"/>
              <a:cs typeface="Calibri" panose="020F0502020204030204" pitchFamily="34" charset="0"/>
            </a:endParaRPr>
          </a:p>
          <a:p>
            <a:r>
              <a:rPr lang="en-US" sz="2800" b="1" dirty="0">
                <a:ea typeface="KBSticktoIt Medium" panose="02000603000000000000" pitchFamily="2" charset="0"/>
                <a:cs typeface="Calibri" panose="020F0502020204030204" pitchFamily="34" charset="0"/>
              </a:rPr>
              <a:t>How: </a:t>
            </a:r>
            <a:r>
              <a:rPr lang="en-US" sz="2800" i="1" dirty="0">
                <a:ea typeface="KBSticktoIt Medium" panose="02000603000000000000" pitchFamily="2" charset="0"/>
                <a:cs typeface="Calibri" panose="020F0502020204030204" pitchFamily="34" charset="0"/>
              </a:rPr>
              <a:t>Collect information on tourism on Everest</a:t>
            </a:r>
          </a:p>
          <a:p>
            <a:r>
              <a:rPr lang="en-US" sz="2800" i="1" dirty="0">
                <a:ea typeface="KBSticktoIt Medium" panose="02000603000000000000" pitchFamily="2" charset="0"/>
                <a:cs typeface="Calibri" panose="020F0502020204030204" pitchFamily="34" charset="0"/>
              </a:rPr>
              <a:t>Create a tourism </a:t>
            </a:r>
            <a:r>
              <a:rPr lang="en-US" sz="2800" b="1" dirty="0"/>
              <a:t>consequences  </a:t>
            </a:r>
            <a:r>
              <a:rPr lang="en-US" sz="2800" i="1" dirty="0">
                <a:ea typeface="KBSticktoIt Medium" panose="02000603000000000000" pitchFamily="2" charset="0"/>
                <a:cs typeface="Calibri" panose="020F0502020204030204" pitchFamily="34" charset="0"/>
              </a:rPr>
              <a:t>map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E7BAD-2929-B34E-A9BF-7E8F30DCA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56" y="95775"/>
            <a:ext cx="2762136" cy="1826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A63946-8E68-FF4F-B2B4-2F29A8DDD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356" y="59645"/>
            <a:ext cx="2822003" cy="1862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4C58E4-E40D-B443-9612-6E7B0B619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690" y="0"/>
            <a:ext cx="2612282" cy="189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89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D57448-2537-D645-8D5D-1410F4BF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Butler model (or tourism life cycle)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9873CEF-36E6-6C45-9CBC-497787824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3905" y="492573"/>
            <a:ext cx="5013378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39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D2C1-D14A-B04E-AC51-E7590A396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306679"/>
            <a:ext cx="11707587" cy="1325563"/>
          </a:xfrm>
        </p:spPr>
        <p:txBody>
          <a:bodyPr/>
          <a:lstStyle/>
          <a:p>
            <a:r>
              <a:rPr lang="en-US" dirty="0">
                <a:latin typeface="KBSticktoIt Medium" panose="02000603000000000000" pitchFamily="2" charset="0"/>
                <a:ea typeface="KBSticktoIt Medium" panose="02000603000000000000" pitchFamily="2" charset="0"/>
              </a:rPr>
              <a:t>Consequence map of tourism on Everest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170ABC5-6149-3F42-B1FC-2531A18855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096530"/>
              </p:ext>
            </p:extLst>
          </p:nvPr>
        </p:nvGraphicFramePr>
        <p:xfrm>
          <a:off x="936171" y="1205139"/>
          <a:ext cx="105156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06466710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956086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With tourism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Without tourism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0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 1 year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1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7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 5 years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164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 20 years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20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086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03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85CBC-4D62-EE4D-A309-DBB912AB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BSticktoIt Medium" panose="02000603000000000000" pitchFamily="2" charset="0"/>
                <a:ea typeface="KBSticktoIt Medium" panose="02000603000000000000" pitchFamily="2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BD5F3-1403-2344-BD8A-FED3719C1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what extent is tourism a good thing for Nepal and the Everest?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F5A1F7-F5AF-0642-9A5C-C5ECF9724EEF}"/>
              </a:ext>
            </a:extLst>
          </p:cNvPr>
          <p:cNvCxnSpPr/>
          <p:nvPr/>
        </p:nvCxnSpPr>
        <p:spPr>
          <a:xfrm>
            <a:off x="1420586" y="3918857"/>
            <a:ext cx="96012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B04A0B6-9DB2-C749-8FF6-C914A40DE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90" y="4266065"/>
            <a:ext cx="1589560" cy="1585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2B14A0-7759-2E47-9717-88ADB11F1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857" y="4326731"/>
            <a:ext cx="1511348" cy="15243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B91513-1192-C341-ACF7-F5EAEF5C5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202" y="230188"/>
            <a:ext cx="1384426" cy="13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41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2625" y="500064"/>
            <a:ext cx="835818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dirty="0">
                <a:solidFill>
                  <a:schemeClr val="tx2">
                    <a:lumMod val="75000"/>
                  </a:schemeClr>
                </a:solidFill>
              </a:rPr>
              <a:t>To what extent has tourism benefitted the Sherpas</a:t>
            </a:r>
          </a:p>
        </p:txBody>
      </p:sp>
      <p:pic>
        <p:nvPicPr>
          <p:cNvPr id="20482" name="Picture 2" descr="http://www.vagabondish.com/wp-content/uploads/2007/06/mount-everest-tra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9219" y="3220024"/>
            <a:ext cx="4762500" cy="3333750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Picture 2" descr="E:\Uni Work\Year Nine\Mountains\Lesson Four - Sherpas\Puja Pictures\puja 3.jpg">
            <a:extLst>
              <a:ext uri="{FF2B5EF4-FFF2-40B4-BE49-F238E27FC236}">
                <a16:creationId xmlns:a16="http://schemas.microsoft.com/office/drawing/2014/main" id="{6F846BE9-FBDD-4640-A7FE-04AFC0C6F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1763" y="3291461"/>
            <a:ext cx="4786312" cy="319087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94D2F4A-A923-B74D-9C03-C4D46EF2574E}"/>
              </a:ext>
            </a:extLst>
          </p:cNvPr>
          <p:cNvCxnSpPr/>
          <p:nvPr/>
        </p:nvCxnSpPr>
        <p:spPr>
          <a:xfrm>
            <a:off x="1255923" y="2379643"/>
            <a:ext cx="100121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73CCD24-C720-AA4B-A062-F8D0D9507163}"/>
              </a:ext>
            </a:extLst>
          </p:cNvPr>
          <p:cNvSpPr txBox="1"/>
          <p:nvPr/>
        </p:nvSpPr>
        <p:spPr>
          <a:xfrm>
            <a:off x="705080" y="2633031"/>
            <a:ext cx="1476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positive impacts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3A8F9-D202-E54A-B4A1-C6F923F270DD}"/>
              </a:ext>
            </a:extLst>
          </p:cNvPr>
          <p:cNvSpPr txBox="1"/>
          <p:nvPr/>
        </p:nvSpPr>
        <p:spPr>
          <a:xfrm>
            <a:off x="9827046" y="2512387"/>
            <a:ext cx="1960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Negatives impacts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ED5962-3C5E-6141-B4F6-08CCA9E15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65" y="694406"/>
            <a:ext cx="1589560" cy="1585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9417FF-1FB8-7842-A8D9-1E9E44FF7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0813" y="694406"/>
            <a:ext cx="1511348" cy="15243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EFB988-650B-7249-9567-BBC69D746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4007" y="1258788"/>
            <a:ext cx="901823" cy="86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7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E32B-B78A-AA45-B498-24D2D63AE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Sustainable tourism on Everest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48B84-9BC6-754E-A2A1-EE0060E03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600" dirty="0">
              <a:hlinkClick r:id="rId2"/>
            </a:endParaRPr>
          </a:p>
          <a:p>
            <a:pPr marL="0" indent="0">
              <a:buNone/>
            </a:pPr>
            <a:endParaRPr lang="en-US" sz="1600" dirty="0">
              <a:hlinkClick r:id="rId2"/>
            </a:endParaRPr>
          </a:p>
          <a:p>
            <a:pPr marL="0" indent="0">
              <a:buNone/>
            </a:pPr>
            <a:r>
              <a:rPr lang="en-US" sz="1600" dirty="0">
                <a:hlinkClick r:id="rId2"/>
              </a:rPr>
              <a:t>https://www.lifegate.com/people/lifestyle/sustainable-tourism-in-nepal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000" dirty="0"/>
              <a:t>Read the above article.  Propose one policy to allow tourism on Everest to be more sustainable. Explain how this policy would allow tourism to be sustainable.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A78C0-1255-8B4C-A837-EE3DE75CA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700" y="260511"/>
            <a:ext cx="3986049" cy="2905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181F0F-4C76-1348-A148-AABD8C235EF0}"/>
              </a:ext>
            </a:extLst>
          </p:cNvPr>
          <p:cNvSpPr txBox="1"/>
          <p:nvPr/>
        </p:nvSpPr>
        <p:spPr>
          <a:xfrm>
            <a:off x="1588171" y="1411718"/>
            <a:ext cx="4711485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Sustainable tourism can be defined as “</a:t>
            </a:r>
            <a:r>
              <a:rPr lang="en-US" b="1" dirty="0"/>
              <a:t>Tourism that takes full account of its current and future economic, social and environmental impacts, addressing the needs of visitors, the industry, the environment and host communities</a:t>
            </a:r>
            <a:r>
              <a:rPr lang="en-US" dirty="0"/>
              <a:t>” (UNWTO, 2004).</a:t>
            </a:r>
          </a:p>
        </p:txBody>
      </p:sp>
    </p:spTree>
    <p:extLst>
      <p:ext uri="{BB962C8B-B14F-4D97-AF65-F5344CB8AC3E}">
        <p14:creationId xmlns:p14="http://schemas.microsoft.com/office/powerpoint/2010/main" val="31084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E612D3-2083-094D-BD08-C3F9FFA19792}"/>
              </a:ext>
            </a:extLst>
          </p:cNvPr>
          <p:cNvSpPr txBox="1"/>
          <p:nvPr/>
        </p:nvSpPr>
        <p:spPr>
          <a:xfrm>
            <a:off x="167640" y="61857"/>
            <a:ext cx="1021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40FF"/>
                </a:solidFill>
                <a:latin typeface="American Typewriter" panose="02090604020004020304" pitchFamily="18" charset="77"/>
                <a:ea typeface="Hiragino Kaku Gothic ProN W3" panose="020B0300000000000000" pitchFamily="34" charset="-128"/>
                <a:cs typeface="Phosphate Inline" panose="02000506050000020004" pitchFamily="2" charset="77"/>
              </a:rPr>
              <a:t>I</a:t>
            </a:r>
            <a:endParaRPr lang="en-US" sz="8000" b="1" dirty="0">
              <a:solidFill>
                <a:srgbClr val="FF40FF"/>
              </a:solidFill>
              <a:latin typeface="American Typewriter" panose="02090604020004020304" pitchFamily="18" charset="77"/>
              <a:ea typeface="Hiragino Kaku Gothic ProN W3" panose="020B0300000000000000" pitchFamily="34" charset="-128"/>
              <a:cs typeface="Phosphate Inline" panose="02000506050000020004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32A55-BA01-D24F-901C-6D250CED9A24}"/>
              </a:ext>
            </a:extLst>
          </p:cNvPr>
          <p:cNvSpPr txBox="1"/>
          <p:nvPr/>
        </p:nvSpPr>
        <p:spPr>
          <a:xfrm>
            <a:off x="273230" y="1394995"/>
            <a:ext cx="809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FFC000"/>
                </a:solidFill>
                <a:latin typeface="American Typewriter" panose="02090604020004020304" pitchFamily="18" charset="77"/>
                <a:ea typeface="Hiragino Kaku Gothic ProN W3" panose="020B0300000000000000" pitchFamily="34" charset="-128"/>
                <a:cs typeface="Phosphate Inline" panose="02000506050000020004" pitchFamily="2" charset="77"/>
              </a:rPr>
              <a:t>D</a:t>
            </a:r>
            <a:endParaRPr lang="en-US" sz="8000" b="1" dirty="0">
              <a:solidFill>
                <a:srgbClr val="FFC000"/>
              </a:solidFill>
              <a:latin typeface="American Typewriter" panose="02090604020004020304" pitchFamily="18" charset="77"/>
              <a:ea typeface="Hiragino Kaku Gothic ProN W3" panose="020B0300000000000000" pitchFamily="34" charset="-128"/>
              <a:cs typeface="Phosphate Inline" panose="02000506050000020004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BE4860-47A3-344E-B37D-FAB6D6FC8289}"/>
              </a:ext>
            </a:extLst>
          </p:cNvPr>
          <p:cNvSpPr txBox="1"/>
          <p:nvPr/>
        </p:nvSpPr>
        <p:spPr>
          <a:xfrm>
            <a:off x="273229" y="2744442"/>
            <a:ext cx="809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00B0F0"/>
                </a:solidFill>
                <a:latin typeface="American Typewriter" panose="02090604020004020304" pitchFamily="18" charset="77"/>
                <a:ea typeface="Hiragino Kaku Gothic ProN W3" panose="020B0300000000000000" pitchFamily="34" charset="-128"/>
                <a:cs typeface="Phosphate Inline" panose="02000506050000020004" pitchFamily="2" charset="77"/>
              </a:rPr>
              <a:t>E</a:t>
            </a:r>
            <a:endParaRPr lang="en-US" sz="8000" b="1" dirty="0">
              <a:solidFill>
                <a:srgbClr val="00B0F0"/>
              </a:solidFill>
              <a:latin typeface="American Typewriter" panose="02090604020004020304" pitchFamily="18" charset="77"/>
              <a:ea typeface="Hiragino Kaku Gothic ProN W3" panose="020B0300000000000000" pitchFamily="34" charset="-128"/>
              <a:cs typeface="Phosphate Inline" panose="02000506050000020004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59AF75-3701-0942-89CD-816CD2023A63}"/>
              </a:ext>
            </a:extLst>
          </p:cNvPr>
          <p:cNvSpPr txBox="1"/>
          <p:nvPr/>
        </p:nvSpPr>
        <p:spPr>
          <a:xfrm>
            <a:off x="167640" y="4076661"/>
            <a:ext cx="931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00B050"/>
                </a:solidFill>
                <a:latin typeface="American Typewriter" panose="02090604020004020304" pitchFamily="18" charset="77"/>
                <a:ea typeface="Hiragino Kaku Gothic ProN W3" panose="020B0300000000000000" pitchFamily="34" charset="-128"/>
                <a:cs typeface="Phosphate Inline" panose="02000506050000020004" pitchFamily="2" charset="77"/>
              </a:rPr>
              <a:t>A</a:t>
            </a:r>
            <a:endParaRPr lang="en-US" sz="8000" b="1" dirty="0">
              <a:solidFill>
                <a:srgbClr val="00B050"/>
              </a:solidFill>
              <a:latin typeface="American Typewriter" panose="02090604020004020304" pitchFamily="18" charset="77"/>
              <a:ea typeface="Hiragino Kaku Gothic ProN W3" panose="020B0300000000000000" pitchFamily="34" charset="-128"/>
              <a:cs typeface="Phosphate Inline" panose="02000506050000020004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3BC68A-18AC-2743-BA9A-AF77321FAC2E}"/>
              </a:ext>
            </a:extLst>
          </p:cNvPr>
          <p:cNvSpPr txBox="1"/>
          <p:nvPr/>
        </p:nvSpPr>
        <p:spPr>
          <a:xfrm>
            <a:off x="212269" y="5409799"/>
            <a:ext cx="931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rgbClr val="7030A0"/>
                </a:solidFill>
                <a:latin typeface="American Typewriter" panose="02090604020004020304" pitchFamily="18" charset="77"/>
                <a:ea typeface="Hiragino Kaku Gothic ProN W3" panose="020B0300000000000000" pitchFamily="34" charset="-128"/>
                <a:cs typeface="Phosphate Inline" panose="02000506050000020004" pitchFamily="2" charset="77"/>
              </a:rPr>
              <a:t>L</a:t>
            </a:r>
            <a:endParaRPr lang="en-US" sz="8000" b="1" dirty="0">
              <a:solidFill>
                <a:srgbClr val="7030A0"/>
              </a:solidFill>
              <a:latin typeface="American Typewriter" panose="02090604020004020304" pitchFamily="18" charset="77"/>
              <a:ea typeface="Hiragino Kaku Gothic ProN W3" panose="020B0300000000000000" pitchFamily="34" charset="-128"/>
              <a:cs typeface="Phosphate Inline" panose="02000506050000020004" pitchFamily="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24FCD5-3ED7-EF40-B3CD-E431DD21F374}"/>
              </a:ext>
            </a:extLst>
          </p:cNvPr>
          <p:cNvSpPr txBox="1"/>
          <p:nvPr/>
        </p:nvSpPr>
        <p:spPr>
          <a:xfrm>
            <a:off x="1188717" y="381477"/>
            <a:ext cx="3784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40FF"/>
                </a:solidFill>
                <a:latin typeface="Century Gothic" panose="020B0502020202020204" pitchFamily="34" charset="0"/>
              </a:rPr>
              <a:t>Identify</a:t>
            </a:r>
            <a:r>
              <a:rPr lang="en-GB" sz="2000" dirty="0">
                <a:latin typeface="Century Gothic" panose="020B0502020202020204" pitchFamily="34" charset="0"/>
              </a:rPr>
              <a:t> – What can you see in the photo?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B8684-CC0F-224B-A67A-371B7EBC417A}"/>
              </a:ext>
            </a:extLst>
          </p:cNvPr>
          <p:cNvSpPr txBox="1"/>
          <p:nvPr/>
        </p:nvSpPr>
        <p:spPr>
          <a:xfrm>
            <a:off x="1188718" y="1638933"/>
            <a:ext cx="3784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9300"/>
                </a:solidFill>
                <a:latin typeface="Century Gothic" panose="020B0502020202020204" pitchFamily="34" charset="0"/>
              </a:rPr>
              <a:t>Describe</a:t>
            </a:r>
            <a:r>
              <a:rPr lang="en-GB" sz="2000" b="1" dirty="0">
                <a:solidFill>
                  <a:srgbClr val="FF40FF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– What is the problem that exists here?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58E91B-C3A0-F147-8C33-E1975917A5A4}"/>
              </a:ext>
            </a:extLst>
          </p:cNvPr>
          <p:cNvSpPr txBox="1"/>
          <p:nvPr/>
        </p:nvSpPr>
        <p:spPr>
          <a:xfrm>
            <a:off x="1188719" y="2882942"/>
            <a:ext cx="3784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Explain</a:t>
            </a:r>
            <a:r>
              <a:rPr lang="en-GB" sz="2000" dirty="0">
                <a:latin typeface="Century Gothic" panose="020B0502020202020204" pitchFamily="34" charset="0"/>
              </a:rPr>
              <a:t> – Why do you think the problem has happened? What has </a:t>
            </a:r>
            <a:r>
              <a:rPr lang="en-GB" sz="2000" b="1" dirty="0">
                <a:latin typeface="Century Gothic" panose="020B0502020202020204" pitchFamily="34" charset="0"/>
              </a:rPr>
              <a:t>caused</a:t>
            </a:r>
            <a:r>
              <a:rPr lang="en-GB" sz="2000" dirty="0">
                <a:latin typeface="Century Gothic" panose="020B0502020202020204" pitchFamily="34" charset="0"/>
              </a:rPr>
              <a:t> it?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ED44FC-4E98-9A4D-A5AC-50C2955C98DF}"/>
              </a:ext>
            </a:extLst>
          </p:cNvPr>
          <p:cNvSpPr txBox="1"/>
          <p:nvPr/>
        </p:nvSpPr>
        <p:spPr>
          <a:xfrm>
            <a:off x="1188719" y="4086360"/>
            <a:ext cx="3784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Apply</a:t>
            </a:r>
            <a:r>
              <a:rPr lang="en-GB" sz="2000" dirty="0">
                <a:latin typeface="Century Gothic" panose="020B0502020202020204" pitchFamily="34" charset="0"/>
              </a:rPr>
              <a:t> – What are the possible solutions to the problem? Are some more </a:t>
            </a:r>
            <a:r>
              <a:rPr lang="en-GB" sz="2000" b="1" dirty="0">
                <a:latin typeface="Century Gothic" panose="020B0502020202020204" pitchFamily="34" charset="0"/>
              </a:rPr>
              <a:t>sustainable</a:t>
            </a:r>
            <a:r>
              <a:rPr lang="en-GB" sz="2000" dirty="0">
                <a:latin typeface="Century Gothic" panose="020B0502020202020204" pitchFamily="34" charset="0"/>
              </a:rPr>
              <a:t> than others?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612036-423E-BC41-A583-0B680C107EF0}"/>
              </a:ext>
            </a:extLst>
          </p:cNvPr>
          <p:cNvSpPr txBox="1"/>
          <p:nvPr/>
        </p:nvSpPr>
        <p:spPr>
          <a:xfrm>
            <a:off x="1188719" y="5584107"/>
            <a:ext cx="3784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Link</a:t>
            </a:r>
            <a:r>
              <a:rPr lang="en-GB" sz="2000" dirty="0">
                <a:latin typeface="Century Gothic" panose="020B0502020202020204" pitchFamily="34" charset="0"/>
              </a:rPr>
              <a:t> – Is this issue an example of </a:t>
            </a:r>
            <a:r>
              <a:rPr lang="en-GB" sz="2000" b="1" dirty="0">
                <a:latin typeface="Century Gothic" panose="020B0502020202020204" pitchFamily="34" charset="0"/>
              </a:rPr>
              <a:t>human</a:t>
            </a:r>
            <a:r>
              <a:rPr lang="en-GB" sz="2000" dirty="0">
                <a:latin typeface="Century Gothic" panose="020B0502020202020204" pitchFamily="34" charset="0"/>
              </a:rPr>
              <a:t> or </a:t>
            </a:r>
            <a:r>
              <a:rPr lang="en-GB" sz="2000" b="1" dirty="0">
                <a:latin typeface="Century Gothic" panose="020B0502020202020204" pitchFamily="34" charset="0"/>
              </a:rPr>
              <a:t>physical</a:t>
            </a:r>
            <a:r>
              <a:rPr lang="en-GB" sz="2000" dirty="0">
                <a:latin typeface="Century Gothic" panose="020B0502020202020204" pitchFamily="34" charset="0"/>
              </a:rPr>
              <a:t> geography?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F106CD-0DCC-DC41-BDA2-9CA7DE007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107" y="735420"/>
            <a:ext cx="65786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7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A1397-F915-734E-B243-6076E937A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Why visit?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B84ABB-9E3C-9444-8361-6169AEE2D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19" y="1325563"/>
            <a:ext cx="6751645" cy="3652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2B9762-BEC3-C748-A353-61D8ABCFFBE0}"/>
              </a:ext>
            </a:extLst>
          </p:cNvPr>
          <p:cNvSpPr txBox="1"/>
          <p:nvPr/>
        </p:nvSpPr>
        <p:spPr>
          <a:xfrm>
            <a:off x="7035283" y="1325563"/>
            <a:ext cx="453467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Why do people visit Mt Everest? </a:t>
            </a:r>
          </a:p>
          <a:p>
            <a:endParaRPr lang="en-US" sz="2800" dirty="0"/>
          </a:p>
          <a:p>
            <a:r>
              <a:rPr lang="en-US" sz="2800" dirty="0"/>
              <a:t>List as many reasons as you can think of. Can you categorize them? </a:t>
            </a:r>
          </a:p>
          <a:p>
            <a:endParaRPr lang="en-US" sz="2800" dirty="0"/>
          </a:p>
          <a:p>
            <a:r>
              <a:rPr lang="en-US" sz="2800" dirty="0"/>
              <a:t>What reasons do you think have lead to the growth in numbers of people visiting Everest over the past 20 years?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54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1796-398F-7049-8B16-5B00D29F1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KBSticktoIt Medium" panose="02000603000000000000" pitchFamily="2" charset="0"/>
                <a:ea typeface="KBSticktoIt Medium" panose="02000603000000000000" pitchFamily="2" charset="0"/>
              </a:rPr>
              <a:t>Think:  What are the problems with people visiting Everest and the Nepal region?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859C83-F461-C548-9EE2-B22A52C6C8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096424"/>
              </p:ext>
            </p:extLst>
          </p:nvPr>
        </p:nvGraphicFramePr>
        <p:xfrm>
          <a:off x="838200" y="1825624"/>
          <a:ext cx="10756900" cy="3373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8450">
                  <a:extLst>
                    <a:ext uri="{9D8B030D-6E8A-4147-A177-3AD203B41FA5}">
                      <a16:colId xmlns:a16="http://schemas.microsoft.com/office/drawing/2014/main" val="3987283062"/>
                    </a:ext>
                  </a:extLst>
                </a:gridCol>
                <a:gridCol w="5378450">
                  <a:extLst>
                    <a:ext uri="{9D8B030D-6E8A-4147-A177-3AD203B41FA5}">
                      <a16:colId xmlns:a16="http://schemas.microsoft.com/office/drawing/2014/main" val="1747174217"/>
                    </a:ext>
                  </a:extLst>
                </a:gridCol>
              </a:tblGrid>
              <a:tr h="384176">
                <a:tc>
                  <a:txBody>
                    <a:bodyPr/>
                    <a:lstStyle/>
                    <a:p>
                      <a:r>
                        <a:rPr lang="en-US" dirty="0"/>
                        <a:t>Positive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425697"/>
                  </a:ext>
                </a:extLst>
              </a:tr>
              <a:tr h="7473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202715"/>
                  </a:ext>
                </a:extLst>
              </a:tr>
              <a:tr h="7473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51895"/>
                  </a:ext>
                </a:extLst>
              </a:tr>
              <a:tr h="7473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297480"/>
                  </a:ext>
                </a:extLst>
              </a:tr>
              <a:tr h="7473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21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9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5A1BA-3622-7E4A-BB51-C72D150CE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47" y="387951"/>
            <a:ext cx="10515600" cy="1325563"/>
          </a:xfrm>
        </p:spPr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Current Geography in the news…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4C6553-EFBE-8240-BFF7-10226389E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0129" y="1825625"/>
            <a:ext cx="755174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FF4178-9B91-D04C-896B-6AC67E973D01}"/>
              </a:ext>
            </a:extLst>
          </p:cNvPr>
          <p:cNvSpPr txBox="1"/>
          <p:nvPr/>
        </p:nvSpPr>
        <p:spPr>
          <a:xfrm>
            <a:off x="8725547" y="5160936"/>
            <a:ext cx="297567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GEOGRAPHY KEY TERM:</a:t>
            </a:r>
          </a:p>
          <a:p>
            <a:r>
              <a:rPr lang="en-US" dirty="0"/>
              <a:t>Carrying Capacity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4D306-DDCA-D742-9622-66BF8354E4D0}"/>
              </a:ext>
            </a:extLst>
          </p:cNvPr>
          <p:cNvSpPr/>
          <p:nvPr/>
        </p:nvSpPr>
        <p:spPr>
          <a:xfrm>
            <a:off x="298961" y="6308209"/>
            <a:ext cx="508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www.youtube.com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watch?v</a:t>
            </a:r>
            <a:r>
              <a:rPr lang="en-US" dirty="0">
                <a:hlinkClick r:id="rId4"/>
              </a:rPr>
              <a:t>=TTU0FR7UMp4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3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8179E-F1A6-0740-B4E8-BC0E878C4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61" y="0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dearJoe 5 CASUAL PRO" panose="02000000000000000000" pitchFamily="2" charset="0"/>
              </a:rPr>
              <a:t>Information race: </a:t>
            </a:r>
            <a:r>
              <a:rPr lang="en-US" b="1" dirty="0"/>
              <a:t>Everest through the eyes of a Sherpa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AEA14-345F-8441-A525-E2C3BF3B3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61" y="1413898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00D97-631A-5E4B-9AF2-1A085B067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01" y="662781"/>
            <a:ext cx="3080645" cy="1968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8EE2FF-819E-BF4E-AA0F-C53CFE83D7F8}"/>
              </a:ext>
            </a:extLst>
          </p:cNvPr>
          <p:cNvSpPr txBox="1"/>
          <p:nvPr/>
        </p:nvSpPr>
        <p:spPr>
          <a:xfrm>
            <a:off x="3239146" y="805590"/>
            <a:ext cx="86725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people have died trying to climb Everest this year?    ­­­­­­­­­­­­___________________</a:t>
            </a:r>
          </a:p>
          <a:p>
            <a:r>
              <a:rPr lang="en-US" dirty="0"/>
              <a:t>How many times has the Sherpa, Kami Rita Sherpa, climbed Everest? _________________</a:t>
            </a:r>
          </a:p>
          <a:p>
            <a:r>
              <a:rPr lang="en-US" dirty="0"/>
              <a:t> Above what altitude do you normally need supplementary oxygen? __________________</a:t>
            </a:r>
          </a:p>
          <a:p>
            <a:r>
              <a:rPr lang="en-US" dirty="0"/>
              <a:t> What are some of the reasons for the high death toll on Everest this season? ____________________________________________________________________________________________________________________________________________________</a:t>
            </a:r>
          </a:p>
          <a:p>
            <a:r>
              <a:rPr lang="en-US" dirty="0"/>
              <a:t>How tall is Everest? _________________</a:t>
            </a:r>
          </a:p>
          <a:p>
            <a:r>
              <a:rPr lang="en-US" dirty="0"/>
              <a:t> What do the Sherpas do on the expedition? ________________________</a:t>
            </a:r>
          </a:p>
          <a:p>
            <a:r>
              <a:rPr lang="en-US" dirty="0"/>
              <a:t> How long is the Everest Climbing season? _________________________</a:t>
            </a:r>
          </a:p>
          <a:p>
            <a:r>
              <a:rPr lang="en-US" dirty="0"/>
              <a:t> What does the Tibetan word for Everest, </a:t>
            </a:r>
            <a:r>
              <a:rPr lang="en-US" dirty="0" err="1"/>
              <a:t>Chomolungma</a:t>
            </a:r>
            <a:r>
              <a:rPr lang="en-US" dirty="0"/>
              <a:t>,  mean?____________________</a:t>
            </a:r>
          </a:p>
          <a:p>
            <a:r>
              <a:rPr lang="en-US" dirty="0"/>
              <a:t> How much do Sherpa guides earn in a season? Between __________________________</a:t>
            </a:r>
          </a:p>
          <a:p>
            <a:r>
              <a:rPr lang="en-US" dirty="0"/>
              <a:t> How many climbing permits were issued on the Nepal side of Everest? _______________</a:t>
            </a:r>
          </a:p>
          <a:p>
            <a:r>
              <a:rPr lang="en-US" dirty="0"/>
              <a:t> How much do tour companies charge visitors for climbing Everest? $_______________</a:t>
            </a:r>
          </a:p>
          <a:p>
            <a:r>
              <a:rPr lang="en-US" dirty="0"/>
              <a:t> How much does the Nepalese government make as a fee for each person climbing Everest? $_________________</a:t>
            </a:r>
          </a:p>
          <a:p>
            <a:r>
              <a:rPr lang="en-US" dirty="0"/>
              <a:t> How many Sherpas were killed in an icefall in 2014? _______________________</a:t>
            </a:r>
          </a:p>
          <a:p>
            <a:r>
              <a:rPr lang="en-US" dirty="0"/>
              <a:t> How much compensation did the Nepalese government offer the Sherpas families affected by the icefall? $_______________________</a:t>
            </a: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www.bbc.com</a:t>
            </a:r>
            <a:r>
              <a:rPr lang="en-US" dirty="0">
                <a:hlinkClick r:id="rId3"/>
              </a:rPr>
              <a:t>/news/world-asia-48464030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C9323-974E-7E45-9FCB-2F467104D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3" y="2897428"/>
            <a:ext cx="3163483" cy="196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2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A4F47-B134-854F-9B67-A06CD040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Everest information race answers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B8B54-243E-7443-A41F-5C9BFEC93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234" y="1253331"/>
            <a:ext cx="51816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How many people have died trying to climb Everest this year?    </a:t>
            </a:r>
            <a:r>
              <a:rPr lang="en-US" dirty="0">
                <a:solidFill>
                  <a:srgbClr val="C00000"/>
                </a:solidFill>
              </a:rPr>
              <a:t>11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How many times has the Sherpa, Kami Rita Sherpa, climbed Everest? </a:t>
            </a:r>
            <a:r>
              <a:rPr lang="en-US" dirty="0">
                <a:solidFill>
                  <a:srgbClr val="C00000"/>
                </a:solidFill>
              </a:rPr>
              <a:t>24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Above what altitude do you normally need supplementary oxygen? </a:t>
            </a:r>
            <a:r>
              <a:rPr lang="en-US" dirty="0">
                <a:solidFill>
                  <a:srgbClr val="C00000"/>
                </a:solidFill>
              </a:rPr>
              <a:t>7000m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/>
              <a:t>What are some of the reasons for the high death toll on Everest this season? </a:t>
            </a:r>
            <a:r>
              <a:rPr lang="en-US" dirty="0">
                <a:solidFill>
                  <a:srgbClr val="C00000"/>
                </a:solidFill>
              </a:rPr>
              <a:t>Overcrowding, bad weather and a record number of permits and an increase in inexperienced climbers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How tall is Everest? </a:t>
            </a:r>
            <a:r>
              <a:rPr lang="en-US" dirty="0">
                <a:solidFill>
                  <a:srgbClr val="C00000"/>
                </a:solidFill>
              </a:rPr>
              <a:t>8,848 m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What do the Sherpas do on the expedition</a:t>
            </a:r>
            <a:r>
              <a:rPr lang="en-US" dirty="0">
                <a:solidFill>
                  <a:srgbClr val="C00000"/>
                </a:solidFill>
              </a:rPr>
              <a:t>? Carry gear, navigate, support climbers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How long is the Everest Climbing season? </a:t>
            </a:r>
            <a:r>
              <a:rPr lang="en-US" dirty="0">
                <a:solidFill>
                  <a:srgbClr val="C00000"/>
                </a:solidFill>
              </a:rPr>
              <a:t>3 months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1875B-BC58-4942-A624-DEEE39861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53331"/>
            <a:ext cx="51816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What does the Tibetan word for Everest, </a:t>
            </a:r>
            <a:r>
              <a:rPr lang="en-US" dirty="0" err="1"/>
              <a:t>Chomolungma</a:t>
            </a:r>
            <a:r>
              <a:rPr lang="en-US" dirty="0"/>
              <a:t>, mean? </a:t>
            </a:r>
            <a:r>
              <a:rPr lang="en-US" dirty="0" err="1">
                <a:solidFill>
                  <a:srgbClr val="C00000"/>
                </a:solidFill>
              </a:rPr>
              <a:t>Godesss</a:t>
            </a:r>
            <a:r>
              <a:rPr lang="en-US" dirty="0">
                <a:solidFill>
                  <a:srgbClr val="C00000"/>
                </a:solidFill>
              </a:rPr>
              <a:t> mother of the world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How much do Sherpa guides earn in a season? </a:t>
            </a:r>
            <a:r>
              <a:rPr lang="en-US" dirty="0">
                <a:solidFill>
                  <a:srgbClr val="C00000"/>
                </a:solidFill>
              </a:rPr>
              <a:t>Between $5000 and $8000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/>
              <a:t>How many climbing permits were issued on the Nepal side of Everest? </a:t>
            </a:r>
            <a:r>
              <a:rPr lang="en-US" dirty="0">
                <a:solidFill>
                  <a:srgbClr val="C00000"/>
                </a:solidFill>
              </a:rPr>
              <a:t>381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How much do tour companies charge visitors for climbing Everest? </a:t>
            </a:r>
            <a:r>
              <a:rPr lang="en-US" dirty="0">
                <a:solidFill>
                  <a:srgbClr val="C00000"/>
                </a:solidFill>
              </a:rPr>
              <a:t>$30,000 to $130,000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How much does the Nepalese government make as a fee for each person climbing Everest? </a:t>
            </a:r>
            <a:r>
              <a:rPr lang="en-US" dirty="0">
                <a:solidFill>
                  <a:srgbClr val="C00000"/>
                </a:solidFill>
              </a:rPr>
              <a:t>$11,000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/>
              <a:t>How many Sherpas were killed in an icefall in 2014? </a:t>
            </a:r>
            <a:r>
              <a:rPr lang="en-US" dirty="0">
                <a:solidFill>
                  <a:srgbClr val="C00000"/>
                </a:solidFill>
              </a:rPr>
              <a:t>16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How much compensation did the Nepalese government offer the Sherpas families affected by the icefall? </a:t>
            </a:r>
            <a:r>
              <a:rPr lang="en-US" dirty="0">
                <a:solidFill>
                  <a:srgbClr val="C00000"/>
                </a:solidFill>
              </a:rPr>
              <a:t>$400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5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537FC1-A283-5C48-BF54-6FFC85421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KBSticktoIt Medium" panose="02000603000000000000" pitchFamily="2" charset="0"/>
                <a:ea typeface="KBSticktoIt Medium" panose="02000603000000000000" pitchFamily="2" charset="0"/>
              </a:rPr>
              <a:t>What are the problems with people visiting Everest and the Nepal region?</a:t>
            </a:r>
            <a:endParaRPr lang="en-US" dirty="0"/>
          </a:p>
        </p:txBody>
      </p:sp>
      <p:pic>
        <p:nvPicPr>
          <p:cNvPr id="8" name="Content Placeholder 7">
            <a:hlinkClick r:id="rId2"/>
            <a:extLst>
              <a:ext uri="{FF2B5EF4-FFF2-40B4-BE49-F238E27FC236}">
                <a16:creationId xmlns:a16="http://schemas.microsoft.com/office/drawing/2014/main" id="{D37786FB-ECA5-0B48-8E41-A232464532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511377"/>
            <a:ext cx="5181600" cy="2979833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15848A-5E58-4F4C-8C0C-F0F93794ED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​While watching the video to the left make notes 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-What is the Everest region like and why do </a:t>
            </a:r>
            <a:r>
              <a:rPr lang="en-US"/>
              <a:t>people visit? </a:t>
            </a:r>
            <a:br>
              <a:rPr lang="en-US" dirty="0"/>
            </a:br>
            <a:r>
              <a:rPr lang="en-US" dirty="0"/>
              <a:t>- What the positive impacts of tourism? </a:t>
            </a:r>
            <a:br>
              <a:rPr lang="en-US" dirty="0"/>
            </a:br>
            <a:r>
              <a:rPr lang="en-US" dirty="0"/>
              <a:t>-What are the negative impact of tourism?</a:t>
            </a:r>
            <a:br>
              <a:rPr lang="en-US" dirty="0"/>
            </a:br>
            <a:br>
              <a:rPr lang="en-US" dirty="0"/>
            </a:br>
            <a:r>
              <a:rPr lang="en-US" b="1" u="sng" dirty="0"/>
              <a:t>Extension</a:t>
            </a:r>
            <a:r>
              <a:rPr lang="en-US" dirty="0"/>
              <a:t>: can you categories these into social, economic and environmental impacts? </a:t>
            </a:r>
          </a:p>
        </p:txBody>
      </p:sp>
    </p:spTree>
    <p:extLst>
      <p:ext uri="{BB962C8B-B14F-4D97-AF65-F5344CB8AC3E}">
        <p14:creationId xmlns:p14="http://schemas.microsoft.com/office/powerpoint/2010/main" val="149679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B8767-60A5-9346-BB1E-25978E24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2609F4-657F-884C-A2BA-345E99851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3362" y="191488"/>
            <a:ext cx="2247900" cy="2235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F37AD7-BB64-184A-8284-28FE047B2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314" y="204188"/>
            <a:ext cx="2235200" cy="222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4ADC32-D735-8D41-ACFE-B8F9F0D18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952" y="204269"/>
            <a:ext cx="2374900" cy="2273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AB62CF-AF30-F74C-B36C-44CC5449C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738" y="365125"/>
            <a:ext cx="2273300" cy="218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960058-D1D1-434F-B210-789D3B105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738" y="3612502"/>
            <a:ext cx="2197100" cy="2133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407195-FFF2-554A-9AC1-F326C8CEE6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2952" y="3422002"/>
            <a:ext cx="2286000" cy="2324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46E022-3A48-2040-8FE3-CC8F86E1E2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0864" y="3465464"/>
            <a:ext cx="2324100" cy="2311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A01D00-21CB-974B-B0ED-1C06A899BF2D}"/>
              </a:ext>
            </a:extLst>
          </p:cNvPr>
          <p:cNvSpPr txBox="1"/>
          <p:nvPr/>
        </p:nvSpPr>
        <p:spPr>
          <a:xfrm>
            <a:off x="9144000" y="3265714"/>
            <a:ext cx="2367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these QR codes to add to your detail on the impact of tourism in Everest…. </a:t>
            </a:r>
          </a:p>
        </p:txBody>
      </p:sp>
    </p:spTree>
    <p:extLst>
      <p:ext uri="{BB962C8B-B14F-4D97-AF65-F5344CB8AC3E}">
        <p14:creationId xmlns:p14="http://schemas.microsoft.com/office/powerpoint/2010/main" val="3811604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466</Words>
  <Application>Microsoft Macintosh PowerPoint</Application>
  <PresentationFormat>Widescreen</PresentationFormat>
  <Paragraphs>110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American Typewriter</vt:lpstr>
      <vt:lpstr>Arial</vt:lpstr>
      <vt:lpstr>Calibri</vt:lpstr>
      <vt:lpstr>Calibri Light</vt:lpstr>
      <vt:lpstr>Century Gothic</vt:lpstr>
      <vt:lpstr>dearJoe 5 CASUAL PRO</vt:lpstr>
      <vt:lpstr>KBSticktoIt Medium</vt:lpstr>
      <vt:lpstr>Office Theme</vt:lpstr>
      <vt:lpstr>Tourism on Mt Everest </vt:lpstr>
      <vt:lpstr>PowerPoint Presentation</vt:lpstr>
      <vt:lpstr>Why visit? </vt:lpstr>
      <vt:lpstr>Think:  What are the problems with people visiting Everest and the Nepal region?</vt:lpstr>
      <vt:lpstr>Current Geography in the news…</vt:lpstr>
      <vt:lpstr>Information race: Everest through the eyes of a Sherpa </vt:lpstr>
      <vt:lpstr>Everest information race answers   </vt:lpstr>
      <vt:lpstr>What are the problems with people visiting Everest and the Nepal region?</vt:lpstr>
      <vt:lpstr>PowerPoint Presentation</vt:lpstr>
      <vt:lpstr>The Butler model (or tourism life cycle)</vt:lpstr>
      <vt:lpstr>Consequence map of tourism on Everest </vt:lpstr>
      <vt:lpstr>Conclusion</vt:lpstr>
      <vt:lpstr>PowerPoint Presentation</vt:lpstr>
      <vt:lpstr>Sustainable tourism on Everest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Tourism on Mt Everest </dc:title>
  <dc:creator>Anna Bennett</dc:creator>
  <cp:lastModifiedBy>Anna Bennett</cp:lastModifiedBy>
  <cp:revision>1</cp:revision>
  <dcterms:created xsi:type="dcterms:W3CDTF">2019-06-09T11:35:51Z</dcterms:created>
  <dcterms:modified xsi:type="dcterms:W3CDTF">2019-06-09T11:41:36Z</dcterms:modified>
</cp:coreProperties>
</file>