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68" r:id="rId4"/>
    <p:sldId id="257" r:id="rId5"/>
    <p:sldId id="266" r:id="rId6"/>
    <p:sldId id="260" r:id="rId7"/>
    <p:sldId id="263" r:id="rId8"/>
    <p:sldId id="267" r:id="rId9"/>
    <p:sldId id="265" r:id="rId10"/>
    <p:sldId id="269" r:id="rId11"/>
    <p:sldId id="258" r:id="rId12"/>
    <p:sldId id="25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5"/>
    <p:restoredTop sz="94599"/>
  </p:normalViewPr>
  <p:slideViewPr>
    <p:cSldViewPr snapToGrid="0" snapToObjects="1">
      <p:cViewPr varScale="1">
        <p:scale>
          <a:sx n="110" d="100"/>
          <a:sy n="110" d="100"/>
        </p:scale>
        <p:origin x="184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73716-5696-7142-BBC2-9BAAE7557F76}" type="datetimeFigureOut">
              <a:rPr lang="en-US" smtClean="0"/>
              <a:t>8/19/17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82AD3-3137-6446-BE33-4A177B3C2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191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73716-5696-7142-BBC2-9BAAE7557F76}" type="datetimeFigureOut">
              <a:rPr lang="en-US" smtClean="0"/>
              <a:t>8/19/17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82AD3-3137-6446-BE33-4A177B3C2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690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73716-5696-7142-BBC2-9BAAE7557F76}" type="datetimeFigureOut">
              <a:rPr lang="en-US" smtClean="0"/>
              <a:t>8/19/17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82AD3-3137-6446-BE33-4A177B3C2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909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73716-5696-7142-BBC2-9BAAE7557F76}" type="datetimeFigureOut">
              <a:rPr lang="en-US" smtClean="0"/>
              <a:t>8/19/17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82AD3-3137-6446-BE33-4A177B3C2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300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73716-5696-7142-BBC2-9BAAE7557F76}" type="datetimeFigureOut">
              <a:rPr lang="en-US" smtClean="0"/>
              <a:t>8/19/17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82AD3-3137-6446-BE33-4A177B3C2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326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73716-5696-7142-BBC2-9BAAE7557F76}" type="datetimeFigureOut">
              <a:rPr lang="en-US" smtClean="0"/>
              <a:t>8/19/17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82AD3-3137-6446-BE33-4A177B3C2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952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73716-5696-7142-BBC2-9BAAE7557F76}" type="datetimeFigureOut">
              <a:rPr lang="en-US" smtClean="0"/>
              <a:t>8/19/17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82AD3-3137-6446-BE33-4A177B3C2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305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73716-5696-7142-BBC2-9BAAE7557F76}" type="datetimeFigureOut">
              <a:rPr lang="en-US" smtClean="0"/>
              <a:t>8/19/17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82AD3-3137-6446-BE33-4A177B3C2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263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73716-5696-7142-BBC2-9BAAE7557F76}" type="datetimeFigureOut">
              <a:rPr lang="en-US" smtClean="0"/>
              <a:t>8/19/17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82AD3-3137-6446-BE33-4A177B3C2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44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73716-5696-7142-BBC2-9BAAE7557F76}" type="datetimeFigureOut">
              <a:rPr lang="en-US" smtClean="0"/>
              <a:t>8/19/17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82AD3-3137-6446-BE33-4A177B3C2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950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73716-5696-7142-BBC2-9BAAE7557F76}" type="datetimeFigureOut">
              <a:rPr lang="en-US" smtClean="0"/>
              <a:t>8/19/17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82AD3-3137-6446-BE33-4A177B3C2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885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73716-5696-7142-BBC2-9BAAE7557F76}" type="datetimeFigureOut">
              <a:rPr lang="en-US" smtClean="0"/>
              <a:t>8/19/17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82AD3-3137-6446-BE33-4A177B3C2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593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nfogr.am/" TargetMode="External"/><Relationship Id="rId3" Type="http://schemas.openxmlformats.org/officeDocument/2006/relationships/hyperlink" Target="https://piktochart.com/?gclid=CjwKEAjw8OLGBRCklJalqKHzjQ0SJACP4BHrG3WKk0ybACSNjUJqZZK_hlTAhpogNSaewzVjfSaFDhoCjD_w_wcB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ted.com/talks/hans_and_ola_rosling_how_not_to_be_ignorant_about_the_world" TargetMode="Externa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Answer these questions: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9610" y="1196974"/>
            <a:ext cx="10515600" cy="5306696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</a:rPr>
              <a:t>How did the number of deaths from natural resources per year change in the last century? </a:t>
            </a:r>
          </a:p>
          <a:p>
            <a:pPr marL="0" indent="0">
              <a:buNone/>
            </a:pPr>
            <a:r>
              <a:rPr lang="en-US" dirty="0" smtClean="0"/>
              <a:t>A</a:t>
            </a:r>
            <a:r>
              <a:rPr lang="en-US" dirty="0" smtClean="0"/>
              <a:t>: Doubled 	      B: remained the same		C: Decreased to half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2. How many  years have 30- year old women spent in school . </a:t>
            </a:r>
            <a:r>
              <a:rPr lang="en-US" i="1" dirty="0">
                <a:solidFill>
                  <a:srgbClr val="0070C0"/>
                </a:solidFill>
              </a:rPr>
              <a:t>Male average is 8</a:t>
            </a:r>
          </a:p>
          <a:p>
            <a:pPr marL="0" indent="0">
              <a:buNone/>
            </a:pPr>
            <a:r>
              <a:rPr lang="en-US" dirty="0" smtClean="0"/>
              <a:t>A</a:t>
            </a:r>
            <a:r>
              <a:rPr lang="en-US" dirty="0" smtClean="0"/>
              <a:t>: 3 years	B: 5 years		C: 7 years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3: In the last 20 years, how did the percentage of people living in extreme poverty change? </a:t>
            </a:r>
          </a:p>
          <a:p>
            <a:pPr marL="0" indent="0">
              <a:buNone/>
            </a:pPr>
            <a:r>
              <a:rPr lang="en-US" dirty="0" smtClean="0"/>
              <a:t>A</a:t>
            </a:r>
            <a:r>
              <a:rPr lang="en-US" dirty="0" smtClean="0"/>
              <a:t>: doubled 		B: Remained the same		C: Almost halved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4: What percentage of the world’s one year old children are vaccinated against measles?</a:t>
            </a:r>
          </a:p>
          <a:p>
            <a:pPr marL="0" indent="0">
              <a:buNone/>
            </a:pPr>
            <a:r>
              <a:rPr lang="en-US" dirty="0" smtClean="0"/>
              <a:t>A</a:t>
            </a:r>
            <a:r>
              <a:rPr lang="en-US" dirty="0" smtClean="0"/>
              <a:t>: 20			B: 50 			C: 80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3265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Infographic making 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https://infogr.am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https://piktochart.com/?gclid=CjwKEAjw8OLGBRCklJalqKHzjQ0SJACP4BHrG3WKk0ybACSNjUJqZZK_hlTAhpogNSaewzVjfSaFDhoCjD_w_wcB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56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010" y="173195"/>
            <a:ext cx="11186160" cy="132556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Examine Africa Infographic. How could someone get a misleading impression about development African countries from this image.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273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image03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38150" y="1864014"/>
            <a:ext cx="5459730" cy="5032375"/>
          </a:xfrm>
          <a:prstGeom prst="rect">
            <a:avLst/>
          </a:prstGeom>
          <a:ln/>
        </p:spPr>
      </p:pic>
      <p:pic>
        <p:nvPicPr>
          <p:cNvPr id="1026" name="Picture 2" descr="https://lh4.googleusercontent.com/kLsvAJbZ-IRdSHgaaXOZpBKNruC0kkrTUocO8edB0DVOmrF6s-znN1nSFvHJl4z-mnB6OQZv2LXmJYDDQXpWBtbn_zokA-TDX9jQ8Us6_GYEOiKDo1MHixULAJz32hqDMvtEOnB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990" y="1562735"/>
            <a:ext cx="3977640" cy="533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4.googleusercontent.com/4gnsLGHL46PfUbsDrPqQNxTOD6XVQ9FfY9N7MSq6IQ_hP3UwLIEY_8FBnntMr4sjGLduWN41m9TIf81wfolH98zvdhR7IBcm_WPZx5DXQE7wTOnbcn6HWJjJVrKeTSXpVJzwRF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173576"/>
            <a:ext cx="5943600" cy="39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21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On what basis might we decide between the judgements of experts if they disagree with each other?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62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043" y="2208915"/>
            <a:ext cx="10515600" cy="1325563"/>
          </a:xfrm>
        </p:spPr>
        <p:txBody>
          <a:bodyPr/>
          <a:lstStyle/>
          <a:p>
            <a:r>
              <a:rPr lang="en-US" dirty="0" smtClean="0"/>
              <a:t>What were the results </a:t>
            </a:r>
            <a:r>
              <a:rPr lang="en-US" smtClean="0"/>
              <a:t>we obtained?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4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7030A0"/>
                </a:solidFill>
              </a:rPr>
              <a:t>What:  </a:t>
            </a:r>
            <a:r>
              <a:rPr lang="en-US" dirty="0" smtClean="0"/>
              <a:t>To consider how our view of the world may diverge from reality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7030A0"/>
                </a:solidFill>
              </a:rPr>
              <a:t>Why: </a:t>
            </a:r>
            <a:r>
              <a:rPr lang="en-US" dirty="0" smtClean="0"/>
              <a:t>To understand how we obtain our knowledge of the world  (TOK link)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7030A0"/>
                </a:solidFill>
              </a:rPr>
              <a:t>How:</a:t>
            </a:r>
          </a:p>
          <a:p>
            <a:r>
              <a:rPr lang="en-US" dirty="0" smtClean="0"/>
              <a:t>Consider how others view the world and why</a:t>
            </a:r>
          </a:p>
          <a:p>
            <a:r>
              <a:rPr lang="en-US" dirty="0" smtClean="0"/>
              <a:t>To construct a survey and </a:t>
            </a:r>
            <a:r>
              <a:rPr lang="en-US" dirty="0" err="1" smtClean="0"/>
              <a:t>analyse</a:t>
            </a:r>
            <a:r>
              <a:rPr lang="en-US" dirty="0" smtClean="0"/>
              <a:t> the results for a display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23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hlinkClick r:id="rId2"/>
              </a:rPr>
              <a:t>https://</a:t>
            </a:r>
            <a:r>
              <a:rPr lang="en-US" dirty="0" err="1" smtClean="0">
                <a:hlinkClick r:id="rId2"/>
              </a:rPr>
              <a:t>www.ted.com</a:t>
            </a:r>
            <a:r>
              <a:rPr lang="en-US" dirty="0" smtClean="0">
                <a:hlinkClick r:id="rId2"/>
              </a:rPr>
              <a:t>/talks/</a:t>
            </a:r>
            <a:r>
              <a:rPr lang="en-US" dirty="0" err="1" smtClean="0">
                <a:hlinkClick r:id="rId2"/>
              </a:rPr>
              <a:t>hans_and_ola_rosling_how_not_to_be_ignorant_about_the_world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46339"/>
            <a:ext cx="10515600" cy="3909909"/>
          </a:xfrm>
        </p:spPr>
      </p:pic>
    </p:spTree>
    <p:extLst>
      <p:ext uri="{BB962C8B-B14F-4D97-AF65-F5344CB8AC3E}">
        <p14:creationId xmlns:p14="http://schemas.microsoft.com/office/powerpoint/2010/main" val="46164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Think- pair- share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has your opinion changed after watching the video?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75108"/>
            <a:ext cx="27178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49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shapes our knowledge of the world?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u="none" strike="noStrike" dirty="0" smtClean="0">
                <a:effectLst/>
              </a:rPr>
              <a:t>Personal Bias, </a:t>
            </a:r>
          </a:p>
          <a:p>
            <a:pPr lvl="1"/>
            <a:r>
              <a:rPr lang="en-US" u="none" strike="noStrike" dirty="0" smtClean="0">
                <a:effectLst/>
              </a:rPr>
              <a:t>Outdated Facts, </a:t>
            </a:r>
          </a:p>
          <a:p>
            <a:pPr lvl="1"/>
            <a:r>
              <a:rPr lang="en-US" u="none" strike="noStrike" dirty="0" smtClean="0">
                <a:effectLst/>
              </a:rPr>
              <a:t>News Bias, (fake news, filter bubbles, etc.)</a:t>
            </a:r>
          </a:p>
          <a:p>
            <a:pPr lvl="1"/>
            <a:r>
              <a:rPr lang="en-US" u="none" strike="noStrike" dirty="0" smtClean="0">
                <a:effectLst/>
              </a:rPr>
              <a:t>Skewed Info</a:t>
            </a:r>
          </a:p>
          <a:p>
            <a:pPr lvl="1"/>
            <a:r>
              <a:rPr lang="en-US" u="none" strike="noStrike" dirty="0" smtClean="0">
                <a:effectLst/>
              </a:rPr>
              <a:t>Experience, and Intuition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59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Answer </a:t>
            </a:r>
            <a:r>
              <a:rPr lang="en-US" smtClean="0"/>
              <a:t>these questions: 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9610" y="1196974"/>
            <a:ext cx="10515600" cy="5306696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How did the number of deaths from natural resources per year change in the last century? </a:t>
            </a:r>
          </a:p>
          <a:p>
            <a:pPr marL="0" indent="0">
              <a:buNone/>
            </a:pPr>
            <a:r>
              <a:rPr lang="en-US" dirty="0" smtClean="0"/>
              <a:t>A: Doubled 	      B: remained the same		</a:t>
            </a:r>
            <a:r>
              <a:rPr lang="en-US" dirty="0" smtClean="0">
                <a:solidFill>
                  <a:srgbClr val="FF0000"/>
                </a:solidFill>
              </a:rPr>
              <a:t>C: Decreased to half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2. How many  years have 30- year old women spent in school . </a:t>
            </a:r>
            <a:r>
              <a:rPr lang="en-US" i="1" dirty="0" smtClean="0">
                <a:solidFill>
                  <a:srgbClr val="0070C0"/>
                </a:solidFill>
              </a:rPr>
              <a:t>Male average is 8</a:t>
            </a:r>
          </a:p>
          <a:p>
            <a:pPr marL="0" indent="0">
              <a:buNone/>
            </a:pPr>
            <a:r>
              <a:rPr lang="en-US" dirty="0" smtClean="0"/>
              <a:t>A: 3 years	B: 5 years		</a:t>
            </a:r>
            <a:r>
              <a:rPr lang="en-US" dirty="0" smtClean="0">
                <a:solidFill>
                  <a:srgbClr val="FF0000"/>
                </a:solidFill>
              </a:rPr>
              <a:t>C: 7 years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3: In the last 20 years, how did the percentage of people living in extreme poverty change? </a:t>
            </a:r>
          </a:p>
          <a:p>
            <a:pPr marL="0" indent="0">
              <a:buNone/>
            </a:pPr>
            <a:r>
              <a:rPr lang="en-US" dirty="0" smtClean="0"/>
              <a:t>A: doubled 		B: Remained the same		</a:t>
            </a:r>
            <a:r>
              <a:rPr lang="en-US" dirty="0" smtClean="0">
                <a:solidFill>
                  <a:srgbClr val="FF0000"/>
                </a:solidFill>
              </a:rPr>
              <a:t>C: Almost halved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4: What percentage of the world’s one year old children are vaccinated against measles?</a:t>
            </a:r>
          </a:p>
          <a:p>
            <a:pPr marL="0" indent="0">
              <a:buNone/>
            </a:pPr>
            <a:r>
              <a:rPr lang="en-US" dirty="0" smtClean="0"/>
              <a:t>A: 20			B: 50 			</a:t>
            </a:r>
            <a:r>
              <a:rPr lang="en-US" dirty="0" smtClean="0">
                <a:solidFill>
                  <a:srgbClr val="FF0000"/>
                </a:solidFill>
              </a:rPr>
              <a:t>C: 80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5507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Task: How ignorant is the BISH community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survey</a:t>
            </a:r>
          </a:p>
          <a:p>
            <a:r>
              <a:rPr lang="en-US" dirty="0" smtClean="0"/>
              <a:t>Collate the results</a:t>
            </a:r>
          </a:p>
          <a:p>
            <a:r>
              <a:rPr lang="en-US" dirty="0" smtClean="0"/>
              <a:t>Present the results with some analysis of why we got these results using an infographic- link to TOK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878" y="3406335"/>
            <a:ext cx="4092315" cy="305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03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564" y="0"/>
            <a:ext cx="10515600" cy="1325563"/>
          </a:xfrm>
        </p:spPr>
        <p:txBody>
          <a:bodyPr/>
          <a:lstStyle/>
          <a:p>
            <a:r>
              <a:rPr lang="en-US" dirty="0" smtClean="0"/>
              <a:t>What is the aim of infographics?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64" y="1250236"/>
            <a:ext cx="6801606" cy="4351338"/>
          </a:xfrm>
        </p:spPr>
      </p:pic>
      <p:sp>
        <p:nvSpPr>
          <p:cNvPr id="5" name="TextBox 4"/>
          <p:cNvSpPr txBox="1"/>
          <p:nvPr/>
        </p:nvSpPr>
        <p:spPr>
          <a:xfrm>
            <a:off x="7611436" y="1250236"/>
            <a:ext cx="394241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Success criteria: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What information should the infographic display?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11435" y="2978457"/>
            <a:ext cx="39424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actual facts</a:t>
            </a:r>
          </a:p>
          <a:p>
            <a:endParaRPr lang="en-US" dirty="0" smtClean="0"/>
          </a:p>
          <a:p>
            <a:r>
              <a:rPr lang="en-US" dirty="0" smtClean="0"/>
              <a:t>The results from school survey</a:t>
            </a:r>
          </a:p>
          <a:p>
            <a:endParaRPr lang="en-US" dirty="0" smtClean="0"/>
          </a:p>
          <a:p>
            <a:r>
              <a:rPr lang="en-US" dirty="0" smtClean="0"/>
              <a:t>Why there may be a disparity between our results and the reality:  </a:t>
            </a:r>
            <a:r>
              <a:rPr lang="en-US" dirty="0" smtClean="0">
                <a:solidFill>
                  <a:srgbClr val="002060"/>
                </a:solidFill>
              </a:rPr>
              <a:t>TOK links- what shapes our knowledge of the world?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02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286</Words>
  <Application>Microsoft Macintosh PowerPoint</Application>
  <PresentationFormat>Widescreen</PresentationFormat>
  <Paragraphs>64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Calibri Light</vt:lpstr>
      <vt:lpstr>Arial</vt:lpstr>
      <vt:lpstr>Office Theme</vt:lpstr>
      <vt:lpstr>Answer these questions: </vt:lpstr>
      <vt:lpstr>What were the results we obtained?</vt:lpstr>
      <vt:lpstr>Learning objective:</vt:lpstr>
      <vt:lpstr>https://www.ted.com/talks/hans_and_ola_rosling_how_not_to_be_ignorant_about_the_world</vt:lpstr>
      <vt:lpstr>Think- pair- share</vt:lpstr>
      <vt:lpstr>What shapes our knowledge of the world? </vt:lpstr>
      <vt:lpstr>Answer these questions: </vt:lpstr>
      <vt:lpstr>Task: How ignorant is the BISH community ?</vt:lpstr>
      <vt:lpstr>What is the aim of infographics? </vt:lpstr>
      <vt:lpstr>Infographic making sites</vt:lpstr>
      <vt:lpstr>Examine Africa Infographic. How could someone get a misleading impression about development African countries from this image.</vt:lpstr>
      <vt:lpstr>PowerPoint Presentation</vt:lpstr>
    </vt:vector>
  </TitlesOfParts>
  <Company/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Answer these questions: </dc:title>
  <dc:creator>Anna Bennett</dc:creator>
  <cp:lastModifiedBy>Anna Bennett</cp:lastModifiedBy>
  <cp:revision>12</cp:revision>
  <dcterms:created xsi:type="dcterms:W3CDTF">2017-03-27T16:05:33Z</dcterms:created>
  <dcterms:modified xsi:type="dcterms:W3CDTF">2017-08-19T15:11:06Z</dcterms:modified>
</cp:coreProperties>
</file>