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89" r:id="rId2"/>
    <p:sldId id="507" r:id="rId3"/>
    <p:sldId id="506" r:id="rId4"/>
    <p:sldId id="275" r:id="rId5"/>
    <p:sldId id="282" r:id="rId6"/>
    <p:sldId id="262" r:id="rId7"/>
    <p:sldId id="264" r:id="rId8"/>
    <p:sldId id="268" r:id="rId9"/>
    <p:sldId id="284" r:id="rId10"/>
    <p:sldId id="285" r:id="rId11"/>
    <p:sldId id="259"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38"/>
  </p:normalViewPr>
  <p:slideViewPr>
    <p:cSldViewPr snapToGrid="0" snapToObjects="1">
      <p:cViewPr varScale="1">
        <p:scale>
          <a:sx n="118" d="100"/>
          <a:sy n="118" d="100"/>
        </p:scale>
        <p:origin x="3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F7C5-45FF-264F-B96B-41CBEAD1C7A8}" type="datetimeFigureOut">
              <a:rPr lang="en-US" smtClean="0"/>
              <a:t>5/3/20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0CAA9-4759-4F48-8325-AAA278039034}" type="slidenum">
              <a:rPr lang="en-US" smtClean="0"/>
              <a:t>‹#›</a:t>
            </a:fld>
            <a:endParaRPr lang="en-US"/>
          </a:p>
        </p:txBody>
      </p:sp>
    </p:spTree>
    <p:extLst>
      <p:ext uri="{BB962C8B-B14F-4D97-AF65-F5344CB8AC3E}">
        <p14:creationId xmlns:p14="http://schemas.microsoft.com/office/powerpoint/2010/main" val="390788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i="1" dirty="0"/>
              <a:t>Please note that information about these photographs and their related issues will be provided in subsequent slides so there is no need to go into too much detail about them at this stage.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9E32F79-49CA-4EF2-A007-B0BCD5FE9075}" type="slidenum">
              <a:rPr lang="en-GB" altLang="en-US"/>
              <a:pPr eaLnBrk="1" hangingPunct="1"/>
              <a:t>1</a:t>
            </a:fld>
            <a:endParaRPr lang="en-GB" altLang="en-US"/>
          </a:p>
        </p:txBody>
      </p:sp>
    </p:spTree>
    <p:extLst>
      <p:ext uri="{BB962C8B-B14F-4D97-AF65-F5344CB8AC3E}">
        <p14:creationId xmlns:p14="http://schemas.microsoft.com/office/powerpoint/2010/main" val="88102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9EE7-8F95-7A4C-BE08-B0862A753A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D195BB-1BE3-A541-AAB1-AB314043C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2B2528-0BA6-2F45-9333-EB025D90215C}"/>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5" name="Footer Placeholder 4">
            <a:extLst>
              <a:ext uri="{FF2B5EF4-FFF2-40B4-BE49-F238E27FC236}">
                <a16:creationId xmlns:a16="http://schemas.microsoft.com/office/drawing/2014/main" id="{E3ABF281-1F9F-AC47-83B5-B92AD1B58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9C64F-3D50-474A-8D5B-36E788A808EF}"/>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30244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C880-C002-4641-89C4-72506F029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F5B11-C227-0A41-8C59-7CE4A4521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6F514-03AB-7B42-ABAF-220522004D21}"/>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5" name="Footer Placeholder 4">
            <a:extLst>
              <a:ext uri="{FF2B5EF4-FFF2-40B4-BE49-F238E27FC236}">
                <a16:creationId xmlns:a16="http://schemas.microsoft.com/office/drawing/2014/main" id="{B2D9FBFE-FF49-EB4B-B769-24E9310D4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23892-263A-E747-AF3C-840C1551EF8C}"/>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162506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1196A-DDD8-4241-A4D9-6B94C75AC2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D6568-0267-C840-A647-83609A5E9A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E4BFB-3959-6646-A0B0-237B6D42C96A}"/>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5" name="Footer Placeholder 4">
            <a:extLst>
              <a:ext uri="{FF2B5EF4-FFF2-40B4-BE49-F238E27FC236}">
                <a16:creationId xmlns:a16="http://schemas.microsoft.com/office/drawing/2014/main" id="{B8CDE5C6-90EA-5C46-97DA-EC9021361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A96D7-95FA-1749-B284-87E992CDBF24}"/>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316913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A310-BFB4-1F48-8734-995DC3694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566CE-2157-134B-8711-BCB691F3B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1259A-63D6-A24C-9348-06DDAA348DDC}"/>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5" name="Footer Placeholder 4">
            <a:extLst>
              <a:ext uri="{FF2B5EF4-FFF2-40B4-BE49-F238E27FC236}">
                <a16:creationId xmlns:a16="http://schemas.microsoft.com/office/drawing/2014/main" id="{B03AB434-8A76-0A44-8001-0714FB3AB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BC5FC-4E57-CF4F-8C01-2915F27B55CA}"/>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7346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2DE9-1B81-D44F-9D2A-A586F01B86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87D276-079F-7542-9D9D-3F3B0A169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04994-08BF-A445-BB27-48DB1AC233BF}"/>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5" name="Footer Placeholder 4">
            <a:extLst>
              <a:ext uri="{FF2B5EF4-FFF2-40B4-BE49-F238E27FC236}">
                <a16:creationId xmlns:a16="http://schemas.microsoft.com/office/drawing/2014/main" id="{56321884-D171-574F-8796-4AB44186B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2FEA-E888-6A46-A9BD-6A6D41414DFE}"/>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310291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6259-8804-D943-A6B1-CB411E708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97238-21F4-D245-9951-1A6253BA5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9A9B0B-BAA8-9D44-8AB4-DDF9E76713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89B329-432D-634F-B066-9C88A808678B}"/>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6" name="Footer Placeholder 5">
            <a:extLst>
              <a:ext uri="{FF2B5EF4-FFF2-40B4-BE49-F238E27FC236}">
                <a16:creationId xmlns:a16="http://schemas.microsoft.com/office/drawing/2014/main" id="{FA12BA3A-9D3A-EC4A-895F-24BCA6EA9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217728-26A3-BA46-AD17-622C93A278FB}"/>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187735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E3DA-3D82-A84E-BF54-D17DFDC314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049658-101D-DE4E-862C-C217E4629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EDF2E-25C8-5842-8CD1-B39967320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69EED6-E11F-1247-AAEE-8572C8827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C56B0-6979-EC47-A16A-C2F379327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C32577-D8F0-434E-BABD-AEF9D29B77AD}"/>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8" name="Footer Placeholder 7">
            <a:extLst>
              <a:ext uri="{FF2B5EF4-FFF2-40B4-BE49-F238E27FC236}">
                <a16:creationId xmlns:a16="http://schemas.microsoft.com/office/drawing/2014/main" id="{4D9B15A1-3BC5-FC42-8756-D354AC7C4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4E135-3D19-E549-B299-E61FA3688B70}"/>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40993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1C87-ABEE-4E43-82D4-466687EA0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FC1213-0F0B-2847-AB5C-03AAFE817D7F}"/>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4" name="Footer Placeholder 3">
            <a:extLst>
              <a:ext uri="{FF2B5EF4-FFF2-40B4-BE49-F238E27FC236}">
                <a16:creationId xmlns:a16="http://schemas.microsoft.com/office/drawing/2014/main" id="{BA4D40FE-783A-C64B-A87A-53BE55A2A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23DD6-E5F8-B24E-B3C4-7090608DBF60}"/>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395190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381C7-C2B1-A146-A42B-DFEB54E9110A}"/>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3" name="Footer Placeholder 2">
            <a:extLst>
              <a:ext uri="{FF2B5EF4-FFF2-40B4-BE49-F238E27FC236}">
                <a16:creationId xmlns:a16="http://schemas.microsoft.com/office/drawing/2014/main" id="{5EA6F2F7-5875-DE4F-8EB6-2C70493E9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271A4E-7CCD-4749-990C-74C6B8DB8523}"/>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261080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6E66-69D4-2740-BA2C-58F409B8E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E6CAA-90FE-5144-92FD-5B0DC8210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58D3B0-86CF-C242-BD9C-EE612A9E7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3715D-D789-794D-BE3C-EDF8242FFED9}"/>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6" name="Footer Placeholder 5">
            <a:extLst>
              <a:ext uri="{FF2B5EF4-FFF2-40B4-BE49-F238E27FC236}">
                <a16:creationId xmlns:a16="http://schemas.microsoft.com/office/drawing/2014/main" id="{81B5B23F-360D-BD4D-B853-933BDF1D4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7967F-D7C8-DB49-9D4C-EF767C2E0967}"/>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255661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1ADF-33AE-634E-A881-497385601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F2BF50-DF67-5540-9BA2-D8408AD11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0C93E-A9E4-AA42-95E2-78A92766F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C52C6-47A8-9B40-9CA1-F34CF76116BF}"/>
              </a:ext>
            </a:extLst>
          </p:cNvPr>
          <p:cNvSpPr>
            <a:spLocks noGrp="1"/>
          </p:cNvSpPr>
          <p:nvPr>
            <p:ph type="dt" sz="half" idx="10"/>
          </p:nvPr>
        </p:nvSpPr>
        <p:spPr/>
        <p:txBody>
          <a:bodyPr/>
          <a:lstStyle/>
          <a:p>
            <a:fld id="{7440B85A-3A89-3D47-A878-EC67500BFEBA}" type="datetimeFigureOut">
              <a:rPr lang="en-US" smtClean="0"/>
              <a:t>5/3/20</a:t>
            </a:fld>
            <a:endParaRPr lang="en-US"/>
          </a:p>
        </p:txBody>
      </p:sp>
      <p:sp>
        <p:nvSpPr>
          <p:cNvPr id="6" name="Footer Placeholder 5">
            <a:extLst>
              <a:ext uri="{FF2B5EF4-FFF2-40B4-BE49-F238E27FC236}">
                <a16:creationId xmlns:a16="http://schemas.microsoft.com/office/drawing/2014/main" id="{C8CC92E4-2322-0445-8447-BF454341A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E0B43-F187-624C-88F4-939D14EF1165}"/>
              </a:ext>
            </a:extLst>
          </p:cNvPr>
          <p:cNvSpPr>
            <a:spLocks noGrp="1"/>
          </p:cNvSpPr>
          <p:nvPr>
            <p:ph type="sldNum" sz="quarter" idx="12"/>
          </p:nvPr>
        </p:nvSpPr>
        <p:spPr/>
        <p:txBody>
          <a:bodyPr/>
          <a:lstStyle/>
          <a:p>
            <a:fld id="{C4979C28-A8F0-D045-95CC-0AF6595D75DD}" type="slidenum">
              <a:rPr lang="en-US" smtClean="0"/>
              <a:t>‹#›</a:t>
            </a:fld>
            <a:endParaRPr lang="en-US"/>
          </a:p>
        </p:txBody>
      </p:sp>
    </p:spTree>
    <p:extLst>
      <p:ext uri="{BB962C8B-B14F-4D97-AF65-F5344CB8AC3E}">
        <p14:creationId xmlns:p14="http://schemas.microsoft.com/office/powerpoint/2010/main" val="96666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09F8C-7688-A34A-BFCC-621EF09B6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C2F31-61C5-B74F-8233-F966E3B4B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3CDA5-3D21-1543-B7D6-10D2F47A5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0B85A-3A89-3D47-A878-EC67500BFEBA}" type="datetimeFigureOut">
              <a:rPr lang="en-US" smtClean="0"/>
              <a:t>5/3/20</a:t>
            </a:fld>
            <a:endParaRPr lang="en-US"/>
          </a:p>
        </p:txBody>
      </p:sp>
      <p:sp>
        <p:nvSpPr>
          <p:cNvPr id="5" name="Footer Placeholder 4">
            <a:extLst>
              <a:ext uri="{FF2B5EF4-FFF2-40B4-BE49-F238E27FC236}">
                <a16:creationId xmlns:a16="http://schemas.microsoft.com/office/drawing/2014/main" id="{E6D0F8B2-697C-AA46-A43B-E8DB75291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F98014-260E-614D-86A0-E7CAC7156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79C28-A8F0-D045-95CC-0AF6595D75DD}" type="slidenum">
              <a:rPr lang="en-US" smtClean="0"/>
              <a:t>‹#›</a:t>
            </a:fld>
            <a:endParaRPr lang="en-US"/>
          </a:p>
        </p:txBody>
      </p:sp>
    </p:spTree>
    <p:extLst>
      <p:ext uri="{BB962C8B-B14F-4D97-AF65-F5344CB8AC3E}">
        <p14:creationId xmlns:p14="http://schemas.microsoft.com/office/powerpoint/2010/main" val="317610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hyperlink" Target="https://www.youtube.com/watch?v=DSmN8Eq4qEg" TargetMode="External"/><Relationship Id="rId4" Type="http://schemas.openxmlformats.org/officeDocument/2006/relationships/hyperlink" Target="https://www.youtube.com/watch?v=EZUunoZtfC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for the love of a hom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3626" y="1368426"/>
            <a:ext cx="2444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80326" y="1368426"/>
            <a:ext cx="2444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92314" y="3573465"/>
            <a:ext cx="2444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for the love of fishing.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3626" y="3573465"/>
            <a:ext cx="2444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80326" y="3573465"/>
            <a:ext cx="2444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189164" y="260349"/>
            <a:ext cx="7813675" cy="719139"/>
          </a:xfrm>
          <a:prstGeom prst="rect">
            <a:avLst/>
          </a:prstGeom>
          <a:solidFill>
            <a:srgbClr val="FFFF00"/>
          </a:solidFill>
        </p:spPr>
        <p:txBody>
          <a:bodyPr/>
          <a:lstStyle/>
          <a:p>
            <a:pPr algn="ctr" eaLnBrk="0" hangingPunct="0">
              <a:defRPr/>
            </a:pPr>
            <a:r>
              <a:rPr lang="en-GB" altLang="en-US" sz="3600" b="1" kern="0" dirty="0">
                <a:solidFill>
                  <a:srgbClr val="61A534"/>
                </a:solidFill>
                <a:latin typeface="+mj-lt"/>
              </a:rPr>
              <a:t>The varying effects of climate change</a:t>
            </a:r>
          </a:p>
        </p:txBody>
      </p:sp>
      <p:pic>
        <p:nvPicPr>
          <p:cNvPr id="3" name="Picture 2"/>
          <p:cNvPicPr>
            <a:picLocks noChangeAspect="1"/>
          </p:cNvPicPr>
          <p:nvPr/>
        </p:nvPicPr>
        <p:blipFill rotWithShape="1">
          <a:blip r:embed="rId8" cstate="email">
            <a:extLst>
              <a:ext uri="{28A0092B-C50C-407E-A947-70E740481C1C}">
                <a14:useLocalDpi xmlns:a14="http://schemas.microsoft.com/office/drawing/2010/main" val="0"/>
              </a:ext>
            </a:extLst>
          </a:blip>
          <a:srcRect l="9605"/>
          <a:stretch/>
        </p:blipFill>
        <p:spPr>
          <a:xfrm>
            <a:off x="1992313" y="1368651"/>
            <a:ext cx="2441248" cy="1800000"/>
          </a:xfrm>
          <a:prstGeom prst="rect">
            <a:avLst/>
          </a:prstGeom>
        </p:spPr>
      </p:pic>
      <p:pic>
        <p:nvPicPr>
          <p:cNvPr id="10" name="Picture 9">
            <a:extLst>
              <a:ext uri="{FF2B5EF4-FFF2-40B4-BE49-F238E27FC236}">
                <a16:creationId xmlns:a16="http://schemas.microsoft.com/office/drawing/2014/main" id="{3A84C5B1-C031-F14A-9AF3-691D9DEDF134}"/>
              </a:ext>
            </a:extLst>
          </p:cNvPr>
          <p:cNvPicPr>
            <a:picLocks noChangeAspect="1"/>
          </p:cNvPicPr>
          <p:nvPr/>
        </p:nvPicPr>
        <p:blipFill>
          <a:blip r:embed="rId9"/>
          <a:stretch>
            <a:fillRect/>
          </a:stretch>
        </p:blipFill>
        <p:spPr>
          <a:xfrm>
            <a:off x="10383450" y="221936"/>
            <a:ext cx="1565649" cy="1616703"/>
          </a:xfrm>
          <a:prstGeom prst="rect">
            <a:avLst/>
          </a:prstGeom>
        </p:spPr>
      </p:pic>
    </p:spTree>
    <p:extLst>
      <p:ext uri="{BB962C8B-B14F-4D97-AF65-F5344CB8AC3E}">
        <p14:creationId xmlns:p14="http://schemas.microsoft.com/office/powerpoint/2010/main" val="367510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5DA35-430C-4AFC-A135-B2E11783FD6F}"/>
              </a:ext>
            </a:extLst>
          </p:cNvPr>
          <p:cNvSpPr>
            <a:spLocks noGrp="1"/>
          </p:cNvSpPr>
          <p:nvPr>
            <p:ph idx="1"/>
          </p:nvPr>
        </p:nvSpPr>
        <p:spPr>
          <a:xfrm>
            <a:off x="119336" y="1905000"/>
            <a:ext cx="5976664" cy="4678362"/>
          </a:xfrm>
        </p:spPr>
        <p:style>
          <a:lnRef idx="1">
            <a:schemeClr val="accent4"/>
          </a:lnRef>
          <a:fillRef idx="2">
            <a:schemeClr val="accent4"/>
          </a:fillRef>
          <a:effectRef idx="1">
            <a:schemeClr val="accent4"/>
          </a:effectRef>
          <a:fontRef idx="minor">
            <a:schemeClr val="dk1"/>
          </a:fontRef>
        </p:style>
        <p:txBody>
          <a:bodyPr/>
          <a:lstStyle/>
          <a:p>
            <a:r>
              <a:rPr lang="en-GB" dirty="0"/>
              <a:t>Read through the text carefully.</a:t>
            </a:r>
          </a:p>
          <a:p>
            <a:r>
              <a:rPr lang="en-GB" dirty="0"/>
              <a:t>Select the social, environmental and political impacts and write them into your table.</a:t>
            </a:r>
          </a:p>
          <a:p>
            <a:endParaRPr lang="en-GB" dirty="0"/>
          </a:p>
          <a:p>
            <a:r>
              <a:rPr lang="en-GB" dirty="0"/>
              <a:t>Answer the question:</a:t>
            </a:r>
          </a:p>
          <a:p>
            <a:pPr marL="0" indent="0">
              <a:buNone/>
            </a:pPr>
            <a:r>
              <a:rPr lang="en-GB" dirty="0"/>
              <a:t>Sea level rise is the biggest threat to Tuvalu, do you agree or disagree? Explain your reasons. </a:t>
            </a:r>
          </a:p>
        </p:txBody>
      </p:sp>
      <p:sp>
        <p:nvSpPr>
          <p:cNvPr id="3" name="Title 2">
            <a:extLst>
              <a:ext uri="{FF2B5EF4-FFF2-40B4-BE49-F238E27FC236}">
                <a16:creationId xmlns:a16="http://schemas.microsoft.com/office/drawing/2014/main" id="{8E524282-EEC2-4CC6-99FB-61681CBD4D21}"/>
              </a:ext>
            </a:extLst>
          </p:cNvPr>
          <p:cNvSpPr>
            <a:spLocks noGrp="1"/>
          </p:cNvSpPr>
          <p:nvPr>
            <p:ph type="title"/>
          </p:nvPr>
        </p:nvSpPr>
        <p:spPr>
          <a:xfrm>
            <a:off x="119336" y="506351"/>
            <a:ext cx="5976664" cy="1020762"/>
          </a:xfrm>
        </p:spPr>
        <p:style>
          <a:lnRef idx="1">
            <a:schemeClr val="accent2"/>
          </a:lnRef>
          <a:fillRef idx="2">
            <a:schemeClr val="accent2"/>
          </a:fillRef>
          <a:effectRef idx="1">
            <a:schemeClr val="accent2"/>
          </a:effectRef>
          <a:fontRef idx="minor">
            <a:schemeClr val="dk1"/>
          </a:fontRef>
        </p:style>
        <p:txBody>
          <a:bodyPr/>
          <a:lstStyle/>
          <a:p>
            <a:r>
              <a:rPr lang="en-GB" u="sng" dirty="0"/>
              <a:t>Task</a:t>
            </a:r>
          </a:p>
        </p:txBody>
      </p:sp>
      <p:graphicFrame>
        <p:nvGraphicFramePr>
          <p:cNvPr id="4" name="Table 4">
            <a:extLst>
              <a:ext uri="{FF2B5EF4-FFF2-40B4-BE49-F238E27FC236}">
                <a16:creationId xmlns:a16="http://schemas.microsoft.com/office/drawing/2014/main" id="{99C50A4D-B0C6-470C-A404-FB55DB24C86C}"/>
              </a:ext>
            </a:extLst>
          </p:cNvPr>
          <p:cNvGraphicFramePr>
            <a:graphicFrameLocks noGrp="1"/>
          </p:cNvGraphicFramePr>
          <p:nvPr/>
        </p:nvGraphicFramePr>
        <p:xfrm>
          <a:off x="6312023" y="2219520"/>
          <a:ext cx="5760642" cy="3540882"/>
        </p:xfrm>
        <a:graphic>
          <a:graphicData uri="http://schemas.openxmlformats.org/drawingml/2006/table">
            <a:tbl>
              <a:tblPr firstRow="1" bandRow="1">
                <a:tableStyleId>{2D5ABB26-0587-4C30-8999-92F81FD0307C}</a:tableStyleId>
              </a:tblPr>
              <a:tblGrid>
                <a:gridCol w="1920214">
                  <a:extLst>
                    <a:ext uri="{9D8B030D-6E8A-4147-A177-3AD203B41FA5}">
                      <a16:colId xmlns:a16="http://schemas.microsoft.com/office/drawing/2014/main" val="1939160625"/>
                    </a:ext>
                  </a:extLst>
                </a:gridCol>
                <a:gridCol w="1920214">
                  <a:extLst>
                    <a:ext uri="{9D8B030D-6E8A-4147-A177-3AD203B41FA5}">
                      <a16:colId xmlns:a16="http://schemas.microsoft.com/office/drawing/2014/main" val="2087582831"/>
                    </a:ext>
                  </a:extLst>
                </a:gridCol>
                <a:gridCol w="1920214">
                  <a:extLst>
                    <a:ext uri="{9D8B030D-6E8A-4147-A177-3AD203B41FA5}">
                      <a16:colId xmlns:a16="http://schemas.microsoft.com/office/drawing/2014/main" val="1128493315"/>
                    </a:ext>
                  </a:extLst>
                </a:gridCol>
              </a:tblGrid>
              <a:tr h="706242">
                <a:tc>
                  <a:txBody>
                    <a:bodyPr/>
                    <a:lstStyle/>
                    <a:p>
                      <a:pPr algn="ctr"/>
                      <a:r>
                        <a:rPr lang="en-GB" dirty="0"/>
                        <a:t>Emerging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dirty="0"/>
                        <a:t>Developing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a:t>Secure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474099869"/>
                  </a:ext>
                </a:extLst>
              </a:tr>
              <a:tr h="706242">
                <a:tc>
                  <a:txBody>
                    <a:bodyPr/>
                    <a:lstStyle/>
                    <a:p>
                      <a:r>
                        <a:rPr lang="en-GB" dirty="0"/>
                        <a:t>Choose two reasons for whether you agree or disagree.</a:t>
                      </a:r>
                    </a:p>
                    <a:p>
                      <a:endParaRPr lang="en-GB" dirty="0"/>
                    </a:p>
                    <a:p>
                      <a:r>
                        <a:rPr lang="en-GB" dirty="0"/>
                        <a:t>Write a paragraph for 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dirty="0"/>
                        <a:t>Choose three reasons for whether you agree or disagree.</a:t>
                      </a:r>
                    </a:p>
                    <a:p>
                      <a:endParaRPr lang="en-GB" dirty="0"/>
                    </a:p>
                    <a:p>
                      <a:r>
                        <a:rPr lang="en-GB" dirty="0"/>
                        <a:t>Try to link your answers back to climate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a:t>Choose three reasons for whether you agree or disagree. </a:t>
                      </a:r>
                    </a:p>
                    <a:p>
                      <a:endParaRPr lang="en-GB" dirty="0"/>
                    </a:p>
                    <a:p>
                      <a:r>
                        <a:rPr lang="en-GB" dirty="0"/>
                        <a:t>Link your answers to climate change and include data to back up your points.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06428468"/>
                  </a:ext>
                </a:extLst>
              </a:tr>
            </a:tbl>
          </a:graphicData>
        </a:graphic>
      </p:graphicFrame>
      <p:graphicFrame>
        <p:nvGraphicFramePr>
          <p:cNvPr id="6" name="Table 6">
            <a:extLst>
              <a:ext uri="{FF2B5EF4-FFF2-40B4-BE49-F238E27FC236}">
                <a16:creationId xmlns:a16="http://schemas.microsoft.com/office/drawing/2014/main" id="{8CC0A855-9F4C-4CD8-9513-507F9BFCB1E5}"/>
              </a:ext>
            </a:extLst>
          </p:cNvPr>
          <p:cNvGraphicFramePr>
            <a:graphicFrameLocks noGrp="1"/>
          </p:cNvGraphicFramePr>
          <p:nvPr/>
        </p:nvGraphicFramePr>
        <p:xfrm>
          <a:off x="6240014" y="274638"/>
          <a:ext cx="5760642" cy="1828800"/>
        </p:xfrm>
        <a:graphic>
          <a:graphicData uri="http://schemas.openxmlformats.org/drawingml/2006/table">
            <a:tbl>
              <a:tblPr firstRow="1" bandRow="1">
                <a:tableStyleId>{6E25E649-3F16-4E02-A733-19D2CDBF48F0}</a:tableStyleId>
              </a:tblPr>
              <a:tblGrid>
                <a:gridCol w="1920214">
                  <a:extLst>
                    <a:ext uri="{9D8B030D-6E8A-4147-A177-3AD203B41FA5}">
                      <a16:colId xmlns:a16="http://schemas.microsoft.com/office/drawing/2014/main" val="1967608861"/>
                    </a:ext>
                  </a:extLst>
                </a:gridCol>
                <a:gridCol w="1920214">
                  <a:extLst>
                    <a:ext uri="{9D8B030D-6E8A-4147-A177-3AD203B41FA5}">
                      <a16:colId xmlns:a16="http://schemas.microsoft.com/office/drawing/2014/main" val="3152201959"/>
                    </a:ext>
                  </a:extLst>
                </a:gridCol>
                <a:gridCol w="1920214">
                  <a:extLst>
                    <a:ext uri="{9D8B030D-6E8A-4147-A177-3AD203B41FA5}">
                      <a16:colId xmlns:a16="http://schemas.microsoft.com/office/drawing/2014/main" val="4113005614"/>
                    </a:ext>
                  </a:extLst>
                </a:gridCol>
              </a:tblGrid>
              <a:tr h="274194">
                <a:tc>
                  <a:txBody>
                    <a:bodyPr/>
                    <a:lstStyle/>
                    <a:p>
                      <a:pPr algn="ctr"/>
                      <a:r>
                        <a:rPr lang="en-GB" dirty="0"/>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Environmental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Political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694849"/>
                  </a:ext>
                </a:extLst>
              </a:tr>
              <a:tr h="27419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936552"/>
                  </a:ext>
                </a:extLst>
              </a:tr>
            </a:tbl>
          </a:graphicData>
        </a:graphic>
      </p:graphicFrame>
      <p:sp>
        <p:nvSpPr>
          <p:cNvPr id="8" name="Arrow: Pentagon 7">
            <a:extLst>
              <a:ext uri="{FF2B5EF4-FFF2-40B4-BE49-F238E27FC236}">
                <a16:creationId xmlns:a16="http://schemas.microsoft.com/office/drawing/2014/main" id="{087C6A96-726B-455E-A3B9-D4BBCD4D34CB}"/>
              </a:ext>
            </a:extLst>
          </p:cNvPr>
          <p:cNvSpPr/>
          <p:nvPr/>
        </p:nvSpPr>
        <p:spPr>
          <a:xfrm>
            <a:off x="3503712" y="692696"/>
            <a:ext cx="2592288" cy="648072"/>
          </a:xfrm>
          <a:prstGeom prst="homePlat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Divide your page into 3 columns</a:t>
            </a:r>
          </a:p>
        </p:txBody>
      </p:sp>
    </p:spTree>
    <p:extLst>
      <p:ext uri="{BB962C8B-B14F-4D97-AF65-F5344CB8AC3E}">
        <p14:creationId xmlns:p14="http://schemas.microsoft.com/office/powerpoint/2010/main" val="34603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71664" y="528639"/>
            <a:ext cx="844867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GB" sz="4000" dirty="0">
                <a:latin typeface="Trebuchet MS" panose="020B0603020202020204" pitchFamily="34" charset="0"/>
              </a:rPr>
              <a:t>Effects of climate change</a:t>
            </a:r>
          </a:p>
        </p:txBody>
      </p:sp>
      <p:sp>
        <p:nvSpPr>
          <p:cNvPr id="14" name="Content Placeholder 2"/>
          <p:cNvSpPr txBox="1">
            <a:spLocks/>
          </p:cNvSpPr>
          <p:nvPr/>
        </p:nvSpPr>
        <p:spPr>
          <a:xfrm>
            <a:off x="1871664" y="1412876"/>
            <a:ext cx="8448675" cy="5112469"/>
          </a:xfrm>
          <a:prstGeom prst="rect">
            <a:avLst/>
          </a:prstGeom>
        </p:spPr>
        <p:style>
          <a:lnRef idx="2">
            <a:schemeClr val="accent1"/>
          </a:lnRef>
          <a:fillRef idx="1">
            <a:schemeClr val="lt1"/>
          </a:fillRef>
          <a:effectRef idx="0">
            <a:schemeClr val="accent1"/>
          </a:effectRef>
          <a:fontRef idx="minor">
            <a:schemeClr val="dk1"/>
          </a:fontRef>
        </p:style>
        <p:txBody>
          <a:bodyPr numCol="2"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529200" indent="-457200" algn="l">
              <a:buFont typeface="+mj-lt"/>
              <a:buAutoNum type="arabicPeriod"/>
              <a:defRPr/>
            </a:pPr>
            <a:r>
              <a:rPr lang="en-GB" sz="2000" dirty="0">
                <a:solidFill>
                  <a:schemeClr val="tx1"/>
                </a:solidFill>
                <a:latin typeface="Trebuchet MS" panose="020B0603020202020204" pitchFamily="34" charset="0"/>
              </a:rPr>
              <a:t>Warmer temperatures</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Rising sea levels </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Destruction of natural habitats, e.g. polar bears </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Melting ice/glaciers</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Changes to agricultural yields</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More extreme weather events, e.g. flooding, heatwaves, drought</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Increased migration </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Lack of water</a:t>
            </a:r>
          </a:p>
          <a:p>
            <a:pPr marL="529200" indent="-457200" algn="l">
              <a:buFont typeface="+mj-lt"/>
              <a:buAutoNum type="arabicPeriod"/>
              <a:defRPr/>
            </a:pPr>
            <a:endParaRPr lang="en-GB" sz="20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Increased health risks</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Increased spread of disease</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Increased level of conflict </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Increased vulnerability of energy sources</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Increased maintenance of transport networks</a:t>
            </a:r>
          </a:p>
          <a:p>
            <a:pPr marL="529200" indent="-457200" algn="l">
              <a:buFont typeface="+mj-lt"/>
              <a:buAutoNum type="arabicPeriod"/>
              <a:defRPr/>
            </a:pPr>
            <a:endParaRPr lang="en-GB" sz="600" dirty="0">
              <a:solidFill>
                <a:schemeClr val="tx1"/>
              </a:solidFill>
              <a:latin typeface="Trebuchet MS" panose="020B0603020202020204" pitchFamily="34" charset="0"/>
            </a:endParaRPr>
          </a:p>
          <a:p>
            <a:pPr marL="529200" indent="-457200" algn="l">
              <a:buFont typeface="+mj-lt"/>
              <a:buAutoNum type="arabicPeriod"/>
              <a:defRPr/>
            </a:pPr>
            <a:r>
              <a:rPr lang="en-GB" sz="2000" dirty="0">
                <a:solidFill>
                  <a:schemeClr val="tx1"/>
                </a:solidFill>
                <a:latin typeface="Trebuchet MS" panose="020B0603020202020204" pitchFamily="34" charset="0"/>
              </a:rPr>
              <a:t>Reduction in forest coverage </a:t>
            </a:r>
          </a:p>
        </p:txBody>
      </p:sp>
    </p:spTree>
    <p:extLst>
      <p:ext uri="{BB962C8B-B14F-4D97-AF65-F5344CB8AC3E}">
        <p14:creationId xmlns:p14="http://schemas.microsoft.com/office/powerpoint/2010/main" val="24984023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500"/>
                                        <p:tgtEl>
                                          <p:spTgt spid="1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14" end="14"/>
                                            </p:txEl>
                                          </p:spTgt>
                                        </p:tgtEl>
                                        <p:attrNameLst>
                                          <p:attrName>style.visibility</p:attrName>
                                        </p:attrNameLst>
                                      </p:cBhvr>
                                      <p:to>
                                        <p:strVal val="visible"/>
                                      </p:to>
                                    </p:set>
                                    <p:animEffect transition="in" filter="fade">
                                      <p:cBhvr>
                                        <p:cTn id="42" dur="500"/>
                                        <p:tgtEl>
                                          <p:spTgt spid="14">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16" end="16"/>
                                            </p:txEl>
                                          </p:spTgt>
                                        </p:tgtEl>
                                        <p:attrNameLst>
                                          <p:attrName>style.visibility</p:attrName>
                                        </p:attrNameLst>
                                      </p:cBhvr>
                                      <p:to>
                                        <p:strVal val="visible"/>
                                      </p:to>
                                    </p:set>
                                    <p:animEffect transition="in" filter="fade">
                                      <p:cBhvr>
                                        <p:cTn id="47" dur="500"/>
                                        <p:tgtEl>
                                          <p:spTgt spid="14">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18" end="18"/>
                                            </p:txEl>
                                          </p:spTgt>
                                        </p:tgtEl>
                                        <p:attrNameLst>
                                          <p:attrName>style.visibility</p:attrName>
                                        </p:attrNameLst>
                                      </p:cBhvr>
                                      <p:to>
                                        <p:strVal val="visible"/>
                                      </p:to>
                                    </p:set>
                                    <p:animEffect transition="in" filter="fade">
                                      <p:cBhvr>
                                        <p:cTn id="52" dur="500"/>
                                        <p:tgtEl>
                                          <p:spTgt spid="14">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20" end="20"/>
                                            </p:txEl>
                                          </p:spTgt>
                                        </p:tgtEl>
                                        <p:attrNameLst>
                                          <p:attrName>style.visibility</p:attrName>
                                        </p:attrNameLst>
                                      </p:cBhvr>
                                      <p:to>
                                        <p:strVal val="visible"/>
                                      </p:to>
                                    </p:set>
                                    <p:animEffect transition="in" filter="fade">
                                      <p:cBhvr>
                                        <p:cTn id="57" dur="500"/>
                                        <p:tgtEl>
                                          <p:spTgt spid="14">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xEl>
                                              <p:pRg st="22" end="22"/>
                                            </p:txEl>
                                          </p:spTgt>
                                        </p:tgtEl>
                                        <p:attrNameLst>
                                          <p:attrName>style.visibility</p:attrName>
                                        </p:attrNameLst>
                                      </p:cBhvr>
                                      <p:to>
                                        <p:strVal val="visible"/>
                                      </p:to>
                                    </p:set>
                                    <p:animEffect transition="in" filter="fade">
                                      <p:cBhvr>
                                        <p:cTn id="62" dur="500"/>
                                        <p:tgtEl>
                                          <p:spTgt spid="14">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xEl>
                                              <p:pRg st="24" end="24"/>
                                            </p:txEl>
                                          </p:spTgt>
                                        </p:tgtEl>
                                        <p:attrNameLst>
                                          <p:attrName>style.visibility</p:attrName>
                                        </p:attrNameLst>
                                      </p:cBhvr>
                                      <p:to>
                                        <p:strVal val="visible"/>
                                      </p:to>
                                    </p:set>
                                    <p:animEffect transition="in" filter="fade">
                                      <p:cBhvr>
                                        <p:cTn id="67" dur="500"/>
                                        <p:tgtEl>
                                          <p:spTgt spid="14">
                                            <p:txEl>
                                              <p:pRg st="24" end="2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xEl>
                                              <p:pRg st="26" end="26"/>
                                            </p:txEl>
                                          </p:spTgt>
                                        </p:tgtEl>
                                        <p:attrNameLst>
                                          <p:attrName>style.visibility</p:attrName>
                                        </p:attrNameLst>
                                      </p:cBhvr>
                                      <p:to>
                                        <p:strVal val="visible"/>
                                      </p:to>
                                    </p:set>
                                    <p:animEffect transition="in" filter="fade">
                                      <p:cBhvr>
                                        <p:cTn id="72" dur="500"/>
                                        <p:tgtEl>
                                          <p:spTgt spid="14">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71664" y="528639"/>
            <a:ext cx="844867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GB" sz="4000" dirty="0">
                <a:latin typeface="Trebuchet MS" panose="020B0603020202020204" pitchFamily="34" charset="0"/>
              </a:rPr>
              <a:t>Climate change continuum</a:t>
            </a:r>
          </a:p>
        </p:txBody>
      </p:sp>
      <p:grpSp>
        <p:nvGrpSpPr>
          <p:cNvPr id="6147" name="Group 1"/>
          <p:cNvGrpSpPr>
            <a:grpSpLocks/>
          </p:cNvGrpSpPr>
          <p:nvPr/>
        </p:nvGrpSpPr>
        <p:grpSpPr bwMode="auto">
          <a:xfrm>
            <a:off x="1871664" y="3716339"/>
            <a:ext cx="8448675" cy="403225"/>
            <a:chOff x="539750" y="3717032"/>
            <a:chExt cx="8186738" cy="403225"/>
          </a:xfrm>
        </p:grpSpPr>
        <p:cxnSp>
          <p:nvCxnSpPr>
            <p:cNvPr id="6150" name="Straight Arrow Connector 3"/>
            <p:cNvCxnSpPr>
              <a:cxnSpLocks noChangeShapeType="1"/>
            </p:cNvCxnSpPr>
            <p:nvPr/>
          </p:nvCxnSpPr>
          <p:spPr bwMode="auto">
            <a:xfrm>
              <a:off x="539750" y="3917057"/>
              <a:ext cx="8186738" cy="3175"/>
            </a:xfrm>
            <a:prstGeom prst="straightConnector1">
              <a:avLst/>
            </a:prstGeom>
            <a:noFill/>
            <a:ln w="3810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151" name="Straight Arrow Connector 4"/>
            <p:cNvCxnSpPr>
              <a:cxnSpLocks noChangeShapeType="1"/>
            </p:cNvCxnSpPr>
            <p:nvPr/>
          </p:nvCxnSpPr>
          <p:spPr bwMode="auto">
            <a:xfrm>
              <a:off x="539750" y="3717032"/>
              <a:ext cx="0" cy="403225"/>
            </a:xfrm>
            <a:prstGeom prst="straightConnector1">
              <a:avLst/>
            </a:prstGeom>
            <a:noFill/>
            <a:ln w="3810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152" name="Straight Arrow Connector 5"/>
            <p:cNvCxnSpPr>
              <a:cxnSpLocks noChangeShapeType="1"/>
            </p:cNvCxnSpPr>
            <p:nvPr/>
          </p:nvCxnSpPr>
          <p:spPr bwMode="auto">
            <a:xfrm>
              <a:off x="8726488" y="3717032"/>
              <a:ext cx="0" cy="403225"/>
            </a:xfrm>
            <a:prstGeom prst="straightConnector1">
              <a:avLst/>
            </a:prstGeom>
            <a:noFill/>
            <a:ln w="38100">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7" name="TextBox 12"/>
          <p:cNvSpPr txBox="1">
            <a:spLocks noChangeArrowheads="1"/>
          </p:cNvSpPr>
          <p:nvPr/>
        </p:nvSpPr>
        <p:spPr bwMode="auto">
          <a:xfrm>
            <a:off x="1871664" y="2662238"/>
            <a:ext cx="1703387" cy="830262"/>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en-US" sz="2400" dirty="0">
                <a:latin typeface="Trebuchet MS" panose="020B0603020202020204" pitchFamily="34" charset="0"/>
              </a:rPr>
              <a:t>Most significant</a:t>
            </a:r>
          </a:p>
        </p:txBody>
      </p:sp>
      <p:sp>
        <p:nvSpPr>
          <p:cNvPr id="8" name="TextBox 13"/>
          <p:cNvSpPr txBox="1">
            <a:spLocks noChangeArrowheads="1"/>
          </p:cNvSpPr>
          <p:nvPr/>
        </p:nvSpPr>
        <p:spPr bwMode="auto">
          <a:xfrm>
            <a:off x="8616950" y="2662238"/>
            <a:ext cx="1703388" cy="830262"/>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en-US" sz="2400" dirty="0">
                <a:latin typeface="Trebuchet MS" panose="020B0603020202020204" pitchFamily="34" charset="0"/>
              </a:rPr>
              <a:t>Least significant</a:t>
            </a:r>
          </a:p>
        </p:txBody>
      </p:sp>
      <p:sp>
        <p:nvSpPr>
          <p:cNvPr id="2" name="Rectangle 1">
            <a:extLst>
              <a:ext uri="{FF2B5EF4-FFF2-40B4-BE49-F238E27FC236}">
                <a16:creationId xmlns:a16="http://schemas.microsoft.com/office/drawing/2014/main" id="{7408747C-B8DA-0542-81FC-B86BB09DFCAC}"/>
              </a:ext>
            </a:extLst>
          </p:cNvPr>
          <p:cNvSpPr/>
          <p:nvPr/>
        </p:nvSpPr>
        <p:spPr>
          <a:xfrm>
            <a:off x="5844989" y="4543428"/>
            <a:ext cx="6096000" cy="2031325"/>
          </a:xfrm>
          <a:prstGeom prst="rect">
            <a:avLst/>
          </a:prstGeom>
        </p:spPr>
        <p:txBody>
          <a:bodyPr>
            <a:spAutoFit/>
          </a:bodyPr>
          <a:lstStyle/>
          <a:p>
            <a:r>
              <a:rPr lang="en-US" b="0" i="0" u="none" strike="noStrike" dirty="0">
                <a:effectLst/>
                <a:latin typeface="Lato"/>
              </a:rPr>
              <a:t>All:</a:t>
            </a:r>
            <a:r>
              <a:rPr lang="en-US" b="0" i="0" u="none" strike="noStrike" dirty="0">
                <a:solidFill>
                  <a:srgbClr val="888888"/>
                </a:solidFill>
                <a:effectLst/>
                <a:latin typeface="Lato"/>
              </a:rPr>
              <a:t> Place these statements where you would think they go on the continuum</a:t>
            </a:r>
            <a:br>
              <a:rPr lang="en-US" dirty="0"/>
            </a:br>
            <a:r>
              <a:rPr lang="en-US" b="0" i="0" u="none" strike="noStrike" dirty="0">
                <a:effectLst/>
                <a:latin typeface="Lato"/>
              </a:rPr>
              <a:t>Most (taking it even further): </a:t>
            </a:r>
            <a:r>
              <a:rPr lang="en-US" b="0" i="0" u="none" strike="noStrike" dirty="0">
                <a:solidFill>
                  <a:srgbClr val="888888"/>
                </a:solidFill>
                <a:effectLst/>
                <a:latin typeface="Lato"/>
              </a:rPr>
              <a:t>Annotate 3-5  to explain why you have placed them where you have</a:t>
            </a:r>
            <a:br>
              <a:rPr lang="en-US" dirty="0"/>
            </a:br>
            <a:r>
              <a:rPr lang="en-US" b="0" i="0" u="none" strike="noStrike" dirty="0">
                <a:effectLst/>
                <a:latin typeface="Lato"/>
              </a:rPr>
              <a:t>Some (taking it further still) :</a:t>
            </a:r>
            <a:r>
              <a:rPr lang="en-US" b="0" i="0" u="none" strike="noStrike" dirty="0">
                <a:solidFill>
                  <a:srgbClr val="888888"/>
                </a:solidFill>
                <a:effectLst/>
                <a:latin typeface="Lato"/>
              </a:rPr>
              <a:t>  Make inks between the  factors (i.e. explain how changes in agricultural yields may lead to increased levels of conflict)</a:t>
            </a:r>
            <a:endParaRPr lang="en-US" dirty="0"/>
          </a:p>
        </p:txBody>
      </p:sp>
    </p:spTree>
    <p:extLst>
      <p:ext uri="{BB962C8B-B14F-4D97-AF65-F5344CB8AC3E}">
        <p14:creationId xmlns:p14="http://schemas.microsoft.com/office/powerpoint/2010/main" val="35910576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AE879-2421-9B4F-8857-6781CE9EA762}"/>
              </a:ext>
            </a:extLst>
          </p:cNvPr>
          <p:cNvSpPr txBox="1"/>
          <p:nvPr/>
        </p:nvSpPr>
        <p:spPr>
          <a:xfrm>
            <a:off x="707571" y="359229"/>
            <a:ext cx="11103429" cy="3539430"/>
          </a:xfrm>
          <a:prstGeom prst="rect">
            <a:avLst/>
          </a:prstGeom>
          <a:noFill/>
        </p:spPr>
        <p:txBody>
          <a:bodyPr wrap="square" rtlCol="0">
            <a:spAutoFit/>
          </a:bodyPr>
          <a:lstStyle/>
          <a:p>
            <a:r>
              <a:rPr lang="en-US" sz="3200" dirty="0">
                <a:latin typeface="dearJoe 5 CASUAL PRO" panose="02000000000000000000" pitchFamily="2" charset="0"/>
              </a:rPr>
              <a:t>What: </a:t>
            </a:r>
            <a:r>
              <a:rPr lang="en-US" sz="3200" dirty="0"/>
              <a:t>What are the varying effects of climate change ?</a:t>
            </a:r>
          </a:p>
          <a:p>
            <a:endParaRPr lang="en-US" sz="3200" dirty="0"/>
          </a:p>
          <a:p>
            <a:r>
              <a:rPr lang="en-US" sz="3200" dirty="0">
                <a:latin typeface="dearJoe 5 CASUAL PRO" panose="02000000000000000000" pitchFamily="2" charset="0"/>
              </a:rPr>
              <a:t>Why: </a:t>
            </a:r>
            <a:r>
              <a:rPr lang="en-US" sz="3200" dirty="0"/>
              <a:t>To understand that there will be many different impacts of climate change and these will vary globally</a:t>
            </a:r>
          </a:p>
          <a:p>
            <a:endParaRPr lang="en-US" sz="3200" dirty="0"/>
          </a:p>
          <a:p>
            <a:r>
              <a:rPr lang="en-US" sz="3200" dirty="0">
                <a:latin typeface="dearJoe 5 CASUAL PRO" panose="02000000000000000000" pitchFamily="2" charset="0"/>
              </a:rPr>
              <a:t>How</a:t>
            </a:r>
            <a:r>
              <a:rPr lang="en-US" sz="3200" dirty="0"/>
              <a:t>: Categorize impacts and complete a case study of the impacts in Tuvalu</a:t>
            </a:r>
          </a:p>
        </p:txBody>
      </p:sp>
      <p:pic>
        <p:nvPicPr>
          <p:cNvPr id="3" name="Picture 2">
            <a:extLst>
              <a:ext uri="{FF2B5EF4-FFF2-40B4-BE49-F238E27FC236}">
                <a16:creationId xmlns:a16="http://schemas.microsoft.com/office/drawing/2014/main" id="{964A2CD0-638A-7D4D-9ED4-086BA8193E9E}"/>
              </a:ext>
            </a:extLst>
          </p:cNvPr>
          <p:cNvPicPr>
            <a:picLocks noChangeAspect="1"/>
          </p:cNvPicPr>
          <p:nvPr/>
        </p:nvPicPr>
        <p:blipFill>
          <a:blip r:embed="rId2"/>
          <a:stretch>
            <a:fillRect/>
          </a:stretch>
        </p:blipFill>
        <p:spPr>
          <a:xfrm>
            <a:off x="8937171" y="4075479"/>
            <a:ext cx="2511185" cy="2593072"/>
          </a:xfrm>
          <a:prstGeom prst="rect">
            <a:avLst/>
          </a:prstGeom>
        </p:spPr>
      </p:pic>
    </p:spTree>
    <p:extLst>
      <p:ext uri="{BB962C8B-B14F-4D97-AF65-F5344CB8AC3E}">
        <p14:creationId xmlns:p14="http://schemas.microsoft.com/office/powerpoint/2010/main" val="247738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722CD8-AC54-A74B-9E86-441801ED98EE}"/>
              </a:ext>
            </a:extLst>
          </p:cNvPr>
          <p:cNvPicPr>
            <a:picLocks noChangeAspect="1"/>
          </p:cNvPicPr>
          <p:nvPr/>
        </p:nvPicPr>
        <p:blipFill>
          <a:blip r:embed="rId2"/>
          <a:stretch>
            <a:fillRect/>
          </a:stretch>
        </p:blipFill>
        <p:spPr>
          <a:xfrm>
            <a:off x="429192" y="0"/>
            <a:ext cx="5783419" cy="6858000"/>
          </a:xfrm>
          <a:prstGeom prst="rect">
            <a:avLst/>
          </a:prstGeom>
        </p:spPr>
      </p:pic>
      <p:pic>
        <p:nvPicPr>
          <p:cNvPr id="4" name="Picture 3">
            <a:extLst>
              <a:ext uri="{FF2B5EF4-FFF2-40B4-BE49-F238E27FC236}">
                <a16:creationId xmlns:a16="http://schemas.microsoft.com/office/drawing/2014/main" id="{A236162C-FBCB-EA4A-B9AC-7146D3B496A0}"/>
              </a:ext>
            </a:extLst>
          </p:cNvPr>
          <p:cNvPicPr>
            <a:picLocks noChangeAspect="1"/>
          </p:cNvPicPr>
          <p:nvPr/>
        </p:nvPicPr>
        <p:blipFill>
          <a:blip r:embed="rId3"/>
          <a:stretch>
            <a:fillRect/>
          </a:stretch>
        </p:blipFill>
        <p:spPr>
          <a:xfrm>
            <a:off x="6375400" y="1917700"/>
            <a:ext cx="5598886" cy="1511300"/>
          </a:xfrm>
          <a:prstGeom prst="rect">
            <a:avLst/>
          </a:prstGeom>
        </p:spPr>
      </p:pic>
      <p:sp>
        <p:nvSpPr>
          <p:cNvPr id="5" name="TextBox 4">
            <a:extLst>
              <a:ext uri="{FF2B5EF4-FFF2-40B4-BE49-F238E27FC236}">
                <a16:creationId xmlns:a16="http://schemas.microsoft.com/office/drawing/2014/main" id="{73CD7B1E-2976-A844-A860-2BEAFEC6611E}"/>
              </a:ext>
            </a:extLst>
          </p:cNvPr>
          <p:cNvSpPr txBox="1"/>
          <p:nvPr/>
        </p:nvSpPr>
        <p:spPr>
          <a:xfrm>
            <a:off x="6770914" y="751114"/>
            <a:ext cx="4191000" cy="646331"/>
          </a:xfrm>
          <a:prstGeom prst="rect">
            <a:avLst/>
          </a:prstGeom>
          <a:solidFill>
            <a:srgbClr val="FFFF00"/>
          </a:solidFill>
        </p:spPr>
        <p:txBody>
          <a:bodyPr wrap="square" rtlCol="0">
            <a:spAutoFit/>
          </a:bodyPr>
          <a:lstStyle/>
          <a:p>
            <a:r>
              <a:rPr lang="en-US" dirty="0"/>
              <a:t>Categorize these impacts into these different categories below</a:t>
            </a:r>
          </a:p>
        </p:txBody>
      </p:sp>
      <p:pic>
        <p:nvPicPr>
          <p:cNvPr id="6" name="Picture 5">
            <a:extLst>
              <a:ext uri="{FF2B5EF4-FFF2-40B4-BE49-F238E27FC236}">
                <a16:creationId xmlns:a16="http://schemas.microsoft.com/office/drawing/2014/main" id="{817CF3D2-5369-744E-B2E8-CEA9449AA156}"/>
              </a:ext>
            </a:extLst>
          </p:cNvPr>
          <p:cNvPicPr>
            <a:picLocks noChangeAspect="1"/>
          </p:cNvPicPr>
          <p:nvPr/>
        </p:nvPicPr>
        <p:blipFill>
          <a:blip r:embed="rId4"/>
          <a:stretch>
            <a:fillRect/>
          </a:stretch>
        </p:blipFill>
        <p:spPr>
          <a:xfrm>
            <a:off x="8912097" y="3750410"/>
            <a:ext cx="2049817" cy="2858749"/>
          </a:xfrm>
          <a:prstGeom prst="rect">
            <a:avLst/>
          </a:prstGeom>
        </p:spPr>
      </p:pic>
    </p:spTree>
    <p:extLst>
      <p:ext uri="{BB962C8B-B14F-4D97-AF65-F5344CB8AC3E}">
        <p14:creationId xmlns:p14="http://schemas.microsoft.com/office/powerpoint/2010/main" val="17470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limatefriend.files.wordpress.com/2009/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2" y="188640"/>
            <a:ext cx="7344816" cy="60486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595" y="1844824"/>
            <a:ext cx="45053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8544272" y="3212976"/>
            <a:ext cx="3096344" cy="259228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b="1" dirty="0"/>
              <a:t>Who</a:t>
            </a:r>
          </a:p>
          <a:p>
            <a:pPr algn="ctr"/>
            <a:r>
              <a:rPr lang="en-GB" sz="3200" b="1" dirty="0"/>
              <a:t>What</a:t>
            </a:r>
          </a:p>
          <a:p>
            <a:pPr algn="ctr"/>
            <a:r>
              <a:rPr lang="en-GB" sz="3200" b="1" dirty="0"/>
              <a:t>When</a:t>
            </a:r>
          </a:p>
          <a:p>
            <a:pPr algn="ctr"/>
            <a:r>
              <a:rPr lang="en-GB" sz="3200" b="1" dirty="0"/>
              <a:t>Where</a:t>
            </a:r>
          </a:p>
          <a:p>
            <a:pPr algn="ctr"/>
            <a:r>
              <a:rPr lang="en-GB" sz="3200" b="1" dirty="0"/>
              <a:t>Why</a:t>
            </a:r>
          </a:p>
        </p:txBody>
      </p:sp>
      <p:pic>
        <p:nvPicPr>
          <p:cNvPr id="5" name="Picture 4">
            <a:extLst>
              <a:ext uri="{FF2B5EF4-FFF2-40B4-BE49-F238E27FC236}">
                <a16:creationId xmlns:a16="http://schemas.microsoft.com/office/drawing/2014/main" id="{438E1C8E-DCBF-47BF-84E7-DF318412081B}"/>
              </a:ext>
            </a:extLst>
          </p:cNvPr>
          <p:cNvPicPr>
            <a:picLocks noChangeAspect="1"/>
          </p:cNvPicPr>
          <p:nvPr/>
        </p:nvPicPr>
        <p:blipFill>
          <a:blip r:embed="rId4"/>
          <a:stretch>
            <a:fillRect/>
          </a:stretch>
        </p:blipFill>
        <p:spPr>
          <a:xfrm>
            <a:off x="8374961" y="441096"/>
            <a:ext cx="3084590" cy="899672"/>
          </a:xfrm>
          <a:prstGeom prst="rect">
            <a:avLst/>
          </a:prstGeom>
        </p:spPr>
      </p:pic>
    </p:spTree>
    <p:extLst>
      <p:ext uri="{BB962C8B-B14F-4D97-AF65-F5344CB8AC3E}">
        <p14:creationId xmlns:p14="http://schemas.microsoft.com/office/powerpoint/2010/main" val="13764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11737304" cy="10207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GB" sz="4800" dirty="0"/>
              <a:t>What is a climate change refugee?</a:t>
            </a:r>
          </a:p>
        </p:txBody>
      </p:sp>
      <p:sp>
        <p:nvSpPr>
          <p:cNvPr id="3" name="Content Placeholder 2"/>
          <p:cNvSpPr>
            <a:spLocks noGrp="1"/>
          </p:cNvSpPr>
          <p:nvPr>
            <p:ph idx="1"/>
          </p:nvPr>
        </p:nvSpPr>
        <p:spPr>
          <a:xfrm>
            <a:off x="191344" y="1916832"/>
            <a:ext cx="11737304" cy="4267200"/>
          </a:xfrm>
        </p:spPr>
        <p:style>
          <a:lnRef idx="1">
            <a:schemeClr val="accent5"/>
          </a:lnRef>
          <a:fillRef idx="2">
            <a:schemeClr val="accent5"/>
          </a:fillRef>
          <a:effectRef idx="1">
            <a:schemeClr val="accent5"/>
          </a:effectRef>
          <a:fontRef idx="minor">
            <a:schemeClr val="dk1"/>
          </a:fontRef>
        </p:style>
        <p:txBody>
          <a:bodyPr/>
          <a:lstStyle/>
          <a:p>
            <a:pPr marL="0" indent="0" algn="ctr">
              <a:buNone/>
            </a:pPr>
            <a:r>
              <a:rPr lang="en-GB" sz="4000" dirty="0"/>
              <a:t>A climate change refugee is a person who has been forced to move due to the change in the climate. This could be due to sea level rise, drought or an extreme weather event.</a:t>
            </a:r>
          </a:p>
          <a:p>
            <a:pPr marL="0" indent="0" algn="ctr">
              <a:buNone/>
            </a:pPr>
            <a:endParaRPr lang="en-GB" sz="4000" dirty="0"/>
          </a:p>
          <a:p>
            <a:pPr marL="0" indent="0" algn="ctr">
              <a:buNone/>
            </a:pPr>
            <a:r>
              <a:rPr lang="en-GB" sz="4000" dirty="0"/>
              <a:t>Where in the world might this happen?</a:t>
            </a:r>
            <a:endParaRPr lang="en-GB" dirty="0"/>
          </a:p>
        </p:txBody>
      </p:sp>
    </p:spTree>
    <p:extLst>
      <p:ext uri="{BB962C8B-B14F-4D97-AF65-F5344CB8AC3E}">
        <p14:creationId xmlns:p14="http://schemas.microsoft.com/office/powerpoint/2010/main" val="82845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60648"/>
            <a:ext cx="8856984" cy="1020762"/>
          </a:xfrm>
        </p:spPr>
        <p:txBody>
          <a:bodyPr>
            <a:noAutofit/>
          </a:bodyPr>
          <a:lstStyle/>
          <a:p>
            <a:r>
              <a:rPr lang="en-GB" sz="8000" dirty="0">
                <a:solidFill>
                  <a:srgbClr val="FF0000"/>
                </a:solidFill>
                <a:latin typeface="+mn-lt"/>
              </a:rPr>
              <a:t>Where is Tuvalu?</a:t>
            </a:r>
          </a:p>
        </p:txBody>
      </p:sp>
      <p:pic>
        <p:nvPicPr>
          <p:cNvPr id="2050"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 y="1417638"/>
            <a:ext cx="12181869" cy="5440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web.britannica.com/eb-media/34/64334-004-DA31106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2852937"/>
            <a:ext cx="4060264" cy="2206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59155" y="5229200"/>
            <a:ext cx="431258" cy="36004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2" descr="Map of Tuva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730" y="116633"/>
            <a:ext cx="6550683" cy="620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8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circle(in)">
                                      <p:cBhvr>
                                        <p:cTn id="13" dur="20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of Tuva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9" y="32098"/>
            <a:ext cx="6812816" cy="4968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5857" y="188642"/>
            <a:ext cx="4703298"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b="1" dirty="0">
                <a:latin typeface="+mj-lt"/>
              </a:rPr>
              <a:t>There are 9 island groups which make up the Tuvalu islands.</a:t>
            </a:r>
          </a:p>
          <a:p>
            <a:r>
              <a:rPr lang="en-GB" sz="2400" b="1" dirty="0">
                <a:latin typeface="+mj-lt"/>
              </a:rPr>
              <a:t>5 of the islands are coral atolls.</a:t>
            </a:r>
          </a:p>
          <a:p>
            <a:endParaRPr lang="en-GB" sz="2400" b="1" dirty="0">
              <a:latin typeface="+mj-lt"/>
            </a:endParaRPr>
          </a:p>
          <a:p>
            <a:r>
              <a:rPr lang="en-GB" sz="2400" b="1" dirty="0">
                <a:latin typeface="+mj-lt"/>
              </a:rPr>
              <a:t>An atoll is a ring shaped coral reef that encircles a lagoon.</a:t>
            </a: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691" y="3512628"/>
            <a:ext cx="4705464" cy="270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48750" y="6488668"/>
            <a:ext cx="494103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dirty="0">
                <a:hlinkClick r:id="rId4"/>
              </a:rPr>
              <a:t>https://www.youtube.com/watch?v=EZUunoZtfC0</a:t>
            </a:r>
            <a:r>
              <a:rPr lang="en-GB" dirty="0"/>
              <a:t> </a:t>
            </a:r>
          </a:p>
        </p:txBody>
      </p:sp>
      <p:sp>
        <p:nvSpPr>
          <p:cNvPr id="3" name="Rectangle 2"/>
          <p:cNvSpPr/>
          <p:nvPr/>
        </p:nvSpPr>
        <p:spPr>
          <a:xfrm>
            <a:off x="185697" y="5027157"/>
            <a:ext cx="6812816" cy="115212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a:t>Describe where Tuvalu is.</a:t>
            </a:r>
          </a:p>
          <a:p>
            <a:pPr algn="ctr"/>
            <a:r>
              <a:rPr lang="en-GB" sz="2400" b="1"/>
              <a:t>Continent, nearby countries, proximity to the equator.</a:t>
            </a:r>
            <a:endParaRPr lang="en-GB" sz="2400" b="1" dirty="0"/>
          </a:p>
        </p:txBody>
      </p:sp>
      <p:sp>
        <p:nvSpPr>
          <p:cNvPr id="6" name="TextBox 5"/>
          <p:cNvSpPr txBox="1"/>
          <p:nvPr/>
        </p:nvSpPr>
        <p:spPr>
          <a:xfrm>
            <a:off x="155200" y="6130171"/>
            <a:ext cx="6107874" cy="369332"/>
          </a:xfrm>
          <a:prstGeom prst="rect">
            <a:avLst/>
          </a:prstGeom>
          <a:noFill/>
        </p:spPr>
        <p:txBody>
          <a:bodyPr wrap="square" rtlCol="0">
            <a:spAutoFit/>
          </a:bodyPr>
          <a:lstStyle/>
          <a:p>
            <a:pPr>
              <a:lnSpc>
                <a:spcPct val="90000"/>
              </a:lnSpc>
            </a:pPr>
            <a:r>
              <a:rPr lang="en-GB" sz="2000" dirty="0">
                <a:hlinkClick r:id="rId5"/>
              </a:rPr>
              <a:t>https://www.youtube.com/watch?v=DSmN8Eq4qEg</a:t>
            </a:r>
            <a:endParaRPr lang="en-GB" sz="2000" dirty="0"/>
          </a:p>
        </p:txBody>
      </p:sp>
    </p:spTree>
    <p:extLst>
      <p:ext uri="{BB962C8B-B14F-4D97-AF65-F5344CB8AC3E}">
        <p14:creationId xmlns:p14="http://schemas.microsoft.com/office/powerpoint/2010/main" val="335067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3" y="2060848"/>
            <a:ext cx="10969943" cy="366186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ctr">
              <a:buNone/>
            </a:pPr>
            <a:r>
              <a:rPr lang="en-GB" sz="9600" dirty="0">
                <a:latin typeface="+mj-lt"/>
              </a:rPr>
              <a:t>What problems are the people of Tuvalu facing?</a:t>
            </a:r>
          </a:p>
        </p:txBody>
      </p:sp>
    </p:spTree>
    <p:extLst>
      <p:ext uri="{BB962C8B-B14F-4D97-AF65-F5344CB8AC3E}">
        <p14:creationId xmlns:p14="http://schemas.microsoft.com/office/powerpoint/2010/main" val="38136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1C6F6F-DF8F-4F41-9DCF-BCB49DF97AF6}"/>
              </a:ext>
            </a:extLst>
          </p:cNvPr>
          <p:cNvSpPr>
            <a:spLocks noGrp="1"/>
          </p:cNvSpPr>
          <p:nvPr>
            <p:ph idx="1"/>
          </p:nvPr>
        </p:nvSpPr>
        <p:spPr>
          <a:xfrm>
            <a:off x="263352" y="1700808"/>
            <a:ext cx="11665296" cy="4824536"/>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GB" dirty="0"/>
              <a:t>Tuvalu is a coral atoll, at least once a year the island is flooded because the water comes up through the holes in the coral.</a:t>
            </a:r>
          </a:p>
          <a:p>
            <a:pPr marL="0" indent="0">
              <a:buNone/>
            </a:pPr>
            <a:r>
              <a:rPr lang="en-GB" dirty="0"/>
              <a:t>The islands are low lying, a rise in sea level will increase flooding. Tuvalu is likely to become the first nation to become homeless and will therefore become climate change refugees. </a:t>
            </a:r>
          </a:p>
          <a:p>
            <a:pPr marL="0" indent="0">
              <a:buNone/>
            </a:pPr>
            <a:r>
              <a:rPr lang="en-GB" dirty="0"/>
              <a:t>Many of the people on Tuvalu rely on farming. Salt water poisons the soil and therefore crops fail to grow. Livestock e.g. pigs also suffer as they become difficult to feed.</a:t>
            </a:r>
          </a:p>
          <a:p>
            <a:pPr marL="0" indent="0">
              <a:buNone/>
            </a:pPr>
            <a:r>
              <a:rPr lang="en-GB" dirty="0"/>
              <a:t>The residents now have to rely on imports – this has increased the amount of rubbish on the islands and has also increased plastic pollution. This has also led to an increase in obesity.</a:t>
            </a:r>
          </a:p>
        </p:txBody>
      </p:sp>
      <p:sp>
        <p:nvSpPr>
          <p:cNvPr id="4" name="Title 3">
            <a:extLst>
              <a:ext uri="{FF2B5EF4-FFF2-40B4-BE49-F238E27FC236}">
                <a16:creationId xmlns:a16="http://schemas.microsoft.com/office/drawing/2014/main" id="{953DE31C-EC43-4DE8-ACC1-0E6C9CDB827C}"/>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n-GB" dirty="0"/>
              <a:t>What problems is Tuvalu facing?</a:t>
            </a:r>
          </a:p>
        </p:txBody>
      </p:sp>
      <p:sp>
        <p:nvSpPr>
          <p:cNvPr id="6" name="Rectangle 5">
            <a:extLst>
              <a:ext uri="{FF2B5EF4-FFF2-40B4-BE49-F238E27FC236}">
                <a16:creationId xmlns:a16="http://schemas.microsoft.com/office/drawing/2014/main" id="{5F4FBC8B-C120-4710-9726-F79B65626C40}"/>
              </a:ext>
            </a:extLst>
          </p:cNvPr>
          <p:cNvSpPr/>
          <p:nvPr/>
        </p:nvSpPr>
        <p:spPr>
          <a:xfrm>
            <a:off x="3857843" y="5940570"/>
            <a:ext cx="7535716" cy="584775"/>
          </a:xfrm>
          <a:prstGeom prst="rect">
            <a:avLst/>
          </a:prstGeom>
          <a:noFill/>
        </p:spPr>
        <p:txBody>
          <a:bodyPr wrap="none" lIns="91440" tIns="45720" rIns="91440" bIns="45720">
            <a:spAutoFit/>
          </a:bodyPr>
          <a:lstStyle/>
          <a:p>
            <a:pPr algn="ct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other problems could they be facing?</a:t>
            </a:r>
          </a:p>
        </p:txBody>
      </p:sp>
    </p:spTree>
    <p:extLst>
      <p:ext uri="{BB962C8B-B14F-4D97-AF65-F5344CB8AC3E}">
        <p14:creationId xmlns:p14="http://schemas.microsoft.com/office/powerpoint/2010/main" val="187665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650</Words>
  <Application>Microsoft Macintosh PowerPoint</Application>
  <PresentationFormat>Widescreen</PresentationFormat>
  <Paragraphs>91</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dearJoe 5 CASUAL PRO</vt:lpstr>
      <vt:lpstr>Lato</vt:lpstr>
      <vt:lpstr>Trebuchet MS</vt:lpstr>
      <vt:lpstr>Office Theme</vt:lpstr>
      <vt:lpstr>PowerPoint Presentation</vt:lpstr>
      <vt:lpstr>PowerPoint Presentation</vt:lpstr>
      <vt:lpstr>PowerPoint Presentation</vt:lpstr>
      <vt:lpstr>PowerPoint Presentation</vt:lpstr>
      <vt:lpstr>What is a climate change refugee?</vt:lpstr>
      <vt:lpstr>Where is Tuvalu?</vt:lpstr>
      <vt:lpstr>PowerPoint Presentation</vt:lpstr>
      <vt:lpstr>PowerPoint Presentation</vt:lpstr>
      <vt:lpstr>What problems is Tuvalu facing?</vt:lpstr>
      <vt:lpstr>Task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6</cp:revision>
  <dcterms:created xsi:type="dcterms:W3CDTF">2020-05-03T12:01:02Z</dcterms:created>
  <dcterms:modified xsi:type="dcterms:W3CDTF">2020-05-03T14:33:53Z</dcterms:modified>
</cp:coreProperties>
</file>