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6" r:id="rId3"/>
    <p:sldId id="284" r:id="rId4"/>
    <p:sldId id="285" r:id="rId5"/>
    <p:sldId id="287" r:id="rId6"/>
    <p:sldId id="288" r:id="rId7"/>
    <p:sldId id="290" r:id="rId8"/>
    <p:sldId id="289" r:id="rId9"/>
    <p:sldId id="29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90"/>
  </p:normalViewPr>
  <p:slideViewPr>
    <p:cSldViewPr snapToGrid="0" snapToObjects="1">
      <p:cViewPr varScale="1">
        <p:scale>
          <a:sx n="118" d="100"/>
          <a:sy n="118" d="100"/>
        </p:scale>
        <p:origin x="36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B40B6-8154-294F-BE1B-D47A30A3D3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57A9C9-34AB-B249-96A5-9534B36A6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8168F-2A6A-5341-ADAA-B9A4BE8FA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EC98-3CF9-8D4B-92F2-E70F9C213018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BD9BE9-47F4-184D-A1FD-3E8F65269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65C63-EF2A-084D-BD17-A5554CA10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66AC-013E-F94D-9031-04296F22C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124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06DA4B-6DAB-F54B-95C2-F68235355D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D39EBB-5FCF-E64F-B6BF-9DBEE39214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E3E8C-F43B-CE47-A355-25066DB97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EC98-3CF9-8D4B-92F2-E70F9C213018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E047E1-1C73-F14A-8B7B-A3A9A3E2E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7A4C4-C5DA-C74D-B190-6A47968FB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66AC-013E-F94D-9031-04296F22C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51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9C87BF-191E-2A44-8A7B-DE5697313F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EA2A01-B9AD-EE43-BCFA-1CC14C931E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D9674C-C228-1546-95B5-32CAA2967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EC98-3CF9-8D4B-92F2-E70F9C213018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36B6A1-19AE-C641-85B7-D9440D0D0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312AF-1111-B84B-BA79-176F09765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66AC-013E-F94D-9031-04296F22C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28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790AF-9B4D-9241-A214-FB54950FF1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C8D2F-02B1-9B47-AB26-DE6D0770F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8B877-E223-8145-8BD0-245402B3B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EC98-3CF9-8D4B-92F2-E70F9C213018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41045-674F-B34D-A69E-A8F3A6B50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46A3AF-1042-0C4D-AC9A-F90B39F0F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66AC-013E-F94D-9031-04296F22C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992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9CD92-450A-254D-8D1B-3BA4DE6FB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63EF9C-CE56-8E47-86A8-672EDC3C0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E6AB4-CD1A-104D-9600-5695479DB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EC98-3CF9-8D4B-92F2-E70F9C213018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61227-6651-E949-95CC-FF8B0AF0D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2A330C-1DB3-774F-91F7-62E91B2BA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66AC-013E-F94D-9031-04296F22C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72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E9AE9-4757-0B4F-8E52-4D6741DB2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5A4CE1-BC1E-5848-BDBD-4E1C1FB96B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BC1E1C-7DF2-F642-A3C4-06AF1278F9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A02A83-C3E2-4149-A202-C3CBF5571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EC98-3CF9-8D4B-92F2-E70F9C213018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6AE989-447B-3043-86B9-713602B40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9B383-37AB-AE41-A5D8-DE75E56FA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66AC-013E-F94D-9031-04296F22C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375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46FF9-1D46-0746-98B0-FA7301600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5B3CC2-80BD-BF42-A1DF-3DE14781A1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F42AA3-0390-FD43-A7B2-174892FF93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48D18A-3FCB-EA46-8D4F-A689AA2E2E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9810E9-27B4-3C4E-AD34-23BD4F8E4D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E18EC0-C15F-A847-8F49-C1B6AFC7B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EC98-3CF9-8D4B-92F2-E70F9C213018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896ABE-BA3F-3A4D-841E-0B4DF9351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0C1D5F-FBB9-524A-8DEB-B4DFC9C49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66AC-013E-F94D-9031-04296F22C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538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C1523-54B3-FC46-8501-80F1D18B5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BB9618-46DE-9F4B-A93E-EBBC7AD62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EC98-3CF9-8D4B-92F2-E70F9C213018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1D7320-CB82-5C4F-88DB-D9CFDD9C5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EE0FA1-4B19-434F-9DF3-C8CD56997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66AC-013E-F94D-9031-04296F22C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300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E02BF4-27A1-C940-A74C-E5A66CF79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EC98-3CF9-8D4B-92F2-E70F9C213018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1B130C-3E19-2149-857F-C218CC052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BF0D25-D7DA-C045-BF7F-AE9DEE0C8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66AC-013E-F94D-9031-04296F22C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061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FFD5A-C558-3D47-B0D0-7C6D1C5F5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E50C9-1A1F-7443-9C7A-4AA79A1DC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46420E-20C7-4040-88AD-9DFD587CE3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3EE4F9-B1D4-9B4F-BC72-96CB955D5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EC98-3CF9-8D4B-92F2-E70F9C213018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24AC5F-34F8-5E41-9197-A0CF3A060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39C191-8143-0843-B55A-D0E4BBB02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66AC-013E-F94D-9031-04296F22C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948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FDB2D-80DF-AF40-B302-C82798F0EF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EC056F-C01C-524B-9E7D-2D66246780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B382F-92AA-9A46-AD28-2BF2ACEBB0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307C4B-F1D5-2840-9A19-BE4356A8B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EC98-3CF9-8D4B-92F2-E70F9C213018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A536E9-6795-4C40-9C9D-3A4363A67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DCC8EC-F714-F94D-89C6-123AF0BE6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C966AC-013E-F94D-9031-04296F22C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739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9807E1-1C0A-E64C-9CB2-3944686F6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733D82-8D58-C243-86D8-FD41347D0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A0074-7D84-7A43-A92E-79EA93E5FF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79EC98-3CF9-8D4B-92F2-E70F9C213018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A4F21A-A03C-5447-81C4-EC60D758A9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F4331D-0D7A-594A-9F1B-1791FEA6C8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C966AC-013E-F94D-9031-04296F22C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314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inforestconcern.org/forest-facts/why-are-rainforests-important" TargetMode="External"/><Relationship Id="rId7" Type="http://schemas.openxmlformats.org/officeDocument/2006/relationships/hyperlink" Target="https://www.nationalgeographic.org/encyclopedia/rain-forest/" TargetMode="External"/><Relationship Id="rId2" Type="http://schemas.openxmlformats.org/officeDocument/2006/relationships/hyperlink" Target="https://www.rainforest-alliance.org/pictures/9-rainforest-facts-everyone-should-know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f.panda.org/knowledge_hub/where_we_work/amazon/about_the_amazon/why_amazon_important/" TargetMode="External"/><Relationship Id="rId5" Type="http://schemas.openxmlformats.org/officeDocument/2006/relationships/hyperlink" Target="https://ypte.org.uk/factsheets/rainforests/why-are-rainforests-important" TargetMode="External"/><Relationship Id="rId4" Type="http://schemas.openxmlformats.org/officeDocument/2006/relationships/hyperlink" Target="https://www.rainforest-alliance.org/articles/tropical-forests-in-our-daily-lives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022AB-7FF0-3946-A244-25779DC625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A0AAC8-E171-C44F-834A-FDE4541E258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amazonian-landscape-with-light-shaft">
            <a:extLst>
              <a:ext uri="{FF2B5EF4-FFF2-40B4-BE49-F238E27FC236}">
                <a16:creationId xmlns:a16="http://schemas.microsoft.com/office/drawing/2014/main" id="{37566DAC-F767-5342-92BA-0E80E2555C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753" y="-672646"/>
            <a:ext cx="12286753" cy="770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E1D7C0-1BDD-8E4D-B6A2-4250CC079706}"/>
              </a:ext>
            </a:extLst>
          </p:cNvPr>
          <p:cNvSpPr txBox="1"/>
          <p:nvPr/>
        </p:nvSpPr>
        <p:spPr>
          <a:xfrm>
            <a:off x="239485" y="-76881"/>
            <a:ext cx="1195251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>
                <a:solidFill>
                  <a:srgbClr val="FFFF00"/>
                </a:solidFill>
                <a:latin typeface="KBSticktoIt Medium" panose="02000603000000000000" pitchFamily="2" charset="0"/>
                <a:ea typeface="KBSticktoIt Medium" panose="02000603000000000000" pitchFamily="2" charset="0"/>
              </a:rPr>
              <a:t>The value of Tropical Rainforests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A74504-1810-404E-BE14-88C3171AF58C}"/>
              </a:ext>
            </a:extLst>
          </p:cNvPr>
          <p:cNvSpPr txBox="1"/>
          <p:nvPr/>
        </p:nvSpPr>
        <p:spPr>
          <a:xfrm>
            <a:off x="1371599" y="2963574"/>
            <a:ext cx="96882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</a:rPr>
              <a:t>Why are rainforests valuable and worthy of protection?</a:t>
            </a:r>
            <a:r>
              <a:rPr lang="en-US" sz="3200" dirty="0">
                <a:solidFill>
                  <a:srgbClr val="00B050"/>
                </a:solidFill>
                <a:effectLst/>
              </a:rPr>
              <a:t> </a:t>
            </a:r>
            <a:endParaRPr lang="en-US" sz="3200" dirty="0">
              <a:solidFill>
                <a:srgbClr val="00B050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E93141-14DA-0D49-9153-64CC059A22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10892"/>
            <a:ext cx="1399328" cy="14251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502DFAF-5CFF-2C41-B30B-8AA812DBCD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4081" y="5535553"/>
            <a:ext cx="1492561" cy="140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066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00716-7A4F-2745-8442-9F9D24088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57" y="376011"/>
            <a:ext cx="11212286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50"/>
                </a:solidFill>
                <a:latin typeface="dearJoe 5 CASUAL PRO" panose="02000000000000000000" pitchFamily="2" charset="0"/>
              </a:rPr>
              <a:t>Why are rainforests valuable and worthy of protection? </a:t>
            </a:r>
            <a:br>
              <a:rPr lang="en-US" dirty="0">
                <a:solidFill>
                  <a:srgbClr val="00B050"/>
                </a:solidFill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C9A83-97A3-D147-811B-ED8B6831FB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dearJoe 5 CASUAL PRO" panose="02000000000000000000" pitchFamily="2" charset="0"/>
              </a:rPr>
              <a:t>What:  </a:t>
            </a:r>
            <a:r>
              <a:rPr lang="en-US" dirty="0"/>
              <a:t>Why are rainforests valuable and worthy of protection?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latin typeface="dearJoe 5 CASUAL PRO" panose="02000000000000000000" pitchFamily="2" charset="0"/>
              </a:rPr>
              <a:t>Why: </a:t>
            </a:r>
            <a:r>
              <a:rPr lang="en-US" dirty="0"/>
              <a:t>To understand how protecting the rainforest can help us meet SDG 13 and 15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latin typeface="dearJoe 5 CASUAL PRO" panose="02000000000000000000" pitchFamily="2" charset="0"/>
              </a:rPr>
              <a:t>How: </a:t>
            </a:r>
          </a:p>
          <a:p>
            <a:r>
              <a:rPr lang="en-US" dirty="0"/>
              <a:t>Understanding what goods and services are</a:t>
            </a:r>
          </a:p>
          <a:p>
            <a:r>
              <a:rPr lang="en-US" dirty="0"/>
              <a:t>Categorizing important rainforest functions as social, economic and environmental </a:t>
            </a:r>
          </a:p>
          <a:p>
            <a:r>
              <a:rPr lang="en-US" dirty="0">
                <a:latin typeface="dearJoe 5 CASUAL PRO" panose="02000000000000000000" pitchFamily="2" charset="0"/>
              </a:rPr>
              <a:t> </a:t>
            </a:r>
            <a:r>
              <a:rPr lang="en-US" dirty="0"/>
              <a:t>Creating  a 1-2 page overview </a:t>
            </a:r>
          </a:p>
          <a:p>
            <a:endParaRPr lang="en-US" dirty="0">
              <a:latin typeface="dearJoe 5 CASUAL PRO" panose="02000000000000000000" pitchFamily="2" charset="0"/>
            </a:endParaRPr>
          </a:p>
          <a:p>
            <a:endParaRPr lang="en-US" dirty="0">
              <a:latin typeface="dearJoe 5 CASUAL PRO" panose="02000000000000000000" pitchFamily="2" charset="0"/>
            </a:endParaRPr>
          </a:p>
          <a:p>
            <a:endParaRPr lang="en-US" dirty="0">
              <a:latin typeface="dearJoe 5 CASUAL PR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739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30552"/>
            <a:ext cx="9144000" cy="70609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2800" b="1" dirty="0">
                <a:latin typeface="Arial Rounded MT Bold" pitchFamily="34" charset="0"/>
                <a:cs typeface="Arial" pitchFamily="34" charset="0"/>
              </a:rPr>
              <a:t>Organise the following into ‘</a:t>
            </a:r>
            <a:r>
              <a:rPr lang="en-GB" sz="2800" b="1" dirty="0">
                <a:solidFill>
                  <a:srgbClr val="00B0F0"/>
                </a:solidFill>
                <a:latin typeface="Arial Rounded MT Bold" pitchFamily="34" charset="0"/>
                <a:cs typeface="Arial" pitchFamily="34" charset="0"/>
              </a:rPr>
              <a:t>goods</a:t>
            </a:r>
            <a:r>
              <a:rPr lang="en-GB" sz="2800" b="1" dirty="0">
                <a:latin typeface="Arial Rounded MT Bold" pitchFamily="34" charset="0"/>
                <a:cs typeface="Arial" pitchFamily="34" charset="0"/>
              </a:rPr>
              <a:t>’ and ‘</a:t>
            </a:r>
            <a:r>
              <a:rPr lang="en-GB" sz="2800" b="1" dirty="0">
                <a:solidFill>
                  <a:srgbClr val="7030A0"/>
                </a:solidFill>
                <a:latin typeface="Arial Rounded MT Bold" pitchFamily="34" charset="0"/>
                <a:cs typeface="Arial" pitchFamily="34" charset="0"/>
              </a:rPr>
              <a:t>services</a:t>
            </a:r>
            <a:r>
              <a:rPr lang="en-GB" sz="2800" b="1" dirty="0">
                <a:latin typeface="Arial Rounded MT Bold" pitchFamily="34" charset="0"/>
                <a:cs typeface="Arial" pitchFamily="34" charset="0"/>
              </a:rPr>
              <a:t>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0" y="0"/>
            <a:ext cx="9144000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latin typeface="Arial Rounded MT Bold" pitchFamily="34" charset="0"/>
              </a:rPr>
              <a:t>They give us a wide range of natural resources we can harvest, collect or capture to sell and to make money from.</a:t>
            </a:r>
          </a:p>
        </p:txBody>
      </p:sp>
      <p:sp>
        <p:nvSpPr>
          <p:cNvPr id="6" name="TextBox 5"/>
          <p:cNvSpPr txBox="1"/>
          <p:nvPr/>
        </p:nvSpPr>
        <p:spPr>
          <a:xfrm rot="20462370">
            <a:off x="1753755" y="1909537"/>
            <a:ext cx="2018495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Medicines</a:t>
            </a:r>
            <a:endParaRPr lang="en-GB" dirty="0">
              <a:latin typeface="Arial Rounded MT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57674" y="2289646"/>
            <a:ext cx="2376264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Air purification (absorbing CO₂)</a:t>
            </a:r>
            <a:endParaRPr lang="en-US" dirty="0"/>
          </a:p>
          <a:p>
            <a:pPr algn="ctr"/>
            <a:endParaRPr lang="en-GB" dirty="0">
              <a:latin typeface="Arial Rounded MT Bol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551172">
            <a:off x="2241614" y="3565747"/>
            <a:ext cx="2736304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Energy from HEP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195900" y="1567170"/>
            <a:ext cx="1944216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Water and nutrient cycling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900920" y="371703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Fish and shellfish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91544" y="4437113"/>
            <a:ext cx="2804394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Building materials (timber)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 rot="469784">
            <a:off x="7620570" y="1669444"/>
            <a:ext cx="2736304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Building materials (timber)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68008" y="2492896"/>
            <a:ext cx="2736304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Protection against soil erosion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21225376">
            <a:off x="6756041" y="3504694"/>
            <a:ext cx="2736304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Employment opportunities</a:t>
            </a:r>
            <a:endParaRPr lang="en-GB" dirty="0">
              <a:latin typeface="Arial Rounded MT Bol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37950" y="4465657"/>
            <a:ext cx="1833164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Wildlife habitats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 rot="20958079">
            <a:off x="1687075" y="5764415"/>
            <a:ext cx="158825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Biodiversity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 rot="489165">
            <a:off x="6274790" y="5447542"/>
            <a:ext cx="2187629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Wild meat and fish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799856" y="6093296"/>
            <a:ext cx="980458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Water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C220F18-F38E-C843-AB5E-FB91A879E8E0}"/>
              </a:ext>
            </a:extLst>
          </p:cNvPr>
          <p:cNvSpPr txBox="1"/>
          <p:nvPr/>
        </p:nvSpPr>
        <p:spPr>
          <a:xfrm>
            <a:off x="9001125" y="4834989"/>
            <a:ext cx="2736304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Native food crops (fruit &amp; nuts)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967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5900920" y="3717032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Fish and shellfish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idx="1"/>
          </p:nvPr>
        </p:nvSpPr>
        <p:spPr>
          <a:xfrm>
            <a:off x="1847528" y="332656"/>
            <a:ext cx="4040188" cy="639762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00B0F0"/>
                </a:solidFill>
              </a:rPr>
              <a:t>GOODS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3"/>
          </p:nvPr>
        </p:nvSpPr>
        <p:spPr>
          <a:xfrm>
            <a:off x="6312025" y="404664"/>
            <a:ext cx="4041775" cy="639762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7030A0"/>
                </a:solidFill>
              </a:rPr>
              <a:t>SERVICES</a:t>
            </a:r>
          </a:p>
        </p:txBody>
      </p:sp>
      <p:cxnSp>
        <p:nvCxnSpPr>
          <p:cNvPr id="29" name="Straight Connector 28"/>
          <p:cNvCxnSpPr/>
          <p:nvPr/>
        </p:nvCxnSpPr>
        <p:spPr>
          <a:xfrm rot="5400000">
            <a:off x="2833328" y="3523320"/>
            <a:ext cx="66693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373CDA8-8E78-0148-BE42-9FB228EB548B}"/>
              </a:ext>
            </a:extLst>
          </p:cNvPr>
          <p:cNvSpPr txBox="1"/>
          <p:nvPr/>
        </p:nvSpPr>
        <p:spPr>
          <a:xfrm rot="20462370">
            <a:off x="1753755" y="1909537"/>
            <a:ext cx="2018495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Medicines</a:t>
            </a:r>
            <a:endParaRPr lang="en-GB" dirty="0">
              <a:latin typeface="Arial Rounded MT Bold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5BA68E0-0ECA-394E-A4BC-3B0B1A2AB993}"/>
              </a:ext>
            </a:extLst>
          </p:cNvPr>
          <p:cNvSpPr txBox="1"/>
          <p:nvPr/>
        </p:nvSpPr>
        <p:spPr>
          <a:xfrm rot="551172">
            <a:off x="3585516" y="1109175"/>
            <a:ext cx="2112144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Energy from HEP</a:t>
            </a:r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AE142F-4AF2-6B4D-99DF-7EC8EEC63B1E}"/>
              </a:ext>
            </a:extLst>
          </p:cNvPr>
          <p:cNvSpPr txBox="1"/>
          <p:nvPr/>
        </p:nvSpPr>
        <p:spPr>
          <a:xfrm rot="20958079">
            <a:off x="7456125" y="1580656"/>
            <a:ext cx="1588250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Biodiversity 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B831C6B-F9F7-6C44-AF1A-DFF35EAD58E3}"/>
              </a:ext>
            </a:extLst>
          </p:cNvPr>
          <p:cNvSpPr txBox="1"/>
          <p:nvPr/>
        </p:nvSpPr>
        <p:spPr>
          <a:xfrm rot="489165">
            <a:off x="3215904" y="2906418"/>
            <a:ext cx="2187629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Wild meat and fish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DBD4C6A-3138-684F-B173-08E13F5CE0B3}"/>
              </a:ext>
            </a:extLst>
          </p:cNvPr>
          <p:cNvSpPr txBox="1"/>
          <p:nvPr/>
        </p:nvSpPr>
        <p:spPr>
          <a:xfrm>
            <a:off x="9391920" y="1183069"/>
            <a:ext cx="2376264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Air purification (absorbing CO₂)</a:t>
            </a:r>
            <a:endParaRPr lang="en-US" dirty="0"/>
          </a:p>
          <a:p>
            <a:pPr algn="ctr"/>
            <a:endParaRPr lang="en-GB" dirty="0">
              <a:latin typeface="Arial Rounded MT Bold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B5548C2-19E2-0F46-96E9-72E9283FCDE9}"/>
              </a:ext>
            </a:extLst>
          </p:cNvPr>
          <p:cNvSpPr txBox="1"/>
          <p:nvPr/>
        </p:nvSpPr>
        <p:spPr>
          <a:xfrm>
            <a:off x="6655616" y="2486218"/>
            <a:ext cx="2736304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Protection against soil erosion</a:t>
            </a:r>
            <a:endParaRPr 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11854B6-24D7-2F44-887F-1E1719F3CB22}"/>
              </a:ext>
            </a:extLst>
          </p:cNvPr>
          <p:cNvSpPr txBox="1"/>
          <p:nvPr/>
        </p:nvSpPr>
        <p:spPr>
          <a:xfrm rot="469784">
            <a:off x="1561012" y="3707237"/>
            <a:ext cx="2736304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Building materials (timber)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0B2C0F1-3DCC-8E4B-A02A-2F52555F406A}"/>
              </a:ext>
            </a:extLst>
          </p:cNvPr>
          <p:cNvSpPr txBox="1"/>
          <p:nvPr/>
        </p:nvSpPr>
        <p:spPr>
          <a:xfrm>
            <a:off x="3661130" y="4897033"/>
            <a:ext cx="980458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Water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64A7193-5861-3A47-9CC3-725CCC8E84BB}"/>
              </a:ext>
            </a:extLst>
          </p:cNvPr>
          <p:cNvSpPr txBox="1"/>
          <p:nvPr/>
        </p:nvSpPr>
        <p:spPr>
          <a:xfrm rot="21225376">
            <a:off x="6756041" y="3504694"/>
            <a:ext cx="2736304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/>
              <a:t>Employment opportunities</a:t>
            </a:r>
            <a:endParaRPr lang="en-GB" dirty="0">
              <a:latin typeface="Arial Rounded MT Bold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76C58F1-7F63-E641-9D7E-83B7A8191E37}"/>
              </a:ext>
            </a:extLst>
          </p:cNvPr>
          <p:cNvSpPr txBox="1"/>
          <p:nvPr/>
        </p:nvSpPr>
        <p:spPr>
          <a:xfrm>
            <a:off x="6537950" y="4465657"/>
            <a:ext cx="1833164" cy="36933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Wildlife habitats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60990BE-8B21-0343-9295-F9802C8AD12B}"/>
              </a:ext>
            </a:extLst>
          </p:cNvPr>
          <p:cNvSpPr txBox="1"/>
          <p:nvPr/>
        </p:nvSpPr>
        <p:spPr>
          <a:xfrm>
            <a:off x="464466" y="4725370"/>
            <a:ext cx="2736304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Native food crops (fruit &amp; nuts)</a:t>
            </a:r>
            <a:endParaRPr lang="en-US" dirty="0"/>
          </a:p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339E90-9650-1945-AB6D-E31C85F16300}"/>
              </a:ext>
            </a:extLst>
          </p:cNvPr>
          <p:cNvSpPr txBox="1"/>
          <p:nvPr/>
        </p:nvSpPr>
        <p:spPr>
          <a:xfrm>
            <a:off x="9036640" y="4201864"/>
            <a:ext cx="1944216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Water and nutrient cycling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542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51764C-9D61-DC4C-A97D-B2432CCA6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93" y="-119743"/>
            <a:ext cx="116836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11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7D5B1-2DD3-6247-9D2C-3719155BC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255829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B050"/>
                </a:solidFill>
                <a:latin typeface="dearJoe 5 CASUAL PRO" panose="02000000000000000000" pitchFamily="2" charset="0"/>
              </a:rPr>
              <a:t>Why are rainforests valuable and worthy of protection?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55557-8B10-394B-8331-428F19786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/>
              <a:t>Success criteria:</a:t>
            </a:r>
            <a:endParaRPr lang="en-US" dirty="0"/>
          </a:p>
          <a:p>
            <a:r>
              <a:rPr lang="en-US" dirty="0"/>
              <a:t>Produce 1-2 pages to cover the following:</a:t>
            </a:r>
          </a:p>
          <a:p>
            <a:pPr lvl="0"/>
            <a:r>
              <a:rPr lang="en-US" dirty="0"/>
              <a:t>Include a brief introduction to rainforests e.g. location, key characteristics</a:t>
            </a:r>
          </a:p>
          <a:p>
            <a:pPr lvl="0"/>
            <a:r>
              <a:rPr lang="en-US" dirty="0"/>
              <a:t>Outline the reasons why rainforests are valuable/important. Can you classify the reasons e.g. social, economic, environmental?</a:t>
            </a:r>
          </a:p>
          <a:p>
            <a:pPr lvl="0"/>
            <a:r>
              <a:rPr lang="en-US" dirty="0"/>
              <a:t>Conclusion – Provide a summary to the main question </a:t>
            </a:r>
            <a:r>
              <a:rPr lang="en-US" i="1" dirty="0"/>
              <a:t>“why are rainforests valuable and worthy of protection?”</a:t>
            </a:r>
            <a:r>
              <a:rPr lang="en-US" dirty="0"/>
              <a:t> What do you think are the most important reasons to explain why rainforests are valuable? Can you refer to the balance between development and conservation? </a:t>
            </a:r>
          </a:p>
          <a:p>
            <a:pPr marL="0" indent="0">
              <a:buNone/>
            </a:pPr>
            <a:r>
              <a:rPr lang="en-US" b="1" dirty="0"/>
              <a:t>If you complete this work electronically please print a copy for your teacher (make sure it is doubled sided!)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4C59B4-BB97-7C44-B83A-7AA7F88D4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6479" y="1113064"/>
            <a:ext cx="1399328" cy="14251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B32601-E3F9-264E-9276-869A385113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4338" y="1137725"/>
            <a:ext cx="1492561" cy="1400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913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CC070-4A16-384F-BA7C-E57D4F716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Resources: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E7D68-74EB-8E4C-9600-A338E4CFFA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u="sng" dirty="0">
                <a:hlinkClick r:id="rId2"/>
              </a:rPr>
              <a:t>https://www.rainforest-alliance.org/pictures/9-rainforest-facts-everyone-should-know</a:t>
            </a:r>
            <a:endParaRPr lang="en-US" dirty="0"/>
          </a:p>
          <a:p>
            <a:r>
              <a:rPr lang="en-US" u="sng" dirty="0">
                <a:hlinkClick r:id="rId3"/>
              </a:rPr>
              <a:t>https://www.rainforestconcern.org/forest-facts/why-are-rainforests-important</a:t>
            </a:r>
            <a:endParaRPr lang="en-US" dirty="0"/>
          </a:p>
          <a:p>
            <a:r>
              <a:rPr lang="en-US" u="sng" dirty="0">
                <a:hlinkClick r:id="rId4"/>
              </a:rPr>
              <a:t>https://www.rainforest-alliance.org/articles/tropical-forests-in-our-daily-lives</a:t>
            </a:r>
            <a:endParaRPr lang="en-US" dirty="0"/>
          </a:p>
          <a:p>
            <a:r>
              <a:rPr lang="en-US" u="sng" dirty="0">
                <a:hlinkClick r:id="rId5"/>
              </a:rPr>
              <a:t>https://ypte.org.uk/factsheets/rainforests/why-are-rainforests-important</a:t>
            </a:r>
            <a:endParaRPr lang="en-US" dirty="0"/>
          </a:p>
          <a:p>
            <a:r>
              <a:rPr lang="en-US" u="sng" dirty="0">
                <a:hlinkClick r:id="rId6"/>
              </a:rPr>
              <a:t>http://wwf.panda.org/knowledge_hub/where_we_work/amazon/about_the_amazon/why_amazon_important/</a:t>
            </a:r>
            <a:endParaRPr lang="en-US" dirty="0"/>
          </a:p>
          <a:p>
            <a:r>
              <a:rPr lang="en-US" u="sng" dirty="0">
                <a:hlinkClick r:id="rId7"/>
              </a:rPr>
              <a:t>https://www.nationalgeographic.org/encyclopedia/rain-forest/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00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F2F12-1D43-BB40-B163-7ED391F4A0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EAD2A-53B2-184B-9E85-02DE4269B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D82E9EE-2689-E947-BF9A-56576CC2A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298" y="0"/>
            <a:ext cx="105394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729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F1073-07BB-1045-BDA1-083959FF1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earJoe 5 CASUAL PRO" panose="02000000000000000000" pitchFamily="2" charset="0"/>
              </a:rPr>
              <a:t>Ways of presenting information in Geography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3D8620-33AE-A441-8AE6-B7CCA50491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8057" y="1941428"/>
            <a:ext cx="2700237" cy="241951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620D6B-D104-E54A-B3E2-047987776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6157" y="1511300"/>
            <a:ext cx="3835400" cy="3835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AB2760-BF25-A545-A984-A19B9DB534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6571" y="3429000"/>
            <a:ext cx="3247571" cy="30505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06C838E-2758-2543-9F5B-299D0215D64C}"/>
              </a:ext>
            </a:extLst>
          </p:cNvPr>
          <p:cNvSpPr txBox="1"/>
          <p:nvPr/>
        </p:nvSpPr>
        <p:spPr>
          <a:xfrm>
            <a:off x="1404257" y="4528457"/>
            <a:ext cx="2188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Graphs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78CE3CE-392C-E142-A3CE-A5FBF165F1F4}"/>
              </a:ext>
            </a:extLst>
          </p:cNvPr>
          <p:cNvSpPr txBox="1"/>
          <p:nvPr/>
        </p:nvSpPr>
        <p:spPr>
          <a:xfrm>
            <a:off x="2770414" y="5660180"/>
            <a:ext cx="2188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Diagrams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EB5B52-E642-1840-A6D8-930A4A8943D9}"/>
              </a:ext>
            </a:extLst>
          </p:cNvPr>
          <p:cNvSpPr txBox="1"/>
          <p:nvPr/>
        </p:nvSpPr>
        <p:spPr>
          <a:xfrm>
            <a:off x="9024257" y="5475514"/>
            <a:ext cx="2188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Annotated photos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CD3D21-DF31-F945-B74B-16AE40DE5A1D}"/>
              </a:ext>
            </a:extLst>
          </p:cNvPr>
          <p:cNvSpPr txBox="1"/>
          <p:nvPr/>
        </p:nvSpPr>
        <p:spPr>
          <a:xfrm>
            <a:off x="4666341" y="1759412"/>
            <a:ext cx="2188029" cy="92333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Target: Give all images a figure number and title. </a:t>
            </a:r>
          </a:p>
        </p:txBody>
      </p:sp>
    </p:spTree>
    <p:extLst>
      <p:ext uri="{BB962C8B-B14F-4D97-AF65-F5344CB8AC3E}">
        <p14:creationId xmlns:p14="http://schemas.microsoft.com/office/powerpoint/2010/main" val="1567913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</TotalTime>
  <Words>445</Words>
  <Application>Microsoft Macintosh PowerPoint</Application>
  <PresentationFormat>Widescreen</PresentationFormat>
  <Paragraphs>62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Arial Rounded MT Bold</vt:lpstr>
      <vt:lpstr>Calibri</vt:lpstr>
      <vt:lpstr>Calibri Light</vt:lpstr>
      <vt:lpstr>dearJoe 5 CASUAL PRO</vt:lpstr>
      <vt:lpstr>KBSticktoIt Medium</vt:lpstr>
      <vt:lpstr>Office Theme</vt:lpstr>
      <vt:lpstr>PowerPoint Presentation</vt:lpstr>
      <vt:lpstr>Why are rainforests valuable and worthy of protection?  </vt:lpstr>
      <vt:lpstr>Organise the following into ‘goods’ and ‘services’</vt:lpstr>
      <vt:lpstr>PowerPoint Presentation</vt:lpstr>
      <vt:lpstr>PowerPoint Presentation</vt:lpstr>
      <vt:lpstr>Why are rainforests valuable and worthy of protection? </vt:lpstr>
      <vt:lpstr>Resources: </vt:lpstr>
      <vt:lpstr>PowerPoint Presentation</vt:lpstr>
      <vt:lpstr>Ways of presenting information in Geography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Bennett</dc:creator>
  <cp:lastModifiedBy>Anna Bennett</cp:lastModifiedBy>
  <cp:revision>7</cp:revision>
  <dcterms:created xsi:type="dcterms:W3CDTF">2019-10-28T19:17:13Z</dcterms:created>
  <dcterms:modified xsi:type="dcterms:W3CDTF">2019-10-29T14:14:51Z</dcterms:modified>
</cp:coreProperties>
</file>