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5" r:id="rId8"/>
    <p:sldId id="283" r:id="rId9"/>
    <p:sldId id="304" r:id="rId10"/>
    <p:sldId id="303" r:id="rId11"/>
    <p:sldId id="305" r:id="rId12"/>
    <p:sldId id="271" r:id="rId13"/>
    <p:sldId id="293" r:id="rId14"/>
    <p:sldId id="294" r:id="rId15"/>
    <p:sldId id="297" r:id="rId16"/>
    <p:sldId id="296" r:id="rId17"/>
    <p:sldId id="298" r:id="rId18"/>
    <p:sldId id="300" r:id="rId19"/>
    <p:sldId id="299" r:id="rId20"/>
    <p:sldId id="306" r:id="rId21"/>
    <p:sldId id="301"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6" autoAdjust="0"/>
    <p:restoredTop sz="94660"/>
  </p:normalViewPr>
  <p:slideViewPr>
    <p:cSldViewPr snapToGrid="0">
      <p:cViewPr varScale="1">
        <p:scale>
          <a:sx n="100" d="100"/>
          <a:sy n="100" d="100"/>
        </p:scale>
        <p:origin x="192"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1E390A-6E91-4E05-B4A6-AFE98C2A3F8C}" type="datetimeFigureOut">
              <a:rPr lang="en-US" smtClean="0"/>
              <a:pPr/>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E071C-63D0-448C-BC58-4437CA053CA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91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209557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E071C-63D0-448C-BC58-4437CA053CA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180313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E071C-63D0-448C-BC58-4437CA053CA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7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402283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15531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313008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411355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E071C-63D0-448C-BC58-4437CA053CA5}" type="slidenum">
              <a:rPr lang="en-US" smtClean="0"/>
              <a:pPr/>
              <a:t>‹#›</a:t>
            </a:fld>
            <a:endParaRPr lang="en-US" dirty="0"/>
          </a:p>
        </p:txBody>
      </p:sp>
    </p:spTree>
    <p:extLst>
      <p:ext uri="{BB962C8B-B14F-4D97-AF65-F5344CB8AC3E}">
        <p14:creationId xmlns:p14="http://schemas.microsoft.com/office/powerpoint/2010/main" val="204203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E390A-6E91-4E05-B4A6-AFE98C2A3F8C}" type="datetimeFigureOut">
              <a:rPr lang="en-US" smtClean="0"/>
              <a:pPr/>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E071C-63D0-448C-BC58-4437CA053CA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6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1E390A-6E91-4E05-B4A6-AFE98C2A3F8C}" type="datetimeFigureOut">
              <a:rPr lang="en-US" smtClean="0"/>
              <a:pPr/>
              <a:t>5/30/18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5E071C-63D0-448C-BC58-4437CA053CA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752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bonbrief.org/paris-2015-tracking-country-climate-pledges" TargetMode="External"/><Relationship Id="rId2" Type="http://schemas.openxmlformats.org/officeDocument/2006/relationships/hyperlink" Target="https://en.wikipedia.org/wiki/Intended_Nationally_Determined_Contributions" TargetMode="External"/><Relationship Id="rId1" Type="http://schemas.openxmlformats.org/officeDocument/2006/relationships/slideLayout" Target="../slideLayouts/slideLayout2.xml"/><Relationship Id="rId5" Type="http://schemas.openxmlformats.org/officeDocument/2006/relationships/hyperlink" Target="http://climatecollege.unimelb.edu.au/files/site1/factsheets/Iceland_INDCFactsheet_UoM-PRIMAP_GWPAR4.pdf" TargetMode="External"/><Relationship Id="rId4" Type="http://schemas.openxmlformats.org/officeDocument/2006/relationships/hyperlink" Target="http://www4.unfccc.int/submissions/INDC/Submission%20Pages/submissions.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environment/datablog/2009/sep/02/carbon-emissions-per-person-capita" TargetMode="External"/><Relationship Id="rId2" Type="http://schemas.openxmlformats.org/officeDocument/2006/relationships/hyperlink" Target="https://www.cia.gov/library/publications/the-world-factbook/" TargetMode="External"/><Relationship Id="rId1" Type="http://schemas.openxmlformats.org/officeDocument/2006/relationships/slideLayout" Target="../slideLayouts/slideLayout2.xml"/><Relationship Id="rId5" Type="http://schemas.openxmlformats.org/officeDocument/2006/relationships/hyperlink" Target="https://www.carbonbrief.org/paris-2015-tracking-country-climate-pledges" TargetMode="External"/><Relationship Id="rId4" Type="http://schemas.openxmlformats.org/officeDocument/2006/relationships/hyperlink" Target="https://www.cgdev.org/page/mapping-impacts-climate-chang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List_of_Google_domai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odelunitednations-bsh.wikispace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youtube.com/watch?v=xk6oNAiViJA" TargetMode="External"/><Relationship Id="rId2" Type="http://schemas.openxmlformats.org/officeDocument/2006/relationships/hyperlink" Target="https://m.youtube.com/watch?v=oyoH6gZvg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n.org/en/member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gt1LT4XKP5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qdqPoX9IV9A" TargetMode="Externa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www.youtube.com/watch?v=CJH2eUQVYw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dqPoX9IV9A" TargetMode="External"/><Relationship Id="rId2" Type="http://schemas.openxmlformats.org/officeDocument/2006/relationships/hyperlink" Target="https://www.youtube.com/watch?v=CJH2eUQVYwI" TargetMode="External"/><Relationship Id="rId1" Type="http://schemas.openxmlformats.org/officeDocument/2006/relationships/slideLayout" Target="../slideLayouts/slideLayout2.xml"/><Relationship Id="rId4" Type="http://schemas.openxmlformats.org/officeDocument/2006/relationships/hyperlink" Target="https://www.cnn.com/2013/07/26/world/kyoto-protocol-fast-fact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United Nations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132475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809D-C544-624B-8878-4866AB156FB3}"/>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27F87942-3611-C047-8359-08CD5A3C7FCF}"/>
              </a:ext>
            </a:extLst>
          </p:cNvPr>
          <p:cNvSpPr>
            <a:spLocks noGrp="1"/>
          </p:cNvSpPr>
          <p:nvPr>
            <p:ph idx="1"/>
          </p:nvPr>
        </p:nvSpPr>
        <p:spPr>
          <a:xfrm>
            <a:off x="884428" y="1790700"/>
            <a:ext cx="10875772" cy="4699000"/>
          </a:xfrm>
        </p:spPr>
        <p:txBody>
          <a:bodyPr/>
          <a:lstStyle/>
          <a:p>
            <a:pPr marL="0" indent="0">
              <a:buNone/>
            </a:pPr>
            <a:r>
              <a:rPr lang="en-US" sz="2800" b="1" dirty="0"/>
              <a:t>KYOTO PROTOCOL: </a:t>
            </a:r>
            <a:r>
              <a:rPr lang="en-US" sz="2800" dirty="0"/>
              <a:t>An</a:t>
            </a:r>
            <a:r>
              <a:rPr lang="en-US" sz="2800" b="1" dirty="0"/>
              <a:t> </a:t>
            </a:r>
            <a:r>
              <a:rPr lang="en-US" sz="2800" dirty="0"/>
              <a:t>existing global climate change agreement (ends 2020) – this protocol requires industrialized countries to reduce GHG emissions to below 1990 levels.</a:t>
            </a:r>
          </a:p>
          <a:p>
            <a:pPr marL="0" indent="0">
              <a:buNone/>
            </a:pPr>
            <a:r>
              <a:rPr lang="en-US" sz="2800" b="1" dirty="0"/>
              <a:t>PARIS AGREEMENT (2015): </a:t>
            </a:r>
            <a:r>
              <a:rPr lang="en-US" sz="2800" dirty="0"/>
              <a:t>A global climate change agreement signed by 192 countries at the COP21 Climate Change Conference in Paris 2015. The aims of the agreement are to hold the increase in global average temperature to well below 2°C, to pursue efforts to limit the increase to 1.5°C, and to achieve net zero emissions in the second half of this century.</a:t>
            </a:r>
          </a:p>
          <a:p>
            <a:pPr marL="0" indent="0">
              <a:buNone/>
            </a:pPr>
            <a:r>
              <a:rPr lang="en-US" sz="2800" b="1" dirty="0"/>
              <a:t>INDCs: </a:t>
            </a:r>
            <a:r>
              <a:rPr lang="en-US" sz="2800" dirty="0"/>
              <a:t>Under the Paris Agreement, countries will publicly outline what post-2020 climate actions they intend to take, known as their </a:t>
            </a:r>
            <a:r>
              <a:rPr lang="en-US" sz="2800" b="1" dirty="0"/>
              <a:t>Intended Nationally Determined Contributions (INDCs). </a:t>
            </a:r>
          </a:p>
          <a:p>
            <a:pPr marL="0" indent="0">
              <a:buNone/>
            </a:pPr>
            <a:endParaRPr lang="en-US" dirty="0"/>
          </a:p>
        </p:txBody>
      </p:sp>
    </p:spTree>
    <p:extLst>
      <p:ext uri="{BB962C8B-B14F-4D97-AF65-F5344CB8AC3E}">
        <p14:creationId xmlns:p14="http://schemas.microsoft.com/office/powerpoint/2010/main" val="133787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94B7-D495-FE44-B8A7-5E4081541901}"/>
              </a:ext>
            </a:extLst>
          </p:cNvPr>
          <p:cNvSpPr>
            <a:spLocks noGrp="1"/>
          </p:cNvSpPr>
          <p:nvPr>
            <p:ph type="title"/>
          </p:nvPr>
        </p:nvSpPr>
        <p:spPr/>
        <p:txBody>
          <a:bodyPr/>
          <a:lstStyle/>
          <a:p>
            <a:r>
              <a:rPr lang="en-US" dirty="0"/>
              <a:t>INDC SUBMISSIONS BY COUNTRY/REGION</a:t>
            </a:r>
          </a:p>
        </p:txBody>
      </p:sp>
      <p:sp>
        <p:nvSpPr>
          <p:cNvPr id="3" name="Content Placeholder 2">
            <a:extLst>
              <a:ext uri="{FF2B5EF4-FFF2-40B4-BE49-F238E27FC236}">
                <a16:creationId xmlns:a16="http://schemas.microsoft.com/office/drawing/2014/main" id="{E6036B02-0C24-3F44-A95D-E3BF374F1CA4}"/>
              </a:ext>
            </a:extLst>
          </p:cNvPr>
          <p:cNvSpPr>
            <a:spLocks noGrp="1"/>
          </p:cNvSpPr>
          <p:nvPr>
            <p:ph idx="1"/>
          </p:nvPr>
        </p:nvSpPr>
        <p:spPr/>
        <p:txBody>
          <a:bodyPr/>
          <a:lstStyle/>
          <a:p>
            <a:r>
              <a:rPr lang="en-US" dirty="0">
                <a:hlinkClick r:id="rId2"/>
              </a:rPr>
              <a:t>https://en.wikipedia.org/wiki/Intended_Nationally_Determined_Contributions</a:t>
            </a:r>
            <a:endParaRPr lang="en-US" dirty="0"/>
          </a:p>
          <a:p>
            <a:r>
              <a:rPr lang="en-US" dirty="0">
                <a:hlinkClick r:id="rId3"/>
              </a:rPr>
              <a:t>https://www.carbonbrief.org/paris-2015-tracking-country-climate-pledges</a:t>
            </a:r>
            <a:endParaRPr lang="en-US" dirty="0"/>
          </a:p>
          <a:p>
            <a:r>
              <a:rPr lang="en-US" dirty="0">
                <a:hlinkClick r:id="rId4"/>
              </a:rPr>
              <a:t>http://www4.unfccc.int/submissions/INDC/Submission%20Pages/submissions.aspx</a:t>
            </a:r>
            <a:endParaRPr lang="en-US" dirty="0"/>
          </a:p>
          <a:p>
            <a:r>
              <a:rPr lang="en-US" dirty="0">
                <a:hlinkClick r:id="rId5"/>
              </a:rPr>
              <a:t>http://climatecollege.unimelb.edu.au/files/site1/factsheets/Iceland_INDCFactsheet_UoM-PRIMAP_GWPAR4.pdf</a:t>
            </a:r>
            <a:endParaRPr lang="en-US" dirty="0"/>
          </a:p>
          <a:p>
            <a:endParaRPr lang="en-US" dirty="0"/>
          </a:p>
        </p:txBody>
      </p:sp>
    </p:spTree>
    <p:extLst>
      <p:ext uri="{BB962C8B-B14F-4D97-AF65-F5344CB8AC3E}">
        <p14:creationId xmlns:p14="http://schemas.microsoft.com/office/powerpoint/2010/main" val="157232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6079"/>
            <a:ext cx="11701670" cy="526222"/>
          </a:xfrm>
        </p:spPr>
        <p:txBody>
          <a:bodyPr>
            <a:normAutofit fontScale="90000"/>
          </a:bodyPr>
          <a:lstStyle/>
          <a:p>
            <a:br>
              <a:rPr lang="en-US" u="sng" dirty="0"/>
            </a:br>
            <a:r>
              <a:rPr lang="en-US" sz="4000" b="1" u="sng" dirty="0"/>
              <a:t>You will need write a paper to outline your country’s stance on climate change</a:t>
            </a:r>
            <a:endParaRPr lang="en-US" dirty="0"/>
          </a:p>
        </p:txBody>
      </p:sp>
      <p:sp>
        <p:nvSpPr>
          <p:cNvPr id="3" name="Content Placeholder 2"/>
          <p:cNvSpPr>
            <a:spLocks noGrp="1"/>
          </p:cNvSpPr>
          <p:nvPr>
            <p:ph idx="1"/>
          </p:nvPr>
        </p:nvSpPr>
        <p:spPr>
          <a:xfrm>
            <a:off x="414528" y="1175657"/>
            <a:ext cx="11409172" cy="5491843"/>
          </a:xfrm>
        </p:spPr>
        <p:txBody>
          <a:bodyPr>
            <a:normAutofit fontScale="85000" lnSpcReduction="20000"/>
          </a:bodyPr>
          <a:lstStyle/>
          <a:p>
            <a:pPr marL="0" indent="0" algn="ctr">
              <a:buNone/>
            </a:pPr>
            <a:r>
              <a:rPr lang="en-US" b="1" u="sng" dirty="0"/>
              <a:t>POSITION PAPER GUIDE:</a:t>
            </a:r>
          </a:p>
          <a:p>
            <a:pPr marL="457200" indent="-457200">
              <a:buFont typeface="+mj-lt"/>
              <a:buAutoNum type="arabicPeriod"/>
            </a:pPr>
            <a:r>
              <a:rPr lang="en-US" b="1" u="sng" dirty="0">
                <a:solidFill>
                  <a:srgbClr val="0070C0"/>
                </a:solidFill>
              </a:rPr>
              <a:t>COUNTRY BACKGROUND:</a:t>
            </a:r>
            <a:r>
              <a:rPr lang="en-US" b="1" dirty="0">
                <a:solidFill>
                  <a:srgbClr val="0070C0"/>
                </a:solidFill>
              </a:rPr>
              <a:t> </a:t>
            </a:r>
            <a:r>
              <a:rPr lang="en-US" dirty="0">
                <a:solidFill>
                  <a:srgbClr val="0070C0"/>
                </a:solidFill>
              </a:rPr>
              <a:t>Provide some background on your country e.g. location, economy, style of government. You could use: </a:t>
            </a:r>
            <a:r>
              <a:rPr lang="en-US" dirty="0">
                <a:solidFill>
                  <a:srgbClr val="0070C0"/>
                </a:solidFill>
                <a:hlinkClick r:id="rId2"/>
              </a:rPr>
              <a:t>https://www.cia.gov/library/publications/the-world-factbook/</a:t>
            </a:r>
            <a:endParaRPr lang="en-US" dirty="0">
              <a:solidFill>
                <a:srgbClr val="0070C0"/>
              </a:solidFill>
            </a:endParaRPr>
          </a:p>
          <a:p>
            <a:pPr marL="457200" indent="-457200">
              <a:buFont typeface="+mj-lt"/>
              <a:buAutoNum type="arabicPeriod"/>
            </a:pPr>
            <a:r>
              <a:rPr lang="en-US" b="1" u="sng" dirty="0">
                <a:solidFill>
                  <a:srgbClr val="0070C0"/>
                </a:solidFill>
              </a:rPr>
              <a:t>CARBON FOOTPRINT: </a:t>
            </a:r>
            <a:r>
              <a:rPr lang="en-US" dirty="0">
                <a:solidFill>
                  <a:srgbClr val="0070C0"/>
                </a:solidFill>
              </a:rPr>
              <a:t>What is your country’s carbon footprint? What has your country’s historic pattern of emissions been like? What activities are the most significant in producing GHGs in your country? You could use the following link as a starting point: </a:t>
            </a:r>
            <a:r>
              <a:rPr lang="en-US" dirty="0">
                <a:solidFill>
                  <a:srgbClr val="0070C0"/>
                </a:solidFill>
                <a:hlinkClick r:id="rId3"/>
              </a:rPr>
              <a:t>https://www.theguardian.com/environment/datablog/2009/sep/02/carbon-emissions-per-person-capita</a:t>
            </a:r>
            <a:endParaRPr lang="en-US" dirty="0">
              <a:solidFill>
                <a:srgbClr val="0070C0"/>
              </a:solidFill>
            </a:endParaRPr>
          </a:p>
          <a:p>
            <a:pPr marL="457200" indent="-457200">
              <a:buFont typeface="+mj-lt"/>
              <a:buAutoNum type="arabicPeriod"/>
            </a:pPr>
            <a:r>
              <a:rPr lang="en-US" b="1" u="sng" dirty="0">
                <a:solidFill>
                  <a:srgbClr val="0070C0"/>
                </a:solidFill>
              </a:rPr>
              <a:t>IMPACTS OF CLIMATE CHANGE: </a:t>
            </a:r>
            <a:r>
              <a:rPr lang="en-US" dirty="0">
                <a:solidFill>
                  <a:srgbClr val="0070C0"/>
                </a:solidFill>
              </a:rPr>
              <a:t>What are the effects of climate change for your country (current/future?) A starting point here: </a:t>
            </a:r>
            <a:r>
              <a:rPr lang="en-US" dirty="0">
                <a:solidFill>
                  <a:srgbClr val="0070C0"/>
                </a:solidFill>
                <a:hlinkClick r:id="rId4"/>
              </a:rPr>
              <a:t>https://www.cgdev.org/page/mapping-impacts-climate-change</a:t>
            </a:r>
            <a:endParaRPr lang="en-US" dirty="0">
              <a:solidFill>
                <a:srgbClr val="0070C0"/>
              </a:solidFill>
            </a:endParaRPr>
          </a:p>
          <a:p>
            <a:pPr marL="457200" indent="-457200">
              <a:buFont typeface="+mj-lt"/>
              <a:buAutoNum type="arabicPeriod"/>
            </a:pPr>
            <a:r>
              <a:rPr lang="en-US" b="1" u="sng" dirty="0">
                <a:solidFill>
                  <a:srgbClr val="0070C0"/>
                </a:solidFill>
              </a:rPr>
              <a:t>APPROACH TO MANAGING CLIMATE CHANGE: </a:t>
            </a:r>
            <a:r>
              <a:rPr lang="en-US" dirty="0">
                <a:solidFill>
                  <a:srgbClr val="0070C0"/>
                </a:solidFill>
              </a:rPr>
              <a:t>Does your country have specific targets to reduce GHG emissions? What is your country’s government policy on climate change? Has your country already initiated measures to curb climate change? What are these policies and how effective are they? Can you describe your country’s INDC? A starting point here: </a:t>
            </a:r>
            <a:r>
              <a:rPr lang="en-US" dirty="0">
                <a:solidFill>
                  <a:srgbClr val="0070C0"/>
                </a:solidFill>
                <a:hlinkClick r:id="rId5"/>
              </a:rPr>
              <a:t>https://www.carbonbrief.org/paris-2015-tracking-country-climate-pledges</a:t>
            </a:r>
            <a:endParaRPr lang="en-US" dirty="0">
              <a:solidFill>
                <a:srgbClr val="0070C0"/>
              </a:solidFill>
            </a:endParaRPr>
          </a:p>
          <a:p>
            <a:pPr marL="457200" indent="-457200">
              <a:buFont typeface="+mj-lt"/>
              <a:buAutoNum type="arabicPeriod"/>
            </a:pPr>
            <a:r>
              <a:rPr lang="en-US" b="1" u="sng" dirty="0">
                <a:solidFill>
                  <a:srgbClr val="0070C0"/>
                </a:solidFill>
              </a:rPr>
              <a:t>PUBLIC OPINION: </a:t>
            </a:r>
            <a:r>
              <a:rPr lang="en-US" dirty="0">
                <a:solidFill>
                  <a:srgbClr val="0070C0"/>
                </a:solidFill>
              </a:rPr>
              <a:t>What are the attitudes of the public on this issues like in your country? Does public opinion seem to match your government’s actions?</a:t>
            </a:r>
          </a:p>
          <a:p>
            <a:r>
              <a:rPr lang="en-US" dirty="0">
                <a:solidFill>
                  <a:srgbClr val="FF0000"/>
                </a:solidFill>
              </a:rPr>
              <a:t>Once your position paper is complete then….</a:t>
            </a:r>
          </a:p>
          <a:p>
            <a:r>
              <a:rPr lang="en-US" dirty="0">
                <a:solidFill>
                  <a:srgbClr val="FF0000"/>
                </a:solidFill>
              </a:rPr>
              <a:t>Write one or more resolutions that you would like to be addressed at the United Nations Assembly.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news articles/information being published in your specific country</a:t>
            </a:r>
          </a:p>
        </p:txBody>
      </p:sp>
      <p:sp>
        <p:nvSpPr>
          <p:cNvPr id="3" name="Content Placeholder 2"/>
          <p:cNvSpPr>
            <a:spLocks noGrp="1"/>
          </p:cNvSpPr>
          <p:nvPr>
            <p:ph idx="1"/>
          </p:nvPr>
        </p:nvSpPr>
        <p:spPr/>
        <p:txBody>
          <a:bodyPr>
            <a:normAutofit/>
          </a:bodyPr>
          <a:lstStyle/>
          <a:p>
            <a:r>
              <a:rPr lang="en-US" sz="6000" dirty="0"/>
              <a:t>site:sy, climate change</a:t>
            </a:r>
          </a:p>
          <a:p>
            <a:r>
              <a:rPr lang="en-US" sz="6000" dirty="0"/>
              <a:t>Country codes here:</a:t>
            </a:r>
          </a:p>
          <a:p>
            <a:r>
              <a:rPr lang="en-US" sz="6000" dirty="0">
                <a:hlinkClick r:id="rId2"/>
              </a:rPr>
              <a:t>https://en.wikipedia.org/wiki/List_of_Google_domains</a:t>
            </a:r>
            <a:endParaRPr lang="en-US" sz="6000" dirty="0"/>
          </a:p>
          <a:p>
            <a:endParaRPr lang="en-US" sz="6000" dirty="0"/>
          </a:p>
        </p:txBody>
      </p:sp>
    </p:spTree>
    <p:extLst>
      <p:ext uri="{BB962C8B-B14F-4D97-AF65-F5344CB8AC3E}">
        <p14:creationId xmlns:p14="http://schemas.microsoft.com/office/powerpoint/2010/main" val="411846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BISH MODEL UN WIKI – FOR EXAMPLES OF POSITION PAPERS ETC</a:t>
            </a:r>
          </a:p>
        </p:txBody>
      </p:sp>
      <p:sp>
        <p:nvSpPr>
          <p:cNvPr id="3" name="Content Placeholder 2"/>
          <p:cNvSpPr>
            <a:spLocks noGrp="1"/>
          </p:cNvSpPr>
          <p:nvPr>
            <p:ph idx="1"/>
          </p:nvPr>
        </p:nvSpPr>
        <p:spPr/>
        <p:txBody>
          <a:bodyPr/>
          <a:lstStyle/>
          <a:p>
            <a:r>
              <a:rPr lang="en-US">
                <a:hlinkClick r:id="rId2"/>
              </a:rPr>
              <a:t>https://modelunitednations-bsh.wikispaces.com/</a:t>
            </a:r>
            <a:endParaRPr lang="en-US"/>
          </a:p>
          <a:p>
            <a:endParaRPr lang="en-US" dirty="0"/>
          </a:p>
        </p:txBody>
      </p:sp>
    </p:spTree>
    <p:extLst>
      <p:ext uri="{BB962C8B-B14F-4D97-AF65-F5344CB8AC3E}">
        <p14:creationId xmlns:p14="http://schemas.microsoft.com/office/powerpoint/2010/main" val="155509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2070" y="4581314"/>
            <a:ext cx="8059782" cy="1463040"/>
          </a:xfrm>
        </p:spPr>
        <p:txBody>
          <a:bodyPr>
            <a:normAutofit/>
          </a:bodyPr>
          <a:lstStyle/>
          <a:p>
            <a:pPr algn="l"/>
            <a:r>
              <a:rPr lang="en-US" sz="5400" b="1" dirty="0"/>
              <a:t>RESOLUTION WRITING GUIDE</a:t>
            </a:r>
          </a:p>
        </p:txBody>
      </p:sp>
    </p:spTree>
    <p:extLst>
      <p:ext uri="{BB962C8B-B14F-4D97-AF65-F5344CB8AC3E}">
        <p14:creationId xmlns:p14="http://schemas.microsoft.com/office/powerpoint/2010/main" val="116713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WHAT ARE UN RESOLUTIONS?</a:t>
            </a:r>
          </a:p>
        </p:txBody>
      </p:sp>
      <p:sp>
        <p:nvSpPr>
          <p:cNvPr id="3" name="Content Placeholder 2"/>
          <p:cNvSpPr>
            <a:spLocks noGrp="1"/>
          </p:cNvSpPr>
          <p:nvPr>
            <p:ph idx="1"/>
          </p:nvPr>
        </p:nvSpPr>
        <p:spPr>
          <a:xfrm>
            <a:off x="1024128" y="2250141"/>
            <a:ext cx="9720073" cy="4023360"/>
          </a:xfrm>
          <a:solidFill>
            <a:schemeClr val="accent1">
              <a:lumMod val="20000"/>
              <a:lumOff val="80000"/>
            </a:schemeClr>
          </a:solidFill>
        </p:spPr>
        <p:txBody>
          <a:bodyPr>
            <a:normAutofit/>
          </a:bodyPr>
          <a:lstStyle/>
          <a:p>
            <a:r>
              <a:rPr lang="en-US" sz="3600" dirty="0"/>
              <a:t>A resolution is a document that contains all the issues that the committee wants to solve and the proposed solutions to that issue.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13005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 A RESOLUTION – VID CLIPS</a:t>
            </a:r>
          </a:p>
        </p:txBody>
      </p:sp>
      <p:sp>
        <p:nvSpPr>
          <p:cNvPr id="3" name="Content Placeholder 2"/>
          <p:cNvSpPr>
            <a:spLocks noGrp="1"/>
          </p:cNvSpPr>
          <p:nvPr>
            <p:ph idx="1"/>
          </p:nvPr>
        </p:nvSpPr>
        <p:spPr/>
        <p:txBody>
          <a:bodyPr/>
          <a:lstStyle/>
          <a:p>
            <a:r>
              <a:rPr lang="en-US" dirty="0">
                <a:hlinkClick r:id="rId2"/>
              </a:rPr>
              <a:t>https://m.youtube.com/watch?v=oyoH6gZvgpg</a:t>
            </a:r>
            <a:endParaRPr lang="en-US" dirty="0"/>
          </a:p>
          <a:p>
            <a:endParaRPr lang="en-US" dirty="0"/>
          </a:p>
          <a:p>
            <a:endParaRPr lang="en-US" dirty="0"/>
          </a:p>
          <a:p>
            <a:r>
              <a:rPr lang="en-US" dirty="0">
                <a:hlinkClick r:id="rId3"/>
              </a:rPr>
              <a:t>https://m.youtube.com/watch?v=xk6oNAiViJA</a:t>
            </a:r>
            <a:endParaRPr lang="en-US" dirty="0"/>
          </a:p>
        </p:txBody>
      </p:sp>
    </p:spTree>
    <p:extLst>
      <p:ext uri="{BB962C8B-B14F-4D97-AF65-F5344CB8AC3E}">
        <p14:creationId xmlns:p14="http://schemas.microsoft.com/office/powerpoint/2010/main" val="133597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 solutions to the issues</a:t>
            </a:r>
          </a:p>
        </p:txBody>
      </p:sp>
      <p:sp>
        <p:nvSpPr>
          <p:cNvPr id="3" name="Content Placeholder 2"/>
          <p:cNvSpPr>
            <a:spLocks noGrp="1"/>
          </p:cNvSpPr>
          <p:nvPr>
            <p:ph idx="1"/>
          </p:nvPr>
        </p:nvSpPr>
        <p:spPr>
          <a:xfrm>
            <a:off x="1024128" y="2084832"/>
            <a:ext cx="9720073" cy="4224528"/>
          </a:xfrm>
        </p:spPr>
        <p:txBody>
          <a:bodyPr>
            <a:normAutofit fontScale="92500"/>
          </a:bodyPr>
          <a:lstStyle/>
          <a:p>
            <a:r>
              <a:rPr lang="en-US" sz="2800" b="1" dirty="0"/>
              <a:t>Heading: </a:t>
            </a:r>
            <a:r>
              <a:rPr lang="en-US" sz="2800" dirty="0"/>
              <a:t>Should include Committee name, sponsor and signatories</a:t>
            </a:r>
          </a:p>
          <a:p>
            <a:endParaRPr lang="en-US" sz="2800" b="1" dirty="0"/>
          </a:p>
          <a:p>
            <a:r>
              <a:rPr lang="en-US" sz="2800" b="1" dirty="0"/>
              <a:t>Pre-ambulatory clause: </a:t>
            </a:r>
            <a:r>
              <a:rPr lang="en-US" sz="2800" dirty="0"/>
              <a:t>Should include the problem(s) to be addressed</a:t>
            </a:r>
          </a:p>
          <a:p>
            <a:endParaRPr lang="en-US" sz="2800" b="1" dirty="0"/>
          </a:p>
          <a:p>
            <a:r>
              <a:rPr lang="en-US" sz="2800" b="1" dirty="0"/>
              <a:t>Operative clause: </a:t>
            </a:r>
            <a:r>
              <a:rPr lang="en-US" sz="2800" dirty="0"/>
              <a:t>Should be the solution(s) to the problems raised.</a:t>
            </a:r>
          </a:p>
          <a:p>
            <a:endParaRPr lang="en-US" sz="2800" dirty="0"/>
          </a:p>
          <a:p>
            <a:r>
              <a:rPr lang="en-US" sz="2800" b="1" dirty="0"/>
              <a:t>NB: </a:t>
            </a:r>
            <a:r>
              <a:rPr lang="en-US" sz="2800" dirty="0"/>
              <a:t>Other countries can suggest amendments to the operative clause(s)</a:t>
            </a:r>
          </a:p>
        </p:txBody>
      </p:sp>
    </p:spTree>
    <p:extLst>
      <p:ext uri="{BB962C8B-B14F-4D97-AF65-F5344CB8AC3E}">
        <p14:creationId xmlns:p14="http://schemas.microsoft.com/office/powerpoint/2010/main" val="246697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003" y="2440142"/>
            <a:ext cx="9720072" cy="1499616"/>
          </a:xfrm>
        </p:spPr>
        <p:txBody>
          <a:bodyPr>
            <a:noAutofit/>
          </a:bodyPr>
          <a:lstStyle/>
          <a:p>
            <a:pPr algn="ctr"/>
            <a:r>
              <a:rPr lang="en-US" sz="6000" dirty="0"/>
              <a:t>See guide to resolution writing (word doc) for further information and a writing frame</a:t>
            </a:r>
          </a:p>
        </p:txBody>
      </p:sp>
    </p:spTree>
    <p:extLst>
      <p:ext uri="{BB962C8B-B14F-4D97-AF65-F5344CB8AC3E}">
        <p14:creationId xmlns:p14="http://schemas.microsoft.com/office/powerpoint/2010/main" val="164246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a:t>The work of the UN</a:t>
            </a:r>
          </a:p>
        </p:txBody>
      </p:sp>
      <p:sp>
        <p:nvSpPr>
          <p:cNvPr id="3" name="Content Placeholder 2"/>
          <p:cNvSpPr>
            <a:spLocks noGrp="1"/>
          </p:cNvSpPr>
          <p:nvPr>
            <p:ph idx="1"/>
          </p:nvPr>
        </p:nvSpPr>
        <p:spPr>
          <a:solidFill>
            <a:schemeClr val="tx2">
              <a:lumMod val="20000"/>
              <a:lumOff val="80000"/>
            </a:schemeClr>
          </a:solidFill>
        </p:spPr>
        <p:txBody>
          <a:bodyPr/>
          <a:lstStyle/>
          <a:p>
            <a:r>
              <a:rPr lang="en-US" sz="3200" dirty="0">
                <a:solidFill>
                  <a:srgbClr val="00B0F0"/>
                </a:solidFill>
              </a:rPr>
              <a:t>192 Countries accepted the UN charter which aims to</a:t>
            </a:r>
          </a:p>
          <a:p>
            <a:endParaRPr lang="en-US" dirty="0"/>
          </a:p>
          <a:p>
            <a:pPr lvl="1"/>
            <a:r>
              <a:rPr lang="en-US" sz="3200" dirty="0"/>
              <a:t>To maintain international peace and security</a:t>
            </a:r>
          </a:p>
          <a:p>
            <a:pPr lvl="1"/>
            <a:r>
              <a:rPr lang="en-US" sz="3200" dirty="0"/>
              <a:t>To develop friendly relations among nations</a:t>
            </a:r>
          </a:p>
          <a:p>
            <a:pPr lvl="1"/>
            <a:r>
              <a:rPr lang="en-US" sz="3200" dirty="0"/>
              <a:t>To cooperate in solving problems and promoting respect for human rights</a:t>
            </a:r>
          </a:p>
          <a:p>
            <a:pPr lvl="1"/>
            <a:r>
              <a:rPr lang="en-US" sz="3200" dirty="0"/>
              <a:t>To be a centre for harmonizing the actions of the nations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1951" y="585216"/>
            <a:ext cx="1732249" cy="1593669"/>
          </a:xfrm>
          <a:prstGeom prst="rect">
            <a:avLst/>
          </a:prstGeom>
        </p:spPr>
      </p:pic>
      <p:sp>
        <p:nvSpPr>
          <p:cNvPr id="5" name="TextBox 4"/>
          <p:cNvSpPr txBox="1"/>
          <p:nvPr/>
        </p:nvSpPr>
        <p:spPr>
          <a:xfrm>
            <a:off x="450574" y="6440557"/>
            <a:ext cx="3591339" cy="646331"/>
          </a:xfrm>
          <a:prstGeom prst="rect">
            <a:avLst/>
          </a:prstGeom>
          <a:noFill/>
        </p:spPr>
        <p:txBody>
          <a:bodyPr wrap="square" rtlCol="0">
            <a:spAutoFit/>
          </a:bodyPr>
          <a:lstStyle/>
          <a:p>
            <a:r>
              <a:rPr lang="en-US" dirty="0">
                <a:hlinkClick r:id="rId3"/>
              </a:rPr>
              <a:t>http://www.un.org/en/members/</a:t>
            </a:r>
            <a:endParaRPr lang="en-US" dirty="0"/>
          </a:p>
          <a:p>
            <a:endParaRPr lang="en-US" dirty="0"/>
          </a:p>
        </p:txBody>
      </p:sp>
    </p:spTree>
    <p:extLst>
      <p:ext uri="{BB962C8B-B14F-4D97-AF65-F5344CB8AC3E}">
        <p14:creationId xmlns:p14="http://schemas.microsoft.com/office/powerpoint/2010/main" val="27392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7E36-7DC1-DF41-B36F-7875222D8419}"/>
              </a:ext>
            </a:extLst>
          </p:cNvPr>
          <p:cNvSpPr>
            <a:spLocks noGrp="1"/>
          </p:cNvSpPr>
          <p:nvPr>
            <p:ph type="title"/>
          </p:nvPr>
        </p:nvSpPr>
        <p:spPr/>
        <p:txBody>
          <a:bodyPr/>
          <a:lstStyle/>
          <a:p>
            <a:r>
              <a:rPr lang="en-US" dirty="0"/>
              <a:t>SOME SUGGESTED RESOLUTIONS</a:t>
            </a:r>
          </a:p>
        </p:txBody>
      </p:sp>
      <p:sp>
        <p:nvSpPr>
          <p:cNvPr id="3" name="Content Placeholder 2">
            <a:extLst>
              <a:ext uri="{FF2B5EF4-FFF2-40B4-BE49-F238E27FC236}">
                <a16:creationId xmlns:a16="http://schemas.microsoft.com/office/drawing/2014/main" id="{DA2D4A1D-682D-104B-9A40-C3C6C8348DF3}"/>
              </a:ext>
            </a:extLst>
          </p:cNvPr>
          <p:cNvSpPr>
            <a:spLocks noGrp="1"/>
          </p:cNvSpPr>
          <p:nvPr>
            <p:ph idx="1"/>
          </p:nvPr>
        </p:nvSpPr>
        <p:spPr/>
        <p:txBody>
          <a:bodyPr>
            <a:normAutofit/>
          </a:bodyPr>
          <a:lstStyle/>
          <a:p>
            <a:r>
              <a:rPr lang="en-US" sz="2800" dirty="0"/>
              <a:t>1. Governments must reduce carbon emissions by 10% over the next 5 years. </a:t>
            </a:r>
          </a:p>
          <a:p>
            <a:r>
              <a:rPr lang="en-US" sz="2800" dirty="0"/>
              <a:t>2. Governments must invest in renewable energy. </a:t>
            </a:r>
          </a:p>
          <a:p>
            <a:r>
              <a:rPr lang="en-US" sz="2800" dirty="0"/>
              <a:t>3. Governments must pay a tax on carbon usage.</a:t>
            </a:r>
          </a:p>
        </p:txBody>
      </p:sp>
    </p:spTree>
    <p:extLst>
      <p:ext uri="{BB962C8B-B14F-4D97-AF65-F5344CB8AC3E}">
        <p14:creationId xmlns:p14="http://schemas.microsoft.com/office/powerpoint/2010/main" val="351353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939" y="101891"/>
            <a:ext cx="9720072" cy="512064"/>
          </a:xfrm>
        </p:spPr>
        <p:txBody>
          <a:bodyPr>
            <a:normAutofit fontScale="90000"/>
          </a:bodyPr>
          <a:lstStyle/>
          <a:p>
            <a:r>
              <a:rPr lang="en-US" dirty="0"/>
              <a:t>PROCEDURES FOR MUN</a:t>
            </a:r>
          </a:p>
        </p:txBody>
      </p:sp>
      <p:pic>
        <p:nvPicPr>
          <p:cNvPr id="5" name="Picture 4"/>
          <p:cNvPicPr>
            <a:picLocks noChangeAspect="1"/>
          </p:cNvPicPr>
          <p:nvPr/>
        </p:nvPicPr>
        <p:blipFill>
          <a:blip r:embed="rId2"/>
          <a:stretch>
            <a:fillRect/>
          </a:stretch>
        </p:blipFill>
        <p:spPr>
          <a:xfrm>
            <a:off x="3038610" y="744269"/>
            <a:ext cx="6392772" cy="5839411"/>
          </a:xfrm>
          <a:prstGeom prst="rect">
            <a:avLst/>
          </a:prstGeom>
        </p:spPr>
      </p:pic>
    </p:spTree>
    <p:extLst>
      <p:ext uri="{BB962C8B-B14F-4D97-AF65-F5344CB8AC3E}">
        <p14:creationId xmlns:p14="http://schemas.microsoft.com/office/powerpoint/2010/main" val="147825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381435"/>
          </a:xfrm>
        </p:spPr>
        <p:txBody>
          <a:bodyPr>
            <a:normAutofit fontScale="90000"/>
          </a:bodyPr>
          <a:lstStyle/>
          <a:p>
            <a:r>
              <a:rPr lang="en-US" dirty="0"/>
              <a:t>Rules for </a:t>
            </a:r>
            <a:r>
              <a:rPr lang="en-US" dirty="0" err="1"/>
              <a:t>mun</a:t>
            </a:r>
            <a:endParaRPr lang="en-US" dirty="0"/>
          </a:p>
        </p:txBody>
      </p:sp>
      <p:sp>
        <p:nvSpPr>
          <p:cNvPr id="3" name="Content Placeholder 2"/>
          <p:cNvSpPr>
            <a:spLocks noGrp="1"/>
          </p:cNvSpPr>
          <p:nvPr>
            <p:ph idx="1"/>
          </p:nvPr>
        </p:nvSpPr>
        <p:spPr>
          <a:xfrm>
            <a:off x="919625" y="1240972"/>
            <a:ext cx="9720073" cy="4023360"/>
          </a:xfrm>
        </p:spPr>
        <p:txBody>
          <a:bodyPr/>
          <a:lstStyle/>
          <a:p>
            <a:r>
              <a:rPr lang="en-US" b="1" dirty="0">
                <a:solidFill>
                  <a:srgbClr val="FF0000"/>
                </a:solidFill>
              </a:rPr>
              <a:t>After the voting on resolutions has been completed…..</a:t>
            </a:r>
          </a:p>
          <a:p>
            <a:r>
              <a:rPr lang="en-US" b="1" u="sng" dirty="0"/>
              <a:t>How to make an opening speech to introduce your resolution:</a:t>
            </a:r>
          </a:p>
          <a:p>
            <a:pPr marL="457200" indent="-457200">
              <a:buFont typeface="+mj-lt"/>
              <a:buAutoNum type="arabicPeriod"/>
            </a:pPr>
            <a:r>
              <a:rPr lang="en-US" dirty="0"/>
              <a:t>Thank the presiding official by saying “thankyou Honorable Chair”</a:t>
            </a:r>
          </a:p>
          <a:p>
            <a:pPr marL="457200" indent="-457200">
              <a:buFont typeface="+mj-lt"/>
              <a:buAutoNum type="arabicPeriod"/>
            </a:pPr>
            <a:r>
              <a:rPr lang="en-US" dirty="0"/>
              <a:t>State the title of your resolution</a:t>
            </a:r>
          </a:p>
          <a:p>
            <a:pPr marL="457200" indent="-457200">
              <a:buFont typeface="+mj-lt"/>
              <a:buAutoNum type="arabicPeriod"/>
            </a:pPr>
            <a:r>
              <a:rPr lang="en-US" dirty="0"/>
              <a:t>Read out the title of your resolution the perambulatory clause and the operative clause</a:t>
            </a:r>
          </a:p>
          <a:p>
            <a:endParaRPr lang="en-US" dirty="0"/>
          </a:p>
          <a:p>
            <a:endParaRPr lang="en-US" dirty="0"/>
          </a:p>
        </p:txBody>
      </p:sp>
    </p:spTree>
    <p:extLst>
      <p:ext uri="{BB962C8B-B14F-4D97-AF65-F5344CB8AC3E}">
        <p14:creationId xmlns:p14="http://schemas.microsoft.com/office/powerpoint/2010/main" val="308387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a:t>The </a:t>
            </a:r>
            <a:r>
              <a:rPr lang="en-US" dirty="0" err="1"/>
              <a:t>Organisation</a:t>
            </a:r>
            <a:endParaRPr lang="en-US" dirty="0"/>
          </a:p>
        </p:txBody>
      </p:sp>
      <p:sp>
        <p:nvSpPr>
          <p:cNvPr id="3" name="Content Placeholder 2"/>
          <p:cNvSpPr>
            <a:spLocks noGrp="1"/>
          </p:cNvSpPr>
          <p:nvPr>
            <p:ph idx="1"/>
          </p:nvPr>
        </p:nvSpPr>
        <p:spPr>
          <a:solidFill>
            <a:schemeClr val="accent1">
              <a:lumMod val="60000"/>
              <a:lumOff val="40000"/>
            </a:schemeClr>
          </a:solidFill>
        </p:spPr>
        <p:txBody>
          <a:bodyPr>
            <a:normAutofit/>
          </a:bodyPr>
          <a:lstStyle/>
          <a:p>
            <a:r>
              <a:rPr lang="en-US" dirty="0"/>
              <a:t>The General Assembly is made up of representatives from the member countries</a:t>
            </a:r>
          </a:p>
          <a:p>
            <a:r>
              <a:rPr lang="en-US" dirty="0"/>
              <a:t>Each country has one vote</a:t>
            </a:r>
          </a:p>
          <a:p>
            <a:r>
              <a:rPr lang="en-US" dirty="0"/>
              <a:t>The Assembly makes recommendations</a:t>
            </a:r>
          </a:p>
          <a:p>
            <a:r>
              <a:rPr lang="en-US" dirty="0"/>
              <a:t>These are approved by the Security Council</a:t>
            </a:r>
          </a:p>
          <a:p>
            <a:r>
              <a:rPr lang="en-US" dirty="0"/>
              <a:t>They are put into action by the Secretary General</a:t>
            </a:r>
          </a:p>
          <a:p>
            <a:r>
              <a:rPr lang="en-US" dirty="0"/>
              <a:t>The Council</a:t>
            </a:r>
          </a:p>
          <a:p>
            <a:pPr lvl="1"/>
            <a:r>
              <a:rPr lang="en-US" dirty="0"/>
              <a:t>5 permanent members (CHINA, FRANCE, RUSSIA, UK, USA)</a:t>
            </a:r>
          </a:p>
          <a:p>
            <a:pPr lvl="1"/>
            <a:r>
              <a:rPr lang="en-US" dirty="0"/>
              <a:t>10 non permanent members</a:t>
            </a:r>
          </a:p>
          <a:p>
            <a:pPr lvl="1"/>
            <a:r>
              <a:rPr lang="en-US" dirty="0"/>
              <a:t>Elections every 2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380151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Your task – </a:t>
            </a:r>
            <a:r>
              <a:rPr lang="en-US" dirty="0">
                <a:hlinkClick r:id="rId2"/>
              </a:rPr>
              <a:t>A  Model UN</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US" sz="2400" dirty="0"/>
              <a:t>You will each represent a member</a:t>
            </a:r>
          </a:p>
          <a:p>
            <a:r>
              <a:rPr lang="en-US" sz="2400" dirty="0"/>
              <a:t>You will: </a:t>
            </a:r>
          </a:p>
          <a:p>
            <a:pPr lvl="1"/>
            <a:r>
              <a:rPr lang="en-US" sz="2400" dirty="0"/>
              <a:t>Make speeches</a:t>
            </a:r>
          </a:p>
          <a:p>
            <a:pPr lvl="1"/>
            <a:r>
              <a:rPr lang="en-US" sz="2400" dirty="0"/>
              <a:t>Prepare draft resolutions</a:t>
            </a:r>
          </a:p>
          <a:p>
            <a:pPr lvl="1"/>
            <a:r>
              <a:rPr lang="en-US" sz="2400" dirty="0"/>
              <a:t>Negotiate with allies</a:t>
            </a:r>
          </a:p>
          <a:p>
            <a:pPr lvl="1"/>
            <a:r>
              <a:rPr lang="en-US" sz="2400" dirty="0"/>
              <a:t>Resolve conflicts</a:t>
            </a:r>
          </a:p>
          <a:p>
            <a:pPr lvl="1"/>
            <a:r>
              <a:rPr lang="en-US" sz="2400" dirty="0"/>
              <a:t>Navigate UN procedure</a:t>
            </a:r>
          </a:p>
          <a:p>
            <a:r>
              <a:rPr lang="en-US" sz="2400" b="1" dirty="0"/>
              <a:t>With the aim of solving international problems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46926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You will need to prepare….</a:t>
            </a:r>
          </a:p>
        </p:txBody>
      </p:sp>
      <p:sp>
        <p:nvSpPr>
          <p:cNvPr id="3" name="Content Placeholder 2"/>
          <p:cNvSpPr>
            <a:spLocks noGrp="1"/>
          </p:cNvSpPr>
          <p:nvPr>
            <p:ph idx="1"/>
          </p:nvPr>
        </p:nvSpPr>
        <p:spPr>
          <a:solidFill>
            <a:schemeClr val="accent2">
              <a:lumMod val="20000"/>
              <a:lumOff val="80000"/>
            </a:schemeClr>
          </a:solidFill>
          <a:ln>
            <a:solidFill>
              <a:schemeClr val="bg2"/>
            </a:solidFill>
          </a:ln>
        </p:spPr>
        <p:txBody>
          <a:bodyPr>
            <a:normAutofit/>
          </a:bodyPr>
          <a:lstStyle/>
          <a:p>
            <a:r>
              <a:rPr lang="en-US" dirty="0"/>
              <a:t>You will learn how the international community acts on the issue of:</a:t>
            </a:r>
          </a:p>
          <a:p>
            <a:r>
              <a:rPr lang="en-US" b="1" dirty="0"/>
              <a:t>CLIMATE CHANGE</a:t>
            </a:r>
            <a:endParaRPr lang="en-US" dirty="0"/>
          </a:p>
          <a:p>
            <a:r>
              <a:rPr lang="en-US" dirty="0"/>
              <a:t>You will know about your country in terms of its</a:t>
            </a:r>
          </a:p>
          <a:p>
            <a:pPr lvl="1"/>
            <a:r>
              <a:rPr lang="en-US" dirty="0"/>
              <a:t>Needs, goals and foreign policy</a:t>
            </a:r>
          </a:p>
          <a:p>
            <a:r>
              <a:rPr lang="en-US" dirty="0"/>
              <a:t>You will need an in depth knowledge of your country!</a:t>
            </a:r>
          </a:p>
          <a:p>
            <a:pPr lvl="1"/>
            <a:r>
              <a:rPr lang="en-US" dirty="0"/>
              <a:t>Geography</a:t>
            </a:r>
          </a:p>
          <a:p>
            <a:pPr lvl="1"/>
            <a:r>
              <a:rPr lang="en-US" dirty="0"/>
              <a:t>Cultural history</a:t>
            </a:r>
          </a:p>
          <a:p>
            <a:pPr lvl="1"/>
            <a:r>
              <a:rPr lang="en-US" dirty="0"/>
              <a:t>Economics</a:t>
            </a:r>
          </a:p>
          <a:p>
            <a:pPr lvl="1"/>
            <a:r>
              <a:rPr lang="en-US" dirty="0"/>
              <a:t>Human rights</a:t>
            </a:r>
          </a:p>
          <a:p>
            <a:pPr lvl="1"/>
            <a:r>
              <a:rPr lang="en-US" dirty="0"/>
              <a:t>Peace and security</a:t>
            </a:r>
          </a:p>
          <a:p>
            <a:pPr marL="128016"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27796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The issue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44" y="4828687"/>
            <a:ext cx="2205775" cy="2029313"/>
          </a:xfrm>
          <a:prstGeom prst="rect">
            <a:avLst/>
          </a:prstGeom>
        </p:spPr>
      </p:pic>
    </p:spTree>
    <p:extLst>
      <p:ext uri="{BB962C8B-B14F-4D97-AF65-F5344CB8AC3E}">
        <p14:creationId xmlns:p14="http://schemas.microsoft.com/office/powerpoint/2010/main" val="217631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762001"/>
            <a:ext cx="4402667" cy="1143000"/>
          </a:xfrm>
        </p:spPr>
        <p:txBody>
          <a:bodyPr>
            <a:normAutofit fontScale="90000"/>
          </a:bodyPr>
          <a:lstStyle/>
          <a:p>
            <a:r>
              <a:rPr lang="en-US" b="1" dirty="0"/>
              <a:t>understanding CLIMATE CHANGE</a:t>
            </a:r>
          </a:p>
        </p:txBody>
      </p:sp>
      <p:pic>
        <p:nvPicPr>
          <p:cNvPr id="6" name="Picture 5">
            <a:extLst>
              <a:ext uri="{FF2B5EF4-FFF2-40B4-BE49-F238E27FC236}">
                <a16:creationId xmlns:a16="http://schemas.microsoft.com/office/drawing/2014/main" id="{1EE51435-AAC7-E74F-A3EE-9B284D930AAD}"/>
              </a:ext>
            </a:extLst>
          </p:cNvPr>
          <p:cNvPicPr>
            <a:picLocks noChangeAspect="1"/>
          </p:cNvPicPr>
          <p:nvPr/>
        </p:nvPicPr>
        <p:blipFill>
          <a:blip r:embed="rId2"/>
          <a:stretch>
            <a:fillRect/>
          </a:stretch>
        </p:blipFill>
        <p:spPr>
          <a:xfrm>
            <a:off x="4902443" y="0"/>
            <a:ext cx="7289557" cy="6858000"/>
          </a:xfrm>
          <a:prstGeom prst="rect">
            <a:avLst/>
          </a:prstGeom>
        </p:spPr>
      </p:pic>
    </p:spTree>
    <p:extLst>
      <p:ext uri="{BB962C8B-B14F-4D97-AF65-F5344CB8AC3E}">
        <p14:creationId xmlns:p14="http://schemas.microsoft.com/office/powerpoint/2010/main" val="15985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Videos – EXPLAINING GLOBAL climate change AGREEMENTS </a:t>
            </a:r>
            <a:endParaRPr lang="en-US" dirty="0"/>
          </a:p>
        </p:txBody>
      </p:sp>
      <p:pic>
        <p:nvPicPr>
          <p:cNvPr id="3" name="Picture 2">
            <a:hlinkClick r:id="rId2"/>
            <a:extLst>
              <a:ext uri="{FF2B5EF4-FFF2-40B4-BE49-F238E27FC236}">
                <a16:creationId xmlns:a16="http://schemas.microsoft.com/office/drawing/2014/main" id="{B7681C6B-BAF4-4845-856C-89EB53DCC988}"/>
              </a:ext>
            </a:extLst>
          </p:cNvPr>
          <p:cNvPicPr>
            <a:picLocks noChangeAspect="1"/>
          </p:cNvPicPr>
          <p:nvPr/>
        </p:nvPicPr>
        <p:blipFill>
          <a:blip r:embed="rId3"/>
          <a:stretch>
            <a:fillRect/>
          </a:stretch>
        </p:blipFill>
        <p:spPr>
          <a:xfrm>
            <a:off x="6182744" y="2467946"/>
            <a:ext cx="5853399" cy="3012880"/>
          </a:xfrm>
          <a:prstGeom prst="rect">
            <a:avLst/>
          </a:prstGeom>
        </p:spPr>
      </p:pic>
      <p:pic>
        <p:nvPicPr>
          <p:cNvPr id="4" name="Picture 3">
            <a:hlinkClick r:id="rId4"/>
            <a:extLst>
              <a:ext uri="{FF2B5EF4-FFF2-40B4-BE49-F238E27FC236}">
                <a16:creationId xmlns:a16="http://schemas.microsoft.com/office/drawing/2014/main" id="{7D5E51FB-7CAA-704B-B995-101E719E9AB4}"/>
              </a:ext>
            </a:extLst>
          </p:cNvPr>
          <p:cNvPicPr>
            <a:picLocks noChangeAspect="1"/>
          </p:cNvPicPr>
          <p:nvPr/>
        </p:nvPicPr>
        <p:blipFill>
          <a:blip r:embed="rId5"/>
          <a:stretch>
            <a:fillRect/>
          </a:stretch>
        </p:blipFill>
        <p:spPr>
          <a:xfrm>
            <a:off x="315814" y="2529891"/>
            <a:ext cx="5568350" cy="2888991"/>
          </a:xfrm>
          <a:prstGeom prst="rect">
            <a:avLst/>
          </a:prstGeom>
        </p:spPr>
      </p:pic>
    </p:spTree>
    <p:extLst>
      <p:ext uri="{BB962C8B-B14F-4D97-AF65-F5344CB8AC3E}">
        <p14:creationId xmlns:p14="http://schemas.microsoft.com/office/powerpoint/2010/main" val="218830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F3B6-3437-0C47-89B0-5ADCD5244D9B}"/>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990F3FF0-99CF-5D4D-95B8-4EC7787CA3A8}"/>
              </a:ext>
            </a:extLst>
          </p:cNvPr>
          <p:cNvSpPr>
            <a:spLocks noGrp="1"/>
          </p:cNvSpPr>
          <p:nvPr>
            <p:ph idx="1"/>
          </p:nvPr>
        </p:nvSpPr>
        <p:spPr>
          <a:xfrm>
            <a:off x="1024128" y="2286000"/>
            <a:ext cx="10634472" cy="4023360"/>
          </a:xfrm>
        </p:spPr>
        <p:txBody>
          <a:bodyPr/>
          <a:lstStyle/>
          <a:p>
            <a:r>
              <a:rPr lang="en-US" sz="2800" b="1" u="sng" dirty="0"/>
              <a:t>Paris Agreement:</a:t>
            </a:r>
          </a:p>
          <a:p>
            <a:r>
              <a:rPr lang="en-US" sz="2400" u="sng" dirty="0">
                <a:hlinkClick r:id="rId2"/>
              </a:rPr>
              <a:t>https://www.youtube.com/watch?v=CJH2eUQVYwI</a:t>
            </a:r>
            <a:endParaRPr lang="en-US" sz="2400" u="sng" dirty="0"/>
          </a:p>
          <a:p>
            <a:r>
              <a:rPr lang="en-US" sz="2400" dirty="0">
                <a:hlinkClick r:id="rId3"/>
              </a:rPr>
              <a:t>https://www.youtube.com/watch?v=qdqPoX9IV9A</a:t>
            </a:r>
            <a:endParaRPr lang="en-US" sz="2400" dirty="0"/>
          </a:p>
          <a:p>
            <a:endParaRPr lang="en-US" dirty="0"/>
          </a:p>
          <a:p>
            <a:r>
              <a:rPr lang="en-US" sz="2800" b="1" u="sng" dirty="0"/>
              <a:t>The Kyoto Protocol:</a:t>
            </a:r>
          </a:p>
          <a:p>
            <a:r>
              <a:rPr lang="en-US" sz="2400" dirty="0">
                <a:hlinkClick r:id="rId4"/>
              </a:rPr>
              <a:t>https://www.cnn.com/2013/07/26/world/kyoto-protocol-fast-facts/index.html</a:t>
            </a:r>
            <a:endParaRPr lang="en-US" sz="2400" dirty="0"/>
          </a:p>
          <a:p>
            <a:endParaRPr lang="en-US" dirty="0"/>
          </a:p>
        </p:txBody>
      </p:sp>
    </p:spTree>
    <p:extLst>
      <p:ext uri="{BB962C8B-B14F-4D97-AF65-F5344CB8AC3E}">
        <p14:creationId xmlns:p14="http://schemas.microsoft.com/office/powerpoint/2010/main" val="3017376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1755</TotalTime>
  <Words>1049</Words>
  <Application>Microsoft Macintosh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Tw Cen MT</vt:lpstr>
      <vt:lpstr>Tw Cen MT Condensed</vt:lpstr>
      <vt:lpstr>Wingdings 3</vt:lpstr>
      <vt:lpstr>Integral</vt:lpstr>
      <vt:lpstr>The United Nations</vt:lpstr>
      <vt:lpstr>The work of the UN</vt:lpstr>
      <vt:lpstr>The Organisation</vt:lpstr>
      <vt:lpstr>Your task – A  Model UN</vt:lpstr>
      <vt:lpstr>You will need to prepare….</vt:lpstr>
      <vt:lpstr>The issue</vt:lpstr>
      <vt:lpstr>understanding CLIMATE CHANGE</vt:lpstr>
      <vt:lpstr>Videos – EXPLAINING GLOBAL climate change AGREEMENTS </vt:lpstr>
      <vt:lpstr>links</vt:lpstr>
      <vt:lpstr>Key terms</vt:lpstr>
      <vt:lpstr>INDC SUBMISSIONS BY COUNTRY/REGION</vt:lpstr>
      <vt:lpstr> You will need write a paper to outline your country’s stance on climate change</vt:lpstr>
      <vt:lpstr>How to find news articles/information being published in your specific country</vt:lpstr>
      <vt:lpstr>BISH MODEL UN WIKI – FOR EXAMPLES OF POSITION PAPERS ETC</vt:lpstr>
      <vt:lpstr>RESOLUTION WRITING GUIDE</vt:lpstr>
      <vt:lpstr>WHAT ARE UN RESOLUTIONS?</vt:lpstr>
      <vt:lpstr>HOW TO WRITE A RESOLUTION – VID CLIPS</vt:lpstr>
      <vt:lpstr>Resolution – solutions to the issues</vt:lpstr>
      <vt:lpstr>See guide to resolution writing (word doc) for further information and a writing frame</vt:lpstr>
      <vt:lpstr>SOME SUGGESTED RESOLUTIONS</vt:lpstr>
      <vt:lpstr>PROCEDURES FOR MUN</vt:lpstr>
      <vt:lpstr>Rules for mun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dc:title>
  <dc:creator>Gillian Finucane</dc:creator>
  <cp:lastModifiedBy>Ruth Capper</cp:lastModifiedBy>
  <cp:revision>66</cp:revision>
  <dcterms:created xsi:type="dcterms:W3CDTF">2014-05-06T00:06:28Z</dcterms:created>
  <dcterms:modified xsi:type="dcterms:W3CDTF">2018-05-30T17:36:52Z</dcterms:modified>
</cp:coreProperties>
</file>