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sldIdLst>
    <p:sldId id="303" r:id="rId2"/>
    <p:sldId id="317" r:id="rId3"/>
    <p:sldId id="320" r:id="rId4"/>
    <p:sldId id="318" r:id="rId5"/>
    <p:sldId id="323" r:id="rId6"/>
    <p:sldId id="32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714"/>
  </p:normalViewPr>
  <p:slideViewPr>
    <p:cSldViewPr snapToGrid="0" snapToObjects="1">
      <p:cViewPr varScale="1">
        <p:scale>
          <a:sx n="112" d="100"/>
          <a:sy n="112" d="100"/>
        </p:scale>
        <p:origin x="164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FB4644-B61B-EF45-8126-229F2D74E564}" type="datetimeFigureOut">
              <a:rPr lang="en-US" smtClean="0"/>
              <a:t>1/12/20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B8F0F2-5087-4D4E-9FF4-37A8D29B6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521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How should we remember the Civil War? Did</a:t>
            </a:r>
            <a:r>
              <a:rPr lang="en-GB" baseline="0" dirty="0"/>
              <a:t> the Civil War make any difference?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FAF95-857B-437E-B619-871E4BCDEC1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44225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4DE8CA-0B4A-D146-9235-A3A9EE58DA9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3663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4DE8CA-0B4A-D146-9235-A3A9EE58DA92}" type="slidenum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687427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1E4E7-11D6-D84D-B079-A854050CBEBC}" type="datetimeFigureOut">
              <a:rPr lang="en-US" smtClean="0"/>
              <a:t>1/12/20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BB823-11C6-6C43-B7CD-8AEEE89BE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225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1E4E7-11D6-D84D-B079-A854050CBEBC}" type="datetimeFigureOut">
              <a:rPr lang="en-US" smtClean="0"/>
              <a:t>1/12/20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BB823-11C6-6C43-B7CD-8AEEE89BE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645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1E4E7-11D6-D84D-B079-A854050CBEBC}" type="datetimeFigureOut">
              <a:rPr lang="en-US" smtClean="0"/>
              <a:t>1/12/20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BB823-11C6-6C43-B7CD-8AEEE89BE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616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1E4E7-11D6-D84D-B079-A854050CBEBC}" type="datetimeFigureOut">
              <a:rPr lang="en-US" smtClean="0"/>
              <a:t>1/12/20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BB823-11C6-6C43-B7CD-8AEEE89BE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006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1E4E7-11D6-D84D-B079-A854050CBEBC}" type="datetimeFigureOut">
              <a:rPr lang="en-US" smtClean="0"/>
              <a:t>1/12/20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BB823-11C6-6C43-B7CD-8AEEE89BE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133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1E4E7-11D6-D84D-B079-A854050CBEBC}" type="datetimeFigureOut">
              <a:rPr lang="en-US" smtClean="0"/>
              <a:t>1/12/20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BB823-11C6-6C43-B7CD-8AEEE89BE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25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1E4E7-11D6-D84D-B079-A854050CBEBC}" type="datetimeFigureOut">
              <a:rPr lang="en-US" smtClean="0"/>
              <a:t>1/12/20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BB823-11C6-6C43-B7CD-8AEEE89BE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012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1E4E7-11D6-D84D-B079-A854050CBEBC}" type="datetimeFigureOut">
              <a:rPr lang="en-US" smtClean="0"/>
              <a:t>1/12/20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BB823-11C6-6C43-B7CD-8AEEE89BE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231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1E4E7-11D6-D84D-B079-A854050CBEBC}" type="datetimeFigureOut">
              <a:rPr lang="en-US" smtClean="0"/>
              <a:t>1/12/20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BB823-11C6-6C43-B7CD-8AEEE89BE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485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1E4E7-11D6-D84D-B079-A854050CBEBC}" type="datetimeFigureOut">
              <a:rPr lang="en-US" smtClean="0"/>
              <a:t>1/12/20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BB823-11C6-6C43-B7CD-8AEEE89BE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899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1E4E7-11D6-D84D-B079-A854050CBEBC}" type="datetimeFigureOut">
              <a:rPr lang="en-US" smtClean="0"/>
              <a:t>1/12/20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BB823-11C6-6C43-B7CD-8AEEE89BE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572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A1E4E7-11D6-D84D-B079-A854050CBEBC}" type="datetimeFigureOut">
              <a:rPr lang="en-US" smtClean="0"/>
              <a:t>1/12/20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BB823-11C6-6C43-B7CD-8AEEE89BE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824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1946434" y="1392031"/>
            <a:ext cx="5295332" cy="1569660"/>
          </a:xfrm>
          <a:prstGeom prst="rect">
            <a:avLst/>
          </a:prstGeom>
          <a:solidFill>
            <a:srgbClr val="FE4F00"/>
          </a:solidFill>
          <a:ln w="762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dirty="0">
                <a:solidFill>
                  <a:schemeClr val="bg1"/>
                </a:solidFill>
              </a:rPr>
              <a:t>BRONZE: What has happened?</a:t>
            </a:r>
          </a:p>
          <a:p>
            <a:pPr>
              <a:spcBef>
                <a:spcPct val="50000"/>
              </a:spcBef>
            </a:pPr>
            <a:r>
              <a:rPr lang="en-GB" sz="2400" dirty="0">
                <a:solidFill>
                  <a:schemeClr val="bg1"/>
                </a:solidFill>
              </a:rPr>
              <a:t>SILVER: Why might this have happened?</a:t>
            </a:r>
          </a:p>
          <a:p>
            <a:pPr>
              <a:spcBef>
                <a:spcPct val="50000"/>
              </a:spcBef>
            </a:pPr>
            <a:r>
              <a:rPr lang="en-GB" sz="2400" dirty="0">
                <a:solidFill>
                  <a:schemeClr val="bg1"/>
                </a:solidFill>
              </a:rPr>
              <a:t>GOLD: How could this have happened?</a:t>
            </a: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76128" y="68597"/>
            <a:ext cx="8984613" cy="1046440"/>
          </a:xfrm>
          <a:prstGeom prst="rect">
            <a:avLst/>
          </a:prstGeom>
          <a:solidFill>
            <a:srgbClr val="0070C0"/>
          </a:solidFill>
          <a:ln w="762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200" b="1" u="sng" dirty="0">
                <a:solidFill>
                  <a:schemeClr val="bg1"/>
                </a:solidFill>
              </a:rPr>
              <a:t>Protectorate and Restoration: Anything new?</a:t>
            </a:r>
          </a:p>
          <a:p>
            <a:pPr algn="ctr">
              <a:spcBef>
                <a:spcPct val="50000"/>
              </a:spcBef>
            </a:pPr>
            <a:r>
              <a:rPr lang="en-GB" sz="2000" dirty="0">
                <a:solidFill>
                  <a:schemeClr val="bg1"/>
                </a:solidFill>
              </a:rPr>
              <a:t>L/O: Investigate how far the beheading of King Charles I changed England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16535" y="4967080"/>
            <a:ext cx="8755131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6" name="Picture 2" descr="Image result for charles i execu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535" y="3090650"/>
            <a:ext cx="2347501" cy="1784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23408" y="4967080"/>
            <a:ext cx="24262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January 1649, Charles I executed.</a:t>
            </a:r>
          </a:p>
          <a:p>
            <a:pPr algn="ctr"/>
            <a:r>
              <a:rPr lang="en-GB" dirty="0"/>
              <a:t>Kings are hated.</a:t>
            </a:r>
          </a:p>
          <a:p>
            <a:pPr algn="ctr"/>
            <a:endParaRPr lang="en-GB" dirty="0"/>
          </a:p>
        </p:txBody>
      </p:sp>
      <p:pic>
        <p:nvPicPr>
          <p:cNvPr id="1028" name="Picture 4" descr="Image result for Cromwell as lord protector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772"/>
          <a:stretch/>
        </p:blipFill>
        <p:spPr bwMode="auto">
          <a:xfrm>
            <a:off x="3619622" y="3090649"/>
            <a:ext cx="1685300" cy="1784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3136392" y="4989021"/>
            <a:ext cx="26517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1653-1658 - Oliver Cromwell rules Britain as Lord Protector (NO KING) </a:t>
            </a:r>
          </a:p>
          <a:p>
            <a:pPr algn="ctr"/>
            <a:endParaRPr lang="en-GB" dirty="0"/>
          </a:p>
        </p:txBody>
      </p:sp>
      <p:pic>
        <p:nvPicPr>
          <p:cNvPr id="1030" name="Picture 6" descr="Image result for Charles II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07" t="10027" r="10656" b="11225"/>
          <a:stretch/>
        </p:blipFill>
        <p:spPr bwMode="auto">
          <a:xfrm>
            <a:off x="6525464" y="3090650"/>
            <a:ext cx="2446202" cy="1784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6278880" y="4989020"/>
            <a:ext cx="279556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1660 Charles I’s son is invited back to England. He’s crowned King Charles II in 1661 </a:t>
            </a:r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1235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8337" y="116116"/>
            <a:ext cx="8897922" cy="757342"/>
          </a:xfrm>
          <a:prstGeom prst="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</a:rPr>
              <a:t>In the English Civil War…</a:t>
            </a:r>
          </a:p>
        </p:txBody>
      </p:sp>
      <p:sp>
        <p:nvSpPr>
          <p:cNvPr id="3" name="Rectangle 2"/>
          <p:cNvSpPr/>
          <p:nvPr/>
        </p:nvSpPr>
        <p:spPr>
          <a:xfrm rot="21179399">
            <a:off x="554976" y="1352924"/>
            <a:ext cx="3694176" cy="8109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34,000 Parliamentarian Soldiers died in battle.</a:t>
            </a:r>
          </a:p>
        </p:txBody>
      </p:sp>
      <p:sp>
        <p:nvSpPr>
          <p:cNvPr id="7" name="Rectangle 6"/>
          <p:cNvSpPr/>
          <p:nvPr/>
        </p:nvSpPr>
        <p:spPr>
          <a:xfrm rot="21179399">
            <a:off x="4820242" y="1615051"/>
            <a:ext cx="3694176" cy="8109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50,000 Royalist Soldiers died in battle.</a:t>
            </a:r>
          </a:p>
        </p:txBody>
      </p:sp>
      <p:sp>
        <p:nvSpPr>
          <p:cNvPr id="8" name="Rectangle 7"/>
          <p:cNvSpPr/>
          <p:nvPr/>
        </p:nvSpPr>
        <p:spPr>
          <a:xfrm rot="21179399">
            <a:off x="824784" y="2810470"/>
            <a:ext cx="3694176" cy="11822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At least 100,000 other men women and children died from diseases.</a:t>
            </a:r>
          </a:p>
        </p:txBody>
      </p:sp>
      <p:sp>
        <p:nvSpPr>
          <p:cNvPr id="9" name="Rectangle 8"/>
          <p:cNvSpPr/>
          <p:nvPr/>
        </p:nvSpPr>
        <p:spPr>
          <a:xfrm rot="21179399">
            <a:off x="4983335" y="3183018"/>
            <a:ext cx="3694176" cy="8648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Hundreds of thousands of homes were destroyed.</a:t>
            </a:r>
          </a:p>
        </p:txBody>
      </p:sp>
      <p:sp>
        <p:nvSpPr>
          <p:cNvPr id="10" name="Rectangle 9"/>
          <p:cNvSpPr/>
          <p:nvPr/>
        </p:nvSpPr>
        <p:spPr>
          <a:xfrm>
            <a:off x="1673206" y="4784815"/>
            <a:ext cx="6068713" cy="1144965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/>
              <a:t>WHY? All so that a bad King (Charles I) could be got rid of!</a:t>
            </a:r>
          </a:p>
        </p:txBody>
      </p:sp>
    </p:spTree>
    <p:extLst>
      <p:ext uri="{BB962C8B-B14F-4D97-AF65-F5344CB8AC3E}">
        <p14:creationId xmlns:p14="http://schemas.microsoft.com/office/powerpoint/2010/main" val="4136289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6" descr="Image result for Charles II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28" t="10027" r="11647" b="11225"/>
          <a:stretch/>
        </p:blipFill>
        <p:spPr bwMode="auto">
          <a:xfrm>
            <a:off x="0" y="-1"/>
            <a:ext cx="9144000" cy="6866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637094" y="4734340"/>
            <a:ext cx="7506906" cy="2123659"/>
          </a:xfrm>
          <a:prstGeom prst="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1660</a:t>
            </a:r>
            <a:r>
              <a:rPr kumimoji="0" lang="en-GB" sz="2000" b="0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– Charles I’s son is </a:t>
            </a:r>
            <a:r>
              <a:rPr lang="en-GB" sz="2000" kern="0" dirty="0">
                <a:solidFill>
                  <a:schemeClr val="bg1"/>
                </a:solidFill>
              </a:rPr>
              <a:t>invited</a:t>
            </a:r>
            <a:r>
              <a:rPr kumimoji="0" lang="en-GB" sz="2000" b="0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back to England and crowned King Charles II in 1661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000" kern="0" baseline="0" dirty="0">
              <a:solidFill>
                <a:schemeClr val="bg1"/>
              </a:solidFill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kern="0" baseline="0" dirty="0">
                <a:solidFill>
                  <a:schemeClr val="bg1"/>
                </a:solidFill>
              </a:rPr>
              <a:t>Parliament even sign a document agreeing</a:t>
            </a:r>
            <a:r>
              <a:rPr lang="en-GB" sz="2000" kern="0" dirty="0">
                <a:solidFill>
                  <a:schemeClr val="bg1"/>
                </a:solidFill>
              </a:rPr>
              <a:t> that Charles</a:t>
            </a:r>
            <a:r>
              <a:rPr lang="en-GB" sz="2000" kern="0" baseline="0" dirty="0">
                <a:solidFill>
                  <a:schemeClr val="bg1"/>
                </a:solidFill>
              </a:rPr>
              <a:t> has been the lawful King since they executed his dad in 1649!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0" y="3188516"/>
            <a:ext cx="9144000" cy="1200329"/>
          </a:xfrm>
          <a:prstGeom prst="rect">
            <a:avLst/>
          </a:prstGeom>
          <a:solidFill>
            <a:srgbClr val="0070C0"/>
          </a:solidFill>
          <a:ln w="762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600" b="1" u="sng" dirty="0">
                <a:solidFill>
                  <a:schemeClr val="bg1"/>
                </a:solidFill>
              </a:rPr>
              <a:t>NEW ENQUIRY:</a:t>
            </a:r>
            <a:r>
              <a:rPr lang="en-GB" sz="3600" b="1" dirty="0">
                <a:solidFill>
                  <a:schemeClr val="bg1"/>
                </a:solidFill>
              </a:rPr>
              <a:t> Did the beheading of King Charles I actually change anything?</a:t>
            </a:r>
            <a:endParaRPr lang="en-GB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435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16535" y="3602304"/>
            <a:ext cx="8755131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156748" y="122789"/>
            <a:ext cx="8814918" cy="1384995"/>
          </a:xfrm>
          <a:prstGeom prst="rect">
            <a:avLst/>
          </a:prstGeom>
          <a:solidFill>
            <a:srgbClr val="FE4F00"/>
          </a:solidFill>
          <a:ln w="762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AutoNum type="arabicPeriod"/>
            </a:pPr>
            <a:r>
              <a:rPr lang="en-GB" sz="2400" dirty="0">
                <a:solidFill>
                  <a:schemeClr val="bg1"/>
                </a:solidFill>
              </a:rPr>
              <a:t>Draw this line in your book</a:t>
            </a:r>
          </a:p>
          <a:p>
            <a:pPr marL="457200" indent="-457200">
              <a:spcBef>
                <a:spcPct val="50000"/>
              </a:spcBef>
              <a:buAutoNum type="arabicPeriod"/>
            </a:pPr>
            <a:r>
              <a:rPr lang="en-GB" sz="2400" dirty="0">
                <a:solidFill>
                  <a:schemeClr val="bg1"/>
                </a:solidFill>
              </a:rPr>
              <a:t>Arrange the statements along the line depending on how far the events changed England.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0" y="3725839"/>
            <a:ext cx="19141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No change at all</a:t>
            </a:r>
          </a:p>
          <a:p>
            <a:pPr algn="ctr"/>
            <a:r>
              <a:rPr lang="en-GB" sz="2400" b="1" dirty="0"/>
              <a:t>CONTINUITY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037158" y="3685654"/>
            <a:ext cx="21068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Complete transformation</a:t>
            </a:r>
          </a:p>
          <a:p>
            <a:pPr algn="ctr"/>
            <a:r>
              <a:rPr lang="en-GB" sz="2400" b="1" dirty="0"/>
              <a:t>CHANGE</a:t>
            </a:r>
          </a:p>
        </p:txBody>
      </p:sp>
    </p:spTree>
    <p:extLst>
      <p:ext uri="{BB962C8B-B14F-4D97-AF65-F5344CB8AC3E}">
        <p14:creationId xmlns:p14="http://schemas.microsoft.com/office/powerpoint/2010/main" val="3245096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001DE14-06D3-E84A-A7DC-974668C7E8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83892"/>
            <a:ext cx="9144000" cy="5090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913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D82C9A7-0F56-304A-B18C-5D706F5FC4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450" y="217466"/>
            <a:ext cx="7785100" cy="61976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BA0E5C1-3C8A-B243-959D-8119EE4911C7}"/>
              </a:ext>
            </a:extLst>
          </p:cNvPr>
          <p:cNvSpPr txBox="1"/>
          <p:nvPr/>
        </p:nvSpPr>
        <p:spPr>
          <a:xfrm>
            <a:off x="1302706" y="6415066"/>
            <a:ext cx="7690981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How has Royal power changed after the beheading of King Charles I?</a:t>
            </a:r>
          </a:p>
        </p:txBody>
      </p:sp>
    </p:spTree>
    <p:extLst>
      <p:ext uri="{BB962C8B-B14F-4D97-AF65-F5344CB8AC3E}">
        <p14:creationId xmlns:p14="http://schemas.microsoft.com/office/powerpoint/2010/main" val="9890969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256</Words>
  <Application>Microsoft Macintosh PowerPoint</Application>
  <PresentationFormat>On-screen Show (4:3)</PresentationFormat>
  <Paragraphs>30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 Morgan</dc:creator>
  <cp:lastModifiedBy>Helen Morgan</cp:lastModifiedBy>
  <cp:revision>1</cp:revision>
  <dcterms:created xsi:type="dcterms:W3CDTF">2020-01-13T02:40:08Z</dcterms:created>
  <dcterms:modified xsi:type="dcterms:W3CDTF">2020-01-13T02:41:00Z</dcterms:modified>
</cp:coreProperties>
</file>