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8" r:id="rId5"/>
    <p:sldId id="257" r:id="rId6"/>
    <p:sldId id="259"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394F9-CF37-4CF3-B213-8FEC9EFBD39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31885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94F9-CF37-4CF3-B213-8FEC9EFBD39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63277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94F9-CF37-4CF3-B213-8FEC9EFBD39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105752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94F9-CF37-4CF3-B213-8FEC9EFBD39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177336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394F9-CF37-4CF3-B213-8FEC9EFBD39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91885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394F9-CF37-4CF3-B213-8FEC9EFBD39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344980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394F9-CF37-4CF3-B213-8FEC9EFBD397}"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36968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394F9-CF37-4CF3-B213-8FEC9EFBD397}"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207348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94F9-CF37-4CF3-B213-8FEC9EFBD397}"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384203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94F9-CF37-4CF3-B213-8FEC9EFBD39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254187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94F9-CF37-4CF3-B213-8FEC9EFBD39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65A23-ED4F-49DA-872C-4981F22EC1E8}" type="slidenum">
              <a:rPr lang="en-US" smtClean="0"/>
              <a:t>‹#›</a:t>
            </a:fld>
            <a:endParaRPr lang="en-US"/>
          </a:p>
        </p:txBody>
      </p:sp>
    </p:spTree>
    <p:extLst>
      <p:ext uri="{BB962C8B-B14F-4D97-AF65-F5344CB8AC3E}">
        <p14:creationId xmlns:p14="http://schemas.microsoft.com/office/powerpoint/2010/main" val="425556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394F9-CF37-4CF3-B213-8FEC9EFBD397}"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65A23-ED4F-49DA-872C-4981F22EC1E8}" type="slidenum">
              <a:rPr lang="en-US" smtClean="0"/>
              <a:t>‹#›</a:t>
            </a:fld>
            <a:endParaRPr lang="en-US"/>
          </a:p>
        </p:txBody>
      </p:sp>
    </p:spTree>
    <p:extLst>
      <p:ext uri="{BB962C8B-B14F-4D97-AF65-F5344CB8AC3E}">
        <p14:creationId xmlns:p14="http://schemas.microsoft.com/office/powerpoint/2010/main" val="500606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200" b="1" dirty="0"/>
              <a:t>The political impact of Mongol rule was much more significant on the Chinese than it was on the Russians.</a:t>
            </a:r>
            <a:br>
              <a:rPr lang="en-US" sz="1200" b="1" dirty="0"/>
            </a:br>
            <a:r>
              <a:rPr lang="en-US" sz="1200" b="1" dirty="0"/>
              <a:t>Fundamentally, the Mongols were nomadic and the Chinese and Russians sedentary. Led by Genghis Khan</a:t>
            </a:r>
            <a:br>
              <a:rPr lang="en-US" sz="1200" b="1" dirty="0"/>
            </a:br>
            <a:r>
              <a:rPr lang="en-US" sz="1200" b="1" dirty="0"/>
              <a:t>and motivated by very real economic means, the Mongols established the largest land empire ever known.</a:t>
            </a:r>
            <a:br>
              <a:rPr lang="en-US" sz="1200" b="1" dirty="0"/>
            </a:br>
            <a:r>
              <a:rPr lang="en-US" sz="1200" b="1" dirty="0"/>
              <a:t>China lies just south of Mongolia, and was ruled directly by the Mongols. By great contrast, Russia was a</a:t>
            </a:r>
            <a:br>
              <a:rPr lang="en-US" sz="1200" b="1" dirty="0"/>
            </a:br>
            <a:r>
              <a:rPr lang="en-US" sz="1200" b="1" dirty="0"/>
              <a:t>cold, more resource-poor area that was ruled by a number of independent princes. The Mongols did not rule</a:t>
            </a:r>
            <a:br>
              <a:rPr lang="en-US" sz="1200" b="1" dirty="0"/>
            </a:br>
            <a:r>
              <a:rPr lang="en-US" sz="1200" b="1" dirty="0"/>
              <a:t>them directly but rather, upon defeating them, let them be so long as they remained under Mongol control</a:t>
            </a:r>
            <a:br>
              <a:rPr lang="en-US" sz="1200" b="1" dirty="0"/>
            </a:br>
            <a:r>
              <a:rPr lang="en-US" sz="1200" b="1" dirty="0"/>
              <a:t>and paid taxes to the Mongols. The Mongols allowed them to continue to practice Christianity and let the</a:t>
            </a:r>
            <a:br>
              <a:rPr lang="en-US" sz="1200" b="1" dirty="0"/>
            </a:br>
            <a:r>
              <a:rPr lang="en-US" sz="1200" b="1" dirty="0"/>
              <a:t>princes maintain </a:t>
            </a:r>
            <a:r>
              <a:rPr lang="en-US" sz="1200" b="1" dirty="0" err="1"/>
              <a:t>rulership</a:t>
            </a:r>
            <a:r>
              <a:rPr lang="en-US" sz="1200" b="1" dirty="0"/>
              <a:t> in most respects. In China the Mongols defeated the imperial armies and</a:t>
            </a:r>
            <a:br>
              <a:rPr lang="en-US" sz="1200" b="1" dirty="0"/>
            </a:br>
            <a:r>
              <a:rPr lang="en-US" sz="1200" b="1" dirty="0"/>
              <a:t>established themselves as direct rulers. Civil service exam became less important and Mongol rulers taxed</a:t>
            </a:r>
            <a:br>
              <a:rPr lang="en-US" sz="1200" b="1" dirty="0"/>
            </a:br>
            <a:r>
              <a:rPr lang="en-US" sz="1200" b="1" dirty="0"/>
              <a:t>the people heavily. It boils down to the fact that the Mongols exerted much more influence over Chinese</a:t>
            </a:r>
            <a:br>
              <a:rPr lang="en-US" sz="1200" b="1" dirty="0"/>
            </a:br>
            <a:r>
              <a:rPr lang="en-US" sz="1200" b="1" dirty="0"/>
              <a:t>sovereignty, culture, and policy than they did over the Russians.</a:t>
            </a:r>
            <a:br>
              <a:rPr lang="en-US" sz="1200" b="1" dirty="0"/>
            </a:br>
            <a:r>
              <a:rPr lang="en-US" sz="1200" b="1" i="1" dirty="0"/>
              <a:t/>
            </a:r>
            <a:br>
              <a:rPr lang="en-US" sz="1200" b="1" i="1" dirty="0"/>
            </a:br>
            <a:r>
              <a:rPr lang="en-US" sz="1200" b="1" dirty="0"/>
              <a:t>Economically, the effects were similar. In both regions, the Mongols taxed the populace. The tax was</a:t>
            </a:r>
            <a:br>
              <a:rPr lang="en-US" sz="1200" b="1" dirty="0"/>
            </a:br>
            <a:r>
              <a:rPr lang="en-US" sz="1200" b="1" dirty="0"/>
              <a:t>comparable in amount and served the Mongols similarly. Mongol rule, however, did bring some economic</a:t>
            </a:r>
            <a:br>
              <a:rPr lang="en-US" sz="1200" b="1" dirty="0"/>
            </a:br>
            <a:r>
              <a:rPr lang="en-US" sz="1200" b="1" dirty="0"/>
              <a:t>boon to the whole region. The Mongol empire established a network that allowed for easier long distance</a:t>
            </a:r>
            <a:br>
              <a:rPr lang="en-US" sz="1200" b="1" dirty="0"/>
            </a:br>
            <a:r>
              <a:rPr lang="en-US" sz="1200" b="1" dirty="0"/>
              <a:t>trade, with respect to goods, technology, and ideas. As early as 1200, the Mongols were experimenting with</a:t>
            </a:r>
            <a:br>
              <a:rPr lang="en-US" sz="1200" b="1" dirty="0"/>
            </a:br>
            <a:r>
              <a:rPr lang="en-US" sz="1200" b="1" dirty="0"/>
              <a:t>gunpowder in China and its export via the Mongol empire was good for the Chinese markets. With buyers as</a:t>
            </a:r>
            <a:br>
              <a:rPr lang="en-US" sz="1200" b="1" dirty="0"/>
            </a:br>
            <a:r>
              <a:rPr lang="en-US" sz="1200" b="1" dirty="0"/>
              <a:t>far away as the Middle East, trade was facilitated by Mongol maintenance of the larger empire and</a:t>
            </a:r>
            <a:br>
              <a:rPr lang="en-US" sz="1200" b="1" dirty="0"/>
            </a:br>
            <a:r>
              <a:rPr lang="en-US" sz="1200" b="1" dirty="0"/>
              <a:t>subsequent peace that allowed for easier trade. Such ease of trade is characteristic of imperialism, established</a:t>
            </a:r>
            <a:br>
              <a:rPr lang="en-US" sz="1200" b="1" dirty="0"/>
            </a:br>
            <a:r>
              <a:rPr lang="en-US" sz="1200" b="1" dirty="0"/>
              <a:t>networks and prevailing peace in Asia and the Middle East allowed for such trade. Although being part of the</a:t>
            </a:r>
            <a:br>
              <a:rPr lang="en-US" sz="1200" b="1" dirty="0"/>
            </a:br>
            <a:r>
              <a:rPr lang="en-US" sz="1200" b="1" dirty="0"/>
              <a:t>empire, Russia did benefit by finding a larger market for its chief export, fur, because the Mongol presence</a:t>
            </a:r>
            <a:br>
              <a:rPr lang="en-US" sz="1200" b="1" dirty="0"/>
            </a:br>
            <a:r>
              <a:rPr lang="en-US" sz="1200" b="1" dirty="0"/>
              <a:t>was felt less the benefit was notably less. Comparatively, all of the positive AND negative effects felt in both</a:t>
            </a:r>
            <a:br>
              <a:rPr lang="en-US" sz="1200" b="1" dirty="0"/>
            </a:br>
            <a:r>
              <a:rPr lang="en-US" sz="1200" b="1" dirty="0"/>
              <a:t>regions were amplified in China but diminished in Russia. The exception to this was the bubonic plague,</a:t>
            </a:r>
            <a:br>
              <a:rPr lang="en-US" sz="1200" b="1" dirty="0"/>
            </a:br>
            <a:r>
              <a:rPr lang="en-US" sz="1200" b="1" dirty="0"/>
              <a:t>which the Mongols helped spread. It began in China, but it was largely the Mongol mail system that helped</a:t>
            </a:r>
            <a:br>
              <a:rPr lang="en-US" sz="1200" b="1" dirty="0"/>
            </a:br>
            <a:r>
              <a:rPr lang="en-US" sz="1200" b="1" dirty="0"/>
              <a:t>bring it to many parts of Russia, so in this way Russia did suffer as a result of Mongol rule whereas China</a:t>
            </a:r>
            <a:br>
              <a:rPr lang="en-US" sz="1200" b="1" dirty="0"/>
            </a:br>
            <a:r>
              <a:rPr lang="en-US" sz="1200" b="1" dirty="0"/>
              <a:t>would probably have suffered either way.</a:t>
            </a:r>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4" y="5181600"/>
            <a:ext cx="24479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0826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80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Mongol News</a:t>
            </a:r>
            <a:endParaRPr lang="en-US" dirty="0"/>
          </a:p>
        </p:txBody>
      </p:sp>
      <p:sp>
        <p:nvSpPr>
          <p:cNvPr id="3" name="Content Placeholder 2"/>
          <p:cNvSpPr>
            <a:spLocks noGrp="1"/>
          </p:cNvSpPr>
          <p:nvPr>
            <p:ph idx="1"/>
          </p:nvPr>
        </p:nvSpPr>
        <p:spPr/>
        <p:txBody>
          <a:bodyPr>
            <a:normAutofit/>
          </a:bodyPr>
          <a:lstStyle/>
          <a:p>
            <a:r>
              <a:rPr lang="en-US" sz="1600" dirty="0" smtClean="0"/>
              <a:t>Globally…</a:t>
            </a:r>
          </a:p>
          <a:p>
            <a:r>
              <a:rPr lang="en-US" sz="1600" dirty="0" smtClean="0"/>
              <a:t>Tolerant rulers</a:t>
            </a:r>
          </a:p>
          <a:p>
            <a:r>
              <a:rPr lang="en-US" sz="1600" dirty="0" smtClean="0"/>
              <a:t>Established Khanate system</a:t>
            </a:r>
          </a:p>
          <a:p>
            <a:r>
              <a:rPr lang="en-US" sz="1600" dirty="0" smtClean="0"/>
              <a:t>Exacted tribute in return for peace and tolerance (otherwise brought terror)</a:t>
            </a:r>
          </a:p>
          <a:p>
            <a:r>
              <a:rPr lang="en-US" sz="1600" dirty="0" smtClean="0"/>
              <a:t>Created a </a:t>
            </a:r>
            <a:r>
              <a:rPr lang="en-US" sz="1600" dirty="0" err="1" smtClean="0"/>
              <a:t>Pax</a:t>
            </a:r>
            <a:r>
              <a:rPr lang="en-US" sz="1600" dirty="0" smtClean="0"/>
              <a:t> </a:t>
            </a:r>
            <a:r>
              <a:rPr lang="en-US" sz="1600" dirty="0" err="1" smtClean="0"/>
              <a:t>Mongolica</a:t>
            </a:r>
            <a:endParaRPr lang="en-US" sz="1600" dirty="0" smtClean="0"/>
          </a:p>
          <a:p>
            <a:r>
              <a:rPr lang="en-US" sz="1600" dirty="0" smtClean="0"/>
              <a:t>Furthered spread of Islam</a:t>
            </a:r>
          </a:p>
          <a:p>
            <a:r>
              <a:rPr lang="en-US" sz="1600" dirty="0" smtClean="0"/>
              <a:t>International courier (postal system)</a:t>
            </a:r>
          </a:p>
          <a:p>
            <a:r>
              <a:rPr lang="en-US" sz="1600" dirty="0" smtClean="0"/>
              <a:t>Wealth sometimes plundered but also redistributed( poorest received government assistance)</a:t>
            </a:r>
          </a:p>
          <a:p>
            <a:r>
              <a:rPr lang="en-US" sz="1600" dirty="0" smtClean="0"/>
              <a:t>Roads and bridges built originally to service Mongol Military became trade and travel routes</a:t>
            </a:r>
          </a:p>
          <a:p>
            <a:r>
              <a:rPr lang="en-US" sz="1600" dirty="0" smtClean="0"/>
              <a:t>Travelers like </a:t>
            </a:r>
            <a:r>
              <a:rPr lang="en-US" sz="1600" dirty="0" err="1" smtClean="0"/>
              <a:t>Ibn</a:t>
            </a:r>
            <a:r>
              <a:rPr lang="en-US" sz="1600" dirty="0" smtClean="0"/>
              <a:t> Battuta and Marco Polo write of their extensive travels in the Mongol Empire</a:t>
            </a:r>
          </a:p>
          <a:p>
            <a:r>
              <a:rPr lang="en-US" sz="1600" dirty="0" smtClean="0"/>
              <a:t>Spread of the Bubonic Plague (Black Death)</a:t>
            </a:r>
          </a:p>
          <a:p>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9200"/>
            <a:ext cx="2511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247491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05475"/>
            <a:ext cx="24876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06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From </a:t>
            </a:r>
            <a:r>
              <a:rPr lang="en-US" dirty="0" err="1" smtClean="0"/>
              <a:t>Kharakorum</a:t>
            </a:r>
            <a:endParaRPr lang="en-US" dirty="0"/>
          </a:p>
        </p:txBody>
      </p:sp>
      <p:sp>
        <p:nvSpPr>
          <p:cNvPr id="3" name="Content Placeholder 2"/>
          <p:cNvSpPr>
            <a:spLocks noGrp="1"/>
          </p:cNvSpPr>
          <p:nvPr>
            <p:ph idx="1"/>
          </p:nvPr>
        </p:nvSpPr>
        <p:spPr/>
        <p:txBody>
          <a:bodyPr/>
          <a:lstStyle/>
          <a:p>
            <a:r>
              <a:rPr lang="en-US" sz="1600" b="1" i="1" u="sng" dirty="0" smtClean="0"/>
              <a:t>Central Asian </a:t>
            </a:r>
            <a:r>
              <a:rPr lang="en-US" sz="1600" dirty="0" smtClean="0"/>
              <a:t>Mongol Capital</a:t>
            </a:r>
          </a:p>
          <a:p>
            <a:r>
              <a:rPr lang="en-US" sz="1600" dirty="0" smtClean="0"/>
              <a:t>Summit place for all Khans to determine successors for Khans</a:t>
            </a:r>
          </a:p>
          <a:p>
            <a:r>
              <a:rPr lang="en-US" sz="1600" dirty="0" smtClean="0"/>
              <a:t>Drew talented individuals from all conquered areas.</a:t>
            </a:r>
          </a:p>
          <a:p>
            <a:r>
              <a:rPr lang="en-US" sz="1600" dirty="0" smtClean="0"/>
              <a:t>Used  Muslim and Chinese bureaucrats to build </a:t>
            </a:r>
            <a:r>
              <a:rPr lang="en-US" sz="1600" dirty="0" err="1" smtClean="0"/>
              <a:t>administartion</a:t>
            </a:r>
            <a:r>
              <a:rPr lang="en-US" sz="1600" dirty="0" smtClean="0"/>
              <a:t> for the Empire</a:t>
            </a:r>
          </a:p>
          <a:p>
            <a:r>
              <a:rPr lang="en-US" sz="1600" dirty="0" smtClean="0"/>
              <a:t>Script and legal code established to promote peace and tolerance</a:t>
            </a:r>
          </a:p>
          <a:p>
            <a:r>
              <a:rPr lang="en-US" sz="1600" dirty="0" err="1" smtClean="0"/>
              <a:t>Timurud</a:t>
            </a:r>
            <a:r>
              <a:rPr lang="en-US" sz="1600" dirty="0" smtClean="0"/>
              <a:t> Empire succeeded ( led by </a:t>
            </a:r>
            <a:r>
              <a:rPr lang="en-US" sz="1600" dirty="0" err="1" smtClean="0"/>
              <a:t>Timurlane</a:t>
            </a:r>
            <a:r>
              <a:rPr lang="en-US" sz="1600" dirty="0" smtClean="0"/>
              <a:t>) with Muslim capital in Samarkand</a:t>
            </a:r>
          </a:p>
          <a:p>
            <a:r>
              <a:rPr lang="en-US" sz="1600" dirty="0" smtClean="0"/>
              <a:t>Samarkand great Muslim trading city along silk road</a:t>
            </a:r>
          </a:p>
          <a:p>
            <a:r>
              <a:rPr lang="en-US" sz="1600" dirty="0" smtClean="0"/>
              <a:t>Tamerlane’s policy of terror spared artisans and scientists creating a Muslim beacon</a:t>
            </a:r>
          </a:p>
          <a:p>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43400"/>
            <a:ext cx="1428750"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93431"/>
            <a:ext cx="1319212"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403214"/>
            <a:ext cx="1981200" cy="192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8600"/>
            <a:ext cx="1428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462" y="1828800"/>
            <a:ext cx="13430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84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20709"/>
              </p:ext>
            </p:extLst>
          </p:nvPr>
        </p:nvGraphicFramePr>
        <p:xfrm>
          <a:off x="304800" y="1280160"/>
          <a:ext cx="8610599" cy="5502598"/>
        </p:xfrm>
        <a:graphic>
          <a:graphicData uri="http://schemas.openxmlformats.org/drawingml/2006/table">
            <a:tbl>
              <a:tblPr firstRow="1" bandRow="1">
                <a:tableStyleId>{F5AB1C69-6EDB-4FF4-983F-18BD219EF322}</a:tableStyleId>
              </a:tblPr>
              <a:tblGrid>
                <a:gridCol w="1705288"/>
                <a:gridCol w="4141415"/>
                <a:gridCol w="2763896"/>
              </a:tblGrid>
              <a:tr h="336634">
                <a:tc>
                  <a:txBody>
                    <a:bodyPr/>
                    <a:lstStyle/>
                    <a:p>
                      <a:endParaRPr lang="en-US" dirty="0"/>
                    </a:p>
                  </a:txBody>
                  <a:tcPr/>
                </a:tc>
                <a:tc>
                  <a:txBody>
                    <a:bodyPr/>
                    <a:lstStyle/>
                    <a:p>
                      <a:pPr algn="ctr"/>
                      <a:r>
                        <a:rPr lang="en-US" dirty="0" smtClean="0"/>
                        <a:t>Political Evidence</a:t>
                      </a:r>
                      <a:endParaRPr lang="en-US" dirty="0"/>
                    </a:p>
                  </a:txBody>
                  <a:tcPr/>
                </a:tc>
                <a:tc>
                  <a:txBody>
                    <a:bodyPr/>
                    <a:lstStyle/>
                    <a:p>
                      <a:pPr algn="ctr"/>
                      <a:r>
                        <a:rPr lang="en-US" dirty="0" smtClean="0"/>
                        <a:t>Economic Evidence</a:t>
                      </a:r>
                      <a:endParaRPr lang="en-US" dirty="0"/>
                    </a:p>
                  </a:txBody>
                  <a:tcPr/>
                </a:tc>
              </a:tr>
              <a:tr h="3366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endParaRPr lang="en-US" dirty="0"/>
                    </a:p>
                  </a:txBody>
                  <a:tcPr/>
                </a:tc>
              </a:tr>
              <a:tr h="1178398">
                <a:tc>
                  <a:txBody>
                    <a:bodyPr/>
                    <a:lstStyle/>
                    <a:p>
                      <a:r>
                        <a:rPr lang="en-US" dirty="0" smtClean="0"/>
                        <a:t>China</a:t>
                      </a:r>
                      <a:endParaRPr lang="en-US" dirty="0"/>
                    </a:p>
                  </a:txBody>
                  <a:tcPr/>
                </a:tc>
                <a:tc>
                  <a:txBody>
                    <a:bodyPr/>
                    <a:lstStyle/>
                    <a:p>
                      <a:pPr>
                        <a:buFont typeface="Arial" pitchFamily="34" charset="0"/>
                        <a:buChar char="•"/>
                      </a:pPr>
                      <a:r>
                        <a:rPr lang="en-US" sz="1400" dirty="0" smtClean="0"/>
                        <a:t>Kept modified</a:t>
                      </a:r>
                      <a:r>
                        <a:rPr lang="en-US" sz="1400" baseline="0" dirty="0" smtClean="0"/>
                        <a:t> civil service system</a:t>
                      </a:r>
                      <a:endParaRPr lang="en-US" sz="1400" dirty="0" smtClean="0"/>
                    </a:p>
                    <a:p>
                      <a:pPr>
                        <a:buFont typeface="Arial" pitchFamily="34" charset="0"/>
                        <a:buChar char="•"/>
                      </a:pPr>
                      <a:r>
                        <a:rPr lang="en-US" sz="1400" dirty="0" smtClean="0"/>
                        <a:t>Upper level bureaucracy reserved for Mongols</a:t>
                      </a:r>
                    </a:p>
                    <a:p>
                      <a:pPr>
                        <a:buFont typeface="Arial" pitchFamily="34" charset="0"/>
                        <a:buChar char="•"/>
                      </a:pPr>
                      <a:r>
                        <a:rPr lang="en-US" sz="1400" smtClean="0"/>
                        <a:t>Yuan </a:t>
                      </a:r>
                      <a:r>
                        <a:rPr lang="en-US" sz="1400" dirty="0" smtClean="0"/>
                        <a:t>Dynasty: Kublai Khan direct rule</a:t>
                      </a:r>
                    </a:p>
                    <a:p>
                      <a:pPr>
                        <a:buFont typeface="Arial" pitchFamily="34" charset="0"/>
                        <a:buChar char="•"/>
                      </a:pPr>
                      <a:r>
                        <a:rPr lang="en-US" sz="1400" dirty="0" smtClean="0"/>
                        <a:t>General benevolence when</a:t>
                      </a:r>
                      <a:r>
                        <a:rPr lang="en-US" sz="1400" baseline="0" dirty="0" smtClean="0"/>
                        <a:t> no resistance</a:t>
                      </a:r>
                    </a:p>
                    <a:p>
                      <a:pPr>
                        <a:buFont typeface="Arial" pitchFamily="34" charset="0"/>
                        <a:buChar char="•"/>
                      </a:pPr>
                      <a:r>
                        <a:rPr lang="en-US" sz="1400" baseline="0" dirty="0" smtClean="0"/>
                        <a:t>Religious toleration to consolidate rule</a:t>
                      </a:r>
                    </a:p>
                    <a:p>
                      <a:pPr>
                        <a:buFont typeface="Arial" pitchFamily="34" charset="0"/>
                        <a:buNone/>
                      </a:pPr>
                      <a:endParaRPr lang="en-US" sz="1400" dirty="0"/>
                    </a:p>
                  </a:txBody>
                  <a:tcPr/>
                </a:tc>
                <a:tc>
                  <a:txBody>
                    <a:bodyPr/>
                    <a:lstStyle/>
                    <a:p>
                      <a:pPr>
                        <a:buFont typeface="Arial" pitchFamily="34" charset="0"/>
                        <a:buChar char="•"/>
                      </a:pPr>
                      <a:r>
                        <a:rPr lang="en-US" sz="1400" dirty="0" smtClean="0"/>
                        <a:t>Maintained Silk Roads, Postal System during ; safe travel encouraged international trade</a:t>
                      </a:r>
                    </a:p>
                    <a:p>
                      <a:pPr>
                        <a:buFont typeface="Arial" pitchFamily="34" charset="0"/>
                        <a:buChar char="•"/>
                      </a:pPr>
                      <a:r>
                        <a:rPr lang="en-US" sz="1400" dirty="0" smtClean="0"/>
                        <a:t>Facilitated commerce and communication</a:t>
                      </a:r>
                      <a:endParaRPr lang="en-US" sz="1400" dirty="0"/>
                    </a:p>
                  </a:txBody>
                  <a:tcPr/>
                </a:tc>
              </a:tr>
              <a:tr h="568798">
                <a:tc>
                  <a:txBody>
                    <a:bodyPr/>
                    <a:lstStyle/>
                    <a:p>
                      <a:r>
                        <a:rPr lang="en-US" dirty="0" smtClean="0"/>
                        <a:t>Middle</a:t>
                      </a:r>
                      <a:r>
                        <a:rPr lang="en-US" baseline="0" dirty="0" smtClean="0"/>
                        <a:t> East</a:t>
                      </a:r>
                      <a:endParaRPr lang="en-US" dirty="0"/>
                    </a:p>
                  </a:txBody>
                  <a:tcPr/>
                </a:tc>
                <a:tc>
                  <a:txBody>
                    <a:bodyPr/>
                    <a:lstStyle/>
                    <a:p>
                      <a:pPr>
                        <a:buFont typeface="Arial" pitchFamily="34" charset="0"/>
                        <a:buChar char="•"/>
                      </a:pPr>
                      <a:r>
                        <a:rPr lang="en-US" sz="1400" dirty="0" smtClean="0"/>
                        <a:t>Ruth</a:t>
                      </a:r>
                      <a:r>
                        <a:rPr lang="en-US" sz="1400" baseline="0" dirty="0" smtClean="0"/>
                        <a:t>less annihilation of resistance (terror tactics)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Indirect rule: regents for the Khan</a:t>
                      </a:r>
                      <a:endParaRPr lang="en-US" sz="1400" dirty="0" smtClean="0"/>
                    </a:p>
                    <a:p>
                      <a:pPr>
                        <a:buFont typeface="Arial" pitchFamily="34" charset="0"/>
                        <a:buNone/>
                      </a:pPr>
                      <a:endParaRPr lang="en-US" sz="1400" dirty="0"/>
                    </a:p>
                  </a:txBody>
                  <a:tcPr/>
                </a:tc>
                <a:tc>
                  <a:txBody>
                    <a:bodyPr/>
                    <a:lstStyle/>
                    <a:p>
                      <a:pPr>
                        <a:buFont typeface="Arial" pitchFamily="34" charset="0"/>
                        <a:buChar char="•"/>
                      </a:pPr>
                      <a:r>
                        <a:rPr lang="en-US" sz="1400" dirty="0" smtClean="0"/>
                        <a:t>Canal system destroyed</a:t>
                      </a:r>
                    </a:p>
                    <a:p>
                      <a:pPr>
                        <a:buFont typeface="Arial" pitchFamily="34" charset="0"/>
                        <a:buChar char="•"/>
                      </a:pPr>
                      <a:r>
                        <a:rPr lang="en-US" sz="1400" dirty="0" smtClean="0"/>
                        <a:t>Sacked and destroyed Baghdad</a:t>
                      </a:r>
                      <a:endParaRPr lang="en-US" sz="1400" dirty="0"/>
                    </a:p>
                  </a:txBody>
                  <a:tcPr/>
                </a:tc>
              </a:tr>
              <a:tr h="1655118">
                <a:tc>
                  <a:txBody>
                    <a:bodyPr/>
                    <a:lstStyle/>
                    <a:p>
                      <a:r>
                        <a:rPr lang="en-US" dirty="0" smtClean="0"/>
                        <a:t>Russia</a:t>
                      </a:r>
                      <a:endParaRPr lang="en-US" dirty="0"/>
                    </a:p>
                  </a:txBody>
                  <a:tcPr/>
                </a:tc>
                <a:tc>
                  <a:txBody>
                    <a:bodyPr/>
                    <a:lstStyle/>
                    <a:p>
                      <a:pPr>
                        <a:buFont typeface="Arial" pitchFamily="34" charset="0"/>
                        <a:buChar char="•"/>
                      </a:pPr>
                      <a:r>
                        <a:rPr lang="en-US" sz="1400" dirty="0" smtClean="0"/>
                        <a:t>General benevolence when</a:t>
                      </a:r>
                      <a:r>
                        <a:rPr lang="en-US" sz="1400" baseline="0" dirty="0" smtClean="0"/>
                        <a:t> no resistance</a:t>
                      </a:r>
                    </a:p>
                    <a:p>
                      <a:pPr>
                        <a:buFont typeface="Arial" pitchFamily="34" charset="0"/>
                        <a:buChar char="•"/>
                      </a:pPr>
                      <a:r>
                        <a:rPr lang="en-US" sz="1400" baseline="0" dirty="0" smtClean="0"/>
                        <a:t>Religious toleration to consolidate rule; Russian Orthodoxy flourished</a:t>
                      </a:r>
                    </a:p>
                    <a:p>
                      <a:pPr>
                        <a:buFont typeface="Arial" pitchFamily="34" charset="0"/>
                        <a:buChar char="•"/>
                      </a:pPr>
                      <a:r>
                        <a:rPr lang="en-US" sz="1400" baseline="0" dirty="0" smtClean="0"/>
                        <a:t>Heavy Taxes levied and collected by Moscow Princes</a:t>
                      </a:r>
                    </a:p>
                    <a:p>
                      <a:pPr>
                        <a:buFont typeface="Arial" pitchFamily="34" charset="0"/>
                        <a:buChar char="•"/>
                      </a:pPr>
                      <a:r>
                        <a:rPr lang="en-US" sz="1400" baseline="0" dirty="0" smtClean="0"/>
                        <a:t>Indirect rule: regents for the Khan</a:t>
                      </a:r>
                      <a:endParaRPr lang="en-US" sz="1400" dirty="0" smtClean="0"/>
                    </a:p>
                    <a:p>
                      <a:endParaRPr lang="en-US" sz="1400" dirty="0"/>
                    </a:p>
                  </a:txBody>
                  <a:tcPr/>
                </a:tc>
                <a:tc>
                  <a:txBody>
                    <a:bodyPr/>
                    <a:lstStyle/>
                    <a:p>
                      <a:pPr>
                        <a:buFont typeface="Arial" pitchFamily="34" charset="0"/>
                        <a:buChar char="•"/>
                      </a:pPr>
                      <a:r>
                        <a:rPr lang="en-US" sz="1400" dirty="0" smtClean="0"/>
                        <a:t>Outlet</a:t>
                      </a:r>
                      <a:r>
                        <a:rPr lang="en-US" sz="1400" baseline="0" dirty="0" smtClean="0"/>
                        <a:t> for the fur trade from Russia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Maintained Silk Roads, Postal System during ; safe travel encouraged international trade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t>Facilitated</a:t>
                      </a:r>
                      <a:r>
                        <a:rPr lang="en-US" sz="1400" baseline="0" dirty="0" smtClean="0"/>
                        <a:t> commerce and communication</a:t>
                      </a:r>
                      <a:endParaRPr lang="en-US" sz="1400" dirty="0" smtClean="0"/>
                    </a:p>
                    <a:p>
                      <a:pPr>
                        <a:buFont typeface="Arial" pitchFamily="34" charset="0"/>
                        <a:buChar char="•"/>
                      </a:pPr>
                      <a:endParaRPr lang="en-US" sz="1400" dirty="0"/>
                    </a:p>
                  </a:txBody>
                  <a:tcPr/>
                </a:tc>
              </a:tr>
              <a:tr h="869638">
                <a:tc gridSpan="2">
                  <a:txBody>
                    <a:bodyPr/>
                    <a:lstStyle/>
                    <a:p>
                      <a:pPr algn="ctr"/>
                      <a:endParaRPr lang="en-US" sz="1400" dirty="0"/>
                    </a:p>
                  </a:txBody>
                  <a:tcPr/>
                </a:tc>
                <a:tc hMerge="1">
                  <a:txBody>
                    <a:bodyPr/>
                    <a:lstStyle/>
                    <a:p>
                      <a:pPr algn="ctr"/>
                      <a:endParaRPr lang="en-US" sz="1400" dirty="0"/>
                    </a:p>
                  </a:txBody>
                  <a:tcPr/>
                </a:tc>
                <a:tc>
                  <a:txBody>
                    <a:bodyPr/>
                    <a:lstStyle/>
                    <a:p>
                      <a:pPr>
                        <a:buFont typeface="Arial" pitchFamily="34" charset="0"/>
                        <a:buNone/>
                      </a:pPr>
                      <a:endParaRPr lang="en-US" sz="1400"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19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3200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0"/>
            <a:ext cx="4191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61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The Bad and The Ugly</a:t>
            </a:r>
            <a:endParaRPr lang="en-US" dirty="0"/>
          </a:p>
        </p:txBody>
      </p:sp>
      <p:sp>
        <p:nvSpPr>
          <p:cNvPr id="3" name="Content Placeholder 2"/>
          <p:cNvSpPr>
            <a:spLocks noGrp="1"/>
          </p:cNvSpPr>
          <p:nvPr>
            <p:ph idx="1"/>
          </p:nvPr>
        </p:nvSpPr>
        <p:spPr/>
        <p:txBody>
          <a:bodyPr>
            <a:normAutofit fontScale="92500" lnSpcReduction="20000"/>
          </a:bodyPr>
          <a:lstStyle/>
          <a:p>
            <a:r>
              <a:rPr lang="en-US" sz="1400" dirty="0"/>
              <a:t>The impact of the Mongol conquest on the conquered peoples included:</a:t>
            </a:r>
          </a:p>
          <a:p>
            <a:r>
              <a:rPr lang="en-US" sz="1400" b="1" i="1" dirty="0"/>
              <a:t>Death – Destruction - Extortion of wealth – Disease - Displacement</a:t>
            </a:r>
          </a:p>
          <a:p>
            <a:r>
              <a:rPr lang="en-US" sz="1400" dirty="0"/>
              <a:t>It also included:</a:t>
            </a:r>
          </a:p>
          <a:p>
            <a:r>
              <a:rPr lang="en-US" sz="1400" dirty="0"/>
              <a:t> the intensification of activity on the </a:t>
            </a:r>
            <a:r>
              <a:rPr lang="en-US" sz="1400" b="1" i="1" dirty="0"/>
              <a:t>trade </a:t>
            </a:r>
            <a:r>
              <a:rPr lang="en-US" sz="1400" dirty="0"/>
              <a:t>routes connecting East Asia with the</a:t>
            </a:r>
          </a:p>
          <a:p>
            <a:r>
              <a:rPr lang="en-US" sz="1400" dirty="0"/>
              <a:t>Mediterranean lands and Europe</a:t>
            </a:r>
          </a:p>
          <a:p>
            <a:r>
              <a:rPr lang="en-US" sz="1400" dirty="0"/>
              <a:t> the further </a:t>
            </a:r>
            <a:r>
              <a:rPr lang="en-US" sz="1400" b="1" i="1" dirty="0"/>
              <a:t>spread of Islam </a:t>
            </a:r>
            <a:r>
              <a:rPr lang="en-US" sz="1400" dirty="0"/>
              <a:t>in Asia</a:t>
            </a:r>
          </a:p>
          <a:p>
            <a:r>
              <a:rPr lang="en-US" sz="1400" dirty="0"/>
              <a:t> the </a:t>
            </a:r>
            <a:r>
              <a:rPr lang="en-US" sz="1400" b="1" i="1" dirty="0"/>
              <a:t>advancement of Tibetan Buddhism </a:t>
            </a:r>
            <a:r>
              <a:rPr lang="en-US" sz="1400" dirty="0"/>
              <a:t>in </a:t>
            </a:r>
            <a:r>
              <a:rPr lang="en-US" sz="1400" dirty="0" smtClean="0"/>
              <a:t>China</a:t>
            </a:r>
          </a:p>
          <a:p>
            <a:r>
              <a:rPr lang="en-US" sz="1400" b="1" dirty="0"/>
              <a:t>Death: </a:t>
            </a:r>
            <a:r>
              <a:rPr lang="en-US" sz="1400" dirty="0"/>
              <a:t>The Mongols inflicted it on a large scale. In battle, their powerful bows caused heavy</a:t>
            </a:r>
          </a:p>
          <a:p>
            <a:r>
              <a:rPr lang="en-US" sz="1400" dirty="0"/>
              <a:t>enemy casualties. Moreover, mass slaughter of defeated enemy soldiers and civilians was</a:t>
            </a:r>
          </a:p>
          <a:p>
            <a:r>
              <a:rPr lang="en-US" sz="1400" dirty="0"/>
              <a:t>used as a </a:t>
            </a:r>
            <a:r>
              <a:rPr lang="en-US" sz="1400" b="1" dirty="0"/>
              <a:t>deliberate policy of terror </a:t>
            </a:r>
            <a:r>
              <a:rPr lang="en-US" sz="1400" dirty="0"/>
              <a:t>in order to:</a:t>
            </a:r>
          </a:p>
          <a:p>
            <a:r>
              <a:rPr lang="en-US" sz="1400" dirty="0"/>
              <a:t> decrease the enemy’s will to fight.</a:t>
            </a:r>
          </a:p>
          <a:p>
            <a:r>
              <a:rPr lang="en-US" sz="1400" dirty="0"/>
              <a:t> induce cities to surrender without fighting, thus avoiding long sieges, which the Mongol</a:t>
            </a:r>
          </a:p>
          <a:p>
            <a:r>
              <a:rPr lang="en-US" sz="1400" dirty="0"/>
              <a:t>army could not afford because it needed to keep moving to find grazing land for its</a:t>
            </a:r>
          </a:p>
          <a:p>
            <a:r>
              <a:rPr lang="en-US" sz="1400" dirty="0"/>
              <a:t>horses.</a:t>
            </a:r>
          </a:p>
          <a:p>
            <a:r>
              <a:rPr lang="en-US" sz="1400" dirty="0"/>
              <a:t> avoid the risk of leaving enemies behind that might be capable of renewing resistance.</a:t>
            </a:r>
          </a:p>
          <a:p>
            <a:r>
              <a:rPr lang="en-US" sz="1400" dirty="0"/>
              <a:t> reduce the size of the occupying detachments needing to be left behind.</a:t>
            </a:r>
          </a:p>
          <a:p>
            <a:r>
              <a:rPr lang="en-US" sz="1400" b="1" dirty="0"/>
              <a:t>But</a:t>
            </a:r>
            <a:r>
              <a:rPr lang="en-US" sz="1400" dirty="0"/>
              <a:t>:</a:t>
            </a:r>
          </a:p>
          <a:p>
            <a:r>
              <a:rPr lang="en-US" sz="1400" dirty="0"/>
              <a:t> More urban populations were spared than were massacred. Often spared were artisans,</a:t>
            </a:r>
          </a:p>
          <a:p>
            <a:r>
              <a:rPr lang="en-US" sz="1400" dirty="0"/>
              <a:t>clerics of all religions, scribes, scholars, merchants, young women, and often officers,</a:t>
            </a:r>
          </a:p>
          <a:p>
            <a:r>
              <a:rPr lang="en-US" sz="1400" dirty="0"/>
              <a:t>nobles, and administrators.</a:t>
            </a:r>
          </a:p>
          <a:p>
            <a:r>
              <a:rPr lang="en-US" sz="1400" dirty="0"/>
              <a:t> Mass slaughter was not a Mongol monopoly either in their own time or later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371600"/>
            <a:ext cx="1828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257800"/>
            <a:ext cx="2257424"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631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Good Bad and Ugly</a:t>
            </a:r>
            <a:endParaRPr lang="en-US" dirty="0"/>
          </a:p>
        </p:txBody>
      </p:sp>
      <p:sp>
        <p:nvSpPr>
          <p:cNvPr id="3" name="Content Placeholder 2"/>
          <p:cNvSpPr>
            <a:spLocks noGrp="1"/>
          </p:cNvSpPr>
          <p:nvPr>
            <p:ph idx="1"/>
          </p:nvPr>
        </p:nvSpPr>
        <p:spPr/>
        <p:txBody>
          <a:bodyPr>
            <a:noAutofit/>
          </a:bodyPr>
          <a:lstStyle/>
          <a:p>
            <a:r>
              <a:rPr lang="en-US" sz="900" b="1" dirty="0"/>
              <a:t>Destruction:</a:t>
            </a:r>
          </a:p>
          <a:p>
            <a:r>
              <a:rPr lang="en-US" sz="900" dirty="0"/>
              <a:t> The Mongols often destroyed the towns they attacked, usually as a by-product of the</a:t>
            </a:r>
          </a:p>
          <a:p>
            <a:r>
              <a:rPr lang="en-US" sz="900" dirty="0"/>
              <a:t>battle, sometimes deliberately after their conquest. Mongols traditionally had no use for</a:t>
            </a:r>
          </a:p>
          <a:p>
            <a:r>
              <a:rPr lang="en-US" sz="900" dirty="0"/>
              <a:t>towns. Destroying them was a practical measure to prevent their use for resistance.</a:t>
            </a:r>
          </a:p>
          <a:p>
            <a:r>
              <a:rPr lang="en-US" sz="900" dirty="0"/>
              <a:t> Destruction was a by-product of the Mongols’ conquests, rather than policy. They were</a:t>
            </a:r>
          </a:p>
          <a:p>
            <a:r>
              <a:rPr lang="en-US" sz="900" dirty="0"/>
              <a:t>unaware of or uninterested in the damage.</a:t>
            </a:r>
          </a:p>
          <a:p>
            <a:r>
              <a:rPr lang="en-US" sz="900" b="1" dirty="0"/>
              <a:t>But:</a:t>
            </a:r>
          </a:p>
          <a:p>
            <a:r>
              <a:rPr lang="en-US" sz="900" dirty="0"/>
              <a:t> There was a great deal of construction initiated and supported by the Mongols. Many of</a:t>
            </a:r>
          </a:p>
          <a:p>
            <a:r>
              <a:rPr lang="en-US" sz="900" dirty="0"/>
              <a:t>the towns the Mongols destroyed rose again a few years later with Mongol help.</a:t>
            </a:r>
          </a:p>
          <a:p>
            <a:r>
              <a:rPr lang="en-US" sz="900" dirty="0"/>
              <a:t> Courier services were expanded and many additional way stations were built along trade</a:t>
            </a:r>
          </a:p>
          <a:p>
            <a:r>
              <a:rPr lang="en-US" sz="900" dirty="0"/>
              <a:t>routes, where both troops and civilian travelers could get food, drink, lodging, and a</a:t>
            </a:r>
          </a:p>
          <a:p>
            <a:r>
              <a:rPr lang="en-US" sz="900" dirty="0"/>
              <a:t>change of horses.</a:t>
            </a:r>
          </a:p>
          <a:p>
            <a:r>
              <a:rPr lang="en-US" sz="900" dirty="0"/>
              <a:t> Roads and bridges built originally to service the Mongol military became trade and travel</a:t>
            </a:r>
          </a:p>
          <a:p>
            <a:r>
              <a:rPr lang="en-US" sz="900" dirty="0"/>
              <a:t>routes.</a:t>
            </a:r>
          </a:p>
          <a:p>
            <a:r>
              <a:rPr lang="en-US" sz="900" b="1" dirty="0"/>
              <a:t>Extortion of wealth:</a:t>
            </a:r>
          </a:p>
          <a:p>
            <a:r>
              <a:rPr lang="en-US" sz="900" dirty="0"/>
              <a:t> After first plundering the conquered, the conquerors were for a while satisfied with</a:t>
            </a:r>
          </a:p>
          <a:p>
            <a:r>
              <a:rPr lang="en-US" sz="900" dirty="0"/>
              <a:t>tribute in the form of demand of silk, grain, precious metals, and sophisticated war</a:t>
            </a:r>
          </a:p>
          <a:p>
            <a:r>
              <a:rPr lang="en-US" sz="900" dirty="0"/>
              <a:t>machinery.</a:t>
            </a:r>
          </a:p>
          <a:p>
            <a:r>
              <a:rPr lang="en-US" sz="900" dirty="0"/>
              <a:t> Unpredictable and capricious demands were gradually replaced with regular though</a:t>
            </a:r>
          </a:p>
          <a:p>
            <a:r>
              <a:rPr lang="en-US" sz="900" dirty="0"/>
              <a:t>intermittently extortionate taxes.</a:t>
            </a:r>
          </a:p>
          <a:p>
            <a:r>
              <a:rPr lang="en-US" sz="900" b="1" dirty="0"/>
              <a:t>But:</a:t>
            </a:r>
          </a:p>
          <a:p>
            <a:r>
              <a:rPr lang="en-US" sz="900" dirty="0"/>
              <a:t> Some of the wealth that flowed to the Mongols was redistributed. Only part made its way</a:t>
            </a:r>
          </a:p>
          <a:p>
            <a:r>
              <a:rPr lang="en-US" sz="900" dirty="0"/>
              <a:t>to Mongolia. Much went back to those conquered areas where Mongols settled as</a:t>
            </a:r>
          </a:p>
          <a:p>
            <a:r>
              <a:rPr lang="en-US" sz="900" dirty="0"/>
              <a:t>occupying troops, administrators, and governors.</a:t>
            </a:r>
          </a:p>
          <a:p>
            <a:r>
              <a:rPr lang="en-US" sz="900" dirty="0"/>
              <a:t> The lot of some segments of the conquered population actually improved, owing to</a:t>
            </a:r>
          </a:p>
          <a:p>
            <a:r>
              <a:rPr lang="en-US" sz="900" dirty="0"/>
              <a:t>profits from the trade promoted and supported by the Mongols, to their enforcement of</a:t>
            </a:r>
          </a:p>
          <a:p>
            <a:r>
              <a:rPr lang="en-US" sz="900" dirty="0"/>
              <a:t>law and order within their territories, and to their opening of careers to merit, not only</a:t>
            </a:r>
          </a:p>
          <a:p>
            <a:r>
              <a:rPr lang="en-US" sz="900" dirty="0"/>
              <a:t>birth or wealth. The poorest classes received something like government welfare</a:t>
            </a:r>
          </a:p>
          <a:p>
            <a:r>
              <a:rPr lang="en-US" sz="900" dirty="0"/>
              <a:t>assistance: food, clothes, and money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81400"/>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49" y="5486400"/>
            <a:ext cx="1285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71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Good, Bad and Ugly</a:t>
            </a:r>
            <a:endParaRPr lang="en-US" dirty="0"/>
          </a:p>
        </p:txBody>
      </p:sp>
      <p:sp>
        <p:nvSpPr>
          <p:cNvPr id="3" name="Content Placeholder 2"/>
          <p:cNvSpPr>
            <a:spLocks noGrp="1"/>
          </p:cNvSpPr>
          <p:nvPr>
            <p:ph idx="1"/>
          </p:nvPr>
        </p:nvSpPr>
        <p:spPr/>
        <p:txBody>
          <a:bodyPr>
            <a:normAutofit fontScale="92500" lnSpcReduction="20000"/>
          </a:bodyPr>
          <a:lstStyle/>
          <a:p>
            <a:r>
              <a:rPr lang="en-US" sz="1400" b="1" dirty="0"/>
              <a:t>Disease: </a:t>
            </a:r>
            <a:r>
              <a:rPr lang="en-US" sz="1400" dirty="0"/>
              <a:t>The association of disease and warfare is commonplace.</a:t>
            </a:r>
          </a:p>
          <a:p>
            <a:r>
              <a:rPr lang="en-US" sz="1400" dirty="0"/>
              <a:t> Troops live under more unsanitary conditions than is normal.</a:t>
            </a:r>
          </a:p>
          <a:p>
            <a:r>
              <a:rPr lang="en-US" sz="1400" dirty="0"/>
              <a:t> Unburied corpses often contaminated water supplies.</a:t>
            </a:r>
          </a:p>
          <a:p>
            <a:r>
              <a:rPr lang="en-US" sz="1400" dirty="0"/>
              <a:t> Among the overcrowded and underfed in besieged cities and in close quartered armies,</a:t>
            </a:r>
          </a:p>
          <a:p>
            <a:r>
              <a:rPr lang="en-US" sz="1400" dirty="0"/>
              <a:t>an infectious illness could spread quickly.</a:t>
            </a:r>
          </a:p>
          <a:p>
            <a:r>
              <a:rPr lang="en-US" sz="1400" dirty="0"/>
              <a:t> The existing food supply must be stretched to feed the invading army, leaving little for</a:t>
            </a:r>
          </a:p>
          <a:p>
            <a:r>
              <a:rPr lang="en-US" sz="1400" dirty="0"/>
              <a:t>the local population and thereby reducing its immune system.</a:t>
            </a:r>
          </a:p>
          <a:p>
            <a:r>
              <a:rPr lang="en-US" sz="1400" dirty="0"/>
              <a:t> The frequent long-distance travel of military personnel, merchants, and others promoted</a:t>
            </a:r>
          </a:p>
          <a:p>
            <a:r>
              <a:rPr lang="en-US" sz="1400" dirty="0"/>
              <a:t>the wider spread of diseases.</a:t>
            </a:r>
          </a:p>
          <a:p>
            <a:r>
              <a:rPr lang="en-US" sz="1400" dirty="0"/>
              <a:t> Of these the Black Death (bubonic plague) was the best known and most severe. This</a:t>
            </a:r>
          </a:p>
          <a:p>
            <a:r>
              <a:rPr lang="en-US" sz="1400" dirty="0"/>
              <a:t>disease may have been carried by soldiers from Inner Eurasia to the Black Sea, and from</a:t>
            </a:r>
          </a:p>
          <a:p>
            <a:r>
              <a:rPr lang="en-US" sz="1400" dirty="0"/>
              <a:t>there to West Asia, North Africa, and Europe. This infection killed about one third of the</a:t>
            </a:r>
          </a:p>
          <a:p>
            <a:r>
              <a:rPr lang="en-US" sz="1400" dirty="0"/>
              <a:t>total population of Europe.</a:t>
            </a:r>
          </a:p>
          <a:p>
            <a:r>
              <a:rPr lang="en-US" sz="1400" b="1" dirty="0"/>
              <a:t>Displacement: </a:t>
            </a:r>
            <a:r>
              <a:rPr lang="en-US" sz="1400" dirty="0"/>
              <a:t>During the Mongol campaigns of conquest and later, there was large-scale</a:t>
            </a:r>
          </a:p>
          <a:p>
            <a:r>
              <a:rPr lang="en-US" sz="1400" dirty="0"/>
              <a:t>enslavement and forced movement of populations.</a:t>
            </a:r>
          </a:p>
          <a:p>
            <a:r>
              <a:rPr lang="en-US" sz="1400" dirty="0"/>
              <a:t> Many fled in terror when news reached them of an approaching Mongol army.</a:t>
            </a:r>
          </a:p>
          <a:p>
            <a:r>
              <a:rPr lang="en-US" sz="1400" dirty="0"/>
              <a:t> In conquered territories, the Mongols usually rounded up the craftspeople, and assigned</a:t>
            </a:r>
          </a:p>
          <a:p>
            <a:r>
              <a:rPr lang="en-US" sz="1400" dirty="0"/>
              <a:t>them to Mongol princes and commanders. These captives, who could number tens of</a:t>
            </a:r>
          </a:p>
          <a:p>
            <a:r>
              <a:rPr lang="en-US" sz="1400" dirty="0"/>
              <a:t>thousands in a single city, were carried off to Mongolia or other parts of the growing</a:t>
            </a:r>
          </a:p>
          <a:p>
            <a:r>
              <a:rPr lang="en-US" sz="1400" dirty="0"/>
              <a:t>empire.</a:t>
            </a:r>
          </a:p>
          <a:p>
            <a:r>
              <a:rPr lang="en-US" sz="1400" dirty="0"/>
              <a:t> This gave rise to considerable population exchanges between Russia, Central Asia,</a:t>
            </a:r>
          </a:p>
          <a:p>
            <a:r>
              <a:rPr lang="en-US" sz="1400" dirty="0"/>
              <a:t>Persia/Afghanistan, Mongolia, and China</a:t>
            </a:r>
            <a:r>
              <a:rPr lang="en-US" sz="1400" dirty="0" smtClean="0"/>
              <a:t>.</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00200"/>
            <a:ext cx="1524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352799"/>
            <a:ext cx="1905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257800"/>
            <a:ext cx="1828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93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noAutofit/>
          </a:bodyPr>
          <a:lstStyle/>
          <a:p>
            <a:r>
              <a:rPr lang="en-US" sz="1100" b="1" dirty="0"/>
              <a:t>But:</a:t>
            </a:r>
          </a:p>
          <a:p>
            <a:r>
              <a:rPr lang="en-US" sz="1100" dirty="0"/>
              <a:t> Although captive artisans and young women (destined to be slaves, concubines,</a:t>
            </a:r>
          </a:p>
          <a:p>
            <a:r>
              <a:rPr lang="en-US" sz="1100" dirty="0"/>
              <a:t>prostitutes, and entertainers) often remained in their masters’ hands for the rest of their</a:t>
            </a:r>
          </a:p>
          <a:p>
            <a:r>
              <a:rPr lang="en-US" sz="1100" dirty="0"/>
              <a:t>lives, some gained their freedom and married locally, some eventually returned to their</a:t>
            </a:r>
          </a:p>
          <a:p>
            <a:r>
              <a:rPr lang="en-US" sz="1100" dirty="0"/>
              <a:t>homelands.</a:t>
            </a:r>
          </a:p>
          <a:p>
            <a:r>
              <a:rPr lang="en-US" sz="1100" dirty="0"/>
              <a:t> The movement of peoples resulted in exchanges of goods, ideas and styles and in</a:t>
            </a:r>
          </a:p>
          <a:p>
            <a:r>
              <a:rPr lang="en-US" sz="1100" dirty="0"/>
              <a:t>frequent and widespread contact between peoples of widely different cultural, ethnic,</a:t>
            </a:r>
          </a:p>
          <a:p>
            <a:r>
              <a:rPr lang="en-US" sz="1100" dirty="0"/>
              <a:t>religious, and language backgrounds.</a:t>
            </a:r>
          </a:p>
          <a:p>
            <a:r>
              <a:rPr lang="en-US" sz="1100" dirty="0"/>
              <a:t> Thousands of people traveled from western and central parts of Eurasia to serve the</a:t>
            </a:r>
          </a:p>
          <a:p>
            <a:r>
              <a:rPr lang="en-US" sz="1100" dirty="0"/>
              <a:t>Mongol regime in China. Marco Polo was just one of these foreigners seeking opportunity</a:t>
            </a:r>
          </a:p>
          <a:p>
            <a:r>
              <a:rPr lang="en-US" sz="1100" dirty="0"/>
              <a:t>in Mongol administration.</a:t>
            </a:r>
          </a:p>
          <a:p>
            <a:r>
              <a:rPr lang="en-US" sz="1100" dirty="0"/>
              <a:t> </a:t>
            </a:r>
            <a:r>
              <a:rPr lang="en-US" sz="1100" b="1" dirty="0"/>
              <a:t>Islam’s spread </a:t>
            </a:r>
            <a:r>
              <a:rPr lang="en-US" sz="1100" dirty="0"/>
              <a:t>among the peoples of the Mongol empire was also helped by the</a:t>
            </a:r>
          </a:p>
          <a:p>
            <a:r>
              <a:rPr lang="en-US" sz="1100" dirty="0"/>
              <a:t>movement of peoples. Persian became one of the official languages of the Mongol</a:t>
            </a:r>
          </a:p>
          <a:p>
            <a:r>
              <a:rPr lang="en-US" sz="1100" dirty="0"/>
              <a:t>empire, used even in China. And Persian culture, along with Islam, spread into Central</a:t>
            </a:r>
          </a:p>
          <a:p>
            <a:r>
              <a:rPr lang="en-US" sz="1100" dirty="0"/>
              <a:t>and Eastern Asia. Starting in the thirteenth century, the Mongol khans of the Golden</a:t>
            </a:r>
          </a:p>
          <a:p>
            <a:r>
              <a:rPr lang="en-US" sz="1100" dirty="0"/>
              <a:t>Horde and of Persia converted to Islam and threw their governments’ power behind the</a:t>
            </a:r>
          </a:p>
          <a:p>
            <a:r>
              <a:rPr lang="en-US" sz="1100" dirty="0"/>
              <a:t>Muslim faith.</a:t>
            </a:r>
          </a:p>
          <a:p>
            <a:r>
              <a:rPr lang="en-US" sz="1100" dirty="0"/>
              <a:t> </a:t>
            </a:r>
            <a:r>
              <a:rPr lang="en-US" sz="1100" b="1" dirty="0"/>
              <a:t>Buddhism </a:t>
            </a:r>
            <a:r>
              <a:rPr lang="en-US" sz="1100" dirty="0"/>
              <a:t>advanced in China owing partly to direct support from the Great Khans,</a:t>
            </a:r>
          </a:p>
          <a:p>
            <a:r>
              <a:rPr lang="en-US" sz="1100" dirty="0"/>
              <a:t>starting with </a:t>
            </a:r>
            <a:r>
              <a:rPr lang="en-US" sz="1100" dirty="0" err="1"/>
              <a:t>Khubilai</a:t>
            </a:r>
            <a:r>
              <a:rPr lang="en-US" sz="1100" dirty="0"/>
              <a:t>.</a:t>
            </a:r>
          </a:p>
          <a:p>
            <a:r>
              <a:rPr lang="en-US" sz="1100" dirty="0"/>
              <a:t> </a:t>
            </a:r>
            <a:r>
              <a:rPr lang="en-US" sz="1100" b="1" dirty="0"/>
              <a:t>Christianity </a:t>
            </a:r>
            <a:r>
              <a:rPr lang="en-US" sz="1100" dirty="0"/>
              <a:t>lost out in the long run in Asia, though not through any action of the</a:t>
            </a:r>
          </a:p>
          <a:p>
            <a:r>
              <a:rPr lang="en-US" sz="1100" dirty="0"/>
              <a:t>Mongols. European leaders had hopes of allying with Mongol leaders against the Muslim</a:t>
            </a:r>
          </a:p>
          <a:p>
            <a:r>
              <a:rPr lang="en-US" sz="1100" dirty="0"/>
              <a:t>powers that challenged European political and commercial interests in the eastern</a:t>
            </a:r>
          </a:p>
          <a:p>
            <a:r>
              <a:rPr lang="en-US" sz="1100" dirty="0"/>
              <a:t>Mediterranean. Christianity suffered partly because it did not speak with a single voice:</a:t>
            </a:r>
          </a:p>
          <a:p>
            <a:r>
              <a:rPr lang="en-US" sz="1100" dirty="0"/>
              <a:t>believers in Latin Catholic, Eastern Orthodox, Nestorian, and other Christian doctrines</a:t>
            </a:r>
          </a:p>
          <a:p>
            <a:endParaRPr lang="en-US" sz="11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102" y="457200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167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1447</Words>
  <Application>Microsoft Office PowerPoint</Application>
  <PresentationFormat>On-screen Show (4:3)</PresentationFormat>
  <Paragraphs>145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political impact of Mongol rule was much more significant on the Chinese than it was on the Russians. Fundamentally, the Mongols were nomadic and the Chinese and Russians sedentary. Led by Genghis Khan and motivated by very real economic means, the Mongols established the largest land empire ever known. China lies just south of Mongolia, and was ruled directly by the Mongols. By great contrast, Russia was a cold, more resource-poor area that was ruled by a number of independent princes. The Mongols did not rule them directly but rather, upon defeating them, let them be so long as they remained under Mongol control and paid taxes to the Mongols. The Mongols allowed them to continue to practice Christianity and let the princes maintain rulership in most respects. In China the Mongols defeated the imperial armies and established themselves as direct rulers. Civil service exam became less important and Mongol rulers taxed the people heavily. It boils down to the fact that the Mongols exerted much more influence over Chinese sovereignty, culture, and policy than they did over the Russians.  Economically, the effects were similar. In both regions, the Mongols taxed the populace. The tax was comparable in amount and served the Mongols similarly. Mongol rule, however, did bring some economic boon to the whole region. The Mongol empire established a network that allowed for easier long distance trade, with respect to goods, technology, and ideas. As early as 1200, the Mongols were experimenting with gunpowder in China and its export via the Mongol empire was good for the Chinese markets. With buyers as far away as the Middle East, trade was facilitated by Mongol maintenance of the larger empire and subsequent peace that allowed for easier trade. Such ease of trade is characteristic of imperialism, established networks and prevailing peace in Asia and the Middle East allowed for such trade. Although being part of the empire, Russia did benefit by finding a larger market for its chief export, fur, because the Mongol presence was felt less the benefit was notably less. Comparatively, all of the positive AND negative effects felt in both regions were amplified in China but diminished in Russia. The exception to this was the bubonic plague, which the Mongols helped spread. It began in China, but it was largely the Mongol mail system that helped bring it to many parts of Russia, so in this way Russia did suffer as a result of Mongol rule whereas China would probably have suffered either way.</vt:lpstr>
      <vt:lpstr>International Mongol News</vt:lpstr>
      <vt:lpstr>Live From Kharakorum</vt:lpstr>
      <vt:lpstr>PowerPoint Presentation</vt:lpstr>
      <vt:lpstr>The Good, The Bad and The Ugly</vt:lpstr>
      <vt:lpstr>More Good Bad and Ugly</vt:lpstr>
      <vt:lpstr>Even More Good, Bad and Ugly</vt:lpstr>
      <vt:lpstr>However</vt:lpstr>
    </vt:vector>
  </TitlesOfParts>
  <Company>WHITE PLAINS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political impact of Mongol rule was much more significant on the Chinese than it was on the Russians. Fundamentally, the Mongols were nomadic and the Chinese and Russians sedentary. Led by Genghis Khan and motivated by very real economic means, the Mongols established the largest land empire ever known. China lies just south of Mongolia, and was ruled directly by the Mongols. By great contrast, Russia was a cold, more resource-poor area that was ruled by a number of independent princes. The Mongols did not rule them directly but rather, upon defeating them, let them be so long as they remained under Mongol control and paid taxes to the Mongols. The Mongols allowed them to continue to practice Christianity and let the princes maintain rulership in most respects. In China the Mongols defeated the imperial armies and established themselves as direct rulers. Civil service exam became less important and Mongol rulers taxed the people heavily. It boils down to the fact that the Mongols exerted much more influence over Chinese sovereignty, culture, and policy than they did over the Russians.  Economically, the effects were similar. In both regions, the Mongols taxed the populace. The tax was comparable in amount and served the Mongols similarly. Mongol rule, however, did bring some economic boon to the whole region. The Mongol empire established a network that allowed for easier long distance trade, with respect to goods, technology, and ideas. As early as 1200, the Mongols were experimenting with gunpowder in China and its export via the Mongol empire was good for the Chinese markets. With buyers as far away as the Middle East, trade was facilitated by Mongol maintenance of the larger empire and subsequent peace that allowed for easier trade. Such ease of trade is characteristic of imperialism, established networks and prevailing peace in Asia and the Middle East allowed for such trade. Although being part of the empire, Russia did benefit by finding a larger market for its chief export, fur, because the Mongol presence was felt less the benefit was notably less. Comparatively, all of the positive AND negative effects felt in both regions were amplified in China but diminished in Russia. The exception to this was the bubonic plague, which the Mongols helped spread. It began in China, but it was largely the Mongol mail system that helped bring it to many parts of Russia, so in this way Russia did suffer as a result of Mongol rule whereas China would probably have suffered either way.</dc:title>
  <dc:creator>pauldavis</dc:creator>
  <cp:lastModifiedBy>pauldavis</cp:lastModifiedBy>
  <cp:revision>9</cp:revision>
  <dcterms:created xsi:type="dcterms:W3CDTF">2013-11-19T23:00:32Z</dcterms:created>
  <dcterms:modified xsi:type="dcterms:W3CDTF">2014-03-31T13:52:50Z</dcterms:modified>
</cp:coreProperties>
</file>