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68" r:id="rId4"/>
    <p:sldId id="267" r:id="rId5"/>
    <p:sldId id="269" r:id="rId6"/>
    <p:sldId id="270" r:id="rId7"/>
    <p:sldId id="264" r:id="rId8"/>
    <p:sldId id="262" r:id="rId9"/>
    <p:sldId id="259"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7"/>
    <p:restoredTop sz="94611"/>
  </p:normalViewPr>
  <p:slideViewPr>
    <p:cSldViewPr snapToGrid="0" snapToObjects="1">
      <p:cViewPr varScale="1">
        <p:scale>
          <a:sx n="85" d="100"/>
          <a:sy n="85" d="100"/>
        </p:scale>
        <p:origin x="184"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60FF9-22EA-FB4A-8BD8-E4537F66DB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918666-DB3A-C74B-8799-81BB67D25F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579AED-6B95-D54D-B567-17C4DC9E9DE3}"/>
              </a:ext>
            </a:extLst>
          </p:cNvPr>
          <p:cNvSpPr>
            <a:spLocks noGrp="1"/>
          </p:cNvSpPr>
          <p:nvPr>
            <p:ph type="dt" sz="half" idx="10"/>
          </p:nvPr>
        </p:nvSpPr>
        <p:spPr/>
        <p:txBody>
          <a:bodyPr/>
          <a:lstStyle/>
          <a:p>
            <a:fld id="{DFCF65E2-269A-BC43-BD28-CA888A702E0A}" type="datetimeFigureOut">
              <a:rPr lang="en-US" smtClean="0"/>
              <a:t>5/2/18</a:t>
            </a:fld>
            <a:endParaRPr lang="en-US"/>
          </a:p>
        </p:txBody>
      </p:sp>
      <p:sp>
        <p:nvSpPr>
          <p:cNvPr id="5" name="Footer Placeholder 4">
            <a:extLst>
              <a:ext uri="{FF2B5EF4-FFF2-40B4-BE49-F238E27FC236}">
                <a16:creationId xmlns:a16="http://schemas.microsoft.com/office/drawing/2014/main" id="{34BF3461-C56D-0440-976C-D3480DDD38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831D65-8907-EB49-9ED9-A2618B220400}"/>
              </a:ext>
            </a:extLst>
          </p:cNvPr>
          <p:cNvSpPr>
            <a:spLocks noGrp="1"/>
          </p:cNvSpPr>
          <p:nvPr>
            <p:ph type="sldNum" sz="quarter" idx="12"/>
          </p:nvPr>
        </p:nvSpPr>
        <p:spPr/>
        <p:txBody>
          <a:bodyPr/>
          <a:lstStyle/>
          <a:p>
            <a:fld id="{3DB99F69-EF77-4E45-BA6E-A23011C6FB60}" type="slidenum">
              <a:rPr lang="en-US" smtClean="0"/>
              <a:t>‹#›</a:t>
            </a:fld>
            <a:endParaRPr lang="en-US"/>
          </a:p>
        </p:txBody>
      </p:sp>
    </p:spTree>
    <p:extLst>
      <p:ext uri="{BB962C8B-B14F-4D97-AF65-F5344CB8AC3E}">
        <p14:creationId xmlns:p14="http://schemas.microsoft.com/office/powerpoint/2010/main" val="3459233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3DC67-96CF-6345-A4BF-3F376C37950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F431CB-14B3-7745-9C9F-C55ABD3B02F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C8AA94-E261-9C41-A932-2A06AE1E00BA}"/>
              </a:ext>
            </a:extLst>
          </p:cNvPr>
          <p:cNvSpPr>
            <a:spLocks noGrp="1"/>
          </p:cNvSpPr>
          <p:nvPr>
            <p:ph type="dt" sz="half" idx="10"/>
          </p:nvPr>
        </p:nvSpPr>
        <p:spPr/>
        <p:txBody>
          <a:bodyPr/>
          <a:lstStyle/>
          <a:p>
            <a:fld id="{DFCF65E2-269A-BC43-BD28-CA888A702E0A}" type="datetimeFigureOut">
              <a:rPr lang="en-US" smtClean="0"/>
              <a:t>5/2/18</a:t>
            </a:fld>
            <a:endParaRPr lang="en-US"/>
          </a:p>
        </p:txBody>
      </p:sp>
      <p:sp>
        <p:nvSpPr>
          <p:cNvPr id="5" name="Footer Placeholder 4">
            <a:extLst>
              <a:ext uri="{FF2B5EF4-FFF2-40B4-BE49-F238E27FC236}">
                <a16:creationId xmlns:a16="http://schemas.microsoft.com/office/drawing/2014/main" id="{D7F730C5-5123-ED4B-879B-CAFA2C1E4D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DB7063-41ED-6C48-8360-780A3ECBA73E}"/>
              </a:ext>
            </a:extLst>
          </p:cNvPr>
          <p:cNvSpPr>
            <a:spLocks noGrp="1"/>
          </p:cNvSpPr>
          <p:nvPr>
            <p:ph type="sldNum" sz="quarter" idx="12"/>
          </p:nvPr>
        </p:nvSpPr>
        <p:spPr/>
        <p:txBody>
          <a:bodyPr/>
          <a:lstStyle/>
          <a:p>
            <a:fld id="{3DB99F69-EF77-4E45-BA6E-A23011C6FB60}" type="slidenum">
              <a:rPr lang="en-US" smtClean="0"/>
              <a:t>‹#›</a:t>
            </a:fld>
            <a:endParaRPr lang="en-US"/>
          </a:p>
        </p:txBody>
      </p:sp>
    </p:spTree>
    <p:extLst>
      <p:ext uri="{BB962C8B-B14F-4D97-AF65-F5344CB8AC3E}">
        <p14:creationId xmlns:p14="http://schemas.microsoft.com/office/powerpoint/2010/main" val="4054702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80C37D-74DB-6A47-85C7-EE2382E602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3697ED-4AC8-304C-BBDD-99461AC11D0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642674-E487-C14C-8FFD-784B463C11C1}"/>
              </a:ext>
            </a:extLst>
          </p:cNvPr>
          <p:cNvSpPr>
            <a:spLocks noGrp="1"/>
          </p:cNvSpPr>
          <p:nvPr>
            <p:ph type="dt" sz="half" idx="10"/>
          </p:nvPr>
        </p:nvSpPr>
        <p:spPr/>
        <p:txBody>
          <a:bodyPr/>
          <a:lstStyle/>
          <a:p>
            <a:fld id="{DFCF65E2-269A-BC43-BD28-CA888A702E0A}" type="datetimeFigureOut">
              <a:rPr lang="en-US" smtClean="0"/>
              <a:t>5/2/18</a:t>
            </a:fld>
            <a:endParaRPr lang="en-US"/>
          </a:p>
        </p:txBody>
      </p:sp>
      <p:sp>
        <p:nvSpPr>
          <p:cNvPr id="5" name="Footer Placeholder 4">
            <a:extLst>
              <a:ext uri="{FF2B5EF4-FFF2-40B4-BE49-F238E27FC236}">
                <a16:creationId xmlns:a16="http://schemas.microsoft.com/office/drawing/2014/main" id="{4914553B-26FB-2A4B-BC67-9256D44DC8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C82809-0384-0F48-93A8-3F3282D737BC}"/>
              </a:ext>
            </a:extLst>
          </p:cNvPr>
          <p:cNvSpPr>
            <a:spLocks noGrp="1"/>
          </p:cNvSpPr>
          <p:nvPr>
            <p:ph type="sldNum" sz="quarter" idx="12"/>
          </p:nvPr>
        </p:nvSpPr>
        <p:spPr/>
        <p:txBody>
          <a:bodyPr/>
          <a:lstStyle/>
          <a:p>
            <a:fld id="{3DB99F69-EF77-4E45-BA6E-A23011C6FB60}" type="slidenum">
              <a:rPr lang="en-US" smtClean="0"/>
              <a:t>‹#›</a:t>
            </a:fld>
            <a:endParaRPr lang="en-US"/>
          </a:p>
        </p:txBody>
      </p:sp>
    </p:spTree>
    <p:extLst>
      <p:ext uri="{BB962C8B-B14F-4D97-AF65-F5344CB8AC3E}">
        <p14:creationId xmlns:p14="http://schemas.microsoft.com/office/powerpoint/2010/main" val="3451552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CE329-E0F8-D345-8F59-314EEAD2BB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F40B4E-2FB0-4A47-A685-43573BC13B5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EB4CC3-0481-6442-84DF-DE365E90325E}"/>
              </a:ext>
            </a:extLst>
          </p:cNvPr>
          <p:cNvSpPr>
            <a:spLocks noGrp="1"/>
          </p:cNvSpPr>
          <p:nvPr>
            <p:ph type="dt" sz="half" idx="10"/>
          </p:nvPr>
        </p:nvSpPr>
        <p:spPr/>
        <p:txBody>
          <a:bodyPr/>
          <a:lstStyle/>
          <a:p>
            <a:fld id="{DFCF65E2-269A-BC43-BD28-CA888A702E0A}" type="datetimeFigureOut">
              <a:rPr lang="en-US" smtClean="0"/>
              <a:t>5/2/18</a:t>
            </a:fld>
            <a:endParaRPr lang="en-US"/>
          </a:p>
        </p:txBody>
      </p:sp>
      <p:sp>
        <p:nvSpPr>
          <p:cNvPr id="5" name="Footer Placeholder 4">
            <a:extLst>
              <a:ext uri="{FF2B5EF4-FFF2-40B4-BE49-F238E27FC236}">
                <a16:creationId xmlns:a16="http://schemas.microsoft.com/office/drawing/2014/main" id="{FE10BF31-E9E5-7C4E-94F6-A90C954881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11124-AADE-4449-95CE-C307F0C9F409}"/>
              </a:ext>
            </a:extLst>
          </p:cNvPr>
          <p:cNvSpPr>
            <a:spLocks noGrp="1"/>
          </p:cNvSpPr>
          <p:nvPr>
            <p:ph type="sldNum" sz="quarter" idx="12"/>
          </p:nvPr>
        </p:nvSpPr>
        <p:spPr/>
        <p:txBody>
          <a:bodyPr/>
          <a:lstStyle/>
          <a:p>
            <a:fld id="{3DB99F69-EF77-4E45-BA6E-A23011C6FB60}" type="slidenum">
              <a:rPr lang="en-US" smtClean="0"/>
              <a:t>‹#›</a:t>
            </a:fld>
            <a:endParaRPr lang="en-US"/>
          </a:p>
        </p:txBody>
      </p:sp>
    </p:spTree>
    <p:extLst>
      <p:ext uri="{BB962C8B-B14F-4D97-AF65-F5344CB8AC3E}">
        <p14:creationId xmlns:p14="http://schemas.microsoft.com/office/powerpoint/2010/main" val="792717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2CBFE-E1A5-EE44-B030-8354AA8DD9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A20AB9-12C8-1E4C-BD91-BC2C189E47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A861924-69B0-3C45-AC38-55C457CD4488}"/>
              </a:ext>
            </a:extLst>
          </p:cNvPr>
          <p:cNvSpPr>
            <a:spLocks noGrp="1"/>
          </p:cNvSpPr>
          <p:nvPr>
            <p:ph type="dt" sz="half" idx="10"/>
          </p:nvPr>
        </p:nvSpPr>
        <p:spPr/>
        <p:txBody>
          <a:bodyPr/>
          <a:lstStyle/>
          <a:p>
            <a:fld id="{DFCF65E2-269A-BC43-BD28-CA888A702E0A}" type="datetimeFigureOut">
              <a:rPr lang="en-US" smtClean="0"/>
              <a:t>5/2/18</a:t>
            </a:fld>
            <a:endParaRPr lang="en-US"/>
          </a:p>
        </p:txBody>
      </p:sp>
      <p:sp>
        <p:nvSpPr>
          <p:cNvPr id="5" name="Footer Placeholder 4">
            <a:extLst>
              <a:ext uri="{FF2B5EF4-FFF2-40B4-BE49-F238E27FC236}">
                <a16:creationId xmlns:a16="http://schemas.microsoft.com/office/drawing/2014/main" id="{1A77DEAC-BF3F-F647-9CA3-D27CA8A88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816781-31E0-FC44-860E-E3E3C4E337CC}"/>
              </a:ext>
            </a:extLst>
          </p:cNvPr>
          <p:cNvSpPr>
            <a:spLocks noGrp="1"/>
          </p:cNvSpPr>
          <p:nvPr>
            <p:ph type="sldNum" sz="quarter" idx="12"/>
          </p:nvPr>
        </p:nvSpPr>
        <p:spPr/>
        <p:txBody>
          <a:bodyPr/>
          <a:lstStyle/>
          <a:p>
            <a:fld id="{3DB99F69-EF77-4E45-BA6E-A23011C6FB60}" type="slidenum">
              <a:rPr lang="en-US" smtClean="0"/>
              <a:t>‹#›</a:t>
            </a:fld>
            <a:endParaRPr lang="en-US"/>
          </a:p>
        </p:txBody>
      </p:sp>
    </p:spTree>
    <p:extLst>
      <p:ext uri="{BB962C8B-B14F-4D97-AF65-F5344CB8AC3E}">
        <p14:creationId xmlns:p14="http://schemas.microsoft.com/office/powerpoint/2010/main" val="1889879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A134F-8CE1-F346-9CB9-530FADA51B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3608FB-B603-ED4E-A72F-80D4CDA41AE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7EE644-C6CA-6E4B-B22E-F5A3039AC3C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B0B5CA-A6D8-2045-8904-D0C1A0048A65}"/>
              </a:ext>
            </a:extLst>
          </p:cNvPr>
          <p:cNvSpPr>
            <a:spLocks noGrp="1"/>
          </p:cNvSpPr>
          <p:nvPr>
            <p:ph type="dt" sz="half" idx="10"/>
          </p:nvPr>
        </p:nvSpPr>
        <p:spPr/>
        <p:txBody>
          <a:bodyPr/>
          <a:lstStyle/>
          <a:p>
            <a:fld id="{DFCF65E2-269A-BC43-BD28-CA888A702E0A}" type="datetimeFigureOut">
              <a:rPr lang="en-US" smtClean="0"/>
              <a:t>5/2/18</a:t>
            </a:fld>
            <a:endParaRPr lang="en-US"/>
          </a:p>
        </p:txBody>
      </p:sp>
      <p:sp>
        <p:nvSpPr>
          <p:cNvPr id="6" name="Footer Placeholder 5">
            <a:extLst>
              <a:ext uri="{FF2B5EF4-FFF2-40B4-BE49-F238E27FC236}">
                <a16:creationId xmlns:a16="http://schemas.microsoft.com/office/drawing/2014/main" id="{1134E25C-154B-EF4F-81FA-75E9BE9697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115BCF-B599-CA46-B626-F3744E38D47B}"/>
              </a:ext>
            </a:extLst>
          </p:cNvPr>
          <p:cNvSpPr>
            <a:spLocks noGrp="1"/>
          </p:cNvSpPr>
          <p:nvPr>
            <p:ph type="sldNum" sz="quarter" idx="12"/>
          </p:nvPr>
        </p:nvSpPr>
        <p:spPr/>
        <p:txBody>
          <a:bodyPr/>
          <a:lstStyle/>
          <a:p>
            <a:fld id="{3DB99F69-EF77-4E45-BA6E-A23011C6FB60}" type="slidenum">
              <a:rPr lang="en-US" smtClean="0"/>
              <a:t>‹#›</a:t>
            </a:fld>
            <a:endParaRPr lang="en-US"/>
          </a:p>
        </p:txBody>
      </p:sp>
    </p:spTree>
    <p:extLst>
      <p:ext uri="{BB962C8B-B14F-4D97-AF65-F5344CB8AC3E}">
        <p14:creationId xmlns:p14="http://schemas.microsoft.com/office/powerpoint/2010/main" val="1647525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53E26-BD82-2845-9DA1-908B50DC92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63B21F-048B-7344-9E04-497414C00A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871B057-D08D-4648-A1F5-BA86C51BDE9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02544-0A6F-214F-AE4C-D7693F8206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F731AC6-5CB9-D547-BA3B-E9FF1481296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326DB6-31B0-9743-AC7D-7F72072654FF}"/>
              </a:ext>
            </a:extLst>
          </p:cNvPr>
          <p:cNvSpPr>
            <a:spLocks noGrp="1"/>
          </p:cNvSpPr>
          <p:nvPr>
            <p:ph type="dt" sz="half" idx="10"/>
          </p:nvPr>
        </p:nvSpPr>
        <p:spPr/>
        <p:txBody>
          <a:bodyPr/>
          <a:lstStyle/>
          <a:p>
            <a:fld id="{DFCF65E2-269A-BC43-BD28-CA888A702E0A}" type="datetimeFigureOut">
              <a:rPr lang="en-US" smtClean="0"/>
              <a:t>5/2/18</a:t>
            </a:fld>
            <a:endParaRPr lang="en-US"/>
          </a:p>
        </p:txBody>
      </p:sp>
      <p:sp>
        <p:nvSpPr>
          <p:cNvPr id="8" name="Footer Placeholder 7">
            <a:extLst>
              <a:ext uri="{FF2B5EF4-FFF2-40B4-BE49-F238E27FC236}">
                <a16:creationId xmlns:a16="http://schemas.microsoft.com/office/drawing/2014/main" id="{531810C4-4637-6643-A4AA-4166C79B37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7045561-8001-E84A-8774-80FE6F2EB8CB}"/>
              </a:ext>
            </a:extLst>
          </p:cNvPr>
          <p:cNvSpPr>
            <a:spLocks noGrp="1"/>
          </p:cNvSpPr>
          <p:nvPr>
            <p:ph type="sldNum" sz="quarter" idx="12"/>
          </p:nvPr>
        </p:nvSpPr>
        <p:spPr/>
        <p:txBody>
          <a:bodyPr/>
          <a:lstStyle/>
          <a:p>
            <a:fld id="{3DB99F69-EF77-4E45-BA6E-A23011C6FB60}" type="slidenum">
              <a:rPr lang="en-US" smtClean="0"/>
              <a:t>‹#›</a:t>
            </a:fld>
            <a:endParaRPr lang="en-US"/>
          </a:p>
        </p:txBody>
      </p:sp>
    </p:spTree>
    <p:extLst>
      <p:ext uri="{BB962C8B-B14F-4D97-AF65-F5344CB8AC3E}">
        <p14:creationId xmlns:p14="http://schemas.microsoft.com/office/powerpoint/2010/main" val="852515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AEC88-6DC4-5348-A148-A31D4E3714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7529E0-A335-0947-8D28-87089FF4D859}"/>
              </a:ext>
            </a:extLst>
          </p:cNvPr>
          <p:cNvSpPr>
            <a:spLocks noGrp="1"/>
          </p:cNvSpPr>
          <p:nvPr>
            <p:ph type="dt" sz="half" idx="10"/>
          </p:nvPr>
        </p:nvSpPr>
        <p:spPr/>
        <p:txBody>
          <a:bodyPr/>
          <a:lstStyle/>
          <a:p>
            <a:fld id="{DFCF65E2-269A-BC43-BD28-CA888A702E0A}" type="datetimeFigureOut">
              <a:rPr lang="en-US" smtClean="0"/>
              <a:t>5/2/18</a:t>
            </a:fld>
            <a:endParaRPr lang="en-US"/>
          </a:p>
        </p:txBody>
      </p:sp>
      <p:sp>
        <p:nvSpPr>
          <p:cNvPr id="4" name="Footer Placeholder 3">
            <a:extLst>
              <a:ext uri="{FF2B5EF4-FFF2-40B4-BE49-F238E27FC236}">
                <a16:creationId xmlns:a16="http://schemas.microsoft.com/office/drawing/2014/main" id="{6DEB0147-ED9F-F146-BFFE-C30761C7CC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6CCBA6-64EC-F54A-A0BA-1914D40CE021}"/>
              </a:ext>
            </a:extLst>
          </p:cNvPr>
          <p:cNvSpPr>
            <a:spLocks noGrp="1"/>
          </p:cNvSpPr>
          <p:nvPr>
            <p:ph type="sldNum" sz="quarter" idx="12"/>
          </p:nvPr>
        </p:nvSpPr>
        <p:spPr/>
        <p:txBody>
          <a:bodyPr/>
          <a:lstStyle/>
          <a:p>
            <a:fld id="{3DB99F69-EF77-4E45-BA6E-A23011C6FB60}" type="slidenum">
              <a:rPr lang="en-US" smtClean="0"/>
              <a:t>‹#›</a:t>
            </a:fld>
            <a:endParaRPr lang="en-US"/>
          </a:p>
        </p:txBody>
      </p:sp>
    </p:spTree>
    <p:extLst>
      <p:ext uri="{BB962C8B-B14F-4D97-AF65-F5344CB8AC3E}">
        <p14:creationId xmlns:p14="http://schemas.microsoft.com/office/powerpoint/2010/main" val="509983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BD7108-09A0-4640-9276-D2ED7ED123EF}"/>
              </a:ext>
            </a:extLst>
          </p:cNvPr>
          <p:cNvSpPr>
            <a:spLocks noGrp="1"/>
          </p:cNvSpPr>
          <p:nvPr>
            <p:ph type="dt" sz="half" idx="10"/>
          </p:nvPr>
        </p:nvSpPr>
        <p:spPr/>
        <p:txBody>
          <a:bodyPr/>
          <a:lstStyle/>
          <a:p>
            <a:fld id="{DFCF65E2-269A-BC43-BD28-CA888A702E0A}" type="datetimeFigureOut">
              <a:rPr lang="en-US" smtClean="0"/>
              <a:t>5/2/18</a:t>
            </a:fld>
            <a:endParaRPr lang="en-US"/>
          </a:p>
        </p:txBody>
      </p:sp>
      <p:sp>
        <p:nvSpPr>
          <p:cNvPr id="3" name="Footer Placeholder 2">
            <a:extLst>
              <a:ext uri="{FF2B5EF4-FFF2-40B4-BE49-F238E27FC236}">
                <a16:creationId xmlns:a16="http://schemas.microsoft.com/office/drawing/2014/main" id="{AB593D30-1339-314D-AC47-9C5E3409CF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1D3D40-C73B-064E-B756-0167917D7FD8}"/>
              </a:ext>
            </a:extLst>
          </p:cNvPr>
          <p:cNvSpPr>
            <a:spLocks noGrp="1"/>
          </p:cNvSpPr>
          <p:nvPr>
            <p:ph type="sldNum" sz="quarter" idx="12"/>
          </p:nvPr>
        </p:nvSpPr>
        <p:spPr/>
        <p:txBody>
          <a:bodyPr/>
          <a:lstStyle/>
          <a:p>
            <a:fld id="{3DB99F69-EF77-4E45-BA6E-A23011C6FB60}" type="slidenum">
              <a:rPr lang="en-US" smtClean="0"/>
              <a:t>‹#›</a:t>
            </a:fld>
            <a:endParaRPr lang="en-US"/>
          </a:p>
        </p:txBody>
      </p:sp>
    </p:spTree>
    <p:extLst>
      <p:ext uri="{BB962C8B-B14F-4D97-AF65-F5344CB8AC3E}">
        <p14:creationId xmlns:p14="http://schemas.microsoft.com/office/powerpoint/2010/main" val="2739833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8D34D-E6B7-DB49-87F3-FE5F601174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C41DDC-B852-6D41-833E-1F078C6F18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86AD38-125F-BF45-8CFB-EED772F55B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7DCC81A-952F-2348-9147-BDDEC7CC5093}"/>
              </a:ext>
            </a:extLst>
          </p:cNvPr>
          <p:cNvSpPr>
            <a:spLocks noGrp="1"/>
          </p:cNvSpPr>
          <p:nvPr>
            <p:ph type="dt" sz="half" idx="10"/>
          </p:nvPr>
        </p:nvSpPr>
        <p:spPr/>
        <p:txBody>
          <a:bodyPr/>
          <a:lstStyle/>
          <a:p>
            <a:fld id="{DFCF65E2-269A-BC43-BD28-CA888A702E0A}" type="datetimeFigureOut">
              <a:rPr lang="en-US" smtClean="0"/>
              <a:t>5/2/18</a:t>
            </a:fld>
            <a:endParaRPr lang="en-US"/>
          </a:p>
        </p:txBody>
      </p:sp>
      <p:sp>
        <p:nvSpPr>
          <p:cNvPr id="6" name="Footer Placeholder 5">
            <a:extLst>
              <a:ext uri="{FF2B5EF4-FFF2-40B4-BE49-F238E27FC236}">
                <a16:creationId xmlns:a16="http://schemas.microsoft.com/office/drawing/2014/main" id="{C81D7B87-82D4-A540-8290-72639E04FA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FEB700-CA30-9E4C-A14C-36B700FBF832}"/>
              </a:ext>
            </a:extLst>
          </p:cNvPr>
          <p:cNvSpPr>
            <a:spLocks noGrp="1"/>
          </p:cNvSpPr>
          <p:nvPr>
            <p:ph type="sldNum" sz="quarter" idx="12"/>
          </p:nvPr>
        </p:nvSpPr>
        <p:spPr/>
        <p:txBody>
          <a:bodyPr/>
          <a:lstStyle/>
          <a:p>
            <a:fld id="{3DB99F69-EF77-4E45-BA6E-A23011C6FB60}" type="slidenum">
              <a:rPr lang="en-US" smtClean="0"/>
              <a:t>‹#›</a:t>
            </a:fld>
            <a:endParaRPr lang="en-US"/>
          </a:p>
        </p:txBody>
      </p:sp>
    </p:spTree>
    <p:extLst>
      <p:ext uri="{BB962C8B-B14F-4D97-AF65-F5344CB8AC3E}">
        <p14:creationId xmlns:p14="http://schemas.microsoft.com/office/powerpoint/2010/main" val="4212859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DB4AB-8B6F-5646-A7BF-22EB94FBD4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BDEC7A-FE63-184F-84CE-19B4478424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2DC3A2-9546-524D-A39E-D0A60393F8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4BD12CC-F5A1-6B46-B42B-BD9C36DB6AD1}"/>
              </a:ext>
            </a:extLst>
          </p:cNvPr>
          <p:cNvSpPr>
            <a:spLocks noGrp="1"/>
          </p:cNvSpPr>
          <p:nvPr>
            <p:ph type="dt" sz="half" idx="10"/>
          </p:nvPr>
        </p:nvSpPr>
        <p:spPr/>
        <p:txBody>
          <a:bodyPr/>
          <a:lstStyle/>
          <a:p>
            <a:fld id="{DFCF65E2-269A-BC43-BD28-CA888A702E0A}" type="datetimeFigureOut">
              <a:rPr lang="en-US" smtClean="0"/>
              <a:t>5/2/18</a:t>
            </a:fld>
            <a:endParaRPr lang="en-US"/>
          </a:p>
        </p:txBody>
      </p:sp>
      <p:sp>
        <p:nvSpPr>
          <p:cNvPr id="6" name="Footer Placeholder 5">
            <a:extLst>
              <a:ext uri="{FF2B5EF4-FFF2-40B4-BE49-F238E27FC236}">
                <a16:creationId xmlns:a16="http://schemas.microsoft.com/office/drawing/2014/main" id="{7E407777-4432-EF46-84BF-B1DBA6479B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5E5854-B6B4-7640-89F8-146CEDA5C0E9}"/>
              </a:ext>
            </a:extLst>
          </p:cNvPr>
          <p:cNvSpPr>
            <a:spLocks noGrp="1"/>
          </p:cNvSpPr>
          <p:nvPr>
            <p:ph type="sldNum" sz="quarter" idx="12"/>
          </p:nvPr>
        </p:nvSpPr>
        <p:spPr/>
        <p:txBody>
          <a:bodyPr/>
          <a:lstStyle/>
          <a:p>
            <a:fld id="{3DB99F69-EF77-4E45-BA6E-A23011C6FB60}" type="slidenum">
              <a:rPr lang="en-US" smtClean="0"/>
              <a:t>‹#›</a:t>
            </a:fld>
            <a:endParaRPr lang="en-US"/>
          </a:p>
        </p:txBody>
      </p:sp>
    </p:spTree>
    <p:extLst>
      <p:ext uri="{BB962C8B-B14F-4D97-AF65-F5344CB8AC3E}">
        <p14:creationId xmlns:p14="http://schemas.microsoft.com/office/powerpoint/2010/main" val="2539571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D94F99-77AF-7048-85F4-1A3DAA27AF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C49F85-2870-1440-8C0D-79C70AC90A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3F62C3-8E18-5141-BE9C-C09F041C95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CF65E2-269A-BC43-BD28-CA888A702E0A}" type="datetimeFigureOut">
              <a:rPr lang="en-US" smtClean="0"/>
              <a:t>5/2/18</a:t>
            </a:fld>
            <a:endParaRPr lang="en-US"/>
          </a:p>
        </p:txBody>
      </p:sp>
      <p:sp>
        <p:nvSpPr>
          <p:cNvPr id="5" name="Footer Placeholder 4">
            <a:extLst>
              <a:ext uri="{FF2B5EF4-FFF2-40B4-BE49-F238E27FC236}">
                <a16:creationId xmlns:a16="http://schemas.microsoft.com/office/drawing/2014/main" id="{DA85079A-188A-804C-B7D8-ABFA134492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683894-7890-2E40-A114-D28E3689F8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B99F69-EF77-4E45-BA6E-A23011C6FB60}" type="slidenum">
              <a:rPr lang="en-US" smtClean="0"/>
              <a:t>‹#›</a:t>
            </a:fld>
            <a:endParaRPr lang="en-US"/>
          </a:p>
        </p:txBody>
      </p:sp>
    </p:spTree>
    <p:extLst>
      <p:ext uri="{BB962C8B-B14F-4D97-AF65-F5344CB8AC3E}">
        <p14:creationId xmlns:p14="http://schemas.microsoft.com/office/powerpoint/2010/main" val="552315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objective:&#160;To%20find%20out%20who%20lives%20close%20to%20Mount%20Everest%20and%20how%20these%20people%20help%20mountaineers%20to%20climb%20Mount%20Everest."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kamat.com/database/biographies/tenzing_norgay.jpg" TargetMode="Externa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381D33-F13F-6346-8F13-8E7DC6C1344A}"/>
              </a:ext>
            </a:extLst>
          </p:cNvPr>
          <p:cNvPicPr>
            <a:picLocks noChangeAspect="1"/>
          </p:cNvPicPr>
          <p:nvPr/>
        </p:nvPicPr>
        <p:blipFill>
          <a:blip r:embed="rId2"/>
          <a:stretch>
            <a:fillRect/>
          </a:stretch>
        </p:blipFill>
        <p:spPr>
          <a:xfrm>
            <a:off x="0" y="76618"/>
            <a:ext cx="12331318" cy="6781382"/>
          </a:xfrm>
          <a:prstGeom prst="rect">
            <a:avLst/>
          </a:prstGeom>
        </p:spPr>
      </p:pic>
      <p:sp>
        <p:nvSpPr>
          <p:cNvPr id="2" name="Title 1">
            <a:extLst>
              <a:ext uri="{FF2B5EF4-FFF2-40B4-BE49-F238E27FC236}">
                <a16:creationId xmlns:a16="http://schemas.microsoft.com/office/drawing/2014/main" id="{4190F0EC-1F1E-BD47-AED4-F6B89EC07DE9}"/>
              </a:ext>
            </a:extLst>
          </p:cNvPr>
          <p:cNvSpPr>
            <a:spLocks noGrp="1"/>
          </p:cNvSpPr>
          <p:nvPr>
            <p:ph type="ctrTitle"/>
          </p:nvPr>
        </p:nvSpPr>
        <p:spPr/>
        <p:txBody>
          <a:bodyPr>
            <a:normAutofit fontScale="90000"/>
          </a:bodyPr>
          <a:lstStyle/>
          <a:p>
            <a:pPr algn="l"/>
            <a:r>
              <a:rPr lang="en-US" cap="all" dirty="0">
                <a:highlight>
                  <a:srgbClr val="FFFF00"/>
                </a:highlight>
                <a:latin typeface="KBSticktoIt Medium" panose="02000603000000000000" pitchFamily="2" charset="0"/>
                <a:ea typeface="KBSticktoIt Medium" panose="02000603000000000000" pitchFamily="2" charset="0"/>
              </a:rPr>
              <a:t>THE PEOPLE OF EVEREST</a:t>
            </a:r>
            <a:r>
              <a:rPr lang="en-US" cap="all" dirty="0">
                <a:latin typeface="KBSticktoIt Medium" panose="02000603000000000000" pitchFamily="2" charset="0"/>
                <a:ea typeface="KBSticktoIt Medium" panose="02000603000000000000" pitchFamily="2" charset="0"/>
              </a:rPr>
              <a:t> </a:t>
            </a:r>
            <a:br>
              <a:rPr lang="en-US" cap="all" dirty="0">
                <a:latin typeface="KBSticktoIt Medium" panose="02000603000000000000" pitchFamily="2" charset="0"/>
                <a:ea typeface="KBSticktoIt Medium" panose="02000603000000000000" pitchFamily="2" charset="0"/>
              </a:rPr>
            </a:br>
            <a:br>
              <a:rPr lang="en-US" dirty="0">
                <a:latin typeface="KBSticktoIt Medium" panose="02000603000000000000" pitchFamily="2" charset="0"/>
                <a:ea typeface="KBSticktoIt Medium" panose="02000603000000000000" pitchFamily="2" charset="0"/>
              </a:rPr>
            </a:br>
            <a:endParaRPr lang="en-US" dirty="0">
              <a:latin typeface="KBSticktoIt Medium" panose="02000603000000000000" pitchFamily="2" charset="0"/>
              <a:ea typeface="KBSticktoIt Medium" panose="02000603000000000000" pitchFamily="2" charset="0"/>
            </a:endParaRPr>
          </a:p>
        </p:txBody>
      </p:sp>
      <p:sp>
        <p:nvSpPr>
          <p:cNvPr id="3" name="Subtitle 2">
            <a:extLst>
              <a:ext uri="{FF2B5EF4-FFF2-40B4-BE49-F238E27FC236}">
                <a16:creationId xmlns:a16="http://schemas.microsoft.com/office/drawing/2014/main" id="{408452DA-E65F-864B-BC66-990B022A9E5D}"/>
              </a:ext>
            </a:extLst>
          </p:cNvPr>
          <p:cNvSpPr>
            <a:spLocks noGrp="1"/>
          </p:cNvSpPr>
          <p:nvPr>
            <p:ph type="subTitle" idx="1"/>
          </p:nvPr>
        </p:nvSpPr>
        <p:spPr>
          <a:xfrm>
            <a:off x="1645186" y="5202238"/>
            <a:ext cx="9144000" cy="1655762"/>
          </a:xfrm>
        </p:spPr>
        <p:txBody>
          <a:bodyPr/>
          <a:lstStyle/>
          <a:p>
            <a:r>
              <a:rPr lang="en-US" b="1" u="sng" dirty="0">
                <a:solidFill>
                  <a:srgbClr val="FFFF00"/>
                </a:solidFill>
              </a:rPr>
              <a:t>Objective:</a:t>
            </a:r>
            <a:r>
              <a:rPr lang="en-US" dirty="0">
                <a:solidFill>
                  <a:srgbClr val="FFFF00"/>
                </a:solidFill>
              </a:rPr>
              <a:t> To find out who lives close to Mount Everest and how these people help mountaineers to climb Mount Everest.</a:t>
            </a:r>
          </a:p>
        </p:txBody>
      </p:sp>
    </p:spTree>
    <p:extLst>
      <p:ext uri="{BB962C8B-B14F-4D97-AF65-F5344CB8AC3E}">
        <p14:creationId xmlns:p14="http://schemas.microsoft.com/office/powerpoint/2010/main" val="4011713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52625" y="500064"/>
            <a:ext cx="8358188" cy="1323439"/>
          </a:xfrm>
          <a:prstGeom prst="rect">
            <a:avLst/>
          </a:prstGeom>
        </p:spPr>
        <p:txBody>
          <a:bodyPr>
            <a:spAutoFit/>
          </a:bodyPr>
          <a:lstStyle/>
          <a:p>
            <a:pPr algn="ctr">
              <a:defRPr/>
            </a:pPr>
            <a:r>
              <a:rPr lang="en-GB" sz="4000" dirty="0">
                <a:solidFill>
                  <a:schemeClr val="tx2">
                    <a:lumMod val="75000"/>
                  </a:schemeClr>
                </a:solidFill>
              </a:rPr>
              <a:t>To what extent has tourism benefitted the Sherpas</a:t>
            </a:r>
          </a:p>
        </p:txBody>
      </p:sp>
      <p:pic>
        <p:nvPicPr>
          <p:cNvPr id="20482" name="Picture 2" descr="http://www.vagabondish.com/wp-content/uploads/2007/06/mount-everest-trash.jpg"/>
          <p:cNvPicPr>
            <a:picLocks noChangeAspect="1" noChangeArrowheads="1"/>
          </p:cNvPicPr>
          <p:nvPr/>
        </p:nvPicPr>
        <p:blipFill>
          <a:blip r:embed="rId2"/>
          <a:srcRect/>
          <a:stretch>
            <a:fillRect/>
          </a:stretch>
        </p:blipFill>
        <p:spPr bwMode="auto">
          <a:xfrm>
            <a:off x="1369219" y="3220024"/>
            <a:ext cx="4762500" cy="3333750"/>
          </a:xfrm>
          <a:prstGeom prst="rect">
            <a:avLst/>
          </a:prstGeom>
          <a:noFill/>
          <a:ln w="19050">
            <a:solidFill>
              <a:schemeClr val="tx2">
                <a:lumMod val="60000"/>
                <a:lumOff val="40000"/>
              </a:schemeClr>
            </a:solidFill>
          </a:ln>
        </p:spPr>
      </p:pic>
      <p:pic>
        <p:nvPicPr>
          <p:cNvPr id="4" name="Picture 2" descr="E:\Uni Work\Year Nine\Mountains\Lesson Four - Sherpas\Puja Pictures\puja 3.jpg">
            <a:extLst>
              <a:ext uri="{FF2B5EF4-FFF2-40B4-BE49-F238E27FC236}">
                <a16:creationId xmlns:a16="http://schemas.microsoft.com/office/drawing/2014/main" id="{6F846BE9-FBDD-4640-A7FE-04AFC0C6F82D}"/>
              </a:ext>
            </a:extLst>
          </p:cNvPr>
          <p:cNvPicPr>
            <a:picLocks noChangeAspect="1" noChangeArrowheads="1"/>
          </p:cNvPicPr>
          <p:nvPr/>
        </p:nvPicPr>
        <p:blipFill>
          <a:blip r:embed="rId3"/>
          <a:srcRect/>
          <a:stretch>
            <a:fillRect/>
          </a:stretch>
        </p:blipFill>
        <p:spPr bwMode="auto">
          <a:xfrm>
            <a:off x="6481763" y="3291461"/>
            <a:ext cx="4786312" cy="3190875"/>
          </a:xfrm>
          <a:prstGeom prst="rect">
            <a:avLst/>
          </a:prstGeom>
          <a:noFill/>
          <a:ln w="28575">
            <a:solidFill>
              <a:schemeClr val="tx2">
                <a:lumMod val="60000"/>
                <a:lumOff val="40000"/>
              </a:schemeClr>
            </a:solidFill>
          </a:ln>
        </p:spPr>
      </p:pic>
      <p:cxnSp>
        <p:nvCxnSpPr>
          <p:cNvPr id="5" name="Straight Arrow Connector 4">
            <a:extLst>
              <a:ext uri="{FF2B5EF4-FFF2-40B4-BE49-F238E27FC236}">
                <a16:creationId xmlns:a16="http://schemas.microsoft.com/office/drawing/2014/main" id="{394D2F4A-A923-B74D-9C03-C4D46EF2574E}"/>
              </a:ext>
            </a:extLst>
          </p:cNvPr>
          <p:cNvCxnSpPr/>
          <p:nvPr/>
        </p:nvCxnSpPr>
        <p:spPr>
          <a:xfrm>
            <a:off x="1255923" y="2379643"/>
            <a:ext cx="1001215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73CCD24-C720-AA4B-A062-F8D0D9507163}"/>
              </a:ext>
            </a:extLst>
          </p:cNvPr>
          <p:cNvSpPr txBox="1"/>
          <p:nvPr/>
        </p:nvSpPr>
        <p:spPr>
          <a:xfrm>
            <a:off x="705080" y="2633031"/>
            <a:ext cx="1476260" cy="646331"/>
          </a:xfrm>
          <a:prstGeom prst="rect">
            <a:avLst/>
          </a:prstGeom>
          <a:noFill/>
        </p:spPr>
        <p:txBody>
          <a:bodyPr wrap="square" rtlCol="0">
            <a:spAutoFit/>
          </a:bodyPr>
          <a:lstStyle/>
          <a:p>
            <a:r>
              <a:rPr lang="en-US" dirty="0"/>
              <a:t>All positive impacts</a:t>
            </a:r>
          </a:p>
        </p:txBody>
      </p:sp>
      <p:sp>
        <p:nvSpPr>
          <p:cNvPr id="8" name="TextBox 7">
            <a:extLst>
              <a:ext uri="{FF2B5EF4-FFF2-40B4-BE49-F238E27FC236}">
                <a16:creationId xmlns:a16="http://schemas.microsoft.com/office/drawing/2014/main" id="{0A93A8F9-D202-E54A-B4A1-C6F923F270DD}"/>
              </a:ext>
            </a:extLst>
          </p:cNvPr>
          <p:cNvSpPr txBox="1"/>
          <p:nvPr/>
        </p:nvSpPr>
        <p:spPr>
          <a:xfrm>
            <a:off x="9827046" y="2512387"/>
            <a:ext cx="1960027" cy="646331"/>
          </a:xfrm>
          <a:prstGeom prst="rect">
            <a:avLst/>
          </a:prstGeom>
          <a:noFill/>
        </p:spPr>
        <p:txBody>
          <a:bodyPr wrap="square" rtlCol="0">
            <a:spAutoFit/>
          </a:bodyPr>
          <a:lstStyle/>
          <a:p>
            <a:r>
              <a:rPr lang="en-US" dirty="0"/>
              <a:t>All Negatives impacts</a:t>
            </a:r>
          </a:p>
        </p:txBody>
      </p:sp>
      <p:pic>
        <p:nvPicPr>
          <p:cNvPr id="9" name="Picture 8">
            <a:extLst>
              <a:ext uri="{FF2B5EF4-FFF2-40B4-BE49-F238E27FC236}">
                <a16:creationId xmlns:a16="http://schemas.microsoft.com/office/drawing/2014/main" id="{72ED5962-3C5E-6141-B4F6-08CCA9E15CE9}"/>
              </a:ext>
            </a:extLst>
          </p:cNvPr>
          <p:cNvPicPr>
            <a:picLocks noChangeAspect="1"/>
          </p:cNvPicPr>
          <p:nvPr/>
        </p:nvPicPr>
        <p:blipFill>
          <a:blip r:embed="rId4"/>
          <a:stretch>
            <a:fillRect/>
          </a:stretch>
        </p:blipFill>
        <p:spPr>
          <a:xfrm>
            <a:off x="363065" y="694406"/>
            <a:ext cx="1589560" cy="1585005"/>
          </a:xfrm>
          <a:prstGeom prst="rect">
            <a:avLst/>
          </a:prstGeom>
        </p:spPr>
      </p:pic>
      <p:pic>
        <p:nvPicPr>
          <p:cNvPr id="10" name="Picture 9">
            <a:extLst>
              <a:ext uri="{FF2B5EF4-FFF2-40B4-BE49-F238E27FC236}">
                <a16:creationId xmlns:a16="http://schemas.microsoft.com/office/drawing/2014/main" id="{379417FF-1FB8-7842-A8D9-1E9E44FF7511}"/>
              </a:ext>
            </a:extLst>
          </p:cNvPr>
          <p:cNvPicPr>
            <a:picLocks noChangeAspect="1"/>
          </p:cNvPicPr>
          <p:nvPr/>
        </p:nvPicPr>
        <p:blipFill>
          <a:blip r:embed="rId5"/>
          <a:stretch>
            <a:fillRect/>
          </a:stretch>
        </p:blipFill>
        <p:spPr>
          <a:xfrm>
            <a:off x="10310813" y="694406"/>
            <a:ext cx="1511348" cy="1524339"/>
          </a:xfrm>
          <a:prstGeom prst="rect">
            <a:avLst/>
          </a:prstGeom>
        </p:spPr>
      </p:pic>
      <p:pic>
        <p:nvPicPr>
          <p:cNvPr id="11" name="Picture 10">
            <a:extLst>
              <a:ext uri="{FF2B5EF4-FFF2-40B4-BE49-F238E27FC236}">
                <a16:creationId xmlns:a16="http://schemas.microsoft.com/office/drawing/2014/main" id="{16EFB988-650B-7249-9567-BBC69D746717}"/>
              </a:ext>
            </a:extLst>
          </p:cNvPr>
          <p:cNvPicPr>
            <a:picLocks noChangeAspect="1"/>
          </p:cNvPicPr>
          <p:nvPr/>
        </p:nvPicPr>
        <p:blipFill>
          <a:blip r:embed="rId6"/>
          <a:stretch>
            <a:fillRect/>
          </a:stretch>
        </p:blipFill>
        <p:spPr>
          <a:xfrm>
            <a:off x="8424007" y="1258788"/>
            <a:ext cx="901823" cy="867468"/>
          </a:xfrm>
          <a:prstGeom prst="rect">
            <a:avLst/>
          </a:prstGeom>
        </p:spPr>
      </p:pic>
    </p:spTree>
    <p:extLst>
      <p:ext uri="{BB962C8B-B14F-4D97-AF65-F5344CB8AC3E}">
        <p14:creationId xmlns:p14="http://schemas.microsoft.com/office/powerpoint/2010/main" val="1258936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2145" y="1690688"/>
            <a:ext cx="8229600" cy="4625975"/>
          </a:xfrm>
        </p:spPr>
        <p:txBody>
          <a:bodyPr rtlCol="0">
            <a:normAutofit/>
          </a:bodyPr>
          <a:lstStyle/>
          <a:p>
            <a:pPr>
              <a:defRPr/>
            </a:pPr>
            <a:r>
              <a:rPr lang="en-GB" dirty="0"/>
              <a:t>To be able to describe the Sherpa people’s way of life in the Himalayas</a:t>
            </a:r>
          </a:p>
          <a:p>
            <a:pPr>
              <a:buNone/>
              <a:defRPr/>
            </a:pPr>
            <a:endParaRPr lang="en-GB" dirty="0"/>
          </a:p>
          <a:p>
            <a:pPr>
              <a:defRPr/>
            </a:pPr>
            <a:r>
              <a:rPr lang="en-GB" dirty="0"/>
              <a:t>To be able to explain whether you think foreign influences have helped or hindered the traditional Sherpa way of life </a:t>
            </a:r>
          </a:p>
          <a:p>
            <a:pPr>
              <a:buNone/>
              <a:defRPr/>
            </a:pPr>
            <a:endParaRPr lang="en-GB" dirty="0"/>
          </a:p>
          <a:p>
            <a:pPr>
              <a:defRPr/>
            </a:pPr>
            <a:r>
              <a:rPr lang="en-GB" dirty="0"/>
              <a:t>To be able to explain the impact trekking is having on Mount Everest and the lengths Sherpa’s are going to reduce these impacts</a:t>
            </a:r>
          </a:p>
          <a:p>
            <a:pPr>
              <a:defRPr/>
            </a:pPr>
            <a:endParaRPr lang="en-GB" dirty="0"/>
          </a:p>
        </p:txBody>
      </p:sp>
      <p:sp>
        <p:nvSpPr>
          <p:cNvPr id="3" name="Title 2"/>
          <p:cNvSpPr>
            <a:spLocks noGrp="1"/>
          </p:cNvSpPr>
          <p:nvPr>
            <p:ph type="title"/>
          </p:nvPr>
        </p:nvSpPr>
        <p:spPr/>
        <p:txBody>
          <a:bodyPr/>
          <a:lstStyle/>
          <a:p>
            <a:pPr>
              <a:defRPr/>
            </a:pPr>
            <a:r>
              <a:rPr lang="en-GB" sz="6000" dirty="0"/>
              <a:t>Objectives</a:t>
            </a:r>
          </a:p>
        </p:txBody>
      </p:sp>
      <p:sp>
        <p:nvSpPr>
          <p:cNvPr id="4" name="TextBox 3">
            <a:extLst>
              <a:ext uri="{FF2B5EF4-FFF2-40B4-BE49-F238E27FC236}">
                <a16:creationId xmlns:a16="http://schemas.microsoft.com/office/drawing/2014/main" id="{DC847A52-4F07-C944-BE8D-44C01D16AFA3}"/>
              </a:ext>
            </a:extLst>
          </p:cNvPr>
          <p:cNvSpPr txBox="1"/>
          <p:nvPr/>
        </p:nvSpPr>
        <p:spPr>
          <a:xfrm>
            <a:off x="5900451" y="187832"/>
            <a:ext cx="5453349" cy="1015663"/>
          </a:xfrm>
          <a:prstGeom prst="rect">
            <a:avLst/>
          </a:prstGeom>
          <a:solidFill>
            <a:srgbClr val="FFFF00"/>
          </a:solidFill>
        </p:spPr>
        <p:txBody>
          <a:bodyPr wrap="square" rtlCol="0">
            <a:spAutoFit/>
          </a:bodyPr>
          <a:lstStyle/>
          <a:p>
            <a:r>
              <a:rPr lang="en-US" sz="2400" b="1" u="sng" dirty="0">
                <a:latin typeface="dearJoe 5 CASUAL PRO" panose="02000000000000000000" pitchFamily="2" charset="0"/>
              </a:rPr>
              <a:t>Why:</a:t>
            </a:r>
          </a:p>
          <a:p>
            <a:r>
              <a:rPr lang="en-US" dirty="0"/>
              <a:t>To help build a range of information for our debate: ‘</a:t>
            </a:r>
            <a:r>
              <a:rPr lang="en-US" b="1" dirty="0"/>
              <a:t>Should a permanent base camp be built on Everest?’</a:t>
            </a:r>
          </a:p>
        </p:txBody>
      </p:sp>
      <p:pic>
        <p:nvPicPr>
          <p:cNvPr id="5" name="Picture 2" descr="http://www.blogcdn.com/www.gadling.com/media/2007/07/sherpa-life-(custom).jpg">
            <a:extLst>
              <a:ext uri="{FF2B5EF4-FFF2-40B4-BE49-F238E27FC236}">
                <a16:creationId xmlns:a16="http://schemas.microsoft.com/office/drawing/2014/main" id="{C73C9BD6-40CF-604A-A1D0-334E6CB789D1}"/>
              </a:ext>
            </a:extLst>
          </p:cNvPr>
          <p:cNvPicPr>
            <a:picLocks noChangeAspect="1" noChangeArrowheads="1"/>
          </p:cNvPicPr>
          <p:nvPr/>
        </p:nvPicPr>
        <p:blipFill>
          <a:blip r:embed="rId2"/>
          <a:srcRect/>
          <a:stretch>
            <a:fillRect/>
          </a:stretch>
        </p:blipFill>
        <p:spPr bwMode="auto">
          <a:xfrm>
            <a:off x="8390901" y="2177881"/>
            <a:ext cx="3643313" cy="2736850"/>
          </a:xfrm>
          <a:prstGeom prst="rect">
            <a:avLst/>
          </a:prstGeom>
          <a:noFill/>
          <a:ln w="28575">
            <a:solidFill>
              <a:schemeClr val="tx2">
                <a:lumMod val="60000"/>
                <a:lumOff val="40000"/>
              </a:schemeClr>
            </a:solidFill>
          </a:ln>
        </p:spPr>
      </p:pic>
    </p:spTree>
    <p:extLst>
      <p:ext uri="{BB962C8B-B14F-4D97-AF65-F5344CB8AC3E}">
        <p14:creationId xmlns:p14="http://schemas.microsoft.com/office/powerpoint/2010/main" val="363016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E612D3-2083-094D-BD08-C3F9FFA19792}"/>
              </a:ext>
            </a:extLst>
          </p:cNvPr>
          <p:cNvSpPr txBox="1"/>
          <p:nvPr/>
        </p:nvSpPr>
        <p:spPr>
          <a:xfrm>
            <a:off x="167640" y="61857"/>
            <a:ext cx="1021079" cy="1323439"/>
          </a:xfrm>
          <a:prstGeom prst="rect">
            <a:avLst/>
          </a:prstGeom>
          <a:noFill/>
        </p:spPr>
        <p:txBody>
          <a:bodyPr wrap="square" rtlCol="0">
            <a:spAutoFit/>
          </a:bodyPr>
          <a:lstStyle/>
          <a:p>
            <a:pPr algn="ctr"/>
            <a:r>
              <a:rPr lang="en-GB" sz="8000" b="1" dirty="0">
                <a:solidFill>
                  <a:srgbClr val="FF40FF"/>
                </a:solidFill>
                <a:latin typeface="American Typewriter" panose="02090604020004020304" pitchFamily="18" charset="77"/>
                <a:ea typeface="Hiragino Kaku Gothic ProN W3" panose="020B0300000000000000" pitchFamily="34" charset="-128"/>
                <a:cs typeface="Phosphate Inline" panose="02000506050000020004" pitchFamily="2" charset="77"/>
              </a:rPr>
              <a:t>I</a:t>
            </a:r>
            <a:endParaRPr lang="en-US" sz="8000" b="1" dirty="0">
              <a:solidFill>
                <a:srgbClr val="FF40FF"/>
              </a:solidFill>
              <a:latin typeface="American Typewriter" panose="02090604020004020304" pitchFamily="18" charset="77"/>
              <a:ea typeface="Hiragino Kaku Gothic ProN W3" panose="020B0300000000000000" pitchFamily="34" charset="-128"/>
              <a:cs typeface="Phosphate Inline" panose="02000506050000020004" pitchFamily="2" charset="77"/>
            </a:endParaRPr>
          </a:p>
        </p:txBody>
      </p:sp>
      <p:sp>
        <p:nvSpPr>
          <p:cNvPr id="4" name="TextBox 3">
            <a:extLst>
              <a:ext uri="{FF2B5EF4-FFF2-40B4-BE49-F238E27FC236}">
                <a16:creationId xmlns:a16="http://schemas.microsoft.com/office/drawing/2014/main" id="{FB732A55-BA01-D24F-901C-6D250CED9A24}"/>
              </a:ext>
            </a:extLst>
          </p:cNvPr>
          <p:cNvSpPr txBox="1"/>
          <p:nvPr/>
        </p:nvSpPr>
        <p:spPr>
          <a:xfrm>
            <a:off x="273230" y="1394995"/>
            <a:ext cx="809898" cy="1323439"/>
          </a:xfrm>
          <a:prstGeom prst="rect">
            <a:avLst/>
          </a:prstGeom>
          <a:noFill/>
        </p:spPr>
        <p:txBody>
          <a:bodyPr wrap="square" rtlCol="0">
            <a:spAutoFit/>
          </a:bodyPr>
          <a:lstStyle/>
          <a:p>
            <a:pPr algn="ctr"/>
            <a:r>
              <a:rPr lang="en-GB" sz="8000" b="1" dirty="0">
                <a:solidFill>
                  <a:srgbClr val="FFC000"/>
                </a:solidFill>
                <a:latin typeface="American Typewriter" panose="02090604020004020304" pitchFamily="18" charset="77"/>
                <a:ea typeface="Hiragino Kaku Gothic ProN W3" panose="020B0300000000000000" pitchFamily="34" charset="-128"/>
                <a:cs typeface="Phosphate Inline" panose="02000506050000020004" pitchFamily="2" charset="77"/>
              </a:rPr>
              <a:t>D</a:t>
            </a:r>
            <a:endParaRPr lang="en-US" sz="8000" b="1" dirty="0">
              <a:solidFill>
                <a:srgbClr val="FFC000"/>
              </a:solidFill>
              <a:latin typeface="American Typewriter" panose="02090604020004020304" pitchFamily="18" charset="77"/>
              <a:ea typeface="Hiragino Kaku Gothic ProN W3" panose="020B0300000000000000" pitchFamily="34" charset="-128"/>
              <a:cs typeface="Phosphate Inline" panose="02000506050000020004" pitchFamily="2" charset="77"/>
            </a:endParaRPr>
          </a:p>
        </p:txBody>
      </p:sp>
      <p:sp>
        <p:nvSpPr>
          <p:cNvPr id="5" name="TextBox 4">
            <a:extLst>
              <a:ext uri="{FF2B5EF4-FFF2-40B4-BE49-F238E27FC236}">
                <a16:creationId xmlns:a16="http://schemas.microsoft.com/office/drawing/2014/main" id="{DABE4860-47A3-344E-B37D-FAB6D6FC8289}"/>
              </a:ext>
            </a:extLst>
          </p:cNvPr>
          <p:cNvSpPr txBox="1"/>
          <p:nvPr/>
        </p:nvSpPr>
        <p:spPr>
          <a:xfrm>
            <a:off x="273229" y="2744442"/>
            <a:ext cx="809899" cy="1323439"/>
          </a:xfrm>
          <a:prstGeom prst="rect">
            <a:avLst/>
          </a:prstGeom>
          <a:noFill/>
        </p:spPr>
        <p:txBody>
          <a:bodyPr wrap="square" rtlCol="0">
            <a:spAutoFit/>
          </a:bodyPr>
          <a:lstStyle/>
          <a:p>
            <a:pPr algn="ctr"/>
            <a:r>
              <a:rPr lang="en-GB" sz="8000" b="1" dirty="0">
                <a:solidFill>
                  <a:srgbClr val="00B0F0"/>
                </a:solidFill>
                <a:latin typeface="American Typewriter" panose="02090604020004020304" pitchFamily="18" charset="77"/>
                <a:ea typeface="Hiragino Kaku Gothic ProN W3" panose="020B0300000000000000" pitchFamily="34" charset="-128"/>
                <a:cs typeface="Phosphate Inline" panose="02000506050000020004" pitchFamily="2" charset="77"/>
              </a:rPr>
              <a:t>E</a:t>
            </a:r>
            <a:endParaRPr lang="en-US" sz="8000" b="1" dirty="0">
              <a:solidFill>
                <a:srgbClr val="00B0F0"/>
              </a:solidFill>
              <a:latin typeface="American Typewriter" panose="02090604020004020304" pitchFamily="18" charset="77"/>
              <a:ea typeface="Hiragino Kaku Gothic ProN W3" panose="020B0300000000000000" pitchFamily="34" charset="-128"/>
              <a:cs typeface="Phosphate Inline" panose="02000506050000020004" pitchFamily="2" charset="77"/>
            </a:endParaRPr>
          </a:p>
        </p:txBody>
      </p:sp>
      <p:sp>
        <p:nvSpPr>
          <p:cNvPr id="6" name="TextBox 5">
            <a:extLst>
              <a:ext uri="{FF2B5EF4-FFF2-40B4-BE49-F238E27FC236}">
                <a16:creationId xmlns:a16="http://schemas.microsoft.com/office/drawing/2014/main" id="{4459AF75-3701-0942-89CD-816CD2023A63}"/>
              </a:ext>
            </a:extLst>
          </p:cNvPr>
          <p:cNvSpPr txBox="1"/>
          <p:nvPr/>
        </p:nvSpPr>
        <p:spPr>
          <a:xfrm>
            <a:off x="167640" y="4076661"/>
            <a:ext cx="931818" cy="1323439"/>
          </a:xfrm>
          <a:prstGeom prst="rect">
            <a:avLst/>
          </a:prstGeom>
          <a:noFill/>
        </p:spPr>
        <p:txBody>
          <a:bodyPr wrap="square" rtlCol="0">
            <a:spAutoFit/>
          </a:bodyPr>
          <a:lstStyle/>
          <a:p>
            <a:pPr algn="ctr"/>
            <a:r>
              <a:rPr lang="en-GB" sz="8000" b="1" dirty="0">
                <a:solidFill>
                  <a:srgbClr val="00B050"/>
                </a:solidFill>
                <a:latin typeface="American Typewriter" panose="02090604020004020304" pitchFamily="18" charset="77"/>
                <a:ea typeface="Hiragino Kaku Gothic ProN W3" panose="020B0300000000000000" pitchFamily="34" charset="-128"/>
                <a:cs typeface="Phosphate Inline" panose="02000506050000020004" pitchFamily="2" charset="77"/>
              </a:rPr>
              <a:t>A</a:t>
            </a:r>
            <a:endParaRPr lang="en-US" sz="8000" b="1" dirty="0">
              <a:solidFill>
                <a:srgbClr val="00B050"/>
              </a:solidFill>
              <a:latin typeface="American Typewriter" panose="02090604020004020304" pitchFamily="18" charset="77"/>
              <a:ea typeface="Hiragino Kaku Gothic ProN W3" panose="020B0300000000000000" pitchFamily="34" charset="-128"/>
              <a:cs typeface="Phosphate Inline" panose="02000506050000020004" pitchFamily="2" charset="77"/>
            </a:endParaRPr>
          </a:p>
        </p:txBody>
      </p:sp>
      <p:sp>
        <p:nvSpPr>
          <p:cNvPr id="7" name="TextBox 6">
            <a:extLst>
              <a:ext uri="{FF2B5EF4-FFF2-40B4-BE49-F238E27FC236}">
                <a16:creationId xmlns:a16="http://schemas.microsoft.com/office/drawing/2014/main" id="{E33BC68A-18AC-2743-BA9A-AF77321FAC2E}"/>
              </a:ext>
            </a:extLst>
          </p:cNvPr>
          <p:cNvSpPr txBox="1"/>
          <p:nvPr/>
        </p:nvSpPr>
        <p:spPr>
          <a:xfrm>
            <a:off x="212269" y="5409799"/>
            <a:ext cx="931818" cy="1323439"/>
          </a:xfrm>
          <a:prstGeom prst="rect">
            <a:avLst/>
          </a:prstGeom>
          <a:noFill/>
        </p:spPr>
        <p:txBody>
          <a:bodyPr wrap="square" rtlCol="0">
            <a:spAutoFit/>
          </a:bodyPr>
          <a:lstStyle/>
          <a:p>
            <a:pPr algn="ctr"/>
            <a:r>
              <a:rPr lang="en-GB" sz="8000" b="1" dirty="0">
                <a:solidFill>
                  <a:srgbClr val="7030A0"/>
                </a:solidFill>
                <a:latin typeface="American Typewriter" panose="02090604020004020304" pitchFamily="18" charset="77"/>
                <a:ea typeface="Hiragino Kaku Gothic ProN W3" panose="020B0300000000000000" pitchFamily="34" charset="-128"/>
                <a:cs typeface="Phosphate Inline" panose="02000506050000020004" pitchFamily="2" charset="77"/>
              </a:rPr>
              <a:t>L</a:t>
            </a:r>
            <a:endParaRPr lang="en-US" sz="8000" b="1" dirty="0">
              <a:solidFill>
                <a:srgbClr val="7030A0"/>
              </a:solidFill>
              <a:latin typeface="American Typewriter" panose="02090604020004020304" pitchFamily="18" charset="77"/>
              <a:ea typeface="Hiragino Kaku Gothic ProN W3" panose="020B0300000000000000" pitchFamily="34" charset="-128"/>
              <a:cs typeface="Phosphate Inline" panose="02000506050000020004" pitchFamily="2" charset="77"/>
            </a:endParaRPr>
          </a:p>
        </p:txBody>
      </p:sp>
      <p:sp>
        <p:nvSpPr>
          <p:cNvPr id="9" name="TextBox 8">
            <a:extLst>
              <a:ext uri="{FF2B5EF4-FFF2-40B4-BE49-F238E27FC236}">
                <a16:creationId xmlns:a16="http://schemas.microsoft.com/office/drawing/2014/main" id="{DC24FCD5-3ED7-EF40-B3CD-E431DD21F374}"/>
              </a:ext>
            </a:extLst>
          </p:cNvPr>
          <p:cNvSpPr txBox="1"/>
          <p:nvPr/>
        </p:nvSpPr>
        <p:spPr>
          <a:xfrm>
            <a:off x="1188717" y="381477"/>
            <a:ext cx="3784707" cy="707886"/>
          </a:xfrm>
          <a:prstGeom prst="rect">
            <a:avLst/>
          </a:prstGeom>
          <a:noFill/>
        </p:spPr>
        <p:txBody>
          <a:bodyPr wrap="square" rtlCol="0">
            <a:spAutoFit/>
          </a:bodyPr>
          <a:lstStyle/>
          <a:p>
            <a:r>
              <a:rPr lang="en-GB" sz="2000" b="1" dirty="0">
                <a:solidFill>
                  <a:srgbClr val="FF40FF"/>
                </a:solidFill>
                <a:latin typeface="Century Gothic" panose="020B0502020202020204" pitchFamily="34" charset="0"/>
              </a:rPr>
              <a:t>Identify</a:t>
            </a:r>
            <a:r>
              <a:rPr lang="en-GB" sz="2000" dirty="0">
                <a:latin typeface="Century Gothic" panose="020B0502020202020204" pitchFamily="34" charset="0"/>
              </a:rPr>
              <a:t> – What can you see in the photo?</a:t>
            </a:r>
            <a:endParaRPr lang="en-US" sz="2000" dirty="0">
              <a:latin typeface="Century Gothic" panose="020B0502020202020204" pitchFamily="34" charset="0"/>
            </a:endParaRPr>
          </a:p>
        </p:txBody>
      </p:sp>
      <p:sp>
        <p:nvSpPr>
          <p:cNvPr id="10" name="TextBox 9">
            <a:extLst>
              <a:ext uri="{FF2B5EF4-FFF2-40B4-BE49-F238E27FC236}">
                <a16:creationId xmlns:a16="http://schemas.microsoft.com/office/drawing/2014/main" id="{A4CB8684-CC0F-224B-A67A-371B7EBC417A}"/>
              </a:ext>
            </a:extLst>
          </p:cNvPr>
          <p:cNvSpPr txBox="1"/>
          <p:nvPr/>
        </p:nvSpPr>
        <p:spPr>
          <a:xfrm>
            <a:off x="1188718" y="1638933"/>
            <a:ext cx="3784707" cy="707886"/>
          </a:xfrm>
          <a:prstGeom prst="rect">
            <a:avLst/>
          </a:prstGeom>
          <a:noFill/>
        </p:spPr>
        <p:txBody>
          <a:bodyPr wrap="square" rtlCol="0">
            <a:spAutoFit/>
          </a:bodyPr>
          <a:lstStyle/>
          <a:p>
            <a:r>
              <a:rPr lang="en-GB" sz="2000" b="1" dirty="0">
                <a:solidFill>
                  <a:srgbClr val="FF9300"/>
                </a:solidFill>
                <a:latin typeface="Century Gothic" panose="020B0502020202020204" pitchFamily="34" charset="0"/>
              </a:rPr>
              <a:t>Describe</a:t>
            </a:r>
            <a:r>
              <a:rPr lang="en-GB" sz="2000" b="1" dirty="0">
                <a:solidFill>
                  <a:srgbClr val="FF40FF"/>
                </a:solidFill>
                <a:latin typeface="Century Gothic" panose="020B0502020202020204" pitchFamily="34" charset="0"/>
              </a:rPr>
              <a:t> </a:t>
            </a:r>
            <a:r>
              <a:rPr lang="en-GB" sz="2000" dirty="0">
                <a:latin typeface="Century Gothic" panose="020B0502020202020204" pitchFamily="34" charset="0"/>
              </a:rPr>
              <a:t>– What is the problem that exists here?</a:t>
            </a:r>
            <a:endParaRPr lang="en-US" sz="2000" dirty="0">
              <a:latin typeface="Century Gothic" panose="020B0502020202020204" pitchFamily="34" charset="0"/>
            </a:endParaRPr>
          </a:p>
        </p:txBody>
      </p:sp>
      <p:sp>
        <p:nvSpPr>
          <p:cNvPr id="11" name="TextBox 10">
            <a:extLst>
              <a:ext uri="{FF2B5EF4-FFF2-40B4-BE49-F238E27FC236}">
                <a16:creationId xmlns:a16="http://schemas.microsoft.com/office/drawing/2014/main" id="{0258E91B-C3A0-F147-8C33-E1975917A5A4}"/>
              </a:ext>
            </a:extLst>
          </p:cNvPr>
          <p:cNvSpPr txBox="1"/>
          <p:nvPr/>
        </p:nvSpPr>
        <p:spPr>
          <a:xfrm>
            <a:off x="1188719" y="2882942"/>
            <a:ext cx="3784707" cy="1015663"/>
          </a:xfrm>
          <a:prstGeom prst="rect">
            <a:avLst/>
          </a:prstGeom>
          <a:noFill/>
        </p:spPr>
        <p:txBody>
          <a:bodyPr wrap="square" rtlCol="0">
            <a:spAutoFit/>
          </a:bodyPr>
          <a:lstStyle/>
          <a:p>
            <a:r>
              <a:rPr lang="en-GB" sz="2000" b="1" dirty="0">
                <a:solidFill>
                  <a:srgbClr val="00B0F0"/>
                </a:solidFill>
                <a:latin typeface="Century Gothic" panose="020B0502020202020204" pitchFamily="34" charset="0"/>
              </a:rPr>
              <a:t>Explain</a:t>
            </a:r>
            <a:r>
              <a:rPr lang="en-GB" sz="2000" dirty="0">
                <a:latin typeface="Century Gothic" panose="020B0502020202020204" pitchFamily="34" charset="0"/>
              </a:rPr>
              <a:t> – Why do you think the problem has happened? What has </a:t>
            </a:r>
            <a:r>
              <a:rPr lang="en-GB" sz="2000" b="1" dirty="0">
                <a:latin typeface="Century Gothic" panose="020B0502020202020204" pitchFamily="34" charset="0"/>
              </a:rPr>
              <a:t>caused</a:t>
            </a:r>
            <a:r>
              <a:rPr lang="en-GB" sz="2000" dirty="0">
                <a:latin typeface="Century Gothic" panose="020B0502020202020204" pitchFamily="34" charset="0"/>
              </a:rPr>
              <a:t> it?</a:t>
            </a:r>
            <a:endParaRPr lang="en-US" sz="2000" dirty="0">
              <a:latin typeface="Century Gothic" panose="020B0502020202020204" pitchFamily="34" charset="0"/>
            </a:endParaRPr>
          </a:p>
        </p:txBody>
      </p:sp>
      <p:sp>
        <p:nvSpPr>
          <p:cNvPr id="12" name="TextBox 11">
            <a:extLst>
              <a:ext uri="{FF2B5EF4-FFF2-40B4-BE49-F238E27FC236}">
                <a16:creationId xmlns:a16="http://schemas.microsoft.com/office/drawing/2014/main" id="{94ED44FC-4E98-9A4D-A5AC-50C2955C98DF}"/>
              </a:ext>
            </a:extLst>
          </p:cNvPr>
          <p:cNvSpPr txBox="1"/>
          <p:nvPr/>
        </p:nvSpPr>
        <p:spPr>
          <a:xfrm>
            <a:off x="1188719" y="4086360"/>
            <a:ext cx="3784707" cy="1323439"/>
          </a:xfrm>
          <a:prstGeom prst="rect">
            <a:avLst/>
          </a:prstGeom>
          <a:noFill/>
        </p:spPr>
        <p:txBody>
          <a:bodyPr wrap="square" rtlCol="0">
            <a:spAutoFit/>
          </a:bodyPr>
          <a:lstStyle/>
          <a:p>
            <a:r>
              <a:rPr lang="en-GB" sz="2000" b="1" dirty="0">
                <a:solidFill>
                  <a:srgbClr val="00B050"/>
                </a:solidFill>
                <a:latin typeface="Century Gothic" panose="020B0502020202020204" pitchFamily="34" charset="0"/>
              </a:rPr>
              <a:t>Apply</a:t>
            </a:r>
            <a:r>
              <a:rPr lang="en-GB" sz="2000" dirty="0">
                <a:latin typeface="Century Gothic" panose="020B0502020202020204" pitchFamily="34" charset="0"/>
              </a:rPr>
              <a:t> – What are the possible solutions to the problem? Are some more </a:t>
            </a:r>
            <a:r>
              <a:rPr lang="en-GB" sz="2000" b="1" dirty="0">
                <a:latin typeface="Century Gothic" panose="020B0502020202020204" pitchFamily="34" charset="0"/>
              </a:rPr>
              <a:t>sustainable</a:t>
            </a:r>
            <a:r>
              <a:rPr lang="en-GB" sz="2000" dirty="0">
                <a:latin typeface="Century Gothic" panose="020B0502020202020204" pitchFamily="34" charset="0"/>
              </a:rPr>
              <a:t> than others? </a:t>
            </a:r>
            <a:endParaRPr lang="en-US" sz="2000" dirty="0">
              <a:latin typeface="Century Gothic" panose="020B0502020202020204" pitchFamily="34" charset="0"/>
            </a:endParaRPr>
          </a:p>
        </p:txBody>
      </p:sp>
      <p:sp>
        <p:nvSpPr>
          <p:cNvPr id="13" name="TextBox 12">
            <a:extLst>
              <a:ext uri="{FF2B5EF4-FFF2-40B4-BE49-F238E27FC236}">
                <a16:creationId xmlns:a16="http://schemas.microsoft.com/office/drawing/2014/main" id="{BF612036-423E-BC41-A583-0B680C107EF0}"/>
              </a:ext>
            </a:extLst>
          </p:cNvPr>
          <p:cNvSpPr txBox="1"/>
          <p:nvPr/>
        </p:nvSpPr>
        <p:spPr>
          <a:xfrm>
            <a:off x="1188719" y="5584107"/>
            <a:ext cx="3784707" cy="1015663"/>
          </a:xfrm>
          <a:prstGeom prst="rect">
            <a:avLst/>
          </a:prstGeom>
          <a:noFill/>
        </p:spPr>
        <p:txBody>
          <a:bodyPr wrap="square" rtlCol="0">
            <a:spAutoFit/>
          </a:bodyPr>
          <a:lstStyle/>
          <a:p>
            <a:r>
              <a:rPr lang="en-GB" sz="2000" b="1" dirty="0">
                <a:solidFill>
                  <a:srgbClr val="7030A0"/>
                </a:solidFill>
                <a:latin typeface="Century Gothic" panose="020B0502020202020204" pitchFamily="34" charset="0"/>
              </a:rPr>
              <a:t>Link</a:t>
            </a:r>
            <a:r>
              <a:rPr lang="en-GB" sz="2000" dirty="0">
                <a:latin typeface="Century Gothic" panose="020B0502020202020204" pitchFamily="34" charset="0"/>
              </a:rPr>
              <a:t> – Is this issue an example of </a:t>
            </a:r>
            <a:r>
              <a:rPr lang="en-GB" sz="2000" b="1" dirty="0">
                <a:latin typeface="Century Gothic" panose="020B0502020202020204" pitchFamily="34" charset="0"/>
              </a:rPr>
              <a:t>human</a:t>
            </a:r>
            <a:r>
              <a:rPr lang="en-GB" sz="2000" dirty="0">
                <a:latin typeface="Century Gothic" panose="020B0502020202020204" pitchFamily="34" charset="0"/>
              </a:rPr>
              <a:t> or </a:t>
            </a:r>
            <a:r>
              <a:rPr lang="en-GB" sz="2000" b="1" dirty="0">
                <a:latin typeface="Century Gothic" panose="020B0502020202020204" pitchFamily="34" charset="0"/>
              </a:rPr>
              <a:t>physical</a:t>
            </a:r>
            <a:r>
              <a:rPr lang="en-GB" sz="2000" dirty="0">
                <a:latin typeface="Century Gothic" panose="020B0502020202020204" pitchFamily="34" charset="0"/>
              </a:rPr>
              <a:t> geography?</a:t>
            </a:r>
            <a:endParaRPr lang="en-US" sz="2000" dirty="0">
              <a:latin typeface="Century Gothic" panose="020B0502020202020204" pitchFamily="34" charset="0"/>
            </a:endParaRPr>
          </a:p>
        </p:txBody>
      </p:sp>
      <p:pic>
        <p:nvPicPr>
          <p:cNvPr id="16" name="Picture 15">
            <a:extLst>
              <a:ext uri="{FF2B5EF4-FFF2-40B4-BE49-F238E27FC236}">
                <a16:creationId xmlns:a16="http://schemas.microsoft.com/office/drawing/2014/main" id="{A1F106CD-0DCC-DC41-BDA2-9CA7DE0078FE}"/>
              </a:ext>
            </a:extLst>
          </p:cNvPr>
          <p:cNvPicPr>
            <a:picLocks noChangeAspect="1"/>
          </p:cNvPicPr>
          <p:nvPr/>
        </p:nvPicPr>
        <p:blipFill>
          <a:blip r:embed="rId2"/>
          <a:stretch>
            <a:fillRect/>
          </a:stretch>
        </p:blipFill>
        <p:spPr>
          <a:xfrm>
            <a:off x="5235107" y="735420"/>
            <a:ext cx="6578600" cy="4940300"/>
          </a:xfrm>
          <a:prstGeom prst="rect">
            <a:avLst/>
          </a:prstGeom>
        </p:spPr>
      </p:pic>
    </p:spTree>
    <p:extLst>
      <p:ext uri="{BB962C8B-B14F-4D97-AF65-F5344CB8AC3E}">
        <p14:creationId xmlns:p14="http://schemas.microsoft.com/office/powerpoint/2010/main" val="3583125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BD7F0-46F9-4746-AB4D-78A10783DB16}"/>
              </a:ext>
            </a:extLst>
          </p:cNvPr>
          <p:cNvSpPr>
            <a:spLocks noGrp="1"/>
          </p:cNvSpPr>
          <p:nvPr>
            <p:ph type="title"/>
          </p:nvPr>
        </p:nvSpPr>
        <p:spPr>
          <a:xfrm>
            <a:off x="118881" y="-234112"/>
            <a:ext cx="6072057" cy="1325563"/>
          </a:xfrm>
        </p:spPr>
        <p:txBody>
          <a:bodyPr/>
          <a:lstStyle/>
          <a:p>
            <a:r>
              <a:rPr lang="en-US" dirty="0">
                <a:latin typeface="dearJoe 5 CASUAL PRO" panose="02000000000000000000" pitchFamily="2" charset="0"/>
              </a:rPr>
              <a:t>Enquiry questions: </a:t>
            </a:r>
          </a:p>
        </p:txBody>
      </p:sp>
      <p:pic>
        <p:nvPicPr>
          <p:cNvPr id="5" name="Content Placeholder 4">
            <a:hlinkClick r:id="rId2"/>
            <a:extLst>
              <a:ext uri="{FF2B5EF4-FFF2-40B4-BE49-F238E27FC236}">
                <a16:creationId xmlns:a16="http://schemas.microsoft.com/office/drawing/2014/main" id="{ED1C40D7-5548-0E4C-9979-9C841273A0FA}"/>
              </a:ext>
            </a:extLst>
          </p:cNvPr>
          <p:cNvPicPr>
            <a:picLocks noGrp="1" noChangeAspect="1"/>
          </p:cNvPicPr>
          <p:nvPr>
            <p:ph idx="1"/>
          </p:nvPr>
        </p:nvPicPr>
        <p:blipFill>
          <a:blip r:embed="rId3"/>
          <a:stretch>
            <a:fillRect/>
          </a:stretch>
        </p:blipFill>
        <p:spPr>
          <a:xfrm>
            <a:off x="6688011" y="3685526"/>
            <a:ext cx="5071980" cy="2843117"/>
          </a:xfrm>
        </p:spPr>
      </p:pic>
      <p:pic>
        <p:nvPicPr>
          <p:cNvPr id="7" name="Picture 6">
            <a:extLst>
              <a:ext uri="{FF2B5EF4-FFF2-40B4-BE49-F238E27FC236}">
                <a16:creationId xmlns:a16="http://schemas.microsoft.com/office/drawing/2014/main" id="{3C302BC9-1269-844D-A669-11587044C262}"/>
              </a:ext>
            </a:extLst>
          </p:cNvPr>
          <p:cNvPicPr>
            <a:picLocks noChangeAspect="1"/>
          </p:cNvPicPr>
          <p:nvPr/>
        </p:nvPicPr>
        <p:blipFill>
          <a:blip r:embed="rId4"/>
          <a:stretch>
            <a:fillRect/>
          </a:stretch>
        </p:blipFill>
        <p:spPr>
          <a:xfrm>
            <a:off x="6732161" y="262248"/>
            <a:ext cx="4621639" cy="3320401"/>
          </a:xfrm>
          <a:prstGeom prst="rect">
            <a:avLst/>
          </a:prstGeom>
        </p:spPr>
      </p:pic>
      <p:pic>
        <p:nvPicPr>
          <p:cNvPr id="9" name="Picture 8">
            <a:extLst>
              <a:ext uri="{FF2B5EF4-FFF2-40B4-BE49-F238E27FC236}">
                <a16:creationId xmlns:a16="http://schemas.microsoft.com/office/drawing/2014/main" id="{2E3E0095-59C7-9743-A405-B618D5F726C3}"/>
              </a:ext>
            </a:extLst>
          </p:cNvPr>
          <p:cNvPicPr>
            <a:picLocks noChangeAspect="1"/>
          </p:cNvPicPr>
          <p:nvPr/>
        </p:nvPicPr>
        <p:blipFill>
          <a:blip r:embed="rId5"/>
          <a:stretch>
            <a:fillRect/>
          </a:stretch>
        </p:blipFill>
        <p:spPr>
          <a:xfrm>
            <a:off x="118881" y="2641600"/>
            <a:ext cx="6527800" cy="4216400"/>
          </a:xfrm>
          <a:prstGeom prst="rect">
            <a:avLst/>
          </a:prstGeom>
        </p:spPr>
      </p:pic>
      <p:sp>
        <p:nvSpPr>
          <p:cNvPr id="10" name="TextBox 9">
            <a:extLst>
              <a:ext uri="{FF2B5EF4-FFF2-40B4-BE49-F238E27FC236}">
                <a16:creationId xmlns:a16="http://schemas.microsoft.com/office/drawing/2014/main" id="{1EEDE5FF-EE5C-E243-9D4A-C43B9E5489B0}"/>
              </a:ext>
            </a:extLst>
          </p:cNvPr>
          <p:cNvSpPr txBox="1"/>
          <p:nvPr/>
        </p:nvSpPr>
        <p:spPr>
          <a:xfrm>
            <a:off x="100650" y="655364"/>
            <a:ext cx="6546031" cy="1692771"/>
          </a:xfrm>
          <a:prstGeom prst="rect">
            <a:avLst/>
          </a:prstGeom>
          <a:noFill/>
        </p:spPr>
        <p:txBody>
          <a:bodyPr wrap="square" rtlCol="0">
            <a:spAutoFit/>
          </a:bodyPr>
          <a:lstStyle/>
          <a:p>
            <a:r>
              <a:rPr lang="en-US" sz="2800" dirty="0">
                <a:solidFill>
                  <a:srgbClr val="0070C0"/>
                </a:solidFill>
              </a:rPr>
              <a:t>What is the way of life for the Sherpas?</a:t>
            </a:r>
          </a:p>
          <a:p>
            <a:r>
              <a:rPr lang="en-US" sz="2800" dirty="0">
                <a:solidFill>
                  <a:srgbClr val="0070C0"/>
                </a:solidFill>
              </a:rPr>
              <a:t>How has tourism impacted them? </a:t>
            </a:r>
            <a:endParaRPr lang="en-US" sz="2400" dirty="0"/>
          </a:p>
          <a:p>
            <a:r>
              <a:rPr lang="en-US" sz="2400" dirty="0"/>
              <a:t>Use the videos and resources on the </a:t>
            </a:r>
            <a:r>
              <a:rPr lang="en-US" sz="2400" dirty="0" err="1"/>
              <a:t>weebly</a:t>
            </a:r>
            <a:r>
              <a:rPr lang="en-US" sz="2400" dirty="0"/>
              <a:t> to help you answer these questions.</a:t>
            </a:r>
          </a:p>
        </p:txBody>
      </p:sp>
    </p:spTree>
    <p:extLst>
      <p:ext uri="{BB962C8B-B14F-4D97-AF65-F5344CB8AC3E}">
        <p14:creationId xmlns:p14="http://schemas.microsoft.com/office/powerpoint/2010/main" val="871231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6167438" y="714356"/>
            <a:ext cx="4286280" cy="4357718"/>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solidFill>
                <a:schemeClr val="tx1"/>
              </a:solidFill>
            </a:endParaRPr>
          </a:p>
        </p:txBody>
      </p:sp>
      <p:sp>
        <p:nvSpPr>
          <p:cNvPr id="4" name="TextBox 3"/>
          <p:cNvSpPr txBox="1"/>
          <p:nvPr/>
        </p:nvSpPr>
        <p:spPr>
          <a:xfrm>
            <a:off x="1524000" y="142852"/>
            <a:ext cx="9144000" cy="707886"/>
          </a:xfrm>
          <a:prstGeom prst="rect">
            <a:avLst/>
          </a:prstGeom>
          <a:noFill/>
        </p:spPr>
        <p:txBody>
          <a:bodyPr wrap="square" rtlCol="0">
            <a:spAutoFit/>
          </a:bodyPr>
          <a:lstStyle/>
          <a:p>
            <a:pPr algn="ctr"/>
            <a:r>
              <a:rPr lang="en-GB" sz="4000" dirty="0">
                <a:latin typeface="Comic Sans MS" pitchFamily="66" charset="0"/>
              </a:rPr>
              <a:t>Life In The Mountains!</a:t>
            </a:r>
          </a:p>
        </p:txBody>
      </p:sp>
      <p:sp>
        <p:nvSpPr>
          <p:cNvPr id="5" name="Rounded Rectangle 4"/>
          <p:cNvSpPr/>
          <p:nvPr/>
        </p:nvSpPr>
        <p:spPr>
          <a:xfrm>
            <a:off x="1809720" y="714356"/>
            <a:ext cx="4286280" cy="4357718"/>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solidFill>
                <a:schemeClr val="tx1"/>
              </a:solidFill>
            </a:endParaRPr>
          </a:p>
        </p:txBody>
      </p:sp>
      <p:sp>
        <p:nvSpPr>
          <p:cNvPr id="6" name="TextBox 5"/>
          <p:cNvSpPr txBox="1"/>
          <p:nvPr/>
        </p:nvSpPr>
        <p:spPr>
          <a:xfrm>
            <a:off x="1809720" y="642919"/>
            <a:ext cx="4286280" cy="3816429"/>
          </a:xfrm>
          <a:prstGeom prst="rect">
            <a:avLst/>
          </a:prstGeom>
          <a:noFill/>
        </p:spPr>
        <p:txBody>
          <a:bodyPr wrap="square" rtlCol="0">
            <a:spAutoFit/>
          </a:bodyPr>
          <a:lstStyle/>
          <a:p>
            <a:pPr algn="ctr"/>
            <a:r>
              <a:rPr lang="en-GB" sz="1600" dirty="0"/>
              <a:t>What does ‘Sherpa’ translate as?</a:t>
            </a:r>
          </a:p>
          <a:p>
            <a:pPr algn="ctr"/>
            <a:endParaRPr lang="en-GB" sz="1600" dirty="0"/>
          </a:p>
          <a:p>
            <a:pPr algn="ctr"/>
            <a:endParaRPr lang="en-GB" sz="1600" dirty="0"/>
          </a:p>
          <a:p>
            <a:pPr algn="ctr"/>
            <a:r>
              <a:rPr lang="en-GB" sz="1600" dirty="0"/>
              <a:t>	Who where the first to move from Tibet to Nepal?</a:t>
            </a:r>
          </a:p>
          <a:p>
            <a:pPr algn="ctr"/>
            <a:endParaRPr lang="en-GB" sz="1600" dirty="0"/>
          </a:p>
          <a:p>
            <a:pPr algn="ctr"/>
            <a:endParaRPr lang="en-GB" sz="1600" dirty="0"/>
          </a:p>
          <a:p>
            <a:pPr algn="ctr"/>
            <a:r>
              <a:rPr lang="en-GB" sz="1600" dirty="0"/>
              <a:t>What was it that brought the Sherpa people to the attention of early European climbers?</a:t>
            </a:r>
          </a:p>
          <a:p>
            <a:pPr algn="ctr"/>
            <a:endParaRPr lang="en-GB" sz="1600" dirty="0"/>
          </a:p>
          <a:p>
            <a:pPr algn="ctr"/>
            <a:endParaRPr lang="en-GB" sz="1600" dirty="0"/>
          </a:p>
          <a:p>
            <a:pPr algn="ctr"/>
            <a:endParaRPr lang="en-GB" sz="1600" dirty="0"/>
          </a:p>
          <a:p>
            <a:pPr algn="ctr"/>
            <a:r>
              <a:rPr lang="en-GB" sz="1600" dirty="0"/>
              <a:t>Approximately, how many Sherpa's live in </a:t>
            </a:r>
          </a:p>
          <a:p>
            <a:pPr algn="ctr"/>
            <a:r>
              <a:rPr lang="en-GB" sz="1600" dirty="0"/>
              <a:t>Nepal today?</a:t>
            </a:r>
          </a:p>
          <a:p>
            <a:pPr algn="ctr"/>
            <a:endParaRPr lang="en-GB" dirty="0"/>
          </a:p>
        </p:txBody>
      </p:sp>
      <p:sp>
        <p:nvSpPr>
          <p:cNvPr id="7" name="TextBox 6"/>
          <p:cNvSpPr txBox="1"/>
          <p:nvPr/>
        </p:nvSpPr>
        <p:spPr>
          <a:xfrm>
            <a:off x="6096000" y="642918"/>
            <a:ext cx="4357718" cy="3785652"/>
          </a:xfrm>
          <a:prstGeom prst="rect">
            <a:avLst/>
          </a:prstGeom>
          <a:noFill/>
        </p:spPr>
        <p:txBody>
          <a:bodyPr wrap="square" rtlCol="0">
            <a:spAutoFit/>
          </a:bodyPr>
          <a:lstStyle/>
          <a:p>
            <a:pPr algn="ctr"/>
            <a:r>
              <a:rPr lang="en-GB" sz="1600" dirty="0"/>
              <a:t>Where do most Sherpa's live today?</a:t>
            </a:r>
          </a:p>
          <a:p>
            <a:pPr algn="ctr"/>
            <a:endParaRPr lang="en-GB" sz="1600" dirty="0"/>
          </a:p>
          <a:p>
            <a:pPr algn="ctr"/>
            <a:endParaRPr lang="en-GB" sz="1600" dirty="0"/>
          </a:p>
          <a:p>
            <a:pPr algn="ctr"/>
            <a:r>
              <a:rPr lang="en-GB" sz="1600" dirty="0"/>
              <a:t>Why do you think they grow their crops on the lower plans while they live in the higher grounds?</a:t>
            </a:r>
          </a:p>
          <a:p>
            <a:pPr algn="ctr"/>
            <a:endParaRPr lang="en-GB" sz="1600" dirty="0"/>
          </a:p>
          <a:p>
            <a:pPr algn="ctr"/>
            <a:endParaRPr lang="en-GB" sz="1600" dirty="0"/>
          </a:p>
          <a:p>
            <a:pPr algn="ctr"/>
            <a:endParaRPr lang="en-GB" sz="1600" dirty="0"/>
          </a:p>
          <a:p>
            <a:pPr algn="ctr"/>
            <a:endParaRPr lang="en-GB" sz="1600" dirty="0"/>
          </a:p>
          <a:p>
            <a:pPr algn="ctr"/>
            <a:r>
              <a:rPr lang="en-GB" sz="1600" dirty="0"/>
              <a:t>Describe how Sherpa's divide their work</a:t>
            </a:r>
          </a:p>
          <a:p>
            <a:pPr algn="ctr"/>
            <a:endParaRPr lang="en-GB" sz="1600" dirty="0"/>
          </a:p>
          <a:p>
            <a:pPr algn="ctr"/>
            <a:endParaRPr lang="en-GB" sz="1600" dirty="0"/>
          </a:p>
          <a:p>
            <a:pPr algn="ctr"/>
            <a:endParaRPr lang="en-GB" sz="1600" dirty="0"/>
          </a:p>
          <a:p>
            <a:pPr algn="ctr"/>
            <a:endParaRPr lang="en-GB" sz="1600" dirty="0"/>
          </a:p>
          <a:p>
            <a:pPr algn="ctr"/>
            <a:r>
              <a:rPr lang="en-GB" sz="1600" dirty="0"/>
              <a:t>Who was Tangzing Norgay? (left)</a:t>
            </a:r>
          </a:p>
        </p:txBody>
      </p:sp>
      <p:sp>
        <p:nvSpPr>
          <p:cNvPr id="9" name="Rounded Rectangle 8"/>
          <p:cNvSpPr/>
          <p:nvPr/>
        </p:nvSpPr>
        <p:spPr>
          <a:xfrm>
            <a:off x="1666844" y="5143512"/>
            <a:ext cx="8786874" cy="15716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10" name="TextBox 9"/>
          <p:cNvSpPr txBox="1"/>
          <p:nvPr/>
        </p:nvSpPr>
        <p:spPr>
          <a:xfrm>
            <a:off x="4381488" y="5072075"/>
            <a:ext cx="6286512" cy="1323439"/>
          </a:xfrm>
          <a:prstGeom prst="rect">
            <a:avLst/>
          </a:prstGeom>
          <a:noFill/>
        </p:spPr>
        <p:txBody>
          <a:bodyPr wrap="square" rtlCol="0">
            <a:spAutoFit/>
          </a:bodyPr>
          <a:lstStyle/>
          <a:p>
            <a:pPr algn="ctr"/>
            <a:r>
              <a:rPr lang="en-GB" sz="1600" dirty="0"/>
              <a:t>What has brought wealth to the Everest region of poor Nepal?</a:t>
            </a:r>
          </a:p>
          <a:p>
            <a:pPr algn="ctr"/>
            <a:endParaRPr lang="en-GB" sz="1600" dirty="0"/>
          </a:p>
          <a:p>
            <a:pPr algn="ctr"/>
            <a:r>
              <a:rPr lang="en-GB" sz="1600" dirty="0"/>
              <a:t>What did Sherpa's traditionally work as?</a:t>
            </a:r>
          </a:p>
          <a:p>
            <a:pPr algn="ctr"/>
            <a:endParaRPr lang="en-GB" sz="1600" dirty="0"/>
          </a:p>
          <a:p>
            <a:pPr algn="ctr"/>
            <a:r>
              <a:rPr lang="en-GB" sz="1600" dirty="0"/>
              <a:t>How is Everest regarded in Sherpa homes today?</a:t>
            </a:r>
          </a:p>
        </p:txBody>
      </p:sp>
      <p:pic>
        <p:nvPicPr>
          <p:cNvPr id="12290" name="Picture 2" descr="See full size image">
            <a:hlinkClick r:id="rId2"/>
          </p:cNvPr>
          <p:cNvPicPr>
            <a:picLocks noChangeAspect="1" noChangeArrowheads="1"/>
          </p:cNvPicPr>
          <p:nvPr/>
        </p:nvPicPr>
        <p:blipFill>
          <a:blip r:embed="rId3" cstate="print"/>
          <a:srcRect/>
          <a:stretch>
            <a:fillRect/>
          </a:stretch>
        </p:blipFill>
        <p:spPr bwMode="auto">
          <a:xfrm>
            <a:off x="5667372" y="3446244"/>
            <a:ext cx="1214446" cy="1675098"/>
          </a:xfrm>
          <a:prstGeom prst="rect">
            <a:avLst/>
          </a:prstGeom>
          <a:noFill/>
        </p:spPr>
      </p:pic>
      <p:pic>
        <p:nvPicPr>
          <p:cNvPr id="12292" name="Picture 4" descr="http://manspeak.files.wordpress.com/2009/03/climbing-mount-everest-5.jpg"/>
          <p:cNvPicPr>
            <a:picLocks noChangeAspect="1" noChangeArrowheads="1"/>
          </p:cNvPicPr>
          <p:nvPr/>
        </p:nvPicPr>
        <p:blipFill>
          <a:blip r:embed="rId4" cstate="print"/>
          <a:srcRect/>
          <a:stretch>
            <a:fillRect/>
          </a:stretch>
        </p:blipFill>
        <p:spPr bwMode="auto">
          <a:xfrm>
            <a:off x="1595407" y="4998136"/>
            <a:ext cx="2827589" cy="1788451"/>
          </a:xfrm>
          <a:prstGeom prst="rect">
            <a:avLst/>
          </a:prstGeom>
          <a:noFill/>
        </p:spPr>
      </p:pic>
      <p:pic>
        <p:nvPicPr>
          <p:cNvPr id="12294" name="Picture 6" descr="http://s3.images.com/huge.74.370002.JPG"/>
          <p:cNvPicPr>
            <a:picLocks noChangeAspect="1" noChangeArrowheads="1"/>
          </p:cNvPicPr>
          <p:nvPr/>
        </p:nvPicPr>
        <p:blipFill>
          <a:blip r:embed="rId5" cstate="print"/>
          <a:srcRect/>
          <a:stretch>
            <a:fillRect/>
          </a:stretch>
        </p:blipFill>
        <p:spPr bwMode="auto">
          <a:xfrm>
            <a:off x="1587501" y="863608"/>
            <a:ext cx="1053942" cy="1565261"/>
          </a:xfrm>
          <a:prstGeom prst="rect">
            <a:avLst/>
          </a:prstGeom>
          <a:noFill/>
        </p:spPr>
      </p:pic>
    </p:spTree>
    <p:extLst>
      <p:ext uri="{BB962C8B-B14F-4D97-AF65-F5344CB8AC3E}">
        <p14:creationId xmlns:p14="http://schemas.microsoft.com/office/powerpoint/2010/main" val="1173627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6167438" y="714356"/>
            <a:ext cx="4286280" cy="4357718"/>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solidFill>
                <a:schemeClr val="tx1"/>
              </a:solidFill>
            </a:endParaRPr>
          </a:p>
        </p:txBody>
      </p:sp>
      <p:sp>
        <p:nvSpPr>
          <p:cNvPr id="4" name="TextBox 3"/>
          <p:cNvSpPr txBox="1"/>
          <p:nvPr/>
        </p:nvSpPr>
        <p:spPr>
          <a:xfrm>
            <a:off x="1524000" y="-24"/>
            <a:ext cx="9144000" cy="707886"/>
          </a:xfrm>
          <a:prstGeom prst="rect">
            <a:avLst/>
          </a:prstGeom>
          <a:noFill/>
        </p:spPr>
        <p:txBody>
          <a:bodyPr wrap="square" rtlCol="0">
            <a:spAutoFit/>
          </a:bodyPr>
          <a:lstStyle/>
          <a:p>
            <a:pPr algn="ctr"/>
            <a:r>
              <a:rPr lang="en-GB" sz="4000" dirty="0">
                <a:latin typeface="Comic Sans MS" pitchFamily="66" charset="0"/>
              </a:rPr>
              <a:t>Life In The Mountains!</a:t>
            </a:r>
          </a:p>
        </p:txBody>
      </p:sp>
      <p:sp>
        <p:nvSpPr>
          <p:cNvPr id="5" name="Rounded Rectangle 4"/>
          <p:cNvSpPr/>
          <p:nvPr/>
        </p:nvSpPr>
        <p:spPr>
          <a:xfrm>
            <a:off x="1809720" y="714356"/>
            <a:ext cx="4286280" cy="4357718"/>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solidFill>
                <a:schemeClr val="tx1"/>
              </a:solidFill>
            </a:endParaRPr>
          </a:p>
        </p:txBody>
      </p:sp>
      <p:sp>
        <p:nvSpPr>
          <p:cNvPr id="6" name="TextBox 5"/>
          <p:cNvSpPr txBox="1"/>
          <p:nvPr/>
        </p:nvSpPr>
        <p:spPr>
          <a:xfrm>
            <a:off x="1524000" y="642919"/>
            <a:ext cx="4714876" cy="4524315"/>
          </a:xfrm>
          <a:prstGeom prst="rect">
            <a:avLst/>
          </a:prstGeom>
          <a:noFill/>
        </p:spPr>
        <p:txBody>
          <a:bodyPr wrap="square" rtlCol="0">
            <a:spAutoFit/>
          </a:bodyPr>
          <a:lstStyle/>
          <a:p>
            <a:pPr algn="ctr"/>
            <a:r>
              <a:rPr lang="en-GB" sz="1600" dirty="0"/>
              <a:t>Explain the Sherpa religion:</a:t>
            </a:r>
          </a:p>
          <a:p>
            <a:pPr algn="ctr"/>
            <a:endParaRPr lang="en-GB" sz="1600" dirty="0"/>
          </a:p>
          <a:p>
            <a:pPr algn="ctr"/>
            <a:endParaRPr lang="en-GB" sz="1600" dirty="0"/>
          </a:p>
          <a:p>
            <a:pPr algn="ctr"/>
            <a:r>
              <a:rPr lang="en-GB" sz="1600" dirty="0"/>
              <a:t>               Why was climbing the mountains once thought to be blasphemous?</a:t>
            </a:r>
          </a:p>
          <a:p>
            <a:pPr algn="ctr"/>
            <a:endParaRPr lang="en-GB" sz="1600" dirty="0"/>
          </a:p>
          <a:p>
            <a:pPr algn="ctr"/>
            <a:r>
              <a:rPr lang="en-GB" sz="1600" dirty="0"/>
              <a:t>What does </a:t>
            </a:r>
            <a:r>
              <a:rPr lang="en-GB" sz="1600" i="1" dirty="0"/>
              <a:t>Chomolungma</a:t>
            </a:r>
            <a:r>
              <a:rPr lang="en-GB" sz="1600" dirty="0"/>
              <a:t> mean?</a:t>
            </a:r>
          </a:p>
          <a:p>
            <a:pPr algn="ctr"/>
            <a:endParaRPr lang="en-GB" sz="1600" dirty="0"/>
          </a:p>
          <a:p>
            <a:pPr algn="ctr"/>
            <a:r>
              <a:rPr lang="en-GB" sz="1600" dirty="0"/>
              <a:t>               What is a Puja ceremony? When does it take place?</a:t>
            </a:r>
          </a:p>
          <a:p>
            <a:pPr algn="ctr"/>
            <a:endParaRPr lang="en-GB" sz="1600" dirty="0"/>
          </a:p>
          <a:p>
            <a:pPr algn="ctr"/>
            <a:endParaRPr lang="en-GB" sz="1600" dirty="0"/>
          </a:p>
          <a:p>
            <a:pPr algn="ctr"/>
            <a:r>
              <a:rPr lang="en-GB" sz="1600" dirty="0"/>
              <a:t>              What are prayer flags? How do they ‘work’?</a:t>
            </a:r>
          </a:p>
          <a:p>
            <a:pPr algn="ctr"/>
            <a:endParaRPr lang="en-GB" sz="1600" dirty="0"/>
          </a:p>
          <a:p>
            <a:pPr algn="ctr"/>
            <a:endParaRPr lang="en-GB" sz="1600" dirty="0"/>
          </a:p>
          <a:p>
            <a:pPr algn="ctr"/>
            <a:r>
              <a:rPr lang="en-GB" sz="1600" dirty="0"/>
              <a:t>How have Sherpa's used their fame to benefit themselves?</a:t>
            </a:r>
          </a:p>
          <a:p>
            <a:pPr algn="ctr"/>
            <a:endParaRPr lang="en-GB" sz="1600" dirty="0"/>
          </a:p>
        </p:txBody>
      </p:sp>
      <p:sp>
        <p:nvSpPr>
          <p:cNvPr id="7" name="TextBox 6"/>
          <p:cNvSpPr txBox="1"/>
          <p:nvPr/>
        </p:nvSpPr>
        <p:spPr>
          <a:xfrm>
            <a:off x="6238876" y="642919"/>
            <a:ext cx="4143404" cy="4031873"/>
          </a:xfrm>
          <a:prstGeom prst="rect">
            <a:avLst/>
          </a:prstGeom>
          <a:noFill/>
        </p:spPr>
        <p:txBody>
          <a:bodyPr wrap="square" rtlCol="0">
            <a:spAutoFit/>
          </a:bodyPr>
          <a:lstStyle/>
          <a:p>
            <a:pPr algn="ctr"/>
            <a:r>
              <a:rPr lang="en-GB" sz="1600" dirty="0"/>
              <a:t>What is the Sherpa's basic garment called?</a:t>
            </a:r>
          </a:p>
          <a:p>
            <a:pPr algn="ctr"/>
            <a:endParaRPr lang="en-GB" sz="1600" dirty="0"/>
          </a:p>
          <a:p>
            <a:pPr algn="ctr"/>
            <a:r>
              <a:rPr lang="en-GB" sz="1600" dirty="0"/>
              <a:t>What does it look like? (Draw and/or describe)</a:t>
            </a:r>
          </a:p>
          <a:p>
            <a:pPr algn="ctr"/>
            <a:endParaRPr lang="en-GB" sz="1600" dirty="0"/>
          </a:p>
          <a:p>
            <a:pPr algn="ctr"/>
            <a:endParaRPr lang="en-GB" sz="1600" dirty="0"/>
          </a:p>
          <a:p>
            <a:pPr algn="ctr"/>
            <a:endParaRPr lang="en-GB" sz="1600" dirty="0"/>
          </a:p>
          <a:p>
            <a:pPr algn="ctr"/>
            <a:endParaRPr lang="en-GB" sz="1600" dirty="0"/>
          </a:p>
          <a:p>
            <a:pPr algn="ctr"/>
            <a:endParaRPr lang="en-GB" sz="1600" dirty="0"/>
          </a:p>
          <a:p>
            <a:pPr algn="ctr"/>
            <a:r>
              <a:rPr lang="en-GB" sz="1600" dirty="0"/>
              <a:t>How has Sherpa's housing changed?</a:t>
            </a:r>
          </a:p>
          <a:p>
            <a:pPr algn="ctr"/>
            <a:endParaRPr lang="en-GB" sz="1600" dirty="0"/>
          </a:p>
          <a:p>
            <a:pPr algn="ctr"/>
            <a:endParaRPr lang="en-GB" sz="1600" dirty="0"/>
          </a:p>
          <a:p>
            <a:pPr algn="ctr"/>
            <a:endParaRPr lang="en-GB" sz="1600" dirty="0"/>
          </a:p>
          <a:p>
            <a:pPr algn="ctr"/>
            <a:r>
              <a:rPr lang="en-GB" sz="1600" dirty="0"/>
              <a:t>What are the main stables of the Sherpa's diet?</a:t>
            </a:r>
          </a:p>
          <a:p>
            <a:pPr algn="ctr"/>
            <a:endParaRPr lang="en-GB" sz="1600" dirty="0"/>
          </a:p>
          <a:p>
            <a:pPr algn="ctr"/>
            <a:endParaRPr lang="en-GB" sz="1600" dirty="0"/>
          </a:p>
          <a:p>
            <a:pPr algn="ctr"/>
            <a:r>
              <a:rPr lang="en-GB" sz="1600" dirty="0"/>
              <a:t>Do Sherpa's eat meat?</a:t>
            </a:r>
          </a:p>
        </p:txBody>
      </p:sp>
      <p:sp>
        <p:nvSpPr>
          <p:cNvPr id="9" name="Rounded Rectangle 8"/>
          <p:cNvSpPr/>
          <p:nvPr/>
        </p:nvSpPr>
        <p:spPr>
          <a:xfrm>
            <a:off x="1666844" y="5143512"/>
            <a:ext cx="8786874" cy="1571636"/>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10" name="TextBox 9"/>
          <p:cNvSpPr txBox="1"/>
          <p:nvPr/>
        </p:nvSpPr>
        <p:spPr>
          <a:xfrm>
            <a:off x="1524000" y="5143513"/>
            <a:ext cx="9144000" cy="1323439"/>
          </a:xfrm>
          <a:prstGeom prst="rect">
            <a:avLst/>
          </a:prstGeom>
          <a:noFill/>
        </p:spPr>
        <p:txBody>
          <a:bodyPr wrap="square" rtlCol="0">
            <a:spAutoFit/>
          </a:bodyPr>
          <a:lstStyle/>
          <a:p>
            <a:pPr algn="ctr"/>
            <a:r>
              <a:rPr lang="en-GB" sz="1600" dirty="0"/>
              <a:t>What is unusual about the Sherpa language?</a:t>
            </a:r>
          </a:p>
          <a:p>
            <a:pPr algn="ctr"/>
            <a:endParaRPr lang="en-GB" sz="1600" dirty="0"/>
          </a:p>
          <a:p>
            <a:pPr algn="ctr"/>
            <a:r>
              <a:rPr lang="en-GB" sz="1600" dirty="0"/>
              <a:t>Where did the language originate?</a:t>
            </a:r>
          </a:p>
          <a:p>
            <a:pPr algn="ctr"/>
            <a:endParaRPr lang="en-GB" sz="1600" dirty="0"/>
          </a:p>
          <a:p>
            <a:pPr algn="ctr"/>
            <a:r>
              <a:rPr lang="en-GB" sz="1600" dirty="0"/>
              <a:t>How has the language been influences?</a:t>
            </a:r>
          </a:p>
        </p:txBody>
      </p:sp>
      <p:sp>
        <p:nvSpPr>
          <p:cNvPr id="11" name="TextBox 10"/>
          <p:cNvSpPr txBox="1"/>
          <p:nvPr/>
        </p:nvSpPr>
        <p:spPr>
          <a:xfrm>
            <a:off x="1595406" y="5000637"/>
            <a:ext cx="2000264" cy="646331"/>
          </a:xfrm>
          <a:prstGeom prst="rect">
            <a:avLst/>
          </a:prstGeom>
          <a:solidFill>
            <a:schemeClr val="bg1"/>
          </a:solidFill>
        </p:spPr>
        <p:txBody>
          <a:bodyPr wrap="square" rtlCol="0">
            <a:spAutoFit/>
          </a:bodyPr>
          <a:lstStyle/>
          <a:p>
            <a:r>
              <a:rPr lang="en-GB" dirty="0">
                <a:latin typeface="Blackadder ITC" pitchFamily="82" charset="0"/>
              </a:rPr>
              <a:t>Namaste! – Greetings!</a:t>
            </a:r>
          </a:p>
        </p:txBody>
      </p:sp>
      <p:pic>
        <p:nvPicPr>
          <p:cNvPr id="1026" name="Picture 2" descr="http://www.aworldofgood.com/Tibetan%20Prayer%20Flags.%20strand%2025%20$10%20retail.JPG"/>
          <p:cNvPicPr>
            <a:picLocks noChangeAspect="1" noChangeArrowheads="1"/>
          </p:cNvPicPr>
          <p:nvPr/>
        </p:nvPicPr>
        <p:blipFill>
          <a:blip r:embed="rId2" cstate="print"/>
          <a:srcRect l="3769" t="60153" r="3373" b="16140"/>
          <a:stretch>
            <a:fillRect/>
          </a:stretch>
        </p:blipFill>
        <p:spPr bwMode="auto">
          <a:xfrm rot="5400000">
            <a:off x="130926" y="1857364"/>
            <a:ext cx="3714776" cy="785818"/>
          </a:xfrm>
          <a:prstGeom prst="rect">
            <a:avLst/>
          </a:prstGeom>
          <a:noFill/>
        </p:spPr>
      </p:pic>
    </p:spTree>
    <p:extLst>
      <p:ext uri="{BB962C8B-B14F-4D97-AF65-F5344CB8AC3E}">
        <p14:creationId xmlns:p14="http://schemas.microsoft.com/office/powerpoint/2010/main" val="411808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2133600" y="1752601"/>
            <a:ext cx="7924800" cy="1470025"/>
          </a:xfrm>
          <a:prstGeom prst="rect">
            <a:avLst/>
          </a:prstGeom>
        </p:spPr>
        <p:txBody>
          <a:bodyPr/>
          <a:lstStyle/>
          <a:p>
            <a:pPr algn="ctr">
              <a:defRPr/>
            </a:pPr>
            <a:r>
              <a:rPr lang="en-GB" sz="9600" dirty="0">
                <a:solidFill>
                  <a:srgbClr val="FFFFFF"/>
                </a:solidFill>
                <a:effectLst>
                  <a:glow rad="101600">
                    <a:schemeClr val="tx2"/>
                  </a:glow>
                </a:effectLst>
                <a:latin typeface="+mj-lt"/>
                <a:ea typeface="+mj-ea"/>
                <a:cs typeface="+mj-cs"/>
              </a:rPr>
              <a:t>9,000 kg</a:t>
            </a:r>
          </a:p>
          <a:p>
            <a:pPr algn="ctr">
              <a:defRPr/>
            </a:pPr>
            <a:r>
              <a:rPr lang="en-GB" sz="4000" dirty="0">
                <a:solidFill>
                  <a:srgbClr val="FFFFFF"/>
                </a:solidFill>
                <a:effectLst>
                  <a:glow rad="101600">
                    <a:schemeClr val="tx2"/>
                  </a:glow>
                </a:effectLst>
                <a:latin typeface="+mj-lt"/>
                <a:ea typeface="+mj-ea"/>
                <a:cs typeface="+mj-cs"/>
              </a:rPr>
              <a:t>(Roughly the weight of a fully grown elephant)</a:t>
            </a:r>
          </a:p>
        </p:txBody>
      </p:sp>
      <p:pic>
        <p:nvPicPr>
          <p:cNvPr id="14338" name="Picture 2" descr="http://i.treehugger.com/images/2007/10/24/S0004984.jpg"/>
          <p:cNvPicPr>
            <a:picLocks noChangeAspect="1" noChangeArrowheads="1"/>
          </p:cNvPicPr>
          <p:nvPr/>
        </p:nvPicPr>
        <p:blipFill>
          <a:blip r:embed="rId2"/>
          <a:srcRect/>
          <a:stretch>
            <a:fillRect/>
          </a:stretch>
        </p:blipFill>
        <p:spPr bwMode="auto">
          <a:xfrm>
            <a:off x="1738314" y="4578350"/>
            <a:ext cx="3214687" cy="2122488"/>
          </a:xfrm>
          <a:prstGeom prst="rect">
            <a:avLst/>
          </a:prstGeom>
          <a:noFill/>
          <a:ln w="28575">
            <a:solidFill>
              <a:schemeClr val="tx1"/>
            </a:solidFill>
            <a:miter lim="800000"/>
            <a:headEnd/>
            <a:tailEnd/>
          </a:ln>
        </p:spPr>
      </p:pic>
      <p:pic>
        <p:nvPicPr>
          <p:cNvPr id="14342" name="Picture 6" descr="http://www.vagabondish.com/wp-content/uploads/2007/06/mount-everest-trash.jpg"/>
          <p:cNvPicPr>
            <a:picLocks noChangeAspect="1" noChangeArrowheads="1"/>
          </p:cNvPicPr>
          <p:nvPr/>
        </p:nvPicPr>
        <p:blipFill>
          <a:blip r:embed="rId3"/>
          <a:srcRect/>
          <a:stretch>
            <a:fillRect/>
          </a:stretch>
        </p:blipFill>
        <p:spPr bwMode="auto">
          <a:xfrm>
            <a:off x="7381876" y="4540251"/>
            <a:ext cx="3071813" cy="2151063"/>
          </a:xfrm>
          <a:prstGeom prst="rect">
            <a:avLst/>
          </a:prstGeom>
          <a:noFill/>
          <a:ln w="28575">
            <a:solidFill>
              <a:schemeClr val="tx1"/>
            </a:solidFill>
            <a:miter lim="800000"/>
            <a:headEnd/>
            <a:tailEnd/>
          </a:ln>
        </p:spPr>
      </p:pic>
    </p:spTree>
    <p:extLst>
      <p:ext uri="{BB962C8B-B14F-4D97-AF65-F5344CB8AC3E}">
        <p14:creationId xmlns:p14="http://schemas.microsoft.com/office/powerpoint/2010/main" val="296849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dissolve">
                                      <p:cBhvr>
                                        <p:cTn id="7" dur="500"/>
                                        <p:tgtEl>
                                          <p:spTgt spid="14338"/>
                                        </p:tgtEl>
                                      </p:cBhvr>
                                    </p:animEffect>
                                  </p:childTnLst>
                                </p:cTn>
                              </p:par>
                              <p:par>
                                <p:cTn id="8" presetID="9" presetClass="entr" presetSubtype="0" fill="hold" nodeType="withEffect">
                                  <p:stCondLst>
                                    <p:cond delay="0"/>
                                  </p:stCondLst>
                                  <p:childTnLst>
                                    <p:set>
                                      <p:cBhvr>
                                        <p:cTn id="9" dur="1" fill="hold">
                                          <p:stCondLst>
                                            <p:cond delay="0"/>
                                          </p:stCondLst>
                                        </p:cTn>
                                        <p:tgtEl>
                                          <p:spTgt spid="14342"/>
                                        </p:tgtEl>
                                        <p:attrNameLst>
                                          <p:attrName>style.visibility</p:attrName>
                                        </p:attrNameLst>
                                      </p:cBhvr>
                                      <p:to>
                                        <p:strVal val="visible"/>
                                      </p:to>
                                    </p:set>
                                    <p:animEffect transition="in" filter="dissolve">
                                      <p:cBhvr>
                                        <p:cTn id="10" dur="5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fontScale="90000"/>
          </a:bodyPr>
          <a:lstStyle/>
          <a:p>
            <a:pPr>
              <a:defRPr/>
            </a:pPr>
            <a:r>
              <a:rPr lang="en-GB" dirty="0"/>
              <a:t>Foreign visitors have unavoidably had some impact on the Sherpa peoples way of life</a:t>
            </a:r>
          </a:p>
        </p:txBody>
      </p:sp>
      <p:sp>
        <p:nvSpPr>
          <p:cNvPr id="6" name="Subtitle 5"/>
          <p:cNvSpPr>
            <a:spLocks noGrp="1"/>
          </p:cNvSpPr>
          <p:nvPr>
            <p:ph type="subTitle" idx="1"/>
          </p:nvPr>
        </p:nvSpPr>
        <p:spPr>
          <a:xfrm>
            <a:off x="2895600" y="3505201"/>
            <a:ext cx="6400800" cy="995363"/>
          </a:xfrm>
        </p:spPr>
        <p:txBody>
          <a:bodyPr rtlCol="0"/>
          <a:lstStyle/>
          <a:p>
            <a:pPr>
              <a:defRPr/>
            </a:pPr>
            <a:r>
              <a:rPr lang="en-GB" dirty="0">
                <a:solidFill>
                  <a:schemeClr val="tx2">
                    <a:lumMod val="75000"/>
                  </a:schemeClr>
                </a:solidFill>
              </a:rPr>
              <a:t>In your opinion, has this had a negative or positive impact on their culture?</a:t>
            </a:r>
          </a:p>
        </p:txBody>
      </p:sp>
      <p:sp>
        <p:nvSpPr>
          <p:cNvPr id="7" name="Subtitle 5"/>
          <p:cNvSpPr txBox="1">
            <a:spLocks/>
          </p:cNvSpPr>
          <p:nvPr/>
        </p:nvSpPr>
        <p:spPr>
          <a:xfrm>
            <a:off x="2909888" y="4857750"/>
            <a:ext cx="6400800" cy="1714500"/>
          </a:xfrm>
          <a:prstGeom prst="rect">
            <a:avLst/>
          </a:prstGeom>
        </p:spPr>
        <p:txBody>
          <a:bodyPr>
            <a:normAutofit fontScale="92500"/>
          </a:bodyPr>
          <a:lstStyle/>
          <a:p>
            <a:pPr algn="ctr">
              <a:spcBef>
                <a:spcPct val="20000"/>
              </a:spcBef>
              <a:buClr>
                <a:schemeClr val="tx2"/>
              </a:buClr>
              <a:buSzPct val="70000"/>
              <a:defRPr/>
            </a:pPr>
            <a:r>
              <a:rPr lang="en-GB" sz="2800" dirty="0">
                <a:solidFill>
                  <a:schemeClr val="tx2">
                    <a:lumMod val="75000"/>
                  </a:schemeClr>
                </a:solidFill>
              </a:rPr>
              <a:t>Under the title </a:t>
            </a:r>
            <a:r>
              <a:rPr lang="en-GB" sz="2800" i="1" u="sng" dirty="0">
                <a:solidFill>
                  <a:schemeClr val="tx2">
                    <a:lumMod val="75000"/>
                  </a:schemeClr>
                </a:solidFill>
              </a:rPr>
              <a:t>Life In The Mountains</a:t>
            </a:r>
            <a:r>
              <a:rPr lang="en-GB" sz="2800" dirty="0">
                <a:solidFill>
                  <a:schemeClr val="tx2">
                    <a:lumMod val="75000"/>
                  </a:schemeClr>
                </a:solidFill>
              </a:rPr>
              <a:t> select three impacts foreign visitors have had on the Sherpa culture and explain why you think it is an positive or negative impact</a:t>
            </a:r>
          </a:p>
        </p:txBody>
      </p:sp>
    </p:spTree>
    <p:extLst>
      <p:ext uri="{BB962C8B-B14F-4D97-AF65-F5344CB8AC3E}">
        <p14:creationId xmlns:p14="http://schemas.microsoft.com/office/powerpoint/2010/main" val="166972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9921B-CE0C-A141-8B21-C75E0B334131}"/>
              </a:ext>
            </a:extLst>
          </p:cNvPr>
          <p:cNvSpPr>
            <a:spLocks noGrp="1"/>
          </p:cNvSpPr>
          <p:nvPr>
            <p:ph type="title"/>
          </p:nvPr>
        </p:nvSpPr>
        <p:spPr>
          <a:xfrm>
            <a:off x="508416" y="62561"/>
            <a:ext cx="10515600" cy="1325563"/>
          </a:xfrm>
          <a:solidFill>
            <a:srgbClr val="FFFF00"/>
          </a:solidFill>
        </p:spPr>
        <p:txBody>
          <a:bodyPr/>
          <a:lstStyle/>
          <a:p>
            <a:r>
              <a:rPr lang="en-US" b="1" u="sng" dirty="0">
                <a:latin typeface="KBSticktoIt Medium" panose="02000603000000000000" pitchFamily="2" charset="0"/>
                <a:ea typeface="KBSticktoIt Medium" panose="02000603000000000000" pitchFamily="2" charset="0"/>
              </a:rPr>
              <a:t>Sherpa task- your choice</a:t>
            </a:r>
            <a:endParaRPr lang="en-US" dirty="0">
              <a:latin typeface="KBSticktoIt Medium" panose="02000603000000000000" pitchFamily="2" charset="0"/>
              <a:ea typeface="KBSticktoIt Medium" panose="02000603000000000000" pitchFamily="2" charset="0"/>
            </a:endParaRPr>
          </a:p>
        </p:txBody>
      </p:sp>
      <p:sp>
        <p:nvSpPr>
          <p:cNvPr id="3" name="Content Placeholder 2">
            <a:extLst>
              <a:ext uri="{FF2B5EF4-FFF2-40B4-BE49-F238E27FC236}">
                <a16:creationId xmlns:a16="http://schemas.microsoft.com/office/drawing/2014/main" id="{50DAC663-5773-1344-BB0E-FD3C97F0DE5A}"/>
              </a:ext>
            </a:extLst>
          </p:cNvPr>
          <p:cNvSpPr>
            <a:spLocks noGrp="1"/>
          </p:cNvSpPr>
          <p:nvPr>
            <p:ph idx="1"/>
          </p:nvPr>
        </p:nvSpPr>
        <p:spPr>
          <a:xfrm>
            <a:off x="396607" y="1747888"/>
            <a:ext cx="10957193" cy="5244029"/>
          </a:xfrm>
        </p:spPr>
        <p:txBody>
          <a:bodyPr>
            <a:normAutofit fontScale="47500" lnSpcReduction="20000"/>
          </a:bodyPr>
          <a:lstStyle/>
          <a:p>
            <a:pPr marL="0" indent="0">
              <a:buNone/>
            </a:pPr>
            <a:r>
              <a:rPr lang="en-US" sz="3400" b="1" dirty="0">
                <a:solidFill>
                  <a:srgbClr val="7030A0"/>
                </a:solidFill>
              </a:rPr>
              <a:t>Choice 1: </a:t>
            </a:r>
            <a:br>
              <a:rPr lang="en-US" sz="3400" dirty="0"/>
            </a:br>
            <a:r>
              <a:rPr lang="en-US" sz="3400" dirty="0"/>
              <a:t>You need to create a person profile (like you find on the back pages of magazines) for the Sherpa. A photo should be in the middle and this should be surrounded by important information to enable the reader to gain as much information as possible about the people*</a:t>
            </a:r>
            <a:br>
              <a:rPr lang="en-US" sz="3400" dirty="0"/>
            </a:br>
            <a:r>
              <a:rPr lang="en-US" sz="3400" b="1" i="1" dirty="0"/>
              <a:t>*Hint</a:t>
            </a:r>
            <a:r>
              <a:rPr lang="en-US" sz="3400" dirty="0"/>
              <a:t> – most people think that ‘Sherpa’ is a name given to people who carry the equipment of climbers and have no idea that they are a race of people. </a:t>
            </a:r>
            <a:br>
              <a:rPr lang="en-US" sz="3400" dirty="0"/>
            </a:br>
            <a:br>
              <a:rPr lang="en-US" sz="3400" b="1" dirty="0"/>
            </a:br>
            <a:r>
              <a:rPr lang="en-US" sz="3400" b="1" dirty="0">
                <a:solidFill>
                  <a:srgbClr val="7030A0"/>
                </a:solidFill>
              </a:rPr>
              <a:t>Choice 2: </a:t>
            </a:r>
            <a:br>
              <a:rPr lang="en-US" sz="3400" b="1" dirty="0"/>
            </a:br>
            <a:r>
              <a:rPr lang="en-US" sz="3400" b="1" dirty="0"/>
              <a:t>The Hardest Job on Earth?</a:t>
            </a:r>
            <a:br>
              <a:rPr lang="en-US" sz="3400" dirty="0"/>
            </a:br>
            <a:r>
              <a:rPr lang="en-US" sz="3400" dirty="0"/>
              <a:t>You must now carefully read the fact sheet and watch the YouTube videos.</a:t>
            </a:r>
            <a:br>
              <a:rPr lang="en-US" sz="3400" dirty="0"/>
            </a:br>
            <a:r>
              <a:rPr lang="en-US" sz="3400" dirty="0"/>
              <a:t>Create a job advert for a Sherpa Guide on Everest. </a:t>
            </a:r>
            <a:br>
              <a:rPr lang="en-US" sz="3400" dirty="0"/>
            </a:br>
            <a:r>
              <a:rPr lang="en-US" sz="3400" dirty="0"/>
              <a:t>The average wage in Nepal is $1300 per year.</a:t>
            </a:r>
          </a:p>
          <a:p>
            <a:r>
              <a:rPr lang="en-US" sz="3400" dirty="0"/>
              <a:t>The average wage for a two month Everest expedition is between $5000-6000.</a:t>
            </a:r>
          </a:p>
          <a:p>
            <a:r>
              <a:rPr lang="en-US" sz="3400" dirty="0"/>
              <a:t>You will need to include physical and personal attributes.</a:t>
            </a:r>
            <a:br>
              <a:rPr lang="en-US" sz="3400" dirty="0"/>
            </a:br>
            <a:br>
              <a:rPr lang="en-US" sz="3400" dirty="0"/>
            </a:br>
            <a:r>
              <a:rPr lang="en-US" sz="3400" dirty="0"/>
              <a:t>The mortality (death) rate of a typical Sherpa working on Everest is around 1.2%. That means one out of every 100 Sherpa will die doing their job.</a:t>
            </a:r>
          </a:p>
          <a:p>
            <a:endParaRPr lang="en-US" sz="3400" dirty="0"/>
          </a:p>
          <a:p>
            <a:pPr marL="0" indent="0">
              <a:buNone/>
            </a:pPr>
            <a:r>
              <a:rPr lang="en-US" sz="3400" b="1" dirty="0">
                <a:solidFill>
                  <a:srgbClr val="7030A0"/>
                </a:solidFill>
              </a:rPr>
              <a:t>Choice 3:</a:t>
            </a:r>
          </a:p>
          <a:p>
            <a:pPr marL="0" indent="0">
              <a:buNone/>
            </a:pPr>
            <a:r>
              <a:rPr lang="en-GB" sz="3400" dirty="0">
                <a:solidFill>
                  <a:schemeClr val="tx2">
                    <a:lumMod val="75000"/>
                  </a:schemeClr>
                </a:solidFill>
              </a:rPr>
              <a:t>Write a follow up article for the newspaper who reported ‘Sherpas prepare to clean up Everest’ from the perspective of one of the Sherpas who has just returned from ‘The Death Zone’</a:t>
            </a:r>
          </a:p>
          <a:p>
            <a:pPr marL="0" indent="0">
              <a:buNone/>
            </a:pPr>
            <a:r>
              <a:rPr lang="en-GB" sz="3400" dirty="0">
                <a:solidFill>
                  <a:schemeClr val="tx2">
                    <a:lumMod val="75000"/>
                  </a:schemeClr>
                </a:solidFill>
              </a:rPr>
              <a:t>You need to write at least three detailed paragraphs about how you prepared for the trip before leaving, why you are helping on this trek and what you so whilst on the trek</a:t>
            </a:r>
          </a:p>
          <a:p>
            <a:pPr marL="0" indent="0">
              <a:buNone/>
            </a:pPr>
            <a:endParaRPr lang="en-GB" dirty="0">
              <a:solidFill>
                <a:schemeClr val="tx2">
                  <a:lumMod val="75000"/>
                </a:schemeClr>
              </a:solidFill>
            </a:endParaRPr>
          </a:p>
          <a:p>
            <a:endParaRPr lang="en-US" dirty="0"/>
          </a:p>
        </p:txBody>
      </p:sp>
    </p:spTree>
    <p:extLst>
      <p:ext uri="{BB962C8B-B14F-4D97-AF65-F5344CB8AC3E}">
        <p14:creationId xmlns:p14="http://schemas.microsoft.com/office/powerpoint/2010/main" val="31945806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TotalTime>
  <Words>499</Words>
  <Application>Microsoft Macintosh PowerPoint</Application>
  <PresentationFormat>Widescreen</PresentationFormat>
  <Paragraphs>109</Paragraphs>
  <Slides>10</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Hiragino Kaku Gothic ProN W3</vt:lpstr>
      <vt:lpstr>American Typewriter</vt:lpstr>
      <vt:lpstr>Arial</vt:lpstr>
      <vt:lpstr>Blackadder ITC</vt:lpstr>
      <vt:lpstr>Calibri</vt:lpstr>
      <vt:lpstr>Calibri Light</vt:lpstr>
      <vt:lpstr>Century Gothic</vt:lpstr>
      <vt:lpstr>Comic Sans MS</vt:lpstr>
      <vt:lpstr>dearJoe 5 CASUAL PRO</vt:lpstr>
      <vt:lpstr>KBSticktoIt Medium</vt:lpstr>
      <vt:lpstr>Phosphate Inline</vt:lpstr>
      <vt:lpstr>Office Theme</vt:lpstr>
      <vt:lpstr>THE PEOPLE OF EVEREST   </vt:lpstr>
      <vt:lpstr>Objectives</vt:lpstr>
      <vt:lpstr>PowerPoint Presentation</vt:lpstr>
      <vt:lpstr>Enquiry questions: </vt:lpstr>
      <vt:lpstr>PowerPoint Presentation</vt:lpstr>
      <vt:lpstr>PowerPoint Presentation</vt:lpstr>
      <vt:lpstr>PowerPoint Presentation</vt:lpstr>
      <vt:lpstr>Foreign visitors have unavoidably had some impact on the Sherpa peoples way of life</vt:lpstr>
      <vt:lpstr>Sherpa task- your choice</vt:lpstr>
      <vt:lpstr>PowerPoint Presentation</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PEOPLE OF EVEREST   </dc:title>
  <dc:creator>Anna Bennett</dc:creator>
  <cp:lastModifiedBy>Anna Bennett</cp:lastModifiedBy>
  <cp:revision>5</cp:revision>
  <dcterms:created xsi:type="dcterms:W3CDTF">2018-05-02T15:45:58Z</dcterms:created>
  <dcterms:modified xsi:type="dcterms:W3CDTF">2018-05-02T18:24:18Z</dcterms:modified>
</cp:coreProperties>
</file>