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8" r:id="rId3"/>
    <p:sldId id="269" r:id="rId4"/>
    <p:sldId id="270" r:id="rId5"/>
    <p:sldId id="271" r:id="rId6"/>
    <p:sldId id="264" r:id="rId7"/>
    <p:sldId id="265"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721"/>
  </p:normalViewPr>
  <p:slideViewPr>
    <p:cSldViewPr snapToGrid="0" snapToObjects="1">
      <p:cViewPr varScale="1">
        <p:scale>
          <a:sx n="118" d="100"/>
          <a:sy n="118" d="100"/>
        </p:scale>
        <p:origin x="36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C6F56-1DEA-EB4D-9933-311835AAFC99}" type="datetimeFigureOut">
              <a:rPr lang="en-US" smtClean="0"/>
              <a:t>4/19/20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D660F-4461-EF44-80F0-5E5DDDD9B3C3}" type="slidenum">
              <a:rPr lang="en-US" smtClean="0"/>
              <a:t>‹#›</a:t>
            </a:fld>
            <a:endParaRPr lang="en-US"/>
          </a:p>
        </p:txBody>
      </p:sp>
    </p:spTree>
    <p:extLst>
      <p:ext uri="{BB962C8B-B14F-4D97-AF65-F5344CB8AC3E}">
        <p14:creationId xmlns:p14="http://schemas.microsoft.com/office/powerpoint/2010/main" val="1732628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2A94D9-20F5-9540-99B3-B9B3516191C3}" type="slidenum">
              <a:rPr lang="en-US" smtClean="0"/>
              <a:t>3</a:t>
            </a:fld>
            <a:endParaRPr lang="en-US"/>
          </a:p>
        </p:txBody>
      </p:sp>
    </p:spTree>
    <p:extLst>
      <p:ext uri="{BB962C8B-B14F-4D97-AF65-F5344CB8AC3E}">
        <p14:creationId xmlns:p14="http://schemas.microsoft.com/office/powerpoint/2010/main" val="105628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E5663-B50D-2141-99AE-F28F68D4A0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E5D301-8D6B-4143-951B-0BFD416A51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4E69EA-1C0B-B749-8A76-ED6D4B3DDF05}"/>
              </a:ext>
            </a:extLst>
          </p:cNvPr>
          <p:cNvSpPr>
            <a:spLocks noGrp="1"/>
          </p:cNvSpPr>
          <p:nvPr>
            <p:ph type="dt" sz="half" idx="10"/>
          </p:nvPr>
        </p:nvSpPr>
        <p:spPr/>
        <p:txBody>
          <a:bodyPr/>
          <a:lstStyle/>
          <a:p>
            <a:fld id="{E745FDFB-EF86-6346-918E-77DF768C7FB8}" type="datetimeFigureOut">
              <a:rPr lang="en-US" smtClean="0"/>
              <a:t>4/19/20</a:t>
            </a:fld>
            <a:endParaRPr lang="en-US"/>
          </a:p>
        </p:txBody>
      </p:sp>
      <p:sp>
        <p:nvSpPr>
          <p:cNvPr id="5" name="Footer Placeholder 4">
            <a:extLst>
              <a:ext uri="{FF2B5EF4-FFF2-40B4-BE49-F238E27FC236}">
                <a16:creationId xmlns:a16="http://schemas.microsoft.com/office/drawing/2014/main" id="{F62FA9FD-8AE2-C547-8082-4945D9A03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7893D-AEB4-DB45-BAFC-89705489BB86}"/>
              </a:ext>
            </a:extLst>
          </p:cNvPr>
          <p:cNvSpPr>
            <a:spLocks noGrp="1"/>
          </p:cNvSpPr>
          <p:nvPr>
            <p:ph type="sldNum" sz="quarter" idx="12"/>
          </p:nvPr>
        </p:nvSpPr>
        <p:spPr/>
        <p:txBody>
          <a:bodyPr/>
          <a:lstStyle/>
          <a:p>
            <a:fld id="{CE28A159-FC61-9A43-8A0D-2DEE0621D7A1}" type="slidenum">
              <a:rPr lang="en-US" smtClean="0"/>
              <a:t>‹#›</a:t>
            </a:fld>
            <a:endParaRPr lang="en-US"/>
          </a:p>
        </p:txBody>
      </p:sp>
    </p:spTree>
    <p:extLst>
      <p:ext uri="{BB962C8B-B14F-4D97-AF65-F5344CB8AC3E}">
        <p14:creationId xmlns:p14="http://schemas.microsoft.com/office/powerpoint/2010/main" val="2132469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F419-EB68-1C40-9401-7212897029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368B44-33BC-C840-B7BA-0DEB86270C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A284A-E19A-014B-B7AA-B105E34704D4}"/>
              </a:ext>
            </a:extLst>
          </p:cNvPr>
          <p:cNvSpPr>
            <a:spLocks noGrp="1"/>
          </p:cNvSpPr>
          <p:nvPr>
            <p:ph type="dt" sz="half" idx="10"/>
          </p:nvPr>
        </p:nvSpPr>
        <p:spPr/>
        <p:txBody>
          <a:bodyPr/>
          <a:lstStyle/>
          <a:p>
            <a:fld id="{E745FDFB-EF86-6346-918E-77DF768C7FB8}" type="datetimeFigureOut">
              <a:rPr lang="en-US" smtClean="0"/>
              <a:t>4/19/20</a:t>
            </a:fld>
            <a:endParaRPr lang="en-US"/>
          </a:p>
        </p:txBody>
      </p:sp>
      <p:sp>
        <p:nvSpPr>
          <p:cNvPr id="5" name="Footer Placeholder 4">
            <a:extLst>
              <a:ext uri="{FF2B5EF4-FFF2-40B4-BE49-F238E27FC236}">
                <a16:creationId xmlns:a16="http://schemas.microsoft.com/office/drawing/2014/main" id="{13FD9F2B-076B-E84B-9BD5-63893AB1D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D5F9D4-96BA-7748-A4F5-9A2899754C17}"/>
              </a:ext>
            </a:extLst>
          </p:cNvPr>
          <p:cNvSpPr>
            <a:spLocks noGrp="1"/>
          </p:cNvSpPr>
          <p:nvPr>
            <p:ph type="sldNum" sz="quarter" idx="12"/>
          </p:nvPr>
        </p:nvSpPr>
        <p:spPr/>
        <p:txBody>
          <a:bodyPr/>
          <a:lstStyle/>
          <a:p>
            <a:fld id="{CE28A159-FC61-9A43-8A0D-2DEE0621D7A1}" type="slidenum">
              <a:rPr lang="en-US" smtClean="0"/>
              <a:t>‹#›</a:t>
            </a:fld>
            <a:endParaRPr lang="en-US"/>
          </a:p>
        </p:txBody>
      </p:sp>
    </p:spTree>
    <p:extLst>
      <p:ext uri="{BB962C8B-B14F-4D97-AF65-F5344CB8AC3E}">
        <p14:creationId xmlns:p14="http://schemas.microsoft.com/office/powerpoint/2010/main" val="1134890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28A676-6D1B-3643-936F-A2B5673A36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2A46D8-7EFD-4041-AA2C-8F8C868690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C2B7F-ED37-EE42-8487-F48FD37386DD}"/>
              </a:ext>
            </a:extLst>
          </p:cNvPr>
          <p:cNvSpPr>
            <a:spLocks noGrp="1"/>
          </p:cNvSpPr>
          <p:nvPr>
            <p:ph type="dt" sz="half" idx="10"/>
          </p:nvPr>
        </p:nvSpPr>
        <p:spPr/>
        <p:txBody>
          <a:bodyPr/>
          <a:lstStyle/>
          <a:p>
            <a:fld id="{E745FDFB-EF86-6346-918E-77DF768C7FB8}" type="datetimeFigureOut">
              <a:rPr lang="en-US" smtClean="0"/>
              <a:t>4/19/20</a:t>
            </a:fld>
            <a:endParaRPr lang="en-US"/>
          </a:p>
        </p:txBody>
      </p:sp>
      <p:sp>
        <p:nvSpPr>
          <p:cNvPr id="5" name="Footer Placeholder 4">
            <a:extLst>
              <a:ext uri="{FF2B5EF4-FFF2-40B4-BE49-F238E27FC236}">
                <a16:creationId xmlns:a16="http://schemas.microsoft.com/office/drawing/2014/main" id="{3C3A1E0F-88E8-D846-9FEC-6F737BD74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849A63-52D6-C842-94B0-29DA59D7EFC1}"/>
              </a:ext>
            </a:extLst>
          </p:cNvPr>
          <p:cNvSpPr>
            <a:spLocks noGrp="1"/>
          </p:cNvSpPr>
          <p:nvPr>
            <p:ph type="sldNum" sz="quarter" idx="12"/>
          </p:nvPr>
        </p:nvSpPr>
        <p:spPr/>
        <p:txBody>
          <a:bodyPr/>
          <a:lstStyle/>
          <a:p>
            <a:fld id="{CE28A159-FC61-9A43-8A0D-2DEE0621D7A1}" type="slidenum">
              <a:rPr lang="en-US" smtClean="0"/>
              <a:t>‹#›</a:t>
            </a:fld>
            <a:endParaRPr lang="en-US"/>
          </a:p>
        </p:txBody>
      </p:sp>
    </p:spTree>
    <p:extLst>
      <p:ext uri="{BB962C8B-B14F-4D97-AF65-F5344CB8AC3E}">
        <p14:creationId xmlns:p14="http://schemas.microsoft.com/office/powerpoint/2010/main" val="3725604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B8A2-F4ED-2C4B-9486-572FB0612E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72243E-918E-A84F-BDE6-360663BEFC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D4ED4F-6E65-3349-B01C-08BF75B5777D}"/>
              </a:ext>
            </a:extLst>
          </p:cNvPr>
          <p:cNvSpPr>
            <a:spLocks noGrp="1"/>
          </p:cNvSpPr>
          <p:nvPr>
            <p:ph type="dt" sz="half" idx="10"/>
          </p:nvPr>
        </p:nvSpPr>
        <p:spPr/>
        <p:txBody>
          <a:bodyPr/>
          <a:lstStyle/>
          <a:p>
            <a:fld id="{E745FDFB-EF86-6346-918E-77DF768C7FB8}" type="datetimeFigureOut">
              <a:rPr lang="en-US" smtClean="0"/>
              <a:t>4/19/20</a:t>
            </a:fld>
            <a:endParaRPr lang="en-US"/>
          </a:p>
        </p:txBody>
      </p:sp>
      <p:sp>
        <p:nvSpPr>
          <p:cNvPr id="5" name="Footer Placeholder 4">
            <a:extLst>
              <a:ext uri="{FF2B5EF4-FFF2-40B4-BE49-F238E27FC236}">
                <a16:creationId xmlns:a16="http://schemas.microsoft.com/office/drawing/2014/main" id="{C5C950A6-9205-0241-B066-42F8AD9D0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2B5C7-918C-614E-8E30-7E96E97513A4}"/>
              </a:ext>
            </a:extLst>
          </p:cNvPr>
          <p:cNvSpPr>
            <a:spLocks noGrp="1"/>
          </p:cNvSpPr>
          <p:nvPr>
            <p:ph type="sldNum" sz="quarter" idx="12"/>
          </p:nvPr>
        </p:nvSpPr>
        <p:spPr/>
        <p:txBody>
          <a:bodyPr/>
          <a:lstStyle/>
          <a:p>
            <a:fld id="{CE28A159-FC61-9A43-8A0D-2DEE0621D7A1}" type="slidenum">
              <a:rPr lang="en-US" smtClean="0"/>
              <a:t>‹#›</a:t>
            </a:fld>
            <a:endParaRPr lang="en-US"/>
          </a:p>
        </p:txBody>
      </p:sp>
    </p:spTree>
    <p:extLst>
      <p:ext uri="{BB962C8B-B14F-4D97-AF65-F5344CB8AC3E}">
        <p14:creationId xmlns:p14="http://schemas.microsoft.com/office/powerpoint/2010/main" val="300391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6595-3252-7040-BE5F-24E6CAD30C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AC87D1-1B93-884C-B2B7-7F3BEF2217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B6EA0-6325-D04C-A2BA-6153C8ECF897}"/>
              </a:ext>
            </a:extLst>
          </p:cNvPr>
          <p:cNvSpPr>
            <a:spLocks noGrp="1"/>
          </p:cNvSpPr>
          <p:nvPr>
            <p:ph type="dt" sz="half" idx="10"/>
          </p:nvPr>
        </p:nvSpPr>
        <p:spPr/>
        <p:txBody>
          <a:bodyPr/>
          <a:lstStyle/>
          <a:p>
            <a:fld id="{E745FDFB-EF86-6346-918E-77DF768C7FB8}" type="datetimeFigureOut">
              <a:rPr lang="en-US" smtClean="0"/>
              <a:t>4/19/20</a:t>
            </a:fld>
            <a:endParaRPr lang="en-US"/>
          </a:p>
        </p:txBody>
      </p:sp>
      <p:sp>
        <p:nvSpPr>
          <p:cNvPr id="5" name="Footer Placeholder 4">
            <a:extLst>
              <a:ext uri="{FF2B5EF4-FFF2-40B4-BE49-F238E27FC236}">
                <a16:creationId xmlns:a16="http://schemas.microsoft.com/office/drawing/2014/main" id="{BE0E941E-BF14-AB40-8640-857D6127FA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D86312-C15B-FB4E-A34E-E9CAF628F6B8}"/>
              </a:ext>
            </a:extLst>
          </p:cNvPr>
          <p:cNvSpPr>
            <a:spLocks noGrp="1"/>
          </p:cNvSpPr>
          <p:nvPr>
            <p:ph type="sldNum" sz="quarter" idx="12"/>
          </p:nvPr>
        </p:nvSpPr>
        <p:spPr/>
        <p:txBody>
          <a:bodyPr/>
          <a:lstStyle/>
          <a:p>
            <a:fld id="{CE28A159-FC61-9A43-8A0D-2DEE0621D7A1}" type="slidenum">
              <a:rPr lang="en-US" smtClean="0"/>
              <a:t>‹#›</a:t>
            </a:fld>
            <a:endParaRPr lang="en-US"/>
          </a:p>
        </p:txBody>
      </p:sp>
    </p:spTree>
    <p:extLst>
      <p:ext uri="{BB962C8B-B14F-4D97-AF65-F5344CB8AC3E}">
        <p14:creationId xmlns:p14="http://schemas.microsoft.com/office/powerpoint/2010/main" val="2629838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BFE75-A525-E142-A791-BE063442D6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3D9EF-A0E1-404D-8A4D-3D783AED8D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B82392-FEDC-A748-B002-4E6C5A1D66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57F2FD-09A6-F047-B506-6578F565DB39}"/>
              </a:ext>
            </a:extLst>
          </p:cNvPr>
          <p:cNvSpPr>
            <a:spLocks noGrp="1"/>
          </p:cNvSpPr>
          <p:nvPr>
            <p:ph type="dt" sz="half" idx="10"/>
          </p:nvPr>
        </p:nvSpPr>
        <p:spPr/>
        <p:txBody>
          <a:bodyPr/>
          <a:lstStyle/>
          <a:p>
            <a:fld id="{E745FDFB-EF86-6346-918E-77DF768C7FB8}" type="datetimeFigureOut">
              <a:rPr lang="en-US" smtClean="0"/>
              <a:t>4/19/20</a:t>
            </a:fld>
            <a:endParaRPr lang="en-US"/>
          </a:p>
        </p:txBody>
      </p:sp>
      <p:sp>
        <p:nvSpPr>
          <p:cNvPr id="6" name="Footer Placeholder 5">
            <a:extLst>
              <a:ext uri="{FF2B5EF4-FFF2-40B4-BE49-F238E27FC236}">
                <a16:creationId xmlns:a16="http://schemas.microsoft.com/office/drawing/2014/main" id="{9F5F5EFD-3218-D04A-B0B8-73F0038D7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DCCB6D-C2BE-6E47-8F8C-668FF32A1B33}"/>
              </a:ext>
            </a:extLst>
          </p:cNvPr>
          <p:cNvSpPr>
            <a:spLocks noGrp="1"/>
          </p:cNvSpPr>
          <p:nvPr>
            <p:ph type="sldNum" sz="quarter" idx="12"/>
          </p:nvPr>
        </p:nvSpPr>
        <p:spPr/>
        <p:txBody>
          <a:bodyPr/>
          <a:lstStyle/>
          <a:p>
            <a:fld id="{CE28A159-FC61-9A43-8A0D-2DEE0621D7A1}" type="slidenum">
              <a:rPr lang="en-US" smtClean="0"/>
              <a:t>‹#›</a:t>
            </a:fld>
            <a:endParaRPr lang="en-US"/>
          </a:p>
        </p:txBody>
      </p:sp>
    </p:spTree>
    <p:extLst>
      <p:ext uri="{BB962C8B-B14F-4D97-AF65-F5344CB8AC3E}">
        <p14:creationId xmlns:p14="http://schemas.microsoft.com/office/powerpoint/2010/main" val="222643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187E-4F20-4942-8A7F-822EF1587D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C0F2D2-95A0-7B4F-B21E-6BD2930187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29ADE4-8033-FA4A-91E9-46845C06AC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EF3452-B458-FC48-9BB2-92E18E2903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B7A29D-DCAE-9947-B24C-72F3ACD2D5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8CA303-362F-7844-B2FD-631F48317745}"/>
              </a:ext>
            </a:extLst>
          </p:cNvPr>
          <p:cNvSpPr>
            <a:spLocks noGrp="1"/>
          </p:cNvSpPr>
          <p:nvPr>
            <p:ph type="dt" sz="half" idx="10"/>
          </p:nvPr>
        </p:nvSpPr>
        <p:spPr/>
        <p:txBody>
          <a:bodyPr/>
          <a:lstStyle/>
          <a:p>
            <a:fld id="{E745FDFB-EF86-6346-918E-77DF768C7FB8}" type="datetimeFigureOut">
              <a:rPr lang="en-US" smtClean="0"/>
              <a:t>4/19/20</a:t>
            </a:fld>
            <a:endParaRPr lang="en-US"/>
          </a:p>
        </p:txBody>
      </p:sp>
      <p:sp>
        <p:nvSpPr>
          <p:cNvPr id="8" name="Footer Placeholder 7">
            <a:extLst>
              <a:ext uri="{FF2B5EF4-FFF2-40B4-BE49-F238E27FC236}">
                <a16:creationId xmlns:a16="http://schemas.microsoft.com/office/drawing/2014/main" id="{4982A27D-10B9-8A48-8780-473EA07625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E23E18-69B5-DA46-AAFA-FEA7CE3BA8D6}"/>
              </a:ext>
            </a:extLst>
          </p:cNvPr>
          <p:cNvSpPr>
            <a:spLocks noGrp="1"/>
          </p:cNvSpPr>
          <p:nvPr>
            <p:ph type="sldNum" sz="quarter" idx="12"/>
          </p:nvPr>
        </p:nvSpPr>
        <p:spPr/>
        <p:txBody>
          <a:bodyPr/>
          <a:lstStyle/>
          <a:p>
            <a:fld id="{CE28A159-FC61-9A43-8A0D-2DEE0621D7A1}" type="slidenum">
              <a:rPr lang="en-US" smtClean="0"/>
              <a:t>‹#›</a:t>
            </a:fld>
            <a:endParaRPr lang="en-US"/>
          </a:p>
        </p:txBody>
      </p:sp>
    </p:spTree>
    <p:extLst>
      <p:ext uri="{BB962C8B-B14F-4D97-AF65-F5344CB8AC3E}">
        <p14:creationId xmlns:p14="http://schemas.microsoft.com/office/powerpoint/2010/main" val="177249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FB3D-99AC-884D-A3FE-4AE7B0048D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8EE5FC-579B-B742-8FD3-82581CBFC676}"/>
              </a:ext>
            </a:extLst>
          </p:cNvPr>
          <p:cNvSpPr>
            <a:spLocks noGrp="1"/>
          </p:cNvSpPr>
          <p:nvPr>
            <p:ph type="dt" sz="half" idx="10"/>
          </p:nvPr>
        </p:nvSpPr>
        <p:spPr/>
        <p:txBody>
          <a:bodyPr/>
          <a:lstStyle/>
          <a:p>
            <a:fld id="{E745FDFB-EF86-6346-918E-77DF768C7FB8}" type="datetimeFigureOut">
              <a:rPr lang="en-US" smtClean="0"/>
              <a:t>4/19/20</a:t>
            </a:fld>
            <a:endParaRPr lang="en-US"/>
          </a:p>
        </p:txBody>
      </p:sp>
      <p:sp>
        <p:nvSpPr>
          <p:cNvPr id="4" name="Footer Placeholder 3">
            <a:extLst>
              <a:ext uri="{FF2B5EF4-FFF2-40B4-BE49-F238E27FC236}">
                <a16:creationId xmlns:a16="http://schemas.microsoft.com/office/drawing/2014/main" id="{0BC40CA7-1A06-CF4B-A31F-76AF744B8D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2B98D4-9A6D-0B41-9579-7C5FFBD4004E}"/>
              </a:ext>
            </a:extLst>
          </p:cNvPr>
          <p:cNvSpPr>
            <a:spLocks noGrp="1"/>
          </p:cNvSpPr>
          <p:nvPr>
            <p:ph type="sldNum" sz="quarter" idx="12"/>
          </p:nvPr>
        </p:nvSpPr>
        <p:spPr/>
        <p:txBody>
          <a:bodyPr/>
          <a:lstStyle/>
          <a:p>
            <a:fld id="{CE28A159-FC61-9A43-8A0D-2DEE0621D7A1}" type="slidenum">
              <a:rPr lang="en-US" smtClean="0"/>
              <a:t>‹#›</a:t>
            </a:fld>
            <a:endParaRPr lang="en-US"/>
          </a:p>
        </p:txBody>
      </p:sp>
    </p:spTree>
    <p:extLst>
      <p:ext uri="{BB962C8B-B14F-4D97-AF65-F5344CB8AC3E}">
        <p14:creationId xmlns:p14="http://schemas.microsoft.com/office/powerpoint/2010/main" val="273947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154A3-2B1D-A644-998D-C1A76D84FAFA}"/>
              </a:ext>
            </a:extLst>
          </p:cNvPr>
          <p:cNvSpPr>
            <a:spLocks noGrp="1"/>
          </p:cNvSpPr>
          <p:nvPr>
            <p:ph type="dt" sz="half" idx="10"/>
          </p:nvPr>
        </p:nvSpPr>
        <p:spPr/>
        <p:txBody>
          <a:bodyPr/>
          <a:lstStyle/>
          <a:p>
            <a:fld id="{E745FDFB-EF86-6346-918E-77DF768C7FB8}" type="datetimeFigureOut">
              <a:rPr lang="en-US" smtClean="0"/>
              <a:t>4/19/20</a:t>
            </a:fld>
            <a:endParaRPr lang="en-US"/>
          </a:p>
        </p:txBody>
      </p:sp>
      <p:sp>
        <p:nvSpPr>
          <p:cNvPr id="3" name="Footer Placeholder 2">
            <a:extLst>
              <a:ext uri="{FF2B5EF4-FFF2-40B4-BE49-F238E27FC236}">
                <a16:creationId xmlns:a16="http://schemas.microsoft.com/office/drawing/2014/main" id="{0B4CF26E-ABEB-1A40-9345-26A8D0A6A8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1C39F2-1EBA-5146-864E-5E6609584F58}"/>
              </a:ext>
            </a:extLst>
          </p:cNvPr>
          <p:cNvSpPr>
            <a:spLocks noGrp="1"/>
          </p:cNvSpPr>
          <p:nvPr>
            <p:ph type="sldNum" sz="quarter" idx="12"/>
          </p:nvPr>
        </p:nvSpPr>
        <p:spPr/>
        <p:txBody>
          <a:bodyPr/>
          <a:lstStyle/>
          <a:p>
            <a:fld id="{CE28A159-FC61-9A43-8A0D-2DEE0621D7A1}" type="slidenum">
              <a:rPr lang="en-US" smtClean="0"/>
              <a:t>‹#›</a:t>
            </a:fld>
            <a:endParaRPr lang="en-US"/>
          </a:p>
        </p:txBody>
      </p:sp>
    </p:spTree>
    <p:extLst>
      <p:ext uri="{BB962C8B-B14F-4D97-AF65-F5344CB8AC3E}">
        <p14:creationId xmlns:p14="http://schemas.microsoft.com/office/powerpoint/2010/main" val="126909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A9299-29B3-A340-8E6E-5A72895907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615F91-F6F1-5543-92DC-531F5F1F0F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12FE16-B68D-4D41-BD75-8F04DCB3E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B7B1A5-30F3-9949-BCE4-D392F5860791}"/>
              </a:ext>
            </a:extLst>
          </p:cNvPr>
          <p:cNvSpPr>
            <a:spLocks noGrp="1"/>
          </p:cNvSpPr>
          <p:nvPr>
            <p:ph type="dt" sz="half" idx="10"/>
          </p:nvPr>
        </p:nvSpPr>
        <p:spPr/>
        <p:txBody>
          <a:bodyPr/>
          <a:lstStyle/>
          <a:p>
            <a:fld id="{E745FDFB-EF86-6346-918E-77DF768C7FB8}" type="datetimeFigureOut">
              <a:rPr lang="en-US" smtClean="0"/>
              <a:t>4/19/20</a:t>
            </a:fld>
            <a:endParaRPr lang="en-US"/>
          </a:p>
        </p:txBody>
      </p:sp>
      <p:sp>
        <p:nvSpPr>
          <p:cNvPr id="6" name="Footer Placeholder 5">
            <a:extLst>
              <a:ext uri="{FF2B5EF4-FFF2-40B4-BE49-F238E27FC236}">
                <a16:creationId xmlns:a16="http://schemas.microsoft.com/office/drawing/2014/main" id="{9FBD8D1D-6D1D-D844-B50E-392025A9E8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A37D23-C74E-4F46-B2CB-45523E27CC87}"/>
              </a:ext>
            </a:extLst>
          </p:cNvPr>
          <p:cNvSpPr>
            <a:spLocks noGrp="1"/>
          </p:cNvSpPr>
          <p:nvPr>
            <p:ph type="sldNum" sz="quarter" idx="12"/>
          </p:nvPr>
        </p:nvSpPr>
        <p:spPr/>
        <p:txBody>
          <a:bodyPr/>
          <a:lstStyle/>
          <a:p>
            <a:fld id="{CE28A159-FC61-9A43-8A0D-2DEE0621D7A1}" type="slidenum">
              <a:rPr lang="en-US" smtClean="0"/>
              <a:t>‹#›</a:t>
            </a:fld>
            <a:endParaRPr lang="en-US"/>
          </a:p>
        </p:txBody>
      </p:sp>
    </p:spTree>
    <p:extLst>
      <p:ext uri="{BB962C8B-B14F-4D97-AF65-F5344CB8AC3E}">
        <p14:creationId xmlns:p14="http://schemas.microsoft.com/office/powerpoint/2010/main" val="58484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2636-DADF-5645-B1CB-361B325F11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0DCAE2-0171-1946-A913-341A0DE9CE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A54C49-FB2C-1547-94FC-F23E0D4DE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52398B-7195-9640-B8DC-45F885808D97}"/>
              </a:ext>
            </a:extLst>
          </p:cNvPr>
          <p:cNvSpPr>
            <a:spLocks noGrp="1"/>
          </p:cNvSpPr>
          <p:nvPr>
            <p:ph type="dt" sz="half" idx="10"/>
          </p:nvPr>
        </p:nvSpPr>
        <p:spPr/>
        <p:txBody>
          <a:bodyPr/>
          <a:lstStyle/>
          <a:p>
            <a:fld id="{E745FDFB-EF86-6346-918E-77DF768C7FB8}" type="datetimeFigureOut">
              <a:rPr lang="en-US" smtClean="0"/>
              <a:t>4/19/20</a:t>
            </a:fld>
            <a:endParaRPr lang="en-US"/>
          </a:p>
        </p:txBody>
      </p:sp>
      <p:sp>
        <p:nvSpPr>
          <p:cNvPr id="6" name="Footer Placeholder 5">
            <a:extLst>
              <a:ext uri="{FF2B5EF4-FFF2-40B4-BE49-F238E27FC236}">
                <a16:creationId xmlns:a16="http://schemas.microsoft.com/office/drawing/2014/main" id="{91E69F66-6EDF-A742-8FA9-7F45B89E3E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A58D6-A689-4142-91C6-3BE3F9CE3220}"/>
              </a:ext>
            </a:extLst>
          </p:cNvPr>
          <p:cNvSpPr>
            <a:spLocks noGrp="1"/>
          </p:cNvSpPr>
          <p:nvPr>
            <p:ph type="sldNum" sz="quarter" idx="12"/>
          </p:nvPr>
        </p:nvSpPr>
        <p:spPr/>
        <p:txBody>
          <a:bodyPr/>
          <a:lstStyle/>
          <a:p>
            <a:fld id="{CE28A159-FC61-9A43-8A0D-2DEE0621D7A1}" type="slidenum">
              <a:rPr lang="en-US" smtClean="0"/>
              <a:t>‹#›</a:t>
            </a:fld>
            <a:endParaRPr lang="en-US"/>
          </a:p>
        </p:txBody>
      </p:sp>
    </p:spTree>
    <p:extLst>
      <p:ext uri="{BB962C8B-B14F-4D97-AF65-F5344CB8AC3E}">
        <p14:creationId xmlns:p14="http://schemas.microsoft.com/office/powerpoint/2010/main" val="353498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74DBE0-0368-F649-928A-1B9EA94E95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1EB7D2-2A3B-5145-8BE8-D159C665D9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5E9D9-5F28-4F4D-A13F-20E93E1E4F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5FDFB-EF86-6346-918E-77DF768C7FB8}" type="datetimeFigureOut">
              <a:rPr lang="en-US" smtClean="0"/>
              <a:t>4/19/20</a:t>
            </a:fld>
            <a:endParaRPr lang="en-US"/>
          </a:p>
        </p:txBody>
      </p:sp>
      <p:sp>
        <p:nvSpPr>
          <p:cNvPr id="5" name="Footer Placeholder 4">
            <a:extLst>
              <a:ext uri="{FF2B5EF4-FFF2-40B4-BE49-F238E27FC236}">
                <a16:creationId xmlns:a16="http://schemas.microsoft.com/office/drawing/2014/main" id="{7ABCD401-2DF4-C849-9492-D8A9E48F4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4E814B-E7AF-9B43-8EA6-217F2C7AB7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8A159-FC61-9A43-8A0D-2DEE0621D7A1}" type="slidenum">
              <a:rPr lang="en-US" smtClean="0"/>
              <a:t>‹#›</a:t>
            </a:fld>
            <a:endParaRPr lang="en-US"/>
          </a:p>
        </p:txBody>
      </p:sp>
    </p:spTree>
    <p:extLst>
      <p:ext uri="{BB962C8B-B14F-4D97-AF65-F5344CB8AC3E}">
        <p14:creationId xmlns:p14="http://schemas.microsoft.com/office/powerpoint/2010/main" val="2965918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U8oHyk2kyI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A4347-6DE8-EE4F-AADD-0AF4E8BE990A}"/>
              </a:ext>
            </a:extLst>
          </p:cNvPr>
          <p:cNvSpPr>
            <a:spLocks noGrp="1"/>
          </p:cNvSpPr>
          <p:nvPr>
            <p:ph type="ctrTitle"/>
          </p:nvPr>
        </p:nvSpPr>
        <p:spPr/>
        <p:txBody>
          <a:bodyPr/>
          <a:lstStyle/>
          <a:p>
            <a:r>
              <a:rPr lang="en-US" dirty="0">
                <a:latin typeface="dearJoe 5 CASUAL PRO" panose="02000000000000000000" pitchFamily="2" charset="0"/>
              </a:rPr>
              <a:t>Poverty reduction and the New Global Middle class</a:t>
            </a:r>
          </a:p>
        </p:txBody>
      </p:sp>
      <p:sp>
        <p:nvSpPr>
          <p:cNvPr id="3" name="Subtitle 2">
            <a:extLst>
              <a:ext uri="{FF2B5EF4-FFF2-40B4-BE49-F238E27FC236}">
                <a16:creationId xmlns:a16="http://schemas.microsoft.com/office/drawing/2014/main" id="{F82BCFD0-5686-7F43-BB24-B9C1A7377C2E}"/>
              </a:ext>
            </a:extLst>
          </p:cNvPr>
          <p:cNvSpPr>
            <a:spLocks noGrp="1"/>
          </p:cNvSpPr>
          <p:nvPr>
            <p:ph type="subTitle" idx="1"/>
          </p:nvPr>
        </p:nvSpPr>
        <p:spPr/>
        <p:txBody>
          <a:bodyPr/>
          <a:lstStyle/>
          <a:p>
            <a:r>
              <a:rPr lang="en-US" b="1" dirty="0"/>
              <a:t>Subject Guide</a:t>
            </a:r>
            <a:br>
              <a:rPr lang="en-US" b="1" dirty="0"/>
            </a:br>
            <a:r>
              <a:rPr lang="en-US" b="1" dirty="0"/>
              <a:t>​</a:t>
            </a:r>
            <a:r>
              <a:rPr lang="en-US" dirty="0"/>
              <a:t>​Global and regional/continental progress towards poverty reduction, including the growth of the “new global middle class”</a:t>
            </a:r>
            <a:endParaRPr lang="en-US" b="1" dirty="0"/>
          </a:p>
        </p:txBody>
      </p:sp>
      <p:pic>
        <p:nvPicPr>
          <p:cNvPr id="4" name="Picture 3">
            <a:extLst>
              <a:ext uri="{FF2B5EF4-FFF2-40B4-BE49-F238E27FC236}">
                <a16:creationId xmlns:a16="http://schemas.microsoft.com/office/drawing/2014/main" id="{12A9278F-28D5-5748-9251-F41E46F2D62B}"/>
              </a:ext>
            </a:extLst>
          </p:cNvPr>
          <p:cNvPicPr>
            <a:picLocks noChangeAspect="1"/>
          </p:cNvPicPr>
          <p:nvPr/>
        </p:nvPicPr>
        <p:blipFill>
          <a:blip r:embed="rId2"/>
          <a:stretch>
            <a:fillRect/>
          </a:stretch>
        </p:blipFill>
        <p:spPr>
          <a:xfrm>
            <a:off x="5688693" y="5257800"/>
            <a:ext cx="6235700" cy="1422400"/>
          </a:xfrm>
          <a:prstGeom prst="rect">
            <a:avLst/>
          </a:prstGeom>
        </p:spPr>
      </p:pic>
      <p:pic>
        <p:nvPicPr>
          <p:cNvPr id="6" name="Picture 5">
            <a:extLst>
              <a:ext uri="{FF2B5EF4-FFF2-40B4-BE49-F238E27FC236}">
                <a16:creationId xmlns:a16="http://schemas.microsoft.com/office/drawing/2014/main" id="{3814C0DB-7D6F-AF44-A264-DF0DA385EB2F}"/>
              </a:ext>
            </a:extLst>
          </p:cNvPr>
          <p:cNvPicPr>
            <a:picLocks noChangeAspect="1"/>
          </p:cNvPicPr>
          <p:nvPr/>
        </p:nvPicPr>
        <p:blipFill>
          <a:blip r:embed="rId3"/>
          <a:stretch>
            <a:fillRect/>
          </a:stretch>
        </p:blipFill>
        <p:spPr>
          <a:xfrm>
            <a:off x="10123714" y="127811"/>
            <a:ext cx="1621971" cy="1544734"/>
          </a:xfrm>
          <a:prstGeom prst="rect">
            <a:avLst/>
          </a:prstGeom>
        </p:spPr>
      </p:pic>
    </p:spTree>
    <p:extLst>
      <p:ext uri="{BB962C8B-B14F-4D97-AF65-F5344CB8AC3E}">
        <p14:creationId xmlns:p14="http://schemas.microsoft.com/office/powerpoint/2010/main" val="240687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0190A-C537-C641-9B4C-4FD7169F796B}"/>
              </a:ext>
            </a:extLst>
          </p:cNvPr>
          <p:cNvSpPr>
            <a:spLocks noGrp="1"/>
          </p:cNvSpPr>
          <p:nvPr>
            <p:ph type="title"/>
          </p:nvPr>
        </p:nvSpPr>
        <p:spPr>
          <a:xfrm>
            <a:off x="762000" y="202748"/>
            <a:ext cx="10515600" cy="1325563"/>
          </a:xfrm>
        </p:spPr>
        <p:txBody>
          <a:bodyPr/>
          <a:lstStyle/>
          <a:p>
            <a:r>
              <a:rPr lang="en-US" b="1" dirty="0">
                <a:latin typeface="dearJoe 5 CASUAL PRO" panose="02000000000000000000" pitchFamily="2" charset="0"/>
              </a:rPr>
              <a:t>Reducing poverty – the MDGs and SDGs</a:t>
            </a:r>
          </a:p>
        </p:txBody>
      </p:sp>
      <p:sp>
        <p:nvSpPr>
          <p:cNvPr id="3" name="Content Placeholder 2">
            <a:extLst>
              <a:ext uri="{FF2B5EF4-FFF2-40B4-BE49-F238E27FC236}">
                <a16:creationId xmlns:a16="http://schemas.microsoft.com/office/drawing/2014/main" id="{09AAAC13-80BE-1946-800E-34148C55E212}"/>
              </a:ext>
            </a:extLst>
          </p:cNvPr>
          <p:cNvSpPr>
            <a:spLocks noGrp="1"/>
          </p:cNvSpPr>
          <p:nvPr>
            <p:ph idx="1"/>
          </p:nvPr>
        </p:nvSpPr>
        <p:spPr>
          <a:xfrm>
            <a:off x="838200" y="1422853"/>
            <a:ext cx="10515600" cy="4351338"/>
          </a:xfrm>
        </p:spPr>
        <p:txBody>
          <a:bodyPr/>
          <a:lstStyle/>
          <a:p>
            <a:r>
              <a:rPr lang="en-US" u="sng" dirty="0"/>
              <a:t>READ: </a:t>
            </a:r>
            <a:r>
              <a:rPr lang="en-US" u="sng" dirty="0" err="1"/>
              <a:t>Kognity</a:t>
            </a:r>
            <a:r>
              <a:rPr lang="en-US" u="sng" dirty="0"/>
              <a:t> 3.1.1 Global and Regional Poverty</a:t>
            </a:r>
            <a:br>
              <a:rPr lang="en-US" dirty="0"/>
            </a:br>
            <a:r>
              <a:rPr lang="en-US" dirty="0">
                <a:solidFill>
                  <a:srgbClr val="FF0000"/>
                </a:solidFill>
              </a:rPr>
              <a:t>Make notes on the </a:t>
            </a:r>
            <a:r>
              <a:rPr lang="en-US" u="sng" dirty="0">
                <a:solidFill>
                  <a:srgbClr val="FF0000"/>
                </a:solidFill>
              </a:rPr>
              <a:t>contribution the MDGs made towards poverty reduction</a:t>
            </a:r>
            <a:r>
              <a:rPr lang="en-US" dirty="0">
                <a:solidFill>
                  <a:srgbClr val="FF0000"/>
                </a:solidFill>
              </a:rPr>
              <a:t> and the </a:t>
            </a:r>
            <a:r>
              <a:rPr lang="en-US" u="sng" dirty="0">
                <a:solidFill>
                  <a:srgbClr val="FF0000"/>
                </a:solidFill>
              </a:rPr>
              <a:t>aims of the SDGs in poverty reduction</a:t>
            </a:r>
          </a:p>
        </p:txBody>
      </p:sp>
      <p:pic>
        <p:nvPicPr>
          <p:cNvPr id="5" name="Picture 4">
            <a:extLst>
              <a:ext uri="{FF2B5EF4-FFF2-40B4-BE49-F238E27FC236}">
                <a16:creationId xmlns:a16="http://schemas.microsoft.com/office/drawing/2014/main" id="{5515B1B0-4B66-3B40-B105-B48473D74DA9}"/>
              </a:ext>
            </a:extLst>
          </p:cNvPr>
          <p:cNvPicPr>
            <a:picLocks noChangeAspect="1"/>
          </p:cNvPicPr>
          <p:nvPr/>
        </p:nvPicPr>
        <p:blipFill>
          <a:blip r:embed="rId2"/>
          <a:stretch>
            <a:fillRect/>
          </a:stretch>
        </p:blipFill>
        <p:spPr>
          <a:xfrm>
            <a:off x="6096000" y="2896168"/>
            <a:ext cx="4221890" cy="3682184"/>
          </a:xfrm>
          <a:prstGeom prst="rect">
            <a:avLst/>
          </a:prstGeom>
        </p:spPr>
      </p:pic>
    </p:spTree>
    <p:extLst>
      <p:ext uri="{BB962C8B-B14F-4D97-AF65-F5344CB8AC3E}">
        <p14:creationId xmlns:p14="http://schemas.microsoft.com/office/powerpoint/2010/main" val="1189211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2ACCB-0F77-B649-B0A3-4FF9230B22F8}"/>
              </a:ext>
            </a:extLst>
          </p:cNvPr>
          <p:cNvSpPr>
            <a:spLocks noGrp="1"/>
          </p:cNvSpPr>
          <p:nvPr>
            <p:ph type="title"/>
          </p:nvPr>
        </p:nvSpPr>
        <p:spPr>
          <a:xfrm>
            <a:off x="448645" y="3578318"/>
            <a:ext cx="5890371" cy="1549736"/>
          </a:xfrm>
        </p:spPr>
        <p:txBody>
          <a:bodyPr>
            <a:noAutofit/>
          </a:bodyPr>
          <a:lstStyle/>
          <a:p>
            <a:r>
              <a:rPr lang="en-US" sz="2800" dirty="0"/>
              <a:t>The infographic in </a:t>
            </a:r>
            <a:r>
              <a:rPr lang="en-US" sz="2800" b="1" dirty="0"/>
              <a:t>Figure 2</a:t>
            </a:r>
            <a:r>
              <a:rPr lang="en-US" sz="2800" dirty="0"/>
              <a:t>  (</a:t>
            </a:r>
            <a:r>
              <a:rPr lang="en-US" sz="2800" dirty="0" err="1"/>
              <a:t>Kognity</a:t>
            </a:r>
            <a:r>
              <a:rPr lang="en-US" sz="2800" dirty="0"/>
              <a:t>) shows some facts and figures about poverty along with some of the strategies to combat it. Use the information from this infographic to think critically about the presentation of this data.</a:t>
            </a:r>
            <a:br>
              <a:rPr lang="en-US" sz="2800" dirty="0"/>
            </a:br>
            <a:br>
              <a:rPr lang="en-US" sz="2800" dirty="0"/>
            </a:br>
            <a:r>
              <a:rPr lang="en-US" sz="2800" b="1" u="sng" dirty="0"/>
              <a:t>Exam style question:</a:t>
            </a:r>
            <a:r>
              <a:rPr lang="en-US" sz="2800" dirty="0"/>
              <a:t> </a:t>
            </a:r>
            <a:r>
              <a:rPr lang="en-US" sz="2800" dirty="0">
                <a:solidFill>
                  <a:srgbClr val="FF0000"/>
                </a:solidFill>
              </a:rPr>
              <a:t>Evaluate 2 ways in which information about poverty reduction is portrayed. (6)</a:t>
            </a:r>
            <a:br>
              <a:rPr lang="en-US" dirty="0">
                <a:solidFill>
                  <a:srgbClr val="FF0000"/>
                </a:solidFill>
              </a:rPr>
            </a:br>
            <a:br>
              <a:rPr lang="en-US" sz="2800" dirty="0"/>
            </a:br>
            <a:br>
              <a:rPr lang="en-US" sz="2800" dirty="0"/>
            </a:br>
            <a:br>
              <a:rPr lang="en-US" sz="2800" dirty="0"/>
            </a:br>
            <a:br>
              <a:rPr lang="en-US" sz="2800" dirty="0"/>
            </a:br>
            <a:endParaRPr lang="en-US" sz="2800" dirty="0"/>
          </a:p>
        </p:txBody>
      </p:sp>
      <p:pic>
        <p:nvPicPr>
          <p:cNvPr id="5" name="Content Placeholder 4">
            <a:extLst>
              <a:ext uri="{FF2B5EF4-FFF2-40B4-BE49-F238E27FC236}">
                <a16:creationId xmlns:a16="http://schemas.microsoft.com/office/drawing/2014/main" id="{9C19299A-BBD6-C142-9464-B3184685157B}"/>
              </a:ext>
            </a:extLst>
          </p:cNvPr>
          <p:cNvPicPr>
            <a:picLocks noGrp="1" noChangeAspect="1"/>
          </p:cNvPicPr>
          <p:nvPr>
            <p:ph idx="1"/>
          </p:nvPr>
        </p:nvPicPr>
        <p:blipFill>
          <a:blip r:embed="rId3"/>
          <a:stretch>
            <a:fillRect/>
          </a:stretch>
        </p:blipFill>
        <p:spPr>
          <a:xfrm>
            <a:off x="6792686" y="82994"/>
            <a:ext cx="3265715" cy="6775006"/>
          </a:xfrm>
        </p:spPr>
      </p:pic>
    </p:spTree>
    <p:extLst>
      <p:ext uri="{BB962C8B-B14F-4D97-AF65-F5344CB8AC3E}">
        <p14:creationId xmlns:p14="http://schemas.microsoft.com/office/powerpoint/2010/main" val="2328555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7E14-B726-9944-887C-BA86C8534A2E}"/>
              </a:ext>
            </a:extLst>
          </p:cNvPr>
          <p:cNvSpPr>
            <a:spLocks noGrp="1"/>
          </p:cNvSpPr>
          <p:nvPr>
            <p:ph type="title"/>
          </p:nvPr>
        </p:nvSpPr>
        <p:spPr/>
        <p:txBody>
          <a:bodyPr/>
          <a:lstStyle/>
          <a:p>
            <a:r>
              <a:rPr lang="en-US" dirty="0">
                <a:latin typeface="dearJoe 5 CASUAL PRO" panose="02000000000000000000" pitchFamily="2" charset="0"/>
              </a:rPr>
              <a:t>The Global middle class </a:t>
            </a:r>
          </a:p>
        </p:txBody>
      </p:sp>
      <p:sp>
        <p:nvSpPr>
          <p:cNvPr id="3" name="Content Placeholder 2">
            <a:extLst>
              <a:ext uri="{FF2B5EF4-FFF2-40B4-BE49-F238E27FC236}">
                <a16:creationId xmlns:a16="http://schemas.microsoft.com/office/drawing/2014/main" id="{65AD25A3-BE5B-F249-8F57-5DEBE773D8C4}"/>
              </a:ext>
            </a:extLst>
          </p:cNvPr>
          <p:cNvSpPr>
            <a:spLocks noGrp="1"/>
          </p:cNvSpPr>
          <p:nvPr>
            <p:ph idx="1"/>
          </p:nvPr>
        </p:nvSpPr>
        <p:spPr>
          <a:xfrm>
            <a:off x="533400" y="1346653"/>
            <a:ext cx="10515600" cy="4351338"/>
          </a:xfrm>
        </p:spPr>
        <p:txBody>
          <a:bodyPr/>
          <a:lstStyle/>
          <a:p>
            <a:r>
              <a:rPr lang="en-GB" b="1" dirty="0"/>
              <a:t>With poverty reductions comes the growth of the “new global middle class”...</a:t>
            </a:r>
            <a:endParaRPr lang="en-US" dirty="0"/>
          </a:p>
          <a:p>
            <a:r>
              <a:rPr lang="en-GB" dirty="0"/>
              <a:t>If you rewind back to 1965, the total number of middle-class people numbered around </a:t>
            </a:r>
            <a:r>
              <a:rPr lang="en-GB" b="1" dirty="0"/>
              <a:t>732 MILLION</a:t>
            </a:r>
            <a:r>
              <a:rPr lang="en-GB" dirty="0"/>
              <a:t> out of a total population of </a:t>
            </a:r>
            <a:r>
              <a:rPr lang="en-GB" b="1" dirty="0"/>
              <a:t>3.3 billion</a:t>
            </a:r>
            <a:r>
              <a:rPr lang="en-GB" dirty="0"/>
              <a:t> people. The estimates for </a:t>
            </a:r>
            <a:r>
              <a:rPr lang="en-GB" b="1" dirty="0"/>
              <a:t>2030</a:t>
            </a:r>
            <a:r>
              <a:rPr lang="en-GB" dirty="0"/>
              <a:t> are that middle-class people will number </a:t>
            </a:r>
            <a:r>
              <a:rPr lang="en-GB" b="1" dirty="0"/>
              <a:t>4.9 BILLION</a:t>
            </a:r>
            <a:r>
              <a:rPr lang="en-GB" dirty="0"/>
              <a:t> out of a total population of </a:t>
            </a:r>
            <a:r>
              <a:rPr lang="en-GB" b="1" dirty="0"/>
              <a:t>8 billion</a:t>
            </a:r>
            <a:r>
              <a:rPr lang="en-GB" dirty="0"/>
              <a:t>! </a:t>
            </a:r>
            <a:endParaRPr lang="en-US" dirty="0"/>
          </a:p>
          <a:p>
            <a:endParaRPr lang="en-US" dirty="0"/>
          </a:p>
        </p:txBody>
      </p:sp>
      <p:pic>
        <p:nvPicPr>
          <p:cNvPr id="4" name="Picture 3">
            <a:extLst>
              <a:ext uri="{FF2B5EF4-FFF2-40B4-BE49-F238E27FC236}">
                <a16:creationId xmlns:a16="http://schemas.microsoft.com/office/drawing/2014/main" id="{7355C336-0C71-494B-B15B-A39C281233B2}"/>
              </a:ext>
            </a:extLst>
          </p:cNvPr>
          <p:cNvPicPr>
            <a:picLocks noChangeAspect="1"/>
          </p:cNvPicPr>
          <p:nvPr/>
        </p:nvPicPr>
        <p:blipFill>
          <a:blip r:embed="rId2"/>
          <a:stretch>
            <a:fillRect/>
          </a:stretch>
        </p:blipFill>
        <p:spPr>
          <a:xfrm>
            <a:off x="533400" y="3907290"/>
            <a:ext cx="5052222" cy="2696029"/>
          </a:xfrm>
          <a:prstGeom prst="rect">
            <a:avLst/>
          </a:prstGeom>
        </p:spPr>
      </p:pic>
      <p:pic>
        <p:nvPicPr>
          <p:cNvPr id="5" name="Picture 4">
            <a:extLst>
              <a:ext uri="{FF2B5EF4-FFF2-40B4-BE49-F238E27FC236}">
                <a16:creationId xmlns:a16="http://schemas.microsoft.com/office/drawing/2014/main" id="{A522358F-B8D8-3B48-91A6-FBF05340345B}"/>
              </a:ext>
            </a:extLst>
          </p:cNvPr>
          <p:cNvPicPr>
            <a:picLocks noChangeAspect="1"/>
          </p:cNvPicPr>
          <p:nvPr/>
        </p:nvPicPr>
        <p:blipFill>
          <a:blip r:embed="rId3"/>
          <a:stretch>
            <a:fillRect/>
          </a:stretch>
        </p:blipFill>
        <p:spPr>
          <a:xfrm>
            <a:off x="5791200" y="4500022"/>
            <a:ext cx="6187278" cy="1100422"/>
          </a:xfrm>
          <a:prstGeom prst="rect">
            <a:avLst/>
          </a:prstGeom>
        </p:spPr>
      </p:pic>
    </p:spTree>
    <p:extLst>
      <p:ext uri="{BB962C8B-B14F-4D97-AF65-F5344CB8AC3E}">
        <p14:creationId xmlns:p14="http://schemas.microsoft.com/office/powerpoint/2010/main" val="341373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5EDE-B8B7-7045-B60A-9230569C42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E21C22-B57D-DB47-A401-CB9C9901C9C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410FCC6-9280-244C-A1F1-3499481AE079}"/>
              </a:ext>
            </a:extLst>
          </p:cNvPr>
          <p:cNvPicPr/>
          <p:nvPr/>
        </p:nvPicPr>
        <p:blipFill>
          <a:blip r:embed="rId2">
            <a:extLst>
              <a:ext uri="{28A0092B-C50C-407E-A947-70E740481C1C}">
                <a14:useLocalDpi xmlns:a14="http://schemas.microsoft.com/office/drawing/2010/main" val="0"/>
              </a:ext>
            </a:extLst>
          </a:blip>
          <a:stretch>
            <a:fillRect/>
          </a:stretch>
        </p:blipFill>
        <p:spPr>
          <a:xfrm>
            <a:off x="838200" y="522513"/>
            <a:ext cx="10145486" cy="5529943"/>
          </a:xfrm>
          <a:prstGeom prst="rect">
            <a:avLst/>
          </a:prstGeom>
        </p:spPr>
      </p:pic>
    </p:spTree>
    <p:extLst>
      <p:ext uri="{BB962C8B-B14F-4D97-AF65-F5344CB8AC3E}">
        <p14:creationId xmlns:p14="http://schemas.microsoft.com/office/powerpoint/2010/main" val="1375502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E171-558A-194B-8D34-7AE15703AB97}"/>
              </a:ext>
            </a:extLst>
          </p:cNvPr>
          <p:cNvSpPr>
            <a:spLocks noGrp="1"/>
          </p:cNvSpPr>
          <p:nvPr>
            <p:ph type="title"/>
          </p:nvPr>
        </p:nvSpPr>
        <p:spPr>
          <a:xfrm>
            <a:off x="838200" y="308919"/>
            <a:ext cx="10515600" cy="949283"/>
          </a:xfrm>
        </p:spPr>
        <p:txBody>
          <a:bodyPr>
            <a:normAutofit fontScale="90000"/>
          </a:bodyPr>
          <a:lstStyle/>
          <a:p>
            <a:r>
              <a:rPr lang="en-US" b="1" dirty="0">
                <a:latin typeface="dearJoe 5 CASUAL PRO" panose="02000000000000000000" pitchFamily="2" charset="0"/>
              </a:rPr>
              <a:t>The New </a:t>
            </a:r>
            <a:r>
              <a:rPr lang="en-US" b="1" dirty="0">
                <a:latin typeface="dearJoe 5 CASUAL PRO" panose="02000000000000000000" pitchFamily="2" charset="0"/>
                <a:hlinkClick r:id="rId2"/>
              </a:rPr>
              <a:t>Global Middle Class </a:t>
            </a:r>
            <a:r>
              <a:rPr lang="en-US" b="1" dirty="0">
                <a:latin typeface="dearJoe 5 CASUAL PRO" panose="02000000000000000000" pitchFamily="2" charset="0"/>
              </a:rPr>
              <a:t>– </a:t>
            </a:r>
            <a:r>
              <a:rPr lang="en-US" b="1" dirty="0" err="1">
                <a:latin typeface="dearJoe 5 CASUAL PRO" panose="02000000000000000000" pitchFamily="2" charset="0"/>
              </a:rPr>
              <a:t>Kognity</a:t>
            </a:r>
            <a:r>
              <a:rPr lang="en-US" b="1" dirty="0">
                <a:latin typeface="dearJoe 5 CASUAL PRO" panose="02000000000000000000" pitchFamily="2" charset="0"/>
              </a:rPr>
              <a:t> 3.1.1</a:t>
            </a:r>
            <a:br>
              <a:rPr lang="en-US" b="1" dirty="0"/>
            </a:br>
            <a:endParaRPr lang="en-US" dirty="0"/>
          </a:p>
        </p:txBody>
      </p:sp>
      <p:sp>
        <p:nvSpPr>
          <p:cNvPr id="3" name="Content Placeholder 2">
            <a:extLst>
              <a:ext uri="{FF2B5EF4-FFF2-40B4-BE49-F238E27FC236}">
                <a16:creationId xmlns:a16="http://schemas.microsoft.com/office/drawing/2014/main" id="{876790C4-5ECC-2449-99EB-D3D18A144FA8}"/>
              </a:ext>
            </a:extLst>
          </p:cNvPr>
          <p:cNvSpPr>
            <a:spLocks noGrp="1"/>
          </p:cNvSpPr>
          <p:nvPr>
            <p:ph idx="1"/>
          </p:nvPr>
        </p:nvSpPr>
        <p:spPr>
          <a:xfrm>
            <a:off x="838200" y="963828"/>
            <a:ext cx="10515600" cy="5609968"/>
          </a:xfrm>
        </p:spPr>
        <p:txBody>
          <a:bodyPr>
            <a:normAutofit fontScale="70000" lnSpcReduction="20000"/>
          </a:bodyPr>
          <a:lstStyle/>
          <a:p>
            <a:r>
              <a:rPr lang="en-US" dirty="0"/>
              <a:t>The </a:t>
            </a:r>
            <a:r>
              <a:rPr lang="en-US" dirty="0">
                <a:highlight>
                  <a:srgbClr val="00FFFF"/>
                </a:highlight>
              </a:rPr>
              <a:t> global middle class</a:t>
            </a:r>
            <a:r>
              <a:rPr lang="en-US" dirty="0"/>
              <a:t> are the non-manual workers (white collar workers), middle management and small business owners. </a:t>
            </a:r>
          </a:p>
          <a:p>
            <a:r>
              <a:rPr lang="en-US" dirty="0"/>
              <a:t>They earn more money than the working class but less than the upper middle and upper classes. </a:t>
            </a:r>
          </a:p>
          <a:p>
            <a:r>
              <a:rPr lang="en-US" dirty="0"/>
              <a:t>The middle class is </a:t>
            </a:r>
            <a:r>
              <a:rPr lang="en-US" dirty="0" err="1"/>
              <a:t>characterised</a:t>
            </a:r>
            <a:r>
              <a:rPr lang="en-US" dirty="0"/>
              <a:t> by people who have approximately 33% of their income 'left over' after they have paid for the essentials in life: food, shelter and basic services. </a:t>
            </a:r>
          </a:p>
          <a:p>
            <a:r>
              <a:rPr lang="en-US" dirty="0"/>
              <a:t>The leftover income is described as</a:t>
            </a:r>
            <a:r>
              <a:rPr lang="en-US" dirty="0">
                <a:highlight>
                  <a:srgbClr val="00FFFF"/>
                </a:highlight>
              </a:rPr>
              <a:t> discretionary </a:t>
            </a:r>
            <a:r>
              <a:rPr lang="en-US" dirty="0"/>
              <a:t>and can be used to buy consumer goods (clothes, cars, etc.) or improve their health care and their children’s education opportunities.</a:t>
            </a:r>
          </a:p>
          <a:p>
            <a:r>
              <a:rPr lang="en-US" dirty="0"/>
              <a:t>As mean global income increases and absolute poverty falls the balance between rich and poor shifts and the </a:t>
            </a:r>
            <a:r>
              <a:rPr lang="en-US" dirty="0">
                <a:highlight>
                  <a:srgbClr val="00FFFF"/>
                </a:highlight>
              </a:rPr>
              <a:t>global middle class grows.</a:t>
            </a:r>
          </a:p>
          <a:p>
            <a:pPr marL="0" indent="0">
              <a:buNone/>
            </a:pPr>
            <a:endParaRPr lang="en-US" dirty="0"/>
          </a:p>
          <a:p>
            <a:pPr marL="0" indent="0">
              <a:buNone/>
            </a:pPr>
            <a:r>
              <a:rPr lang="en-US" sz="3800" b="1" dirty="0">
                <a:latin typeface="dearJoe 5 CASUAL PRO" panose="02000000000000000000" pitchFamily="2" charset="0"/>
              </a:rPr>
              <a:t>In your notes you need to be able to:</a:t>
            </a:r>
          </a:p>
          <a:p>
            <a:pPr marL="514350" indent="-514350">
              <a:buFont typeface="+mj-lt"/>
              <a:buAutoNum type="arabicPeriod"/>
            </a:pPr>
            <a:r>
              <a:rPr lang="en-US" dirty="0"/>
              <a:t>Be clear what the global middle class is</a:t>
            </a:r>
          </a:p>
          <a:p>
            <a:pPr marL="514350" indent="-514350">
              <a:buFont typeface="+mj-lt"/>
              <a:buAutoNum type="arabicPeriod"/>
            </a:pPr>
            <a:r>
              <a:rPr lang="en-US" dirty="0"/>
              <a:t>Describe the growth of the global middle class using facts and figures</a:t>
            </a:r>
          </a:p>
          <a:p>
            <a:pPr marL="514350" indent="-514350">
              <a:buFont typeface="+mj-lt"/>
              <a:buAutoNum type="arabicPeriod"/>
            </a:pPr>
            <a:r>
              <a:rPr lang="en-US" dirty="0"/>
              <a:t>Explain the causes of the growth of the global middle class</a:t>
            </a:r>
          </a:p>
          <a:p>
            <a:pPr marL="514350" indent="-514350">
              <a:buFont typeface="+mj-lt"/>
              <a:buAutoNum type="arabicPeriod"/>
            </a:pPr>
            <a:r>
              <a:rPr lang="en-US" dirty="0"/>
              <a:t>Explain the consequences of the growth of the global middle class.</a:t>
            </a:r>
          </a:p>
          <a:p>
            <a:pPr marL="514350" indent="-514350">
              <a:buFont typeface="+mj-lt"/>
              <a:buAutoNum type="arabicPeriod"/>
            </a:pPr>
            <a:r>
              <a:rPr lang="en-US" dirty="0"/>
              <a:t>Add a mini case study (Vietnam p470 of IB textbook)</a:t>
            </a:r>
          </a:p>
          <a:p>
            <a:pPr marL="0" indent="0">
              <a:buNone/>
            </a:pPr>
            <a:r>
              <a:rPr lang="en-US" b="1" dirty="0"/>
              <a:t>Resources – </a:t>
            </a:r>
            <a:r>
              <a:rPr lang="en-US" b="1" dirty="0" err="1"/>
              <a:t>Kognity</a:t>
            </a:r>
            <a:r>
              <a:rPr lang="en-US" b="1" dirty="0"/>
              <a:t> 3.1.1, IB textbook p469-470, graphs and video clips on Weebly</a:t>
            </a:r>
          </a:p>
        </p:txBody>
      </p:sp>
    </p:spTree>
    <p:extLst>
      <p:ext uri="{BB962C8B-B14F-4D97-AF65-F5344CB8AC3E}">
        <p14:creationId xmlns:p14="http://schemas.microsoft.com/office/powerpoint/2010/main" val="1030874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85F26-C2D0-0649-80FA-A0846B91352D}"/>
              </a:ext>
            </a:extLst>
          </p:cNvPr>
          <p:cNvSpPr>
            <a:spLocks noGrp="1"/>
          </p:cNvSpPr>
          <p:nvPr>
            <p:ph type="title"/>
          </p:nvPr>
        </p:nvSpPr>
        <p:spPr/>
        <p:txBody>
          <a:bodyPr/>
          <a:lstStyle/>
          <a:p>
            <a:r>
              <a:rPr lang="en-US" b="1" dirty="0"/>
              <a:t>The New Global Middle Class</a:t>
            </a:r>
            <a:endParaRPr lang="en-US" dirty="0"/>
          </a:p>
        </p:txBody>
      </p:sp>
      <p:pic>
        <p:nvPicPr>
          <p:cNvPr id="5" name="Content Placeholder 4">
            <a:extLst>
              <a:ext uri="{FF2B5EF4-FFF2-40B4-BE49-F238E27FC236}">
                <a16:creationId xmlns:a16="http://schemas.microsoft.com/office/drawing/2014/main" id="{3C22B180-D52F-9649-B7CC-C4CAAEC3F738}"/>
              </a:ext>
            </a:extLst>
          </p:cNvPr>
          <p:cNvPicPr>
            <a:picLocks noGrp="1" noChangeAspect="1"/>
          </p:cNvPicPr>
          <p:nvPr>
            <p:ph idx="1"/>
          </p:nvPr>
        </p:nvPicPr>
        <p:blipFill>
          <a:blip r:embed="rId2"/>
          <a:stretch>
            <a:fillRect/>
          </a:stretch>
        </p:blipFill>
        <p:spPr>
          <a:xfrm>
            <a:off x="307707" y="1925675"/>
            <a:ext cx="7061085" cy="4351338"/>
          </a:xfrm>
        </p:spPr>
      </p:pic>
      <p:sp>
        <p:nvSpPr>
          <p:cNvPr id="6" name="TextBox 5">
            <a:extLst>
              <a:ext uri="{FF2B5EF4-FFF2-40B4-BE49-F238E27FC236}">
                <a16:creationId xmlns:a16="http://schemas.microsoft.com/office/drawing/2014/main" id="{E1FB6F4E-68B7-C546-8237-51688C21282C}"/>
              </a:ext>
            </a:extLst>
          </p:cNvPr>
          <p:cNvSpPr txBox="1"/>
          <p:nvPr/>
        </p:nvSpPr>
        <p:spPr>
          <a:xfrm>
            <a:off x="7665796" y="1598809"/>
            <a:ext cx="4137286" cy="5109091"/>
          </a:xfrm>
          <a:prstGeom prst="rect">
            <a:avLst/>
          </a:prstGeom>
          <a:noFill/>
        </p:spPr>
        <p:txBody>
          <a:bodyPr wrap="square" rtlCol="0">
            <a:spAutoFit/>
          </a:bodyPr>
          <a:lstStyle/>
          <a:p>
            <a:pPr marL="457200" indent="-457200">
              <a:buFont typeface="Arial" panose="020B0604020202020204" pitchFamily="34" charset="0"/>
              <a:buChar char="•"/>
            </a:pPr>
            <a:r>
              <a:rPr lang="en-US" sz="2800" dirty="0"/>
              <a:t>Describe the growth in the Global Middle Class from 1950 to the present day.</a:t>
            </a:r>
          </a:p>
          <a:p>
            <a:pPr marL="457200" indent="-457200">
              <a:buFont typeface="Arial" panose="020B0604020202020204" pitchFamily="34" charset="0"/>
              <a:buChar char="•"/>
            </a:pPr>
            <a:r>
              <a:rPr lang="en-US" sz="2800" dirty="0"/>
              <a:t>What do projections suggest about future growth?</a:t>
            </a:r>
          </a:p>
          <a:p>
            <a:pPr marL="457200" indent="-457200">
              <a:buFont typeface="Arial" panose="020B0604020202020204" pitchFamily="34" charset="0"/>
              <a:buChar char="•"/>
            </a:pPr>
            <a:r>
              <a:rPr lang="en-US" sz="2800" dirty="0"/>
              <a:t>Can you suggest any factors that might limit the growth of the NGMC in future?</a:t>
            </a:r>
          </a:p>
          <a:p>
            <a:endParaRPr lang="en-US" dirty="0"/>
          </a:p>
        </p:txBody>
      </p:sp>
    </p:spTree>
    <p:extLst>
      <p:ext uri="{BB962C8B-B14F-4D97-AF65-F5344CB8AC3E}">
        <p14:creationId xmlns:p14="http://schemas.microsoft.com/office/powerpoint/2010/main" val="222523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5BC9B-A814-544A-89DC-99961CE47487}"/>
              </a:ext>
            </a:extLst>
          </p:cNvPr>
          <p:cNvSpPr>
            <a:spLocks noGrp="1"/>
          </p:cNvSpPr>
          <p:nvPr>
            <p:ph type="title"/>
          </p:nvPr>
        </p:nvSpPr>
        <p:spPr>
          <a:xfrm>
            <a:off x="0" y="172444"/>
            <a:ext cx="7315200" cy="1325563"/>
          </a:xfrm>
        </p:spPr>
        <p:txBody>
          <a:bodyPr/>
          <a:lstStyle/>
          <a:p>
            <a:r>
              <a:rPr lang="en-US" b="1" dirty="0"/>
              <a:t>The New Global Middle Class</a:t>
            </a:r>
            <a:endParaRPr lang="en-US" dirty="0"/>
          </a:p>
        </p:txBody>
      </p:sp>
      <p:pic>
        <p:nvPicPr>
          <p:cNvPr id="6" name="Content Placeholder 5">
            <a:extLst>
              <a:ext uri="{FF2B5EF4-FFF2-40B4-BE49-F238E27FC236}">
                <a16:creationId xmlns:a16="http://schemas.microsoft.com/office/drawing/2014/main" id="{C0108627-2D7C-9E44-A6B6-EF8D30BB68A6}"/>
              </a:ext>
            </a:extLst>
          </p:cNvPr>
          <p:cNvPicPr>
            <a:picLocks noGrp="1" noChangeAspect="1"/>
          </p:cNvPicPr>
          <p:nvPr>
            <p:ph idx="1"/>
          </p:nvPr>
        </p:nvPicPr>
        <p:blipFill>
          <a:blip r:embed="rId2"/>
          <a:stretch>
            <a:fillRect/>
          </a:stretch>
        </p:blipFill>
        <p:spPr>
          <a:xfrm>
            <a:off x="4769563" y="3622007"/>
            <a:ext cx="7354765" cy="2578326"/>
          </a:xfrm>
        </p:spPr>
      </p:pic>
      <p:sp>
        <p:nvSpPr>
          <p:cNvPr id="4" name="TextBox 3">
            <a:extLst>
              <a:ext uri="{FF2B5EF4-FFF2-40B4-BE49-F238E27FC236}">
                <a16:creationId xmlns:a16="http://schemas.microsoft.com/office/drawing/2014/main" id="{1871D0DD-98FD-E94D-A44D-B63B2CBFA8A4}"/>
              </a:ext>
            </a:extLst>
          </p:cNvPr>
          <p:cNvSpPr txBox="1"/>
          <p:nvPr/>
        </p:nvSpPr>
        <p:spPr>
          <a:xfrm>
            <a:off x="326517" y="1690688"/>
            <a:ext cx="4443046" cy="4431983"/>
          </a:xfrm>
          <a:prstGeom prst="rect">
            <a:avLst/>
          </a:prstGeom>
          <a:noFill/>
        </p:spPr>
        <p:txBody>
          <a:bodyPr wrap="square" rtlCol="0">
            <a:spAutoFit/>
          </a:bodyPr>
          <a:lstStyle/>
          <a:p>
            <a:r>
              <a:rPr lang="en-US" sz="2400"/>
              <a:t>Study the data and the graphs on the number/share of GNMC by region.</a:t>
            </a:r>
          </a:p>
          <a:p>
            <a:r>
              <a:rPr lang="en-US" sz="2400">
                <a:highlight>
                  <a:srgbClr val="00FFFF"/>
                </a:highlight>
              </a:rPr>
              <a:t>What patterns are shown? </a:t>
            </a:r>
          </a:p>
          <a:p>
            <a:r>
              <a:rPr lang="en-US" sz="2400">
                <a:highlight>
                  <a:srgbClr val="00FFFF"/>
                </a:highlight>
              </a:rPr>
              <a:t>Start with global trends and then examine patterns for:</a:t>
            </a:r>
          </a:p>
          <a:p>
            <a:pPr marL="342900" indent="-342900">
              <a:buFont typeface="Arial" panose="020B0604020202020204" pitchFamily="34" charset="0"/>
              <a:buChar char="•"/>
            </a:pPr>
            <a:r>
              <a:rPr lang="en-US" sz="2400"/>
              <a:t>N. America and Europe</a:t>
            </a:r>
          </a:p>
          <a:p>
            <a:pPr marL="342900" indent="-342900">
              <a:buFont typeface="Arial" panose="020B0604020202020204" pitchFamily="34" charset="0"/>
              <a:buChar char="•"/>
            </a:pPr>
            <a:r>
              <a:rPr lang="en-US" sz="2400"/>
              <a:t>Asia Pacific </a:t>
            </a:r>
          </a:p>
          <a:p>
            <a:pPr marL="342900" indent="-342900">
              <a:buFont typeface="Arial" panose="020B0604020202020204" pitchFamily="34" charset="0"/>
              <a:buChar char="•"/>
            </a:pPr>
            <a:r>
              <a:rPr lang="en-US" sz="2400"/>
              <a:t>Sub-Saharan Africa.</a:t>
            </a:r>
          </a:p>
          <a:p>
            <a:r>
              <a:rPr lang="en-US" sz="2400">
                <a:highlight>
                  <a:srgbClr val="00FFFF"/>
                </a:highlight>
              </a:rPr>
              <a:t>Why is it important to examine share as well as overall number?</a:t>
            </a:r>
          </a:p>
          <a:p>
            <a:endParaRPr lang="en-US" dirty="0"/>
          </a:p>
        </p:txBody>
      </p:sp>
      <p:pic>
        <p:nvPicPr>
          <p:cNvPr id="5" name="Content Placeholder 4">
            <a:extLst>
              <a:ext uri="{FF2B5EF4-FFF2-40B4-BE49-F238E27FC236}">
                <a16:creationId xmlns:a16="http://schemas.microsoft.com/office/drawing/2014/main" id="{C510CD91-8B45-2A47-99FA-EBD8A1DF1222}"/>
              </a:ext>
            </a:extLst>
          </p:cNvPr>
          <p:cNvPicPr>
            <a:picLocks noChangeAspect="1"/>
          </p:cNvPicPr>
          <p:nvPr/>
        </p:nvPicPr>
        <p:blipFill>
          <a:blip r:embed="rId3"/>
          <a:stretch>
            <a:fillRect/>
          </a:stretch>
        </p:blipFill>
        <p:spPr>
          <a:xfrm>
            <a:off x="6874274" y="172444"/>
            <a:ext cx="5285069" cy="3256882"/>
          </a:xfrm>
          <a:prstGeom prst="rect">
            <a:avLst/>
          </a:prstGeom>
        </p:spPr>
      </p:pic>
    </p:spTree>
    <p:extLst>
      <p:ext uri="{BB962C8B-B14F-4D97-AF65-F5344CB8AC3E}">
        <p14:creationId xmlns:p14="http://schemas.microsoft.com/office/powerpoint/2010/main" val="1608094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525</Words>
  <Application>Microsoft Macintosh PowerPoint</Application>
  <PresentationFormat>Widescreen</PresentationFormat>
  <Paragraphs>35</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dearJoe 5 CASUAL PRO</vt:lpstr>
      <vt:lpstr>Office Theme</vt:lpstr>
      <vt:lpstr>Poverty reduction and the New Global Middle class</vt:lpstr>
      <vt:lpstr>Reducing poverty – the MDGs and SDGs</vt:lpstr>
      <vt:lpstr>The infographic in Figure 2  (Kognity) shows some facts and figures about poverty along with some of the strategies to combat it. Use the information from this infographic to think critically about the presentation of this data.  Exam style question: Evaluate 2 ways in which information about poverty reduction is portrayed. (6)     </vt:lpstr>
      <vt:lpstr>The Global middle class </vt:lpstr>
      <vt:lpstr>PowerPoint Presentation</vt:lpstr>
      <vt:lpstr>The New Global Middle Class – Kognity 3.1.1 </vt:lpstr>
      <vt:lpstr>The New Global Middle Class</vt:lpstr>
      <vt:lpstr>The New Global Middle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Poverty reduction and the New Global Middle class</dc:title>
  <dc:creator>Anna Bennett</dc:creator>
  <cp:lastModifiedBy>Anna Bennett</cp:lastModifiedBy>
  <cp:revision>2</cp:revision>
  <dcterms:created xsi:type="dcterms:W3CDTF">2020-04-19T16:05:13Z</dcterms:created>
  <dcterms:modified xsi:type="dcterms:W3CDTF">2020-04-19T16:18:57Z</dcterms:modified>
</cp:coreProperties>
</file>