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8" r:id="rId2"/>
    <p:sldId id="288" r:id="rId3"/>
    <p:sldId id="289" r:id="rId4"/>
    <p:sldId id="273" r:id="rId5"/>
    <p:sldId id="287" r:id="rId6"/>
    <p:sldId id="274" r:id="rId7"/>
    <p:sldId id="275" r:id="rId8"/>
    <p:sldId id="276" r:id="rId9"/>
    <p:sldId id="277" r:id="rId10"/>
    <p:sldId id="278" r:id="rId11"/>
    <p:sldId id="279" r:id="rId12"/>
    <p:sldId id="280" r:id="rId13"/>
    <p:sldId id="281" r:id="rId14"/>
    <p:sldId id="282" r:id="rId15"/>
    <p:sldId id="283" r:id="rId16"/>
    <p:sldId id="256" r:id="rId17"/>
    <p:sldId id="257" r:id="rId18"/>
    <p:sldId id="290" r:id="rId19"/>
    <p:sldId id="291" r:id="rId20"/>
    <p:sldId id="292" r:id="rId21"/>
    <p:sldId id="260" r:id="rId22"/>
    <p:sldId id="259"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24"/>
  </p:normalViewPr>
  <p:slideViewPr>
    <p:cSldViewPr snapToGrid="0" snapToObjects="1">
      <p:cViewPr>
        <p:scale>
          <a:sx n="114" d="100"/>
          <a:sy n="114" d="100"/>
        </p:scale>
        <p:origin x="144"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4C6F9-A880-0141-9D67-58D3B1A3BF76}" type="datetimeFigureOut">
              <a:rPr lang="en-US" smtClean="0"/>
              <a:t>2/10/20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91CEF-FF08-5D40-A358-4629938F25AD}" type="slidenum">
              <a:rPr lang="en-US" smtClean="0"/>
              <a:t>‹#›</a:t>
            </a:fld>
            <a:endParaRPr lang="en-US"/>
          </a:p>
        </p:txBody>
      </p:sp>
    </p:spTree>
    <p:extLst>
      <p:ext uri="{BB962C8B-B14F-4D97-AF65-F5344CB8AC3E}">
        <p14:creationId xmlns:p14="http://schemas.microsoft.com/office/powerpoint/2010/main" val="143321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97B8DB-EDAD-2541-89E5-7238F8F065C4}" type="slidenum">
              <a:rPr lang="en-US" altLang="en-US"/>
              <a:pPr eaLnBrk="1" hangingPunct="1"/>
              <a:t>4</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38525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528752-3665-CF46-8314-F897888B4499}" type="slidenum">
              <a:rPr lang="en-US" altLang="en-US"/>
              <a:pPr eaLnBrk="1" hangingPunct="1"/>
              <a:t>6</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81716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B5DAE6-96A5-7948-A93E-76B8592B854C}" type="slidenum">
              <a:rPr lang="en-US" altLang="en-US"/>
              <a:pPr eaLnBrk="1" hangingPunct="1"/>
              <a:t>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939662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AAE78C-B26A-8148-B040-AABBEFAD13EB}" type="slidenum">
              <a:rPr lang="en-US" altLang="en-US"/>
              <a:pPr eaLnBrk="1" hangingPunct="1"/>
              <a:t>12</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7780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224A27-4BD6-B847-B40D-C4833536E8DE}" type="slidenum">
              <a:rPr lang="en-US" altLang="en-US"/>
              <a:pPr eaLnBrk="1" hangingPunct="1"/>
              <a:t>13</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66376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EF1AF5-732D-824B-BF50-90DABE35F149}" type="slidenum">
              <a:rPr lang="en-US" altLang="en-US"/>
              <a:pPr eaLnBrk="1" hangingPunct="1"/>
              <a:t>15</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1345124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27E51-58C0-47FA-B59C-2D0E489FFBA7}" type="slidenum">
              <a:rPr lang="en-US" altLang="en-US"/>
              <a:pPr/>
              <a:t>21</a:t>
            </a:fld>
            <a:endParaRPr lang="en-US" alt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GB" altLang="en-US" b="1"/>
              <a:t>Teacher’s note:</a:t>
            </a:r>
          </a:p>
          <a:p>
            <a:r>
              <a:rPr lang="en-GB" altLang="en-US"/>
              <a:t>Students should be encouraged to describe the patterns of earthquake activity on a global scale as shown on the map. Most earthquakes are felt on or near plate boundaries. This could be extended through discussion of the movement of the world’s major tectonic plates (the presentation ‘Plate Tectonics’ could be used here). Students could be encouraged to ‘build’ maps similar to the one shown here. Students could mark ‘active zones’ on world map showing population distribution and label where densely settled populations overlap with earthquake zones.</a:t>
            </a:r>
          </a:p>
          <a:p>
            <a:endParaRPr lang="en-GB" altLang="en-US"/>
          </a:p>
          <a:p>
            <a:r>
              <a:rPr lang="en-GB" altLang="en-US"/>
              <a:t>The worksheet </a:t>
            </a:r>
            <a:r>
              <a:rPr lang="en-GB" altLang="en-US" b="1"/>
              <a:t>Plates</a:t>
            </a:r>
            <a:r>
              <a:rPr lang="en-GB" altLang="en-US"/>
              <a:t> accompanies this slide.</a:t>
            </a:r>
          </a:p>
        </p:txBody>
      </p:sp>
    </p:spTree>
    <p:extLst>
      <p:ext uri="{BB962C8B-B14F-4D97-AF65-F5344CB8AC3E}">
        <p14:creationId xmlns:p14="http://schemas.microsoft.com/office/powerpoint/2010/main" val="572238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ABDC78-2735-C047-8FAE-E59780B4EF98}" type="datetimeFigureOut">
              <a:rPr lang="en-US" smtClean="0"/>
              <a:t>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653C3-3386-5B43-997A-9FAC79CB5448}" type="slidenum">
              <a:rPr lang="en-US" smtClean="0"/>
              <a:t>‹#›</a:t>
            </a:fld>
            <a:endParaRPr lang="en-US"/>
          </a:p>
        </p:txBody>
      </p:sp>
    </p:spTree>
    <p:extLst>
      <p:ext uri="{BB962C8B-B14F-4D97-AF65-F5344CB8AC3E}">
        <p14:creationId xmlns:p14="http://schemas.microsoft.com/office/powerpoint/2010/main" val="205648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BDC78-2735-C047-8FAE-E59780B4EF98}" type="datetimeFigureOut">
              <a:rPr lang="en-US" smtClean="0"/>
              <a:t>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653C3-3386-5B43-997A-9FAC79CB5448}" type="slidenum">
              <a:rPr lang="en-US" smtClean="0"/>
              <a:t>‹#›</a:t>
            </a:fld>
            <a:endParaRPr lang="en-US"/>
          </a:p>
        </p:txBody>
      </p:sp>
    </p:spTree>
    <p:extLst>
      <p:ext uri="{BB962C8B-B14F-4D97-AF65-F5344CB8AC3E}">
        <p14:creationId xmlns:p14="http://schemas.microsoft.com/office/powerpoint/2010/main" val="87151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BDC78-2735-C047-8FAE-E59780B4EF98}" type="datetimeFigureOut">
              <a:rPr lang="en-US" smtClean="0"/>
              <a:t>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653C3-3386-5B43-997A-9FAC79CB5448}" type="slidenum">
              <a:rPr lang="en-US" smtClean="0"/>
              <a:t>‹#›</a:t>
            </a:fld>
            <a:endParaRPr lang="en-US"/>
          </a:p>
        </p:txBody>
      </p:sp>
    </p:spTree>
    <p:extLst>
      <p:ext uri="{BB962C8B-B14F-4D97-AF65-F5344CB8AC3E}">
        <p14:creationId xmlns:p14="http://schemas.microsoft.com/office/powerpoint/2010/main" val="164719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BDC78-2735-C047-8FAE-E59780B4EF98}" type="datetimeFigureOut">
              <a:rPr lang="en-US" smtClean="0"/>
              <a:t>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653C3-3386-5B43-997A-9FAC79CB5448}" type="slidenum">
              <a:rPr lang="en-US" smtClean="0"/>
              <a:t>‹#›</a:t>
            </a:fld>
            <a:endParaRPr lang="en-US"/>
          </a:p>
        </p:txBody>
      </p:sp>
    </p:spTree>
    <p:extLst>
      <p:ext uri="{BB962C8B-B14F-4D97-AF65-F5344CB8AC3E}">
        <p14:creationId xmlns:p14="http://schemas.microsoft.com/office/powerpoint/2010/main" val="172416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BDC78-2735-C047-8FAE-E59780B4EF98}" type="datetimeFigureOut">
              <a:rPr lang="en-US" smtClean="0"/>
              <a:t>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653C3-3386-5B43-997A-9FAC79CB5448}" type="slidenum">
              <a:rPr lang="en-US" smtClean="0"/>
              <a:t>‹#›</a:t>
            </a:fld>
            <a:endParaRPr lang="en-US"/>
          </a:p>
        </p:txBody>
      </p:sp>
    </p:spTree>
    <p:extLst>
      <p:ext uri="{BB962C8B-B14F-4D97-AF65-F5344CB8AC3E}">
        <p14:creationId xmlns:p14="http://schemas.microsoft.com/office/powerpoint/2010/main" val="2096911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BDC78-2735-C047-8FAE-E59780B4EF98}" type="datetimeFigureOut">
              <a:rPr lang="en-US" smtClean="0"/>
              <a:t>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653C3-3386-5B43-997A-9FAC79CB5448}" type="slidenum">
              <a:rPr lang="en-US" smtClean="0"/>
              <a:t>‹#›</a:t>
            </a:fld>
            <a:endParaRPr lang="en-US"/>
          </a:p>
        </p:txBody>
      </p:sp>
    </p:spTree>
    <p:extLst>
      <p:ext uri="{BB962C8B-B14F-4D97-AF65-F5344CB8AC3E}">
        <p14:creationId xmlns:p14="http://schemas.microsoft.com/office/powerpoint/2010/main" val="44482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BDC78-2735-C047-8FAE-E59780B4EF98}" type="datetimeFigureOut">
              <a:rPr lang="en-US" smtClean="0"/>
              <a:t>2/10/20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9653C3-3386-5B43-997A-9FAC79CB5448}" type="slidenum">
              <a:rPr lang="en-US" smtClean="0"/>
              <a:t>‹#›</a:t>
            </a:fld>
            <a:endParaRPr lang="en-US"/>
          </a:p>
        </p:txBody>
      </p:sp>
    </p:spTree>
    <p:extLst>
      <p:ext uri="{BB962C8B-B14F-4D97-AF65-F5344CB8AC3E}">
        <p14:creationId xmlns:p14="http://schemas.microsoft.com/office/powerpoint/2010/main" val="83120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ABDC78-2735-C047-8FAE-E59780B4EF98}" type="datetimeFigureOut">
              <a:rPr lang="en-US" smtClean="0"/>
              <a:t>2/10/20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9653C3-3386-5B43-997A-9FAC79CB5448}" type="slidenum">
              <a:rPr lang="en-US" smtClean="0"/>
              <a:t>‹#›</a:t>
            </a:fld>
            <a:endParaRPr lang="en-US"/>
          </a:p>
        </p:txBody>
      </p:sp>
    </p:spTree>
    <p:extLst>
      <p:ext uri="{BB962C8B-B14F-4D97-AF65-F5344CB8AC3E}">
        <p14:creationId xmlns:p14="http://schemas.microsoft.com/office/powerpoint/2010/main" val="60710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BDC78-2735-C047-8FAE-E59780B4EF98}" type="datetimeFigureOut">
              <a:rPr lang="en-US" smtClean="0"/>
              <a:t>2/10/20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9653C3-3386-5B43-997A-9FAC79CB5448}" type="slidenum">
              <a:rPr lang="en-US" smtClean="0"/>
              <a:t>‹#›</a:t>
            </a:fld>
            <a:endParaRPr lang="en-US"/>
          </a:p>
        </p:txBody>
      </p:sp>
    </p:spTree>
    <p:extLst>
      <p:ext uri="{BB962C8B-B14F-4D97-AF65-F5344CB8AC3E}">
        <p14:creationId xmlns:p14="http://schemas.microsoft.com/office/powerpoint/2010/main" val="97539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BDC78-2735-C047-8FAE-E59780B4EF98}" type="datetimeFigureOut">
              <a:rPr lang="en-US" smtClean="0"/>
              <a:t>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653C3-3386-5B43-997A-9FAC79CB5448}" type="slidenum">
              <a:rPr lang="en-US" smtClean="0"/>
              <a:t>‹#›</a:t>
            </a:fld>
            <a:endParaRPr lang="en-US"/>
          </a:p>
        </p:txBody>
      </p:sp>
    </p:spTree>
    <p:extLst>
      <p:ext uri="{BB962C8B-B14F-4D97-AF65-F5344CB8AC3E}">
        <p14:creationId xmlns:p14="http://schemas.microsoft.com/office/powerpoint/2010/main" val="179878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ABDC78-2735-C047-8FAE-E59780B4EF98}" type="datetimeFigureOut">
              <a:rPr lang="en-US" smtClean="0"/>
              <a:t>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653C3-3386-5B43-997A-9FAC79CB5448}" type="slidenum">
              <a:rPr lang="en-US" smtClean="0"/>
              <a:t>‹#›</a:t>
            </a:fld>
            <a:endParaRPr lang="en-US"/>
          </a:p>
        </p:txBody>
      </p:sp>
    </p:spTree>
    <p:extLst>
      <p:ext uri="{BB962C8B-B14F-4D97-AF65-F5344CB8AC3E}">
        <p14:creationId xmlns:p14="http://schemas.microsoft.com/office/powerpoint/2010/main" val="207253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BDC78-2735-C047-8FAE-E59780B4EF98}" type="datetimeFigureOut">
              <a:rPr lang="en-US" smtClean="0"/>
              <a:t>2/10/20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653C3-3386-5B43-997A-9FAC79CB5448}" type="slidenum">
              <a:rPr lang="en-US" smtClean="0"/>
              <a:t>‹#›</a:t>
            </a:fld>
            <a:endParaRPr lang="en-US"/>
          </a:p>
        </p:txBody>
      </p:sp>
    </p:spTree>
    <p:extLst>
      <p:ext uri="{BB962C8B-B14F-4D97-AF65-F5344CB8AC3E}">
        <p14:creationId xmlns:p14="http://schemas.microsoft.com/office/powerpoint/2010/main" val="1133853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imgres?imgurl=http://blog.lib.umn.edu/salwa002/architecture/images/volcano2.jpg&amp;imgrefurl=http://blog.lib.umn.edu/salwa002/architecture/&amp;usg=__nM4BBavWaoC4_sfXmeFLSA8ebGo=&amp;h=637&amp;w=800&amp;sz=80&amp;hl=en&amp;start=25&amp;tbnid=4ThMyvkYjbfYXM:&amp;tbnh=114&amp;tbnw=143&amp;prev=/images?q=volcanoes&amp;gbv=2&amp;ndsp=20&amp;hl=en&amp;sa=N&amp;start=2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earthquake.usgs.gov/earthquakes/map/"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listverse.com/2020/01/18/16-most-dangerous-volcanoes-in-the-world/" TargetMode="External"/><Relationship Id="rId4" Type="http://schemas.openxmlformats.org/officeDocument/2006/relationships/hyperlink" Target="https://www.worldatlas.com/articles/the-16-dangerous-decade-volcanoes.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9" y="0"/>
            <a:ext cx="12180711" cy="6851650"/>
          </a:xfrm>
          <a:prstGeom prst="rect">
            <a:avLst/>
          </a:prstGeom>
        </p:spPr>
      </p:pic>
      <p:sp>
        <p:nvSpPr>
          <p:cNvPr id="2" name="Title 1"/>
          <p:cNvSpPr>
            <a:spLocks noGrp="1"/>
          </p:cNvSpPr>
          <p:nvPr>
            <p:ph type="title"/>
          </p:nvPr>
        </p:nvSpPr>
        <p:spPr>
          <a:xfrm>
            <a:off x="592873" y="733115"/>
            <a:ext cx="10515600" cy="1325563"/>
          </a:xfrm>
        </p:spPr>
        <p:txBody>
          <a:bodyPr>
            <a:normAutofit fontScale="90000"/>
          </a:bodyPr>
          <a:lstStyle/>
          <a:p>
            <a:r>
              <a:rPr lang="en-US" cap="all" dirty="0">
                <a:latin typeface="dearJoe 5 CASUAL PRO" panose="02000000000000000000" pitchFamily="2" charset="0"/>
              </a:rPr>
              <a:t>WHY DO THE IMPACTS OF TECTONIC HAZARDS VARY? </a:t>
            </a:r>
            <a:br>
              <a:rPr lang="en-US" cap="all" dirty="0"/>
            </a:br>
            <a:endParaRPr lang="en-US" sz="5000" b="1" dirty="0">
              <a:solidFill>
                <a:srgbClr val="00B0F0"/>
              </a:solidFill>
            </a:endParaRPr>
          </a:p>
        </p:txBody>
      </p:sp>
    </p:spTree>
    <p:extLst>
      <p:ext uri="{BB962C8B-B14F-4D97-AF65-F5344CB8AC3E}">
        <p14:creationId xmlns:p14="http://schemas.microsoft.com/office/powerpoint/2010/main" val="1975232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4000">
                <a:solidFill>
                  <a:srgbClr val="FF0000"/>
                </a:solidFill>
              </a:rPr>
              <a:t>Write your own description of the location of volcanoes in the world.</a:t>
            </a:r>
          </a:p>
        </p:txBody>
      </p:sp>
      <p:sp>
        <p:nvSpPr>
          <p:cNvPr id="11267" name="Content Placeholder 2"/>
          <p:cNvSpPr>
            <a:spLocks noGrp="1"/>
          </p:cNvSpPr>
          <p:nvPr>
            <p:ph idx="1"/>
          </p:nvPr>
        </p:nvSpPr>
        <p:spPr/>
        <p:txBody>
          <a:bodyPr/>
          <a:lstStyle/>
          <a:p>
            <a:pPr>
              <a:buFontTx/>
              <a:buNone/>
            </a:pPr>
            <a:r>
              <a:rPr lang="en-US" altLang="en-US" b="1" u="sng"/>
              <a:t>Think about:</a:t>
            </a:r>
          </a:p>
          <a:p>
            <a:r>
              <a:rPr lang="en-US" altLang="en-US"/>
              <a:t>The patterns you notice about where volcanoes are found and any odd things out (anomalies)</a:t>
            </a:r>
          </a:p>
          <a:p>
            <a:r>
              <a:rPr lang="en-US" altLang="en-US"/>
              <a:t>The areas of continents where there are many volcanoes</a:t>
            </a:r>
          </a:p>
          <a:p>
            <a:r>
              <a:rPr lang="en-US" altLang="en-US"/>
              <a:t>The areas of continents where there are few volcanoes</a:t>
            </a:r>
          </a:p>
          <a:p>
            <a:endParaRPr lang="en-US" altLang="en-US"/>
          </a:p>
        </p:txBody>
      </p:sp>
    </p:spTree>
    <p:extLst>
      <p:ext uri="{BB962C8B-B14F-4D97-AF65-F5344CB8AC3E}">
        <p14:creationId xmlns:p14="http://schemas.microsoft.com/office/powerpoint/2010/main" val="110300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The location of volcanoes</a:t>
            </a:r>
          </a:p>
        </p:txBody>
      </p:sp>
      <p:sp>
        <p:nvSpPr>
          <p:cNvPr id="12291" name="Content Placeholder 2"/>
          <p:cNvSpPr>
            <a:spLocks noGrp="1"/>
          </p:cNvSpPr>
          <p:nvPr>
            <p:ph idx="1"/>
          </p:nvPr>
        </p:nvSpPr>
        <p:spPr/>
        <p:txBody>
          <a:bodyPr/>
          <a:lstStyle/>
          <a:p>
            <a:r>
              <a:rPr lang="en-US" dirty="0"/>
              <a:t>There are not many volcanoes in </a:t>
            </a:r>
            <a:r>
              <a:rPr lang="en-US" b="1" dirty="0"/>
              <a:t>(Asia/Africa)</a:t>
            </a:r>
            <a:r>
              <a:rPr lang="en-US" dirty="0"/>
              <a:t> or </a:t>
            </a:r>
            <a:r>
              <a:rPr lang="en-US" b="1" dirty="0"/>
              <a:t>(Europe/Antarctica).</a:t>
            </a:r>
            <a:endParaRPr lang="en-US" dirty="0"/>
          </a:p>
          <a:p>
            <a:r>
              <a:rPr lang="en-US" dirty="0"/>
              <a:t>Many of the volcanoes stretch along lines like the one down the western side of (</a:t>
            </a:r>
            <a:r>
              <a:rPr lang="en-US" b="1" dirty="0"/>
              <a:t>Africa/North America) </a:t>
            </a:r>
            <a:r>
              <a:rPr lang="en-US" dirty="0"/>
              <a:t>and the middle of the Atlantic</a:t>
            </a:r>
            <a:r>
              <a:rPr lang="en-US" b="1" dirty="0"/>
              <a:t> (Ocean/Continent).</a:t>
            </a:r>
            <a:endParaRPr lang="en-US" dirty="0"/>
          </a:p>
          <a:p>
            <a:r>
              <a:rPr lang="en-US" dirty="0"/>
              <a:t>Many of the volcanoes are found in a big circle around the edge of the</a:t>
            </a:r>
            <a:r>
              <a:rPr lang="en-US" b="1" dirty="0"/>
              <a:t> (Pacific/Atlantic) </a:t>
            </a:r>
            <a:r>
              <a:rPr lang="en-US" dirty="0"/>
              <a:t>Ocean in countries such as the</a:t>
            </a:r>
            <a:r>
              <a:rPr lang="en-US" b="1" dirty="0"/>
              <a:t> (UK/Japan). </a:t>
            </a:r>
            <a:r>
              <a:rPr lang="en-US" dirty="0"/>
              <a:t>This is called the </a:t>
            </a:r>
            <a:r>
              <a:rPr lang="en-US" b="1" dirty="0"/>
              <a:t>(Pacific Ring of Fire/Atlantic Ring of Fire)</a:t>
            </a:r>
            <a:endParaRPr lang="en-US" dirty="0"/>
          </a:p>
          <a:p>
            <a:pPr marL="0" indent="0">
              <a:buNone/>
            </a:pPr>
            <a:endParaRPr lang="en-US" altLang="en-US" dirty="0"/>
          </a:p>
        </p:txBody>
      </p:sp>
    </p:spTree>
    <p:extLst>
      <p:ext uri="{BB962C8B-B14F-4D97-AF65-F5344CB8AC3E}">
        <p14:creationId xmlns:p14="http://schemas.microsoft.com/office/powerpoint/2010/main" val="107649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altLang="en-US" sz="3200" b="1"/>
              <a:t>Copy the paragraph below. Select the correct answers from the brackets.</a:t>
            </a:r>
            <a:br>
              <a:rPr lang="en-US" altLang="en-US" sz="3200"/>
            </a:br>
            <a:endParaRPr lang="en-US" altLang="en-US" sz="3200"/>
          </a:p>
        </p:txBody>
      </p:sp>
      <p:sp>
        <p:nvSpPr>
          <p:cNvPr id="13315" name="Rectangle 3"/>
          <p:cNvSpPr>
            <a:spLocks noGrp="1" noChangeArrowheads="1"/>
          </p:cNvSpPr>
          <p:nvPr>
            <p:ph type="body" idx="1"/>
          </p:nvPr>
        </p:nvSpPr>
        <p:spPr/>
        <p:txBody>
          <a:bodyPr/>
          <a:lstStyle/>
          <a:p>
            <a:pPr eaLnBrk="1" hangingPunct="1"/>
            <a:endParaRPr lang="en-US" altLang="en-US"/>
          </a:p>
        </p:txBody>
      </p:sp>
      <p:sp>
        <p:nvSpPr>
          <p:cNvPr id="13316" name="Rectangle 4"/>
          <p:cNvSpPr>
            <a:spLocks noChangeArrowheads="1"/>
          </p:cNvSpPr>
          <p:nvPr/>
        </p:nvSpPr>
        <p:spPr bwMode="auto">
          <a:xfrm>
            <a:off x="1905000" y="1905000"/>
            <a:ext cx="8382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400"/>
          </a:p>
          <a:p>
            <a:pPr eaLnBrk="1" hangingPunct="1"/>
            <a:r>
              <a:rPr lang="en-US" altLang="en-US" sz="2400"/>
              <a:t>There are not many volcanoes in </a:t>
            </a:r>
            <a:r>
              <a:rPr lang="en-US" altLang="en-US" sz="2400" b="1"/>
              <a:t>(Asia/Africa)</a:t>
            </a:r>
            <a:r>
              <a:rPr lang="en-US" altLang="en-US" sz="2400"/>
              <a:t> or </a:t>
            </a:r>
            <a:r>
              <a:rPr lang="en-US" altLang="en-US" sz="2400" b="1"/>
              <a:t>(Europe/Antarctica).</a:t>
            </a:r>
          </a:p>
          <a:p>
            <a:pPr eaLnBrk="1" hangingPunct="1"/>
            <a:r>
              <a:rPr lang="en-US" altLang="en-US" sz="2400"/>
              <a:t>Many of the volcanoes stretch along lines like the one down the side of (</a:t>
            </a:r>
            <a:r>
              <a:rPr lang="en-US" altLang="en-US" sz="2400" b="1"/>
              <a:t>Africa/North America) </a:t>
            </a:r>
            <a:r>
              <a:rPr lang="en-US" altLang="en-US" sz="2400"/>
              <a:t>and the middle of the Atlantic</a:t>
            </a:r>
            <a:r>
              <a:rPr lang="en-US" altLang="en-US" sz="2400" b="1"/>
              <a:t> (Ocean/Continent).</a:t>
            </a:r>
          </a:p>
          <a:p>
            <a:pPr eaLnBrk="1" hangingPunct="1"/>
            <a:r>
              <a:rPr lang="en-US" altLang="en-US" sz="2400"/>
              <a:t>Many of the volcanoes are found in a big circle around the edge of the</a:t>
            </a:r>
            <a:r>
              <a:rPr lang="en-US" altLang="en-US" sz="2400" b="1"/>
              <a:t> (Pacific/Atlantic) </a:t>
            </a:r>
            <a:r>
              <a:rPr lang="en-US" altLang="en-US" sz="2400"/>
              <a:t>Ocean in countries such as the</a:t>
            </a:r>
            <a:r>
              <a:rPr lang="en-US" altLang="en-US" sz="2400" b="1"/>
              <a:t> (UK/Japan). </a:t>
            </a:r>
            <a:r>
              <a:rPr lang="en-US" altLang="en-US" sz="2400"/>
              <a:t>This is called the </a:t>
            </a:r>
            <a:r>
              <a:rPr lang="en-US" altLang="en-US" sz="2400" b="1"/>
              <a:t>(Pacific Ring of Fire/Atlantic Ring of Fire)</a:t>
            </a:r>
          </a:p>
        </p:txBody>
      </p:sp>
    </p:spTree>
    <p:extLst>
      <p:ext uri="{BB962C8B-B14F-4D97-AF65-F5344CB8AC3E}">
        <p14:creationId xmlns:p14="http://schemas.microsoft.com/office/powerpoint/2010/main" val="11513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altLang="en-US"/>
          </a:p>
        </p:txBody>
      </p:sp>
      <p:sp>
        <p:nvSpPr>
          <p:cNvPr id="14339" name="Rectangle 3"/>
          <p:cNvSpPr>
            <a:spLocks noGrp="1" noChangeArrowheads="1"/>
          </p:cNvSpPr>
          <p:nvPr>
            <p:ph type="body" idx="1"/>
          </p:nvPr>
        </p:nvSpPr>
        <p:spPr/>
        <p:txBody>
          <a:bodyPr/>
          <a:lstStyle/>
          <a:p>
            <a:pPr eaLnBrk="1" hangingPunct="1"/>
            <a:endParaRPr lang="en-US" altLang="en-US"/>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00201"/>
            <a:ext cx="7772400"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ring-of-fi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038600"/>
            <a:ext cx="29718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292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scienceclarified.com/landforms/images/ueol_03_img01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1"/>
            <a:ext cx="85344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880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Homework:</a:t>
            </a:r>
          </a:p>
        </p:txBody>
      </p:sp>
      <p:sp>
        <p:nvSpPr>
          <p:cNvPr id="16387" name="Rectangle 3"/>
          <p:cNvSpPr>
            <a:spLocks noGrp="1" noChangeArrowheads="1"/>
          </p:cNvSpPr>
          <p:nvPr>
            <p:ph type="body" idx="1"/>
          </p:nvPr>
        </p:nvSpPr>
        <p:spPr/>
        <p:txBody>
          <a:bodyPr/>
          <a:lstStyle/>
          <a:p>
            <a:pPr eaLnBrk="1" hangingPunct="1">
              <a:buFontTx/>
              <a:buNone/>
            </a:pPr>
            <a:r>
              <a:rPr lang="en-US" altLang="en-US"/>
              <a:t> Research the names of the 5 largest Volcanoes. Explain what criteria you have used to decide which are the biggest.</a:t>
            </a:r>
          </a:p>
          <a:p>
            <a:pPr eaLnBrk="1" hangingPunct="1"/>
            <a:endParaRPr lang="en-US" altLang="en-US"/>
          </a:p>
          <a:p>
            <a:pPr eaLnBrk="1" hangingPunct="1">
              <a:buFontTx/>
              <a:buNone/>
            </a:pPr>
            <a:r>
              <a:rPr lang="en-US" altLang="en-US"/>
              <a:t>Due:</a:t>
            </a:r>
          </a:p>
        </p:txBody>
      </p:sp>
      <p:pic>
        <p:nvPicPr>
          <p:cNvPr id="16388" name="Picture 5" descr="volcano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4114801"/>
            <a:ext cx="2738438"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96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5673" y="2403330"/>
            <a:ext cx="9144000" cy="2387600"/>
          </a:xfrm>
        </p:spPr>
        <p:txBody>
          <a:bodyPr/>
          <a:lstStyle/>
          <a:p>
            <a:r>
              <a:rPr lang="en-US" dirty="0"/>
              <a:t>The location of earthquakes </a:t>
            </a:r>
          </a:p>
        </p:txBody>
      </p:sp>
      <p:sp>
        <p:nvSpPr>
          <p:cNvPr id="3" name="Subtitle 2"/>
          <p:cNvSpPr>
            <a:spLocks noGrp="1"/>
          </p:cNvSpPr>
          <p:nvPr>
            <p:ph type="subTitle" idx="1"/>
          </p:nvPr>
        </p:nvSpPr>
        <p:spPr>
          <a:xfrm>
            <a:off x="1482436" y="4918220"/>
            <a:ext cx="9144000" cy="1655762"/>
          </a:xfrm>
        </p:spPr>
        <p:txBody>
          <a:bodyPr/>
          <a:lstStyle/>
          <a:p>
            <a:r>
              <a:rPr lang="en-US" dirty="0"/>
              <a:t>LO: I can use atlas maps and GIS to locate tectonic plates and earthquake zones. </a:t>
            </a:r>
          </a:p>
          <a:p>
            <a:endParaRPr lang="en-US" dirty="0"/>
          </a:p>
        </p:txBody>
      </p:sp>
      <p:pic>
        <p:nvPicPr>
          <p:cNvPr id="4" name="Picture 3"/>
          <p:cNvPicPr>
            <a:picLocks noChangeAspect="1"/>
          </p:cNvPicPr>
          <p:nvPr/>
        </p:nvPicPr>
        <p:blipFill>
          <a:blip r:embed="rId2"/>
          <a:stretch>
            <a:fillRect/>
          </a:stretch>
        </p:blipFill>
        <p:spPr>
          <a:xfrm>
            <a:off x="3373582" y="554038"/>
            <a:ext cx="4724400" cy="2867025"/>
          </a:xfrm>
          <a:prstGeom prst="rect">
            <a:avLst/>
          </a:prstGeom>
        </p:spPr>
      </p:pic>
      <p:sp>
        <p:nvSpPr>
          <p:cNvPr id="5" name="TextBox 4">
            <a:extLst>
              <a:ext uri="{FF2B5EF4-FFF2-40B4-BE49-F238E27FC236}">
                <a16:creationId xmlns:a16="http://schemas.microsoft.com/office/drawing/2014/main" id="{A480F811-C589-1046-B5AB-049BF518DD20}"/>
              </a:ext>
            </a:extLst>
          </p:cNvPr>
          <p:cNvSpPr txBox="1"/>
          <p:nvPr/>
        </p:nvSpPr>
        <p:spPr>
          <a:xfrm>
            <a:off x="446567" y="156117"/>
            <a:ext cx="6601004" cy="369332"/>
          </a:xfrm>
          <a:prstGeom prst="rect">
            <a:avLst/>
          </a:prstGeom>
          <a:solidFill>
            <a:srgbClr val="FFFF00"/>
          </a:solidFill>
        </p:spPr>
        <p:txBody>
          <a:bodyPr wrap="square" rtlCol="0">
            <a:spAutoFit/>
          </a:bodyPr>
          <a:lstStyle/>
          <a:p>
            <a:r>
              <a:rPr lang="en-US" cap="all" dirty="0">
                <a:latin typeface="dearJoe 5 CASUAL PRO" panose="02000000000000000000" pitchFamily="2" charset="0"/>
              </a:rPr>
              <a:t>WHY DO THE IMPACTS OF TECTONIC HAZARDS VARY? </a:t>
            </a:r>
            <a:endParaRPr lang="en-US" dirty="0"/>
          </a:p>
        </p:txBody>
      </p:sp>
    </p:spTree>
    <p:extLst>
      <p:ext uri="{BB962C8B-B14F-4D97-AF65-F5344CB8AC3E}">
        <p14:creationId xmlns:p14="http://schemas.microsoft.com/office/powerpoint/2010/main" val="3679048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Post it note challenge</a:t>
            </a:r>
          </a:p>
        </p:txBody>
      </p:sp>
      <p:sp>
        <p:nvSpPr>
          <p:cNvPr id="1026" name="AutoShape 2" descr="data:image/jpeg;base64,/9j/4AAQSkZJRgABAQAAAQABAAD/2wCEAAkGBhAPDAwQDQ0QDg0RDQ0QDQwODxIODg0MExAVFRUQFBIXJzIgFxonGRISHy8hIycpLC0sFR4xQTAqNSY3LCkBCQoKDgwOGg8PGC0kHB4rKSkyNS81NSopKSwsLCwtLCw1KS81LC81NSkpLSw1NSwqKTUuNSksKS01LDIvNSwpKf/AABEIANMA7wMBIgACEQEDEQH/xAAbAAEAAgMBAQAAAAAAAAAAAAAABAUBAgMGB//EAEAQAQACAAMCCAkKBQUAAAAAAAABAgMEEQUGEiExUXGRscETIzJBUmFygdEUIiQzQmJzkqGiFUOCstIHRJPh8P/EABoBAQACAwEAAAAAAAAAAAAAAAADBAECBQb/xAAvEQEAAQIDAwsEAwAAAAAAAAAAAQIDBAURMUFREhMhIiMyYXGBocFCUrHhJDPw/9oADAMBAAIRAxEAPwD7gAAAAAAAAAAAAAAAAAAAAAAAAAAAAAAAAAAAAAAAAAAAA54+PXDpa+JatKVibXvaYrWtY5ZmZ5EbbO2MLJ5bEx8eZjDpEa6cdrWmdIrEc8zMPlu9H+pHy3LzgUwvA0tiU4XjJte9KzrwZ4ojTiji40N27FuOna6WBy67i6o5MdXXSZ4Ppezd6Mnmb8DL5rDxL8fi9eDedOattJn3LR8Tw8avyjC+SW4V5xMOcClOPEjE4tK6csTEvtkI8Nfm7E6xsSZngKMJVTyJnSrjtjQAWnJBjhRzseEjnjrhiaojeNhp4avpR1w3YiqJ2SADYAAAAAAAAAAcsbMxWdJieTXicrbQrHmn9HPPeXHsx2yjODicdeou1U0z0QsU0RMapM7Uj0J62J2p9z93/SJOHzOcx6lScwxH3e0N4t0cE2dqT6MdcsTtO3o1/VDGk47ET9bbm6eCVO0r/d6mP4hic8dUIw0nF3p+uTkU8Hgd/t57ZvL4mDT6ml624WnHiWrPFpzRy/o+cS+q4u5WJ4S3BxKzTWZr5rRGvFE6rnZe72HhcG2Jh4d8SsRFLTWtppHPFpjl9aarERx1ehwWZUYO3NEU6xt4Ie4mzrYWSwsTFwYw8xfhTwuDFcSMGdIrEzyxrEa6et6XwtvSt1y1FOa6tdrjX7s3rk3Kt7bW0+eeuW1ac7aIZOlAADDNeWOmFsqFu7eUz0V+nyhu7gB2kAAAAAAAAAACBnp+fHsx2yju+d+sn2a97g8rjf76lujuwMWjWGRUbOVsNrEu7WaRzMaNtXIb2w+ZiMOWNDVqOlcPn42L005DQ1aA2pTVhl1iQG7QAAW1eSOhUrXD8mvRHY7OVT01x5fKG7ubAO4gAAAAAAAAAAVuct460c1aT16/ByZzU/ScT8PD72Hl8fGmIq9PwtW+6AKTcAAAAYmNWQHK9NGcLzt5jVpTinSWGXQBlgAAWmD5FfZjsVazy/kV6IdbKp69UeCK7sdAHfVwAAAAAAAAAFPmp+l3/Cr2suect9NmOfDj9ON0eazKO39IWbfdAHPSAAAAAABoAAAAACyyv1dejvVqxyn1dff2uplc9rPl8wiu7HYB6FXAAAAAAAAAAUG050z+D66W/st8EhC23bTaGU9cWj9l4TXnc0jto8vmVi1sAHMSgAAAAAAAAAAACwyU+LjplXp+R8j+qe50csntvSUd3upAD0isAAAAAAAAAA8vvFbTaGS9qsdczHesVTvXbTO5Kfv4f962cDNY69M+Cxa2ADkpQAAAAAAAAAAABOyHkz7XdCCm5Dkt0x2L+XT28eqO53UoB6ZWAAAAAAAAAAeO30tpmcrPNwZ6rrqVFv3PjcCfu98r2JcPNY6aJ8/hPa3gDjJgAAAAAAAAAAABM2f9v3d6Gl5Dlt0R3ruAn+RT6/iWlzuymAPUKoAAAAAAAAADxe/v1mD7E965y9tcPDnnpSeusKnfqPGYHs/5J+yba5XA/CpHVGnc4+ax1aZ8U1pLAcJOAAAAAAAAAAAAJWQ8q3R3oqTkPLn2e+FrBTpfp82tfdlOAerVAAAAAAAAAAHlN98LXwdvRiOqZtHbo6bBtrlMH1RaOq8pm8WWi+nCj5tqzWZ5p11/90PLX2bmK/NwsW0U11jg3mkcf3YnlU8Xh5v0RTE6dOreirky9boaPF32XmJ5cW0/1XnvYpsDGvycO3PpS9nPjKp31+37Sc74PZzeI5ZiOmYhpbN4ccuLSOm9YeUrudmJ+xPvrEdspGHuNjTyzEe6v+TaMqjfX7ftjnfBf22ngRy4+F/yV+LnbbeWj/cYfutr2K/C3En7Vv3RHZCTh7jU881/Nefg3jKqN9UnOy3tvDlo/nxPRW89znO82W82JaejDv8ABKruVg+fg/knvlMw92MvEacGZ6NKx1Q3jK7XGf8AejHOyq6bw4NtdIxPfTg69bMbcpPJS89ER8VzXYGWj+TE9MzKThZHCpGlMKlY9VYbxltjxY52p57+Mc2DiS3pn8W3kZTEn18enXo9HFIjkiI6IbNoy+x9vvJzlSiwa5i3LluDHPN69jvGVxp+xWOm3wWw3jA2I+ljnKuKDg5C327R0Vie2fgk4WWrWdY119cuokpw1qidaaY1YmqZ3gCw1AAAAAAAAAAYtWJjSYiY5p42nyanoV/LDoA1rhVjkrEdERDYAAAAAAAAAAAAAAAAAAAAAAAAAAAAAAAAAAAAAAAAAAAAAAAAAAAAAAAAAAAAAAAAAAAAAAAAAAAAAAAAAf/Z"/>
          <p:cNvSpPr>
            <a:spLocks noChangeAspect="1" noChangeArrowheads="1"/>
          </p:cNvSpPr>
          <p:nvPr/>
        </p:nvSpPr>
        <p:spPr bwMode="auto">
          <a:xfrm>
            <a:off x="1679575" y="-2155825"/>
            <a:ext cx="5086350" cy="4505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cstate="print"/>
          <a:srcRect/>
          <a:stretch>
            <a:fillRect/>
          </a:stretch>
        </p:blipFill>
        <p:spPr bwMode="auto">
          <a:xfrm>
            <a:off x="3935759" y="2348881"/>
            <a:ext cx="5083549" cy="4487987"/>
          </a:xfrm>
          <a:prstGeom prst="rect">
            <a:avLst/>
          </a:prstGeom>
          <a:noFill/>
          <a:ln w="9525">
            <a:noFill/>
            <a:miter lim="800000"/>
            <a:headEnd/>
            <a:tailEnd/>
          </a:ln>
        </p:spPr>
      </p:pic>
      <p:sp>
        <p:nvSpPr>
          <p:cNvPr id="5" name="TextBox 4"/>
          <p:cNvSpPr txBox="1"/>
          <p:nvPr/>
        </p:nvSpPr>
        <p:spPr>
          <a:xfrm>
            <a:off x="5401519" y="3315911"/>
            <a:ext cx="2728812" cy="2554545"/>
          </a:xfrm>
          <a:prstGeom prst="rect">
            <a:avLst/>
          </a:prstGeom>
          <a:noFill/>
        </p:spPr>
        <p:txBody>
          <a:bodyPr wrap="square" rtlCol="0">
            <a:spAutoFit/>
          </a:bodyPr>
          <a:lstStyle/>
          <a:p>
            <a:r>
              <a:rPr lang="en-US" sz="3200" dirty="0"/>
              <a:t>Where are some of the main earthquake zones? </a:t>
            </a:r>
          </a:p>
        </p:txBody>
      </p:sp>
    </p:spTree>
    <p:extLst>
      <p:ext uri="{BB962C8B-B14F-4D97-AF65-F5344CB8AC3E}">
        <p14:creationId xmlns:p14="http://schemas.microsoft.com/office/powerpoint/2010/main" val="3452040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B269-6946-7344-9C0A-BCC6AA4083A7}"/>
              </a:ext>
            </a:extLst>
          </p:cNvPr>
          <p:cNvSpPr>
            <a:spLocks noGrp="1"/>
          </p:cNvSpPr>
          <p:nvPr>
            <p:ph type="title"/>
          </p:nvPr>
        </p:nvSpPr>
        <p:spPr/>
        <p:txBody>
          <a:bodyPr/>
          <a:lstStyle/>
          <a:p>
            <a:r>
              <a:rPr lang="en-US" dirty="0">
                <a:latin typeface="dearJoe 5 CASUAL PRO" panose="02000000000000000000" pitchFamily="2" charset="0"/>
              </a:rPr>
              <a:t>A map of the worlds major earthquakes </a:t>
            </a:r>
          </a:p>
        </p:txBody>
      </p:sp>
      <p:sp>
        <p:nvSpPr>
          <p:cNvPr id="3" name="Content Placeholder 2">
            <a:extLst>
              <a:ext uri="{FF2B5EF4-FFF2-40B4-BE49-F238E27FC236}">
                <a16:creationId xmlns:a16="http://schemas.microsoft.com/office/drawing/2014/main" id="{D3FD057E-D0E9-8D48-8071-63E17711488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6671D7E-69DA-8243-8BC8-56A2AD420912}"/>
              </a:ext>
            </a:extLst>
          </p:cNvPr>
          <p:cNvPicPr>
            <a:picLocks noChangeAspect="1"/>
          </p:cNvPicPr>
          <p:nvPr/>
        </p:nvPicPr>
        <p:blipFill>
          <a:blip r:embed="rId2"/>
          <a:stretch>
            <a:fillRect/>
          </a:stretch>
        </p:blipFill>
        <p:spPr>
          <a:xfrm>
            <a:off x="241300" y="1498600"/>
            <a:ext cx="11112500" cy="5359400"/>
          </a:xfrm>
          <a:prstGeom prst="rect">
            <a:avLst/>
          </a:prstGeom>
        </p:spPr>
      </p:pic>
      <p:sp>
        <p:nvSpPr>
          <p:cNvPr id="5" name="TextBox 4">
            <a:extLst>
              <a:ext uri="{FF2B5EF4-FFF2-40B4-BE49-F238E27FC236}">
                <a16:creationId xmlns:a16="http://schemas.microsoft.com/office/drawing/2014/main" id="{A75BDD59-F8DB-0140-B702-F3E8B361F30D}"/>
              </a:ext>
            </a:extLst>
          </p:cNvPr>
          <p:cNvSpPr txBox="1"/>
          <p:nvPr/>
        </p:nvSpPr>
        <p:spPr>
          <a:xfrm>
            <a:off x="9980341" y="557827"/>
            <a:ext cx="1817649" cy="1200329"/>
          </a:xfrm>
          <a:prstGeom prst="rect">
            <a:avLst/>
          </a:prstGeom>
          <a:solidFill>
            <a:srgbClr val="FFFF00"/>
          </a:solidFill>
        </p:spPr>
        <p:txBody>
          <a:bodyPr wrap="square" rtlCol="0">
            <a:spAutoFit/>
          </a:bodyPr>
          <a:lstStyle/>
          <a:p>
            <a:r>
              <a:rPr lang="en-US" dirty="0"/>
              <a:t>How does this compare  to the map of volcanic activity? </a:t>
            </a:r>
          </a:p>
        </p:txBody>
      </p:sp>
    </p:spTree>
    <p:extLst>
      <p:ext uri="{BB962C8B-B14F-4D97-AF65-F5344CB8AC3E}">
        <p14:creationId xmlns:p14="http://schemas.microsoft.com/office/powerpoint/2010/main" val="295639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B715-E76A-FA43-BDC4-0174ACCC04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CB3C44-F09C-FC4E-87FF-58948C1E332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092310A-4335-504C-9494-3558EB0C4560}"/>
              </a:ext>
            </a:extLst>
          </p:cNvPr>
          <p:cNvPicPr>
            <a:picLocks noChangeAspect="1"/>
          </p:cNvPicPr>
          <p:nvPr/>
        </p:nvPicPr>
        <p:blipFill>
          <a:blip r:embed="rId2"/>
          <a:stretch>
            <a:fillRect/>
          </a:stretch>
        </p:blipFill>
        <p:spPr>
          <a:xfrm>
            <a:off x="2613704" y="0"/>
            <a:ext cx="5269606" cy="6858000"/>
          </a:xfrm>
          <a:prstGeom prst="rect">
            <a:avLst/>
          </a:prstGeom>
        </p:spPr>
      </p:pic>
    </p:spTree>
    <p:extLst>
      <p:ext uri="{BB962C8B-B14F-4D97-AF65-F5344CB8AC3E}">
        <p14:creationId xmlns:p14="http://schemas.microsoft.com/office/powerpoint/2010/main" val="3548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76870E-38CD-F74C-9E51-8D0D7B1B2DEF}"/>
              </a:ext>
            </a:extLst>
          </p:cNvPr>
          <p:cNvSpPr>
            <a:spLocks noGrp="1"/>
          </p:cNvSpPr>
          <p:nvPr>
            <p:ph idx="4294967295"/>
          </p:nvPr>
        </p:nvSpPr>
        <p:spPr>
          <a:xfrm>
            <a:off x="446567" y="709207"/>
            <a:ext cx="8187070" cy="4351338"/>
          </a:xfrm>
        </p:spPr>
        <p:txBody>
          <a:bodyPr/>
          <a:lstStyle/>
          <a:p>
            <a:pPr marL="0" indent="0">
              <a:buNone/>
            </a:pPr>
            <a:r>
              <a:rPr lang="en-US" b="1" u="sng" dirty="0"/>
              <a:t>Essential questions</a:t>
            </a:r>
            <a:br>
              <a:rPr lang="en-US" dirty="0"/>
            </a:br>
            <a:r>
              <a:rPr lang="en-US" dirty="0"/>
              <a:t>- What are the </a:t>
            </a:r>
            <a:r>
              <a:rPr lang="en-US" b="1" dirty="0"/>
              <a:t>cause</a:t>
            </a:r>
            <a:r>
              <a:rPr lang="en-US" dirty="0"/>
              <a:t>s of tectonic activity? (Causality)</a:t>
            </a:r>
            <a:br>
              <a:rPr lang="en-US" dirty="0"/>
            </a:br>
            <a:r>
              <a:rPr lang="en-US" dirty="0"/>
              <a:t>- What are the </a:t>
            </a:r>
            <a:r>
              <a:rPr lang="en-US" b="1" dirty="0"/>
              <a:t>effects</a:t>
            </a:r>
            <a:r>
              <a:rPr lang="en-US" dirty="0"/>
              <a:t> of tectonic hazards and how do these vary in different locations? (﻿Time, place and </a:t>
            </a:r>
            <a:r>
              <a:rPr lang="en-US" dirty="0" err="1"/>
              <a:t>sp﻿ace</a:t>
            </a:r>
            <a:r>
              <a:rPr lang="en-US" dirty="0"/>
              <a:t>)</a:t>
            </a:r>
            <a:br>
              <a:rPr lang="en-US" dirty="0"/>
            </a:br>
            <a:r>
              <a:rPr lang="en-US" dirty="0"/>
              <a:t>- What are the </a:t>
            </a:r>
            <a:r>
              <a:rPr lang="en-US" b="1" dirty="0"/>
              <a:t>responses </a:t>
            </a:r>
            <a:r>
              <a:rPr lang="en-US" dirty="0"/>
              <a:t>to tectonic hazards and do these vary by place? (﻿Innovation, power﻿)</a:t>
            </a:r>
          </a:p>
        </p:txBody>
      </p:sp>
      <p:pic>
        <p:nvPicPr>
          <p:cNvPr id="4" name="Picture 3">
            <a:extLst>
              <a:ext uri="{FF2B5EF4-FFF2-40B4-BE49-F238E27FC236}">
                <a16:creationId xmlns:a16="http://schemas.microsoft.com/office/drawing/2014/main" id="{F05F5970-FE3B-FB42-A78A-90D1F9AA104A}"/>
              </a:ext>
            </a:extLst>
          </p:cNvPr>
          <p:cNvPicPr>
            <a:picLocks noChangeAspect="1"/>
          </p:cNvPicPr>
          <p:nvPr/>
        </p:nvPicPr>
        <p:blipFill>
          <a:blip r:embed="rId2"/>
          <a:stretch>
            <a:fillRect/>
          </a:stretch>
        </p:blipFill>
        <p:spPr>
          <a:xfrm>
            <a:off x="6634861" y="3829740"/>
            <a:ext cx="4297915" cy="2561258"/>
          </a:xfrm>
          <a:prstGeom prst="rect">
            <a:avLst/>
          </a:prstGeom>
        </p:spPr>
      </p:pic>
      <p:pic>
        <p:nvPicPr>
          <p:cNvPr id="5" name="Picture 4">
            <a:extLst>
              <a:ext uri="{FF2B5EF4-FFF2-40B4-BE49-F238E27FC236}">
                <a16:creationId xmlns:a16="http://schemas.microsoft.com/office/drawing/2014/main" id="{71222FA6-EE17-4F4D-B11B-A30423921A68}"/>
              </a:ext>
            </a:extLst>
          </p:cNvPr>
          <p:cNvPicPr>
            <a:picLocks noChangeAspect="1"/>
          </p:cNvPicPr>
          <p:nvPr/>
        </p:nvPicPr>
        <p:blipFill>
          <a:blip r:embed="rId3"/>
          <a:stretch>
            <a:fillRect/>
          </a:stretch>
        </p:blipFill>
        <p:spPr>
          <a:xfrm>
            <a:off x="832293" y="4196293"/>
            <a:ext cx="4218172" cy="2354013"/>
          </a:xfrm>
          <a:prstGeom prst="rect">
            <a:avLst/>
          </a:prstGeom>
        </p:spPr>
      </p:pic>
      <p:pic>
        <p:nvPicPr>
          <p:cNvPr id="6" name="Picture 5">
            <a:extLst>
              <a:ext uri="{FF2B5EF4-FFF2-40B4-BE49-F238E27FC236}">
                <a16:creationId xmlns:a16="http://schemas.microsoft.com/office/drawing/2014/main" id="{4B828360-7333-9841-A7A7-702AE503A202}"/>
              </a:ext>
            </a:extLst>
          </p:cNvPr>
          <p:cNvPicPr>
            <a:picLocks noChangeAspect="1"/>
          </p:cNvPicPr>
          <p:nvPr/>
        </p:nvPicPr>
        <p:blipFill>
          <a:blip r:embed="rId4"/>
          <a:stretch>
            <a:fillRect/>
          </a:stretch>
        </p:blipFill>
        <p:spPr>
          <a:xfrm>
            <a:off x="8783819" y="503896"/>
            <a:ext cx="3016344" cy="2925103"/>
          </a:xfrm>
          <a:prstGeom prst="rect">
            <a:avLst/>
          </a:prstGeom>
        </p:spPr>
      </p:pic>
      <p:sp>
        <p:nvSpPr>
          <p:cNvPr id="7" name="TextBox 6">
            <a:extLst>
              <a:ext uri="{FF2B5EF4-FFF2-40B4-BE49-F238E27FC236}">
                <a16:creationId xmlns:a16="http://schemas.microsoft.com/office/drawing/2014/main" id="{9E5B90A7-8BBC-594A-A02A-B4E321A2E47C}"/>
              </a:ext>
            </a:extLst>
          </p:cNvPr>
          <p:cNvSpPr txBox="1"/>
          <p:nvPr/>
        </p:nvSpPr>
        <p:spPr>
          <a:xfrm>
            <a:off x="446567" y="156117"/>
            <a:ext cx="6601004" cy="369332"/>
          </a:xfrm>
          <a:prstGeom prst="rect">
            <a:avLst/>
          </a:prstGeom>
          <a:solidFill>
            <a:srgbClr val="FFFF00"/>
          </a:solidFill>
        </p:spPr>
        <p:txBody>
          <a:bodyPr wrap="square" rtlCol="0">
            <a:spAutoFit/>
          </a:bodyPr>
          <a:lstStyle/>
          <a:p>
            <a:r>
              <a:rPr lang="en-US" cap="all" dirty="0">
                <a:latin typeface="dearJoe 5 CASUAL PRO" panose="02000000000000000000" pitchFamily="2" charset="0"/>
              </a:rPr>
              <a:t>WHY DO THE IMPACTS OF TECTONIC HAZARDS VARY? </a:t>
            </a:r>
            <a:endParaRPr lang="en-US" dirty="0"/>
          </a:p>
        </p:txBody>
      </p:sp>
    </p:spTree>
    <p:extLst>
      <p:ext uri="{BB962C8B-B14F-4D97-AF65-F5344CB8AC3E}">
        <p14:creationId xmlns:p14="http://schemas.microsoft.com/office/powerpoint/2010/main" val="953928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location of earthquakes </a:t>
            </a:r>
          </a:p>
        </p:txBody>
      </p:sp>
      <p:pic>
        <p:nvPicPr>
          <p:cNvPr id="3" name="Picture 10" descr="platem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839" y="1690688"/>
            <a:ext cx="5113337" cy="2460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0" y="4682836"/>
            <a:ext cx="8201891" cy="646331"/>
          </a:xfrm>
          <a:prstGeom prst="rect">
            <a:avLst/>
          </a:prstGeom>
          <a:noFill/>
        </p:spPr>
        <p:txBody>
          <a:bodyPr wrap="square" rtlCol="0">
            <a:spAutoFit/>
          </a:bodyPr>
          <a:lstStyle/>
          <a:p>
            <a:r>
              <a:rPr lang="en-US" dirty="0"/>
              <a:t>Recent earthquakes from the USGS:</a:t>
            </a:r>
          </a:p>
          <a:p>
            <a:r>
              <a:rPr lang="en-US" dirty="0">
                <a:hlinkClick r:id="rId3"/>
              </a:rPr>
              <a:t>http://earthquake.usgs.gov/earthquakes/map/</a:t>
            </a:r>
            <a:endParaRPr lang="en-US" dirty="0"/>
          </a:p>
        </p:txBody>
      </p:sp>
      <p:sp>
        <p:nvSpPr>
          <p:cNvPr id="5" name="Explosion 2 4"/>
          <p:cNvSpPr/>
          <p:nvPr/>
        </p:nvSpPr>
        <p:spPr>
          <a:xfrm>
            <a:off x="6855549" y="3789326"/>
            <a:ext cx="4745181" cy="243334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964922" y="4516582"/>
            <a:ext cx="2425987" cy="923330"/>
          </a:xfrm>
          <a:prstGeom prst="rect">
            <a:avLst/>
          </a:prstGeom>
          <a:noFill/>
        </p:spPr>
        <p:txBody>
          <a:bodyPr wrap="square" rtlCol="0">
            <a:spAutoFit/>
          </a:bodyPr>
          <a:lstStyle/>
          <a:p>
            <a:r>
              <a:rPr lang="en-US" dirty="0"/>
              <a:t>Do the USGS map and the plate boundary map relate? </a:t>
            </a:r>
          </a:p>
        </p:txBody>
      </p:sp>
    </p:spTree>
    <p:extLst>
      <p:ext uri="{BB962C8B-B14F-4D97-AF65-F5344CB8AC3E}">
        <p14:creationId xmlns:p14="http://schemas.microsoft.com/office/powerpoint/2010/main" val="4136587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33" name="AutoShape 29"/>
          <p:cNvSpPr>
            <a:spLocks noChangeArrowheads="1"/>
          </p:cNvSpPr>
          <p:nvPr/>
        </p:nvSpPr>
        <p:spPr bwMode="auto">
          <a:xfrm>
            <a:off x="2787651" y="5980970"/>
            <a:ext cx="6550025" cy="411036"/>
          </a:xfrm>
          <a:prstGeom prst="flowChartAlternateProcess">
            <a:avLst/>
          </a:prstGeom>
          <a:solidFill>
            <a:srgbClr val="E0EFFC"/>
          </a:solidFill>
          <a:ln>
            <a:noFill/>
          </a:ln>
          <a:effectLst>
            <a:outerShdw dist="71842" dir="2700000" algn="ctr" rotWithShape="0">
              <a:schemeClr val="bg2">
                <a:alpha val="50000"/>
              </a:schemeClr>
            </a:outerShdw>
          </a:effectLst>
          <a:extLst>
            <a:ext uri="{91240B29-F687-4F45-9708-019B960494DF}">
              <a14:hiddenLine xmlns:a14="http://schemas.microsoft.com/office/drawing/2010/main" w="25400" algn="ctr">
                <a:solidFill>
                  <a:srgbClr val="5B0091"/>
                </a:solidFill>
                <a:miter lim="800000"/>
                <a:headEnd/>
                <a:tailEnd/>
              </a14:hiddenLine>
            </a:ext>
          </a:extLst>
        </p:spPr>
        <p:txBody>
          <a:bodyPr lIns="90000" tIns="46800" rIns="90000" bIns="46800" anchor="ctr">
            <a:spAutoFit/>
          </a:bodyPr>
          <a:lstStyle/>
          <a:p>
            <a:endParaRPr lang="en-US"/>
          </a:p>
        </p:txBody>
      </p:sp>
      <p:pic>
        <p:nvPicPr>
          <p:cNvPr id="72726" name="Picture 22" descr="eq_locations"/>
          <p:cNvPicPr>
            <a:picLocks noChangeAspect="1" noChangeArrowheads="1"/>
          </p:cNvPicPr>
          <p:nvPr/>
        </p:nvPicPr>
        <p:blipFill>
          <a:blip r:embed="rId3">
            <a:extLst>
              <a:ext uri="{28A0092B-C50C-407E-A947-70E740481C1C}">
                <a14:useLocalDpi xmlns:a14="http://schemas.microsoft.com/office/drawing/2010/main" val="0"/>
              </a:ext>
            </a:extLst>
          </a:blip>
          <a:srcRect l="768" t="3755" r="873" b="11111"/>
          <a:stretch>
            <a:fillRect/>
          </a:stretch>
        </p:blipFill>
        <p:spPr bwMode="auto">
          <a:xfrm>
            <a:off x="1854201" y="2173289"/>
            <a:ext cx="8442325" cy="3544887"/>
          </a:xfrm>
          <a:prstGeom prst="rect">
            <a:avLst/>
          </a:prstGeom>
          <a:noFill/>
          <a:extLst>
            <a:ext uri="{909E8E84-426E-40DD-AFC4-6F175D3DCCD1}">
              <a14:hiddenFill xmlns:a14="http://schemas.microsoft.com/office/drawing/2010/main">
                <a:solidFill>
                  <a:srgbClr val="FFFFFF"/>
                </a:solidFill>
              </a14:hiddenFill>
            </a:ext>
          </a:extLst>
        </p:spPr>
      </p:pic>
      <p:pic>
        <p:nvPicPr>
          <p:cNvPr id="72711" name="Picture 7" descr="next_btn_colour">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3788" y="6097588"/>
            <a:ext cx="628650" cy="571500"/>
          </a:xfrm>
          <a:prstGeom prst="rect">
            <a:avLst/>
          </a:prstGeom>
          <a:noFill/>
          <a:extLst>
            <a:ext uri="{909E8E84-426E-40DD-AFC4-6F175D3DCCD1}">
              <a14:hiddenFill xmlns:a14="http://schemas.microsoft.com/office/drawing/2010/main">
                <a:solidFill>
                  <a:srgbClr val="FFFFFF"/>
                </a:solidFill>
              </a14:hiddenFill>
            </a:ext>
          </a:extLst>
        </p:spPr>
      </p:pic>
      <p:sp>
        <p:nvSpPr>
          <p:cNvPr id="72715" name="Rectangle 11"/>
          <p:cNvSpPr>
            <a:spLocks noGrp="1" noChangeArrowheads="1"/>
          </p:cNvSpPr>
          <p:nvPr>
            <p:ph type="title"/>
          </p:nvPr>
        </p:nvSpPr>
        <p:spPr>
          <a:xfrm>
            <a:off x="1595438" y="71438"/>
            <a:ext cx="6635750" cy="595312"/>
          </a:xfrm>
          <a:noFill/>
          <a:ln/>
        </p:spPr>
        <p:txBody>
          <a:bodyPr>
            <a:normAutofit fontScale="90000"/>
          </a:bodyPr>
          <a:lstStyle/>
          <a:p>
            <a:r>
              <a:rPr lang="en-GB" altLang="en-US">
                <a:solidFill>
                  <a:srgbClr val="5B0091"/>
                </a:solidFill>
              </a:rPr>
              <a:t>Where do earthquakes occur?</a:t>
            </a:r>
          </a:p>
        </p:txBody>
      </p:sp>
      <p:sp>
        <p:nvSpPr>
          <p:cNvPr id="72721" name="Text Box 17"/>
          <p:cNvSpPr txBox="1">
            <a:spLocks noChangeArrowheads="1"/>
          </p:cNvSpPr>
          <p:nvPr/>
        </p:nvSpPr>
        <p:spPr bwMode="auto">
          <a:xfrm>
            <a:off x="3787776" y="3397250"/>
            <a:ext cx="1624013" cy="380104"/>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lgn="ctr">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GB" altLang="en-US" sz="2200"/>
              <a:t>Pacific Plate</a:t>
            </a:r>
          </a:p>
        </p:txBody>
      </p:sp>
      <p:sp>
        <p:nvSpPr>
          <p:cNvPr id="72722" name="Text Box 18"/>
          <p:cNvSpPr txBox="1">
            <a:spLocks noChangeArrowheads="1"/>
          </p:cNvSpPr>
          <p:nvPr/>
        </p:nvSpPr>
        <p:spPr bwMode="auto">
          <a:xfrm>
            <a:off x="5162551" y="2338389"/>
            <a:ext cx="2181225" cy="667875"/>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lgn="ctr">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GB" altLang="en-US" sz="2200"/>
              <a:t>North American Plate</a:t>
            </a:r>
          </a:p>
        </p:txBody>
      </p:sp>
      <p:sp>
        <p:nvSpPr>
          <p:cNvPr id="72723" name="Text Box 19"/>
          <p:cNvSpPr txBox="1">
            <a:spLocks noChangeArrowheads="1"/>
          </p:cNvSpPr>
          <p:nvPr/>
        </p:nvSpPr>
        <p:spPr bwMode="auto">
          <a:xfrm>
            <a:off x="7908926" y="3851275"/>
            <a:ext cx="1624013" cy="380104"/>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lgn="ctr">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GB" altLang="en-US" sz="2200"/>
              <a:t>African Plate</a:t>
            </a:r>
          </a:p>
        </p:txBody>
      </p:sp>
      <p:sp>
        <p:nvSpPr>
          <p:cNvPr id="72724" name="Text Box 20"/>
          <p:cNvSpPr txBox="1">
            <a:spLocks noChangeArrowheads="1"/>
          </p:cNvSpPr>
          <p:nvPr/>
        </p:nvSpPr>
        <p:spPr bwMode="auto">
          <a:xfrm>
            <a:off x="1892301" y="4349750"/>
            <a:ext cx="1704975" cy="955646"/>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lgn="ctr">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GB" altLang="en-US" sz="2200"/>
              <a:t>Indo-Australian Plate</a:t>
            </a:r>
          </a:p>
        </p:txBody>
      </p:sp>
      <p:sp>
        <p:nvSpPr>
          <p:cNvPr id="72725" name="Text Box 21"/>
          <p:cNvSpPr txBox="1">
            <a:spLocks noChangeArrowheads="1"/>
          </p:cNvSpPr>
          <p:nvPr/>
        </p:nvSpPr>
        <p:spPr bwMode="auto">
          <a:xfrm>
            <a:off x="8324851" y="2208214"/>
            <a:ext cx="1624013" cy="667875"/>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lgn="ctr">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GB" altLang="en-US" sz="2200"/>
              <a:t>Eurasian Plate</a:t>
            </a:r>
          </a:p>
        </p:txBody>
      </p:sp>
      <p:sp>
        <p:nvSpPr>
          <p:cNvPr id="72727" name="Text Box 23"/>
          <p:cNvSpPr txBox="1">
            <a:spLocks noChangeArrowheads="1"/>
          </p:cNvSpPr>
          <p:nvPr/>
        </p:nvSpPr>
        <p:spPr bwMode="auto">
          <a:xfrm>
            <a:off x="6221413" y="4068763"/>
            <a:ext cx="1822450" cy="955646"/>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lgn="ctr">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GB" altLang="en-US" sz="2200"/>
              <a:t>South American Plate</a:t>
            </a:r>
          </a:p>
        </p:txBody>
      </p:sp>
      <p:sp>
        <p:nvSpPr>
          <p:cNvPr id="72728" name="Text Box 24"/>
          <p:cNvSpPr txBox="1">
            <a:spLocks noChangeArrowheads="1"/>
          </p:cNvSpPr>
          <p:nvPr/>
        </p:nvSpPr>
        <p:spPr bwMode="auto">
          <a:xfrm>
            <a:off x="4700588" y="4922838"/>
            <a:ext cx="1624012" cy="380104"/>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lgn="ctr">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GB" altLang="en-US" sz="2200"/>
              <a:t>Nazca Plate</a:t>
            </a:r>
          </a:p>
        </p:txBody>
      </p:sp>
      <p:sp>
        <p:nvSpPr>
          <p:cNvPr id="72729" name="Line 25"/>
          <p:cNvSpPr>
            <a:spLocks noChangeShapeType="1"/>
          </p:cNvSpPr>
          <p:nvPr/>
        </p:nvSpPr>
        <p:spPr bwMode="auto">
          <a:xfrm flipV="1">
            <a:off x="5778500" y="4494213"/>
            <a:ext cx="198438" cy="468312"/>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2731" name="Text Box 27"/>
          <p:cNvSpPr txBox="1">
            <a:spLocks noChangeArrowheads="1"/>
          </p:cNvSpPr>
          <p:nvPr/>
        </p:nvSpPr>
        <p:spPr bwMode="auto">
          <a:xfrm>
            <a:off x="2822575" y="5954713"/>
            <a:ext cx="6472238" cy="457200"/>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lgn="ctr">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a:solidFill>
                  <a:srgbClr val="000066"/>
                </a:solidFill>
              </a:rPr>
              <a:t>Do the location of earthquakes form a pattern?</a:t>
            </a:r>
          </a:p>
        </p:txBody>
      </p:sp>
      <p:pic>
        <p:nvPicPr>
          <p:cNvPr id="72735" name="Picture 31" descr="teachers_notes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1263" y="87314"/>
            <a:ext cx="590550" cy="504825"/>
          </a:xfrm>
          <a:prstGeom prst="rect">
            <a:avLst/>
          </a:prstGeom>
          <a:noFill/>
          <a:extLst>
            <a:ext uri="{909E8E84-426E-40DD-AFC4-6F175D3DCCD1}">
              <a14:hiddenFill xmlns:a14="http://schemas.microsoft.com/office/drawing/2010/main">
                <a:solidFill>
                  <a:srgbClr val="FFFFFF"/>
                </a:solidFill>
              </a14:hiddenFill>
            </a:ext>
          </a:extLst>
        </p:spPr>
      </p:pic>
      <p:sp>
        <p:nvSpPr>
          <p:cNvPr id="72736" name="Rectangle 32"/>
          <p:cNvSpPr>
            <a:spLocks noChangeArrowheads="1"/>
          </p:cNvSpPr>
          <p:nvPr/>
        </p:nvSpPr>
        <p:spPr bwMode="auto">
          <a:xfrm>
            <a:off x="1854201" y="898526"/>
            <a:ext cx="8659813" cy="1200329"/>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sz="2400">
                <a:solidFill>
                  <a:srgbClr val="FF6600"/>
                </a:solidFill>
              </a:rPr>
              <a:t>Earthquakes</a:t>
            </a:r>
            <a:r>
              <a:rPr lang="en-GB" altLang="en-US" sz="2400">
                <a:solidFill>
                  <a:srgbClr val="010066"/>
                </a:solidFill>
              </a:rPr>
              <a:t> are vibrations of the earth’s crust caused by movement at plate boundaries and major fault lines. </a:t>
            </a:r>
            <a:r>
              <a:rPr lang="en-GB" altLang="en-US" sz="2400">
                <a:solidFill>
                  <a:srgbClr val="000066"/>
                </a:solidFill>
              </a:rPr>
              <a:t>The red areas on the map are where earthquakes are most common.</a:t>
            </a:r>
          </a:p>
        </p:txBody>
      </p:sp>
      <p:pic>
        <p:nvPicPr>
          <p:cNvPr id="72739" name="Picture 35" descr="penc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1188" y="0"/>
            <a:ext cx="601662"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639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33"/>
                                        </p:tgtEl>
                                        <p:attrNameLst>
                                          <p:attrName>style.visibility</p:attrName>
                                        </p:attrNameLst>
                                      </p:cBhvr>
                                      <p:to>
                                        <p:strVal val="visible"/>
                                      </p:to>
                                    </p:set>
                                    <p:animEffect transition="in" filter="fade">
                                      <p:cBhvr>
                                        <p:cTn id="7" dur="500"/>
                                        <p:tgtEl>
                                          <p:spTgt spid="727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731"/>
                                        </p:tgtEl>
                                        <p:attrNameLst>
                                          <p:attrName>style.visibility</p:attrName>
                                        </p:attrNameLst>
                                      </p:cBhvr>
                                      <p:to>
                                        <p:strVal val="visible"/>
                                      </p:to>
                                    </p:set>
                                    <p:animEffect transition="in" filter="fade">
                                      <p:cBhvr>
                                        <p:cTn id="10" dur="500"/>
                                        <p:tgtEl>
                                          <p:spTgt spid="72731"/>
                                        </p:tgtEl>
                                      </p:cBhvr>
                                    </p:animEffect>
                                  </p:childTnLst>
                                </p:cTn>
                              </p:par>
                              <p:par>
                                <p:cTn id="11" presetID="1" presetClass="entr" presetSubtype="0" fill="hold" nodeType="withEffect">
                                  <p:stCondLst>
                                    <p:cond delay="0"/>
                                  </p:stCondLst>
                                  <p:childTnLst>
                                    <p:set>
                                      <p:cBhvr>
                                        <p:cTn id="12" dur="1" fill="hold">
                                          <p:stCondLst>
                                            <p:cond delay="0"/>
                                          </p:stCondLst>
                                        </p:cTn>
                                        <p:tgtEl>
                                          <p:spTgt spid="72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3" grpId="0" animBg="1"/>
      <p:bldP spid="727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earJoe 5 CASUAL PRO" panose="02000000000000000000" pitchFamily="2" charset="0"/>
              </a:rPr>
              <a:t>Geographical presentation skills </a:t>
            </a:r>
            <a:br>
              <a:rPr lang="en-US" dirty="0"/>
            </a:br>
            <a:br>
              <a:rPr lang="en-US" dirty="0"/>
            </a:br>
            <a:endParaRPr lang="en-US" dirty="0"/>
          </a:p>
        </p:txBody>
      </p:sp>
      <p:sp>
        <p:nvSpPr>
          <p:cNvPr id="3" name="Content Placeholder 2"/>
          <p:cNvSpPr>
            <a:spLocks noGrp="1"/>
          </p:cNvSpPr>
          <p:nvPr>
            <p:ph idx="1"/>
          </p:nvPr>
        </p:nvSpPr>
        <p:spPr/>
        <p:txBody>
          <a:bodyPr/>
          <a:lstStyle/>
          <a:p>
            <a:r>
              <a:rPr lang="en-US" dirty="0"/>
              <a:t>LO: I can use atlas maps and GIS to locate tectonic plates and earthquake zones.</a:t>
            </a:r>
          </a:p>
          <a:p>
            <a:endParaRPr lang="en-US" dirty="0"/>
          </a:p>
          <a:p>
            <a:pPr marL="0" indent="0">
              <a:buNone/>
            </a:pPr>
            <a:r>
              <a:rPr lang="en-US" dirty="0"/>
              <a:t>Using internet research complete the tasks showing the locations of recent earthquakes on the map. </a:t>
            </a:r>
          </a:p>
          <a:p>
            <a:r>
              <a:rPr lang="en-US" dirty="0"/>
              <a:t>Add these to your volcanoes map. </a:t>
            </a:r>
          </a:p>
          <a:p>
            <a:r>
              <a:rPr lang="en-US" dirty="0"/>
              <a:t>Include a key to differentiate between the volcanoes and earthquakes</a:t>
            </a:r>
          </a:p>
        </p:txBody>
      </p:sp>
    </p:spTree>
    <p:extLst>
      <p:ext uri="{BB962C8B-B14F-4D97-AF65-F5344CB8AC3E}">
        <p14:creationId xmlns:p14="http://schemas.microsoft.com/office/powerpoint/2010/main" val="4101951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3BA-1A78-7C41-A3C8-C7171D0A2DC5}"/>
              </a:ext>
            </a:extLst>
          </p:cNvPr>
          <p:cNvSpPr>
            <a:spLocks noGrp="1"/>
          </p:cNvSpPr>
          <p:nvPr>
            <p:ph type="title"/>
          </p:nvPr>
        </p:nvSpPr>
        <p:spPr/>
        <p:txBody>
          <a:bodyPr/>
          <a:lstStyle/>
          <a:p>
            <a:r>
              <a:rPr lang="en-US" dirty="0">
                <a:latin typeface="dearJoe 5 CASUAL PRO" panose="02000000000000000000" pitchFamily="2" charset="0"/>
              </a:rPr>
              <a:t>Plenary </a:t>
            </a:r>
          </a:p>
        </p:txBody>
      </p:sp>
      <p:sp>
        <p:nvSpPr>
          <p:cNvPr id="3" name="Content Placeholder 2">
            <a:extLst>
              <a:ext uri="{FF2B5EF4-FFF2-40B4-BE49-F238E27FC236}">
                <a16:creationId xmlns:a16="http://schemas.microsoft.com/office/drawing/2014/main" id="{70F01DE1-C836-4E4D-B774-DA7D0C8BB97C}"/>
              </a:ext>
            </a:extLst>
          </p:cNvPr>
          <p:cNvSpPr>
            <a:spLocks noGrp="1"/>
          </p:cNvSpPr>
          <p:nvPr>
            <p:ph idx="1"/>
          </p:nvPr>
        </p:nvSpPr>
        <p:spPr/>
        <p:txBody>
          <a:bodyPr/>
          <a:lstStyle/>
          <a:p>
            <a:pPr marL="0" indent="0">
              <a:buNone/>
            </a:pPr>
            <a:r>
              <a:rPr lang="en-US" dirty="0"/>
              <a:t>How may what we have learnt already feed into our main enquiry question?</a:t>
            </a:r>
          </a:p>
        </p:txBody>
      </p:sp>
      <p:sp>
        <p:nvSpPr>
          <p:cNvPr id="4" name="TextBox 3">
            <a:extLst>
              <a:ext uri="{FF2B5EF4-FFF2-40B4-BE49-F238E27FC236}">
                <a16:creationId xmlns:a16="http://schemas.microsoft.com/office/drawing/2014/main" id="{95CDB884-BC3A-C643-9E11-C0CAFADB1F6E}"/>
              </a:ext>
            </a:extLst>
          </p:cNvPr>
          <p:cNvSpPr txBox="1"/>
          <p:nvPr/>
        </p:nvSpPr>
        <p:spPr>
          <a:xfrm>
            <a:off x="2884823" y="2590297"/>
            <a:ext cx="6601004" cy="1323439"/>
          </a:xfrm>
          <a:prstGeom prst="rect">
            <a:avLst/>
          </a:prstGeom>
          <a:solidFill>
            <a:srgbClr val="FFFF00"/>
          </a:solidFill>
        </p:spPr>
        <p:txBody>
          <a:bodyPr wrap="square" rtlCol="0">
            <a:spAutoFit/>
          </a:bodyPr>
          <a:lstStyle/>
          <a:p>
            <a:r>
              <a:rPr lang="en-US" sz="4000" cap="all" dirty="0">
                <a:cs typeface="Damascus" pitchFamily="2" charset="-78"/>
              </a:rPr>
              <a:t>WHY DO THE IMPACTS OF TECTONIC HAZARDS VARY? </a:t>
            </a:r>
            <a:endParaRPr lang="en-US" sz="4000" dirty="0">
              <a:cs typeface="Damascus" pitchFamily="2" charset="-78"/>
            </a:endParaRPr>
          </a:p>
        </p:txBody>
      </p:sp>
      <p:pic>
        <p:nvPicPr>
          <p:cNvPr id="5" name="Picture 22" descr="eq_locations">
            <a:extLst>
              <a:ext uri="{FF2B5EF4-FFF2-40B4-BE49-F238E27FC236}">
                <a16:creationId xmlns:a16="http://schemas.microsoft.com/office/drawing/2014/main" id="{C218CFF8-2E6A-4A4D-A40F-AE1305CCC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8" t="3755" r="873" b="11111"/>
          <a:stretch>
            <a:fillRect/>
          </a:stretch>
        </p:blipFill>
        <p:spPr bwMode="auto">
          <a:xfrm>
            <a:off x="3300760" y="4327143"/>
            <a:ext cx="5389989" cy="226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2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sz="3600" b="1" dirty="0">
                <a:latin typeface="dearJoe 5 CASUAL PRO" charset="0"/>
                <a:ea typeface="dearJoe 5 CASUAL PRO" charset="0"/>
                <a:cs typeface="dearJoe 5 CASUAL PRO" charset="0"/>
              </a:rPr>
              <a:t>What</a:t>
            </a:r>
            <a:r>
              <a:rPr lang="en-US" sz="3600" dirty="0">
                <a:latin typeface="dearJoe 5 CASUAL PRO" charset="0"/>
                <a:ea typeface="dearJoe 5 CASUAL PRO" charset="0"/>
                <a:cs typeface="dearJoe 5 CASUAL PRO" charset="0"/>
              </a:rPr>
              <a:t>: </a:t>
            </a:r>
            <a:r>
              <a:rPr lang="en-US" sz="3600" b="1" u="sng" dirty="0"/>
              <a:t>The location of earthquakes/volcanoes</a:t>
            </a:r>
          </a:p>
          <a:p>
            <a:r>
              <a:rPr lang="en-US" sz="3600" b="1" dirty="0">
                <a:latin typeface="dearJoe 5 CASUAL PRO" charset="0"/>
                <a:ea typeface="dearJoe 5 CASUAL PRO" charset="0"/>
                <a:cs typeface="dearJoe 5 CASUAL PRO" charset="0"/>
              </a:rPr>
              <a:t>Why: </a:t>
            </a:r>
            <a:r>
              <a:rPr lang="en-US" sz="3600" dirty="0"/>
              <a:t>To understand that different types of plate margins cause different types of tectonic hazards</a:t>
            </a:r>
          </a:p>
          <a:p>
            <a:r>
              <a:rPr lang="en-US" sz="3600" b="1" dirty="0">
                <a:latin typeface="dearJoe 5 CASUAL PRO" charset="0"/>
                <a:ea typeface="dearJoe 5 CASUAL PRO" charset="0"/>
                <a:cs typeface="dearJoe 5 CASUAL PRO" charset="0"/>
              </a:rPr>
              <a:t>How:</a:t>
            </a:r>
            <a:r>
              <a:rPr lang="en-US" sz="3600" b="1" dirty="0"/>
              <a:t> </a:t>
            </a:r>
            <a:r>
              <a:rPr lang="en-US" sz="3600" dirty="0"/>
              <a:t>To explore maps of the main tectonic plates and plate tectonic theory</a:t>
            </a:r>
            <a:endParaRPr lang="en-US" dirty="0"/>
          </a:p>
        </p:txBody>
      </p:sp>
      <p:sp>
        <p:nvSpPr>
          <p:cNvPr id="4" name="Rectangle 3">
            <a:extLst>
              <a:ext uri="{FF2B5EF4-FFF2-40B4-BE49-F238E27FC236}">
                <a16:creationId xmlns:a16="http://schemas.microsoft.com/office/drawing/2014/main" id="{2AAC913A-A612-EE47-B1CA-4E72080ADCBE}"/>
              </a:ext>
            </a:extLst>
          </p:cNvPr>
          <p:cNvSpPr/>
          <p:nvPr/>
        </p:nvSpPr>
        <p:spPr>
          <a:xfrm>
            <a:off x="5413904" y="496371"/>
            <a:ext cx="5939896" cy="369332"/>
          </a:xfrm>
          <a:prstGeom prst="rect">
            <a:avLst/>
          </a:prstGeom>
          <a:solidFill>
            <a:srgbClr val="FFFF00"/>
          </a:solidFill>
        </p:spPr>
        <p:txBody>
          <a:bodyPr wrap="none">
            <a:spAutoFit/>
          </a:bodyPr>
          <a:lstStyle/>
          <a:p>
            <a:r>
              <a:rPr lang="en-US" cap="all" dirty="0">
                <a:latin typeface="dearJoe 5 CASUAL PRO" panose="02000000000000000000" pitchFamily="2" charset="0"/>
              </a:rPr>
              <a:t>WHY DO THE IMPACTS OF TECTONIC HAZARDS VARY? </a:t>
            </a:r>
            <a:endParaRPr lang="en-US" dirty="0"/>
          </a:p>
        </p:txBody>
      </p:sp>
    </p:spTree>
    <p:extLst>
      <p:ext uri="{BB962C8B-B14F-4D97-AF65-F5344CB8AC3E}">
        <p14:creationId xmlns:p14="http://schemas.microsoft.com/office/powerpoint/2010/main" val="574691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5"/>
          <p:cNvSpPr>
            <a:spLocks noChangeArrowheads="1"/>
          </p:cNvSpPr>
          <p:nvPr/>
        </p:nvSpPr>
        <p:spPr bwMode="auto">
          <a:xfrm>
            <a:off x="4191000" y="1752600"/>
            <a:ext cx="4114800" cy="2743200"/>
          </a:xfrm>
          <a:prstGeom prst="cloudCallout">
            <a:avLst>
              <a:gd name="adj1" fmla="val -43750"/>
              <a:gd name="adj2" fmla="val 70000"/>
            </a:avLst>
          </a:prstGeom>
          <a:solidFill>
            <a:schemeClr val="accent1"/>
          </a:solidFill>
          <a:ln w="9525">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6147" name="Text Box 6"/>
          <p:cNvSpPr txBox="1">
            <a:spLocks noChangeArrowheads="1"/>
          </p:cNvSpPr>
          <p:nvPr/>
        </p:nvSpPr>
        <p:spPr bwMode="auto">
          <a:xfrm>
            <a:off x="4800600" y="2590800"/>
            <a:ext cx="2743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dirty="0"/>
              <a:t>Can you name the places where earthquakes and volcanoes occur?</a:t>
            </a:r>
          </a:p>
        </p:txBody>
      </p:sp>
    </p:spTree>
    <p:extLst>
      <p:ext uri="{BB962C8B-B14F-4D97-AF65-F5344CB8AC3E}">
        <p14:creationId xmlns:p14="http://schemas.microsoft.com/office/powerpoint/2010/main" val="109644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59BB1-AC00-4249-BB40-0A0E8E6BD14C}"/>
              </a:ext>
            </a:extLst>
          </p:cNvPr>
          <p:cNvSpPr>
            <a:spLocks noGrp="1"/>
          </p:cNvSpPr>
          <p:nvPr>
            <p:ph type="title"/>
          </p:nvPr>
        </p:nvSpPr>
        <p:spPr/>
        <p:txBody>
          <a:bodyPr/>
          <a:lstStyle/>
          <a:p>
            <a:pPr algn="ctr"/>
            <a:r>
              <a:rPr lang="en-US" dirty="0">
                <a:latin typeface="dearJoe 5 CASUAL PRO" panose="02000000000000000000" pitchFamily="2" charset="0"/>
              </a:rPr>
              <a:t>Where are the world’s deadliest volcanoes?</a:t>
            </a:r>
          </a:p>
        </p:txBody>
      </p:sp>
      <p:sp>
        <p:nvSpPr>
          <p:cNvPr id="3" name="Content Placeholder 2">
            <a:extLst>
              <a:ext uri="{FF2B5EF4-FFF2-40B4-BE49-F238E27FC236}">
                <a16:creationId xmlns:a16="http://schemas.microsoft.com/office/drawing/2014/main" id="{1C277B5E-2240-E042-B6C4-7FBBB4E998E5}"/>
              </a:ext>
            </a:extLst>
          </p:cNvPr>
          <p:cNvSpPr>
            <a:spLocks noGrp="1"/>
          </p:cNvSpPr>
          <p:nvPr>
            <p:ph idx="1"/>
          </p:nvPr>
        </p:nvSpPr>
        <p:spPr/>
        <p:txBody>
          <a:bodyPr>
            <a:normAutofit/>
          </a:bodyPr>
          <a:lstStyle/>
          <a:p>
            <a:r>
              <a:rPr lang="en-US" dirty="0"/>
              <a:t>Volcanoes are one of the most beautiful and the most dangerous geological features on the face of the planet Earth. </a:t>
            </a:r>
          </a:p>
          <a:p>
            <a:r>
              <a:rPr lang="en-US" dirty="0"/>
              <a:t>However, not all volcanoes are the same. </a:t>
            </a:r>
          </a:p>
          <a:p>
            <a:r>
              <a:rPr lang="en-US" dirty="0"/>
              <a:t>However, some volcanoes are located quite close to densely populated areas, and in the past, they have erupted ferociously, spewing lava and pyroclastic flows that destroyed vast areas. </a:t>
            </a:r>
          </a:p>
          <a:p>
            <a:r>
              <a:rPr lang="en-US" dirty="0"/>
              <a:t>These volcanoes have been named the </a:t>
            </a:r>
            <a:r>
              <a:rPr lang="en-US" b="1" dirty="0"/>
              <a:t>"Decade Sixteen” </a:t>
            </a:r>
            <a:r>
              <a:rPr lang="en-US" dirty="0"/>
              <a:t>and are considered the most threatening volcanoes on earth to human populations.</a:t>
            </a:r>
          </a:p>
        </p:txBody>
      </p:sp>
    </p:spTree>
    <p:extLst>
      <p:ext uri="{BB962C8B-B14F-4D97-AF65-F5344CB8AC3E}">
        <p14:creationId xmlns:p14="http://schemas.microsoft.com/office/powerpoint/2010/main" val="4053537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2306" y="214427"/>
            <a:ext cx="5255173" cy="612337"/>
          </a:xfrm>
        </p:spPr>
        <p:txBody>
          <a:bodyPr>
            <a:normAutofit fontScale="90000"/>
          </a:bodyPr>
          <a:lstStyle/>
          <a:p>
            <a:pPr eaLnBrk="1" hangingPunct="1"/>
            <a:r>
              <a:rPr lang="en-US" altLang="en-US" dirty="0">
                <a:solidFill>
                  <a:srgbClr val="000000"/>
                </a:solidFill>
                <a:latin typeface="dearJoe 5 CASUAL PRO" panose="02000000000000000000" pitchFamily="2" charset="0"/>
              </a:rPr>
              <a:t>The location of volcanoes</a:t>
            </a:r>
          </a:p>
        </p:txBody>
      </p:sp>
      <p:pic>
        <p:nvPicPr>
          <p:cNvPr id="2" name="Picture 1">
            <a:extLst>
              <a:ext uri="{FF2B5EF4-FFF2-40B4-BE49-F238E27FC236}">
                <a16:creationId xmlns:a16="http://schemas.microsoft.com/office/drawing/2014/main" id="{877BE96F-8C27-AF49-AF58-C0410B9430C8}"/>
              </a:ext>
            </a:extLst>
          </p:cNvPr>
          <p:cNvPicPr>
            <a:picLocks noChangeAspect="1"/>
          </p:cNvPicPr>
          <p:nvPr/>
        </p:nvPicPr>
        <p:blipFill>
          <a:blip r:embed="rId3"/>
          <a:stretch>
            <a:fillRect/>
          </a:stretch>
        </p:blipFill>
        <p:spPr>
          <a:xfrm>
            <a:off x="5544247" y="232486"/>
            <a:ext cx="6464845" cy="6069724"/>
          </a:xfrm>
          <a:prstGeom prst="rect">
            <a:avLst/>
          </a:prstGeom>
        </p:spPr>
      </p:pic>
      <p:sp>
        <p:nvSpPr>
          <p:cNvPr id="5" name="Rectangle 4">
            <a:extLst>
              <a:ext uri="{FF2B5EF4-FFF2-40B4-BE49-F238E27FC236}">
                <a16:creationId xmlns:a16="http://schemas.microsoft.com/office/drawing/2014/main" id="{4FB5A644-1574-9046-A2F6-23B8BD70A32A}"/>
              </a:ext>
            </a:extLst>
          </p:cNvPr>
          <p:cNvSpPr/>
          <p:nvPr/>
        </p:nvSpPr>
        <p:spPr>
          <a:xfrm>
            <a:off x="43028" y="2285894"/>
            <a:ext cx="5591503" cy="1354217"/>
          </a:xfrm>
          <a:prstGeom prst="rect">
            <a:avLst/>
          </a:prstGeom>
        </p:spPr>
        <p:txBody>
          <a:bodyPr wrap="square">
            <a:spAutoFit/>
          </a:bodyPr>
          <a:lstStyle/>
          <a:p>
            <a:r>
              <a:rPr lang="en-US" sz="1600" dirty="0">
                <a:hlinkClick r:id="rId4"/>
              </a:rPr>
              <a:t>https://www.worldatlas.com/articles/the-16-dangerous-decade-volcanoes.html</a:t>
            </a:r>
            <a:endParaRPr lang="en-US" sz="1600" dirty="0"/>
          </a:p>
          <a:p>
            <a:r>
              <a:rPr lang="en-US" sz="1600" dirty="0">
                <a:hlinkClick r:id="rId5"/>
              </a:rPr>
              <a:t>https://</a:t>
            </a:r>
            <a:r>
              <a:rPr lang="en-US" sz="1600" dirty="0" err="1">
                <a:hlinkClick r:id="rId5"/>
              </a:rPr>
              <a:t>listverse.com</a:t>
            </a:r>
            <a:r>
              <a:rPr lang="en-US" sz="1600" dirty="0">
                <a:hlinkClick r:id="rId5"/>
              </a:rPr>
              <a:t>/2020/01/18/16-most-dangerous-volcanoes-in-the-world/</a:t>
            </a:r>
            <a:endParaRPr lang="en-US" sz="1600" dirty="0"/>
          </a:p>
          <a:p>
            <a:endParaRPr lang="en-US" dirty="0"/>
          </a:p>
        </p:txBody>
      </p:sp>
      <p:sp>
        <p:nvSpPr>
          <p:cNvPr id="6" name="TextBox 5">
            <a:extLst>
              <a:ext uri="{FF2B5EF4-FFF2-40B4-BE49-F238E27FC236}">
                <a16:creationId xmlns:a16="http://schemas.microsoft.com/office/drawing/2014/main" id="{F1D38951-C141-3744-90BF-443B472D305A}"/>
              </a:ext>
            </a:extLst>
          </p:cNvPr>
          <p:cNvSpPr txBox="1"/>
          <p:nvPr/>
        </p:nvSpPr>
        <p:spPr>
          <a:xfrm>
            <a:off x="139796" y="3429000"/>
            <a:ext cx="5591503" cy="3139321"/>
          </a:xfrm>
          <a:prstGeom prst="rect">
            <a:avLst/>
          </a:prstGeom>
          <a:noFill/>
        </p:spPr>
        <p:txBody>
          <a:bodyPr wrap="square" rtlCol="0">
            <a:spAutoFit/>
          </a:bodyPr>
          <a:lstStyle/>
          <a:p>
            <a:r>
              <a:rPr lang="en-US" b="1" u="sng" dirty="0">
                <a:latin typeface="dearJoe 5 CASUAL PRO" panose="02000000000000000000" pitchFamily="2" charset="0"/>
              </a:rPr>
              <a:t>Task: </a:t>
            </a:r>
          </a:p>
          <a:p>
            <a:r>
              <a:rPr lang="en-US" dirty="0"/>
              <a:t>1. Use the atlas, google maps or google earth to locate these volcanoes. </a:t>
            </a:r>
          </a:p>
          <a:p>
            <a:r>
              <a:rPr lang="en-US" dirty="0"/>
              <a:t>2. Mark them on your map.</a:t>
            </a:r>
          </a:p>
          <a:p>
            <a:r>
              <a:rPr lang="en-US" dirty="0"/>
              <a:t>3. How can you describe the location of these volcanoes in the world? (write a short paragraph)</a:t>
            </a:r>
          </a:p>
          <a:p>
            <a:r>
              <a:rPr lang="en-US" dirty="0"/>
              <a:t> </a:t>
            </a:r>
            <a:r>
              <a:rPr lang="en-US" dirty="0">
                <a:latin typeface="dearJoe 5 CASUAL PRO" panose="02000000000000000000" pitchFamily="2" charset="0"/>
              </a:rPr>
              <a:t>Extension:</a:t>
            </a:r>
            <a:r>
              <a:rPr lang="en-US" dirty="0"/>
              <a:t> Choose one of the decade volcanoes and undertake some research to explain: Where it is, the type of volcano it is, the plate boundary this volcano is found at, when it last erupted, what the worst eruption was, how the volcano tends to erupt, fun facts</a:t>
            </a:r>
          </a:p>
        </p:txBody>
      </p:sp>
      <p:pic>
        <p:nvPicPr>
          <p:cNvPr id="3" name="Picture 2">
            <a:extLst>
              <a:ext uri="{FF2B5EF4-FFF2-40B4-BE49-F238E27FC236}">
                <a16:creationId xmlns:a16="http://schemas.microsoft.com/office/drawing/2014/main" id="{206C091B-E3D1-9445-8C2F-3078B10D8CA2}"/>
              </a:ext>
            </a:extLst>
          </p:cNvPr>
          <p:cNvPicPr>
            <a:picLocks noChangeAspect="1"/>
          </p:cNvPicPr>
          <p:nvPr/>
        </p:nvPicPr>
        <p:blipFill>
          <a:blip r:embed="rId6"/>
          <a:stretch>
            <a:fillRect/>
          </a:stretch>
        </p:blipFill>
        <p:spPr>
          <a:xfrm>
            <a:off x="1996068" y="808236"/>
            <a:ext cx="1904419" cy="1477658"/>
          </a:xfrm>
          <a:prstGeom prst="rect">
            <a:avLst/>
          </a:prstGeom>
        </p:spPr>
      </p:pic>
    </p:spTree>
    <p:extLst>
      <p:ext uri="{BB962C8B-B14F-4D97-AF65-F5344CB8AC3E}">
        <p14:creationId xmlns:p14="http://schemas.microsoft.com/office/powerpoint/2010/main" val="248243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volcano.si.edu/world/maps/worl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0"/>
            <a:ext cx="8763000"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63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mapsofworld.com/images/world-volca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880268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4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b="1"/>
              <a:t>True or false?</a:t>
            </a:r>
          </a:p>
        </p:txBody>
      </p:sp>
      <p:sp>
        <p:nvSpPr>
          <p:cNvPr id="10243" name="Rectangle 3"/>
          <p:cNvSpPr>
            <a:spLocks noGrp="1" noChangeArrowheads="1"/>
          </p:cNvSpPr>
          <p:nvPr>
            <p:ph type="body" idx="1"/>
          </p:nvPr>
        </p:nvSpPr>
        <p:spPr/>
        <p:txBody>
          <a:bodyPr/>
          <a:lstStyle/>
          <a:p>
            <a:pPr eaLnBrk="1" hangingPunct="1"/>
            <a:r>
              <a:rPr lang="en-US" altLang="en-US" dirty="0"/>
              <a:t>Volcanoes happen all over the world.</a:t>
            </a:r>
          </a:p>
          <a:p>
            <a:pPr eaLnBrk="1" hangingPunct="1"/>
            <a:r>
              <a:rPr lang="en-US" altLang="en-US" dirty="0"/>
              <a:t>Volcanoes are found in narrow belts.</a:t>
            </a:r>
          </a:p>
          <a:p>
            <a:pPr eaLnBrk="1" hangingPunct="1"/>
            <a:r>
              <a:rPr lang="en-US" altLang="en-US" dirty="0"/>
              <a:t>Volcanoes are found along the East Coast of North and South America.</a:t>
            </a:r>
          </a:p>
          <a:p>
            <a:pPr eaLnBrk="1" hangingPunct="1"/>
            <a:r>
              <a:rPr lang="en-US" altLang="en-US" dirty="0"/>
              <a:t>Volcanoes are found along the West Coast of North and South America.</a:t>
            </a:r>
          </a:p>
          <a:p>
            <a:pPr eaLnBrk="1" hangingPunct="1"/>
            <a:endParaRPr lang="en-US" altLang="en-US" dirty="0"/>
          </a:p>
        </p:txBody>
      </p:sp>
    </p:spTree>
    <p:extLst>
      <p:ext uri="{BB962C8B-B14F-4D97-AF65-F5344CB8AC3E}">
        <p14:creationId xmlns:p14="http://schemas.microsoft.com/office/powerpoint/2010/main" val="1828804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20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20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2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1039</Words>
  <Application>Microsoft Macintosh PowerPoint</Application>
  <PresentationFormat>Widescreen</PresentationFormat>
  <Paragraphs>86</Paragraphs>
  <Slides>23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dearJoe 5 CASUAL PRO</vt:lpstr>
      <vt:lpstr>Office Theme</vt:lpstr>
      <vt:lpstr>WHY DO THE IMPACTS OF TECTONIC HAZARDS VARY?  </vt:lpstr>
      <vt:lpstr>PowerPoint Presentation</vt:lpstr>
      <vt:lpstr>Objectives</vt:lpstr>
      <vt:lpstr>PowerPoint Presentation</vt:lpstr>
      <vt:lpstr>Where are the world’s deadliest volcanoes?</vt:lpstr>
      <vt:lpstr>The location of volcanoes</vt:lpstr>
      <vt:lpstr>PowerPoint Presentation</vt:lpstr>
      <vt:lpstr>PowerPoint Presentation</vt:lpstr>
      <vt:lpstr>True or false?</vt:lpstr>
      <vt:lpstr>Write your own description of the location of volcanoes in the world.</vt:lpstr>
      <vt:lpstr>The location of volcanoes</vt:lpstr>
      <vt:lpstr>Copy the paragraph below. Select the correct answers from the brackets. </vt:lpstr>
      <vt:lpstr>PowerPoint Presentation</vt:lpstr>
      <vt:lpstr>PowerPoint Presentation</vt:lpstr>
      <vt:lpstr>Homework:</vt:lpstr>
      <vt:lpstr>The location of earthquakes </vt:lpstr>
      <vt:lpstr>Post it note challenge</vt:lpstr>
      <vt:lpstr>A map of the worlds major earthquakes </vt:lpstr>
      <vt:lpstr>PowerPoint Presentation</vt:lpstr>
      <vt:lpstr>The location of earthquakes </vt:lpstr>
      <vt:lpstr>Where do earthquakes occur?</vt:lpstr>
      <vt:lpstr>Geographical presentation skills   </vt:lpstr>
      <vt:lpstr>Plenary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 The Natural Environment </dc:title>
  <dc:creator>Ruth Capper</dc:creator>
  <cp:lastModifiedBy>Anna Bennett</cp:lastModifiedBy>
  <cp:revision>22</cp:revision>
  <dcterms:created xsi:type="dcterms:W3CDTF">2017-12-05T18:13:54Z</dcterms:created>
  <dcterms:modified xsi:type="dcterms:W3CDTF">2020-02-11T01:30:35Z</dcterms:modified>
</cp:coreProperties>
</file>