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8" r:id="rId13"/>
    <p:sldId id="269" r:id="rId14"/>
    <p:sldId id="271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8"/>
    <p:restoredTop sz="94611"/>
  </p:normalViewPr>
  <p:slideViewPr>
    <p:cSldViewPr snapToGrid="0" snapToObjects="1">
      <p:cViewPr varScale="1">
        <p:scale>
          <a:sx n="116" d="100"/>
          <a:sy n="116" d="100"/>
        </p:scale>
        <p:origin x="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8C486-45AB-2A49-9492-0F955BA2DEE5}" type="datetimeFigureOut">
              <a:rPr lang="en-US" smtClean="0"/>
              <a:t>4/19/18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29EDB-0C25-E64C-B3EF-162B6792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7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DDD52-CCAD-4BCA-A507-91F66F86D9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9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70C89-665B-F443-82D8-B4D071305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766C8-597F-3E4B-A7BC-DAD83760B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CE6D8-D916-084C-8A1D-FF500CB5A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9D55-D760-314E-96F3-E237DB4F1886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CA550-8EFD-0D46-9C60-D97B94AF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8B064-355B-6740-B042-8F5A4CCF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98F5-C13E-EC44-A25A-393847C10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9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324D-0A73-614A-8368-1D0015F6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5657F-8B63-FA47-BA3E-78F3499CC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2527B-D5FD-934D-8622-E591AF3C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9D55-D760-314E-96F3-E237DB4F1886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DAB16-5EA2-C545-99E3-AB7D5E0D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38AAC-3250-4A45-B63D-BD0E9B52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98F5-C13E-EC44-A25A-393847C10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0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B7F61-3874-3541-8D67-372FC1DD4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0C089-F9BF-EB43-A1F9-986268A71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A8C0F-753E-6346-8D21-D8CFF1FA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9D55-D760-314E-96F3-E237DB4F1886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3F044-E073-3B40-B611-9C7EA137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59514-8AE6-804D-9227-C143FBFB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98F5-C13E-EC44-A25A-393847C10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03475-7DFA-0C49-B3F4-08FE0B60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B463F-AD23-874D-9F53-0B606373D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DF9B9-A618-B345-A7AC-1210AB8B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9D55-D760-314E-96F3-E237DB4F1886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5CB-16F8-A943-94CA-D31EB03A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AB3A4-C262-E841-B69C-9E545919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98F5-C13E-EC44-A25A-393847C10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1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D5224-9A45-5D4A-9E89-058300AA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1EC22-FD3E-0045-8A0B-CB2C05A08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9AE7D-9943-C748-AD10-8D3494CF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9D55-D760-314E-96F3-E237DB4F1886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EAC68-8BC1-9D41-AE03-92A55AC4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BDAD1-BFED-D647-AC99-3BF31F21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98F5-C13E-EC44-A25A-393847C10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3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CDE6-331E-7C4C-96F2-9A22D3B4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4B84C-6199-8242-8E04-1F8546D4A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EC93D-A369-1042-9775-B4CCFDB59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31341-8658-F24A-B06F-38FC10CD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9D55-D760-314E-96F3-E237DB4F1886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C1F9D-BF3B-844D-811B-DA2D7ED3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C0FBD-38FB-2F45-97E9-BBCE3670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98F5-C13E-EC44-A25A-393847C10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9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CDB4-016E-4146-AB56-5F2DAEF7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2F13-B3B8-BD44-B5A4-B6A3B09AA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7BF27-D51A-5140-BA5D-23238CBB1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57CA6-3E04-4341-9A59-C8656100A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EECC9-D4FD-994E-8773-895E3D4BA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14313-2C41-A44B-A2CD-D838B12D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9D55-D760-314E-96F3-E237DB4F1886}" type="datetimeFigureOut">
              <a:rPr lang="en-US" smtClean="0"/>
              <a:t>4/19/18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1AD7D-2140-2D4B-BF61-8194717C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E5434A-8BF8-DB4B-A0A1-6A291372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98F5-C13E-EC44-A25A-393847C10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9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D6E8-967B-8842-925F-FAD6AB74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4C247-1D1F-EF44-A074-0BB20300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9D55-D760-314E-96F3-E237DB4F1886}" type="datetimeFigureOut">
              <a:rPr lang="en-US" smtClean="0"/>
              <a:t>4/19/18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434DE-91B0-184A-BBB1-5FD8ABF8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DD59C-B520-AC45-8478-9A18F7C5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98F5-C13E-EC44-A25A-393847C10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1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68CACA-7FF3-B542-8C42-614AC854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9D55-D760-314E-96F3-E237DB4F1886}" type="datetimeFigureOut">
              <a:rPr lang="en-US" smtClean="0"/>
              <a:t>4/19/18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F6FC60-2636-9246-81FA-3C3CF2455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8C65A-CDAD-EA42-B9B4-63B05F94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98F5-C13E-EC44-A25A-393847C10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8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59BDB-07A2-AC46-9E3F-5DF4F967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BD856-6F19-3C40-B645-8BAEC2573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D74F2-2BF2-FA41-98AB-4ECE32EA4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A5FD8-DC58-3C4D-A93C-B4A83781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9D55-D760-314E-96F3-E237DB4F1886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F2A69-82F4-EE44-B79D-2F5FABD3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C431D-235F-7448-8555-0FD3450C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98F5-C13E-EC44-A25A-393847C10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0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540C-0A35-4D4C-846F-D4852C35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B88969-C62F-4B49-9583-8DBCE6F64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9F8E0-3C5E-2942-BD6E-657C753C0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C74DB-BFF4-9041-988E-A87112A4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9D55-D760-314E-96F3-E237DB4F1886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03422-F8AE-7747-BD5B-04D5212C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706AD-9AD2-5F40-80DB-F870C2C3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98F5-C13E-EC44-A25A-393847C10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2EF0FB-17EC-D846-B28E-3D1D5F6E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8A4D0-C565-594F-B6F2-0A14A957E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8FC7A-B2FF-C74A-BD78-7C966980E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09D55-D760-314E-96F3-E237DB4F1886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50E6F-2576-2D45-B422-2AC3A7259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5E128-49A9-674A-AFE8-3FB9DDE2D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98F5-C13E-EC44-A25A-393847C10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5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iTuZCiOLLt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urassiccoast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s.org/OurWork/Schools/School+Members+Area/Ask+the+experts/Jurassic+Coast.ht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orsetwildlifetrust.org.uk/hres/TheFormationofChesilBeach.pdf" TargetMode="External"/><Relationship Id="rId4" Type="http://schemas.openxmlformats.org/officeDocument/2006/relationships/hyperlink" Target="https://www.rgs.org/schools/teaching-resources/jurassic-coast-of-dorset-and-east-devo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EJq03NBao&amp;t=249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dearJoe 5 CASUAL PRO" panose="02000000000000000000" pitchFamily="2" charset="0"/>
              </a:rPr>
              <a:t>Case study: The Jurassic coastline, Dorset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60" y="944276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https://www.youtube.com/watch?v=iTuZCiOLLtk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8" y="2448890"/>
            <a:ext cx="9144000" cy="33874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3552" y="6453118"/>
            <a:ext cx="2369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jurassiccoast.org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0FB329-46AF-A341-B8A9-8641680B93F9}"/>
              </a:ext>
            </a:extLst>
          </p:cNvPr>
          <p:cNvSpPr txBox="1"/>
          <p:nvPr/>
        </p:nvSpPr>
        <p:spPr>
          <a:xfrm>
            <a:off x="6022034" y="1834297"/>
            <a:ext cx="6567828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Learning Objectives: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 can describe the location of the Jurassic Coast and the erosional processes that shape the coastline.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 can explain the formation of landforms found along the Jurassic coast and investigate why some areas are eroding more quickly than others.</a:t>
            </a:r>
          </a:p>
        </p:txBody>
      </p:sp>
    </p:spTree>
    <p:extLst>
      <p:ext uri="{BB962C8B-B14F-4D97-AF65-F5344CB8AC3E}">
        <p14:creationId xmlns:p14="http://schemas.microsoft.com/office/powerpoint/2010/main" val="111985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33601" y="1176339"/>
            <a:ext cx="2212975" cy="466725"/>
          </a:xfrm>
        </p:spPr>
        <p:txBody>
          <a:bodyPr>
            <a:normAutofit fontScale="90000"/>
          </a:bodyPr>
          <a:lstStyle/>
          <a:p>
            <a:r>
              <a:rPr lang="en-GB" altLang="en-US"/>
              <a:t>5.  Studland Heath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33600" y="1714501"/>
            <a:ext cx="2209800" cy="3294063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GB" sz="1400" dirty="0">
                <a:latin typeface="+mj-lt"/>
              </a:rPr>
              <a:t>The </a:t>
            </a:r>
            <a:r>
              <a:rPr lang="en-GB" sz="1400" dirty="0" err="1">
                <a:latin typeface="+mj-lt"/>
              </a:rPr>
              <a:t>heathland</a:t>
            </a:r>
            <a:r>
              <a:rPr lang="en-GB" sz="1400" dirty="0">
                <a:latin typeface="+mj-lt"/>
              </a:rPr>
              <a:t> behind </a:t>
            </a:r>
            <a:r>
              <a:rPr lang="en-GB" sz="1400" dirty="0" err="1">
                <a:latin typeface="+mj-lt"/>
              </a:rPr>
              <a:t>Studland</a:t>
            </a:r>
            <a:r>
              <a:rPr lang="en-GB" sz="1400" dirty="0">
                <a:latin typeface="+mj-lt"/>
              </a:rPr>
              <a:t> Beach is a haven for  many rare birds and wildlife.</a:t>
            </a:r>
          </a:p>
          <a:p>
            <a:pPr>
              <a:buClr>
                <a:schemeClr val="accent3"/>
              </a:buClr>
              <a:defRPr/>
            </a:pPr>
            <a:endParaRPr lang="en-GB" sz="1400" dirty="0">
              <a:latin typeface="+mj-lt"/>
            </a:endParaRPr>
          </a:p>
          <a:p>
            <a:pPr>
              <a:buClr>
                <a:schemeClr val="accent3"/>
              </a:buClr>
              <a:defRPr/>
            </a:pPr>
            <a:r>
              <a:rPr lang="en-GB" sz="1400" dirty="0">
                <a:latin typeface="+mj-lt"/>
              </a:rPr>
              <a:t>Rare </a:t>
            </a:r>
            <a:r>
              <a:rPr lang="en-GB" sz="1400" dirty="0" err="1">
                <a:latin typeface="+mj-lt"/>
              </a:rPr>
              <a:t>heathland</a:t>
            </a:r>
            <a:r>
              <a:rPr lang="en-GB" sz="1400" dirty="0">
                <a:latin typeface="+mj-lt"/>
              </a:rPr>
              <a:t> plants grow here and it is home to all six British reptiles – 3 species of lizard and 3 species of snake.</a:t>
            </a:r>
            <a:endParaRPr lang="en-US" sz="1400" dirty="0">
              <a:latin typeface="+mj-lt"/>
            </a:endParaRPr>
          </a:p>
        </p:txBody>
      </p:sp>
      <p:pic>
        <p:nvPicPr>
          <p:cNvPr id="15364" name="Picture Placeholder 4" descr="studland heath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r="10934"/>
          <a:stretch>
            <a:fillRect/>
          </a:stretch>
        </p:blipFill>
        <p:spPr>
          <a:xfrm rot="420000">
            <a:off x="4787901" y="957264"/>
            <a:ext cx="2962275" cy="2522537"/>
          </a:xfrm>
          <a:ln>
            <a:headEnd/>
            <a:tailEnd/>
          </a:ln>
        </p:spPr>
      </p:pic>
      <p:pic>
        <p:nvPicPr>
          <p:cNvPr id="15365" name="Picture 5" descr="Studland-Aerial-640p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004">
            <a:off x="4741864" y="3416301"/>
            <a:ext cx="50942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2166939" y="5500689"/>
            <a:ext cx="357187" cy="3571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79771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33601" y="1176338"/>
            <a:ext cx="2212975" cy="538162"/>
          </a:xfrm>
        </p:spPr>
        <p:txBody>
          <a:bodyPr>
            <a:normAutofit fontScale="90000"/>
          </a:bodyPr>
          <a:lstStyle/>
          <a:p>
            <a:r>
              <a:rPr lang="en-GB" altLang="en-US"/>
              <a:t>6. Old Harry Rocks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33600" y="1857375"/>
            <a:ext cx="2209800" cy="3151188"/>
          </a:xfrm>
        </p:spPr>
        <p:txBody>
          <a:bodyPr>
            <a:normAutofit/>
          </a:bodyPr>
          <a:lstStyle/>
          <a:p>
            <a:r>
              <a:rPr lang="en-GB" altLang="en-US" sz="2000">
                <a:latin typeface="Calibri" charset="0"/>
              </a:rPr>
              <a:t>Old Harry Rocks are chalk sea stacks that have been eroded by the power of the sea.</a:t>
            </a:r>
          </a:p>
          <a:p>
            <a:endParaRPr lang="en-GB" altLang="en-US" sz="2000">
              <a:latin typeface="Calibri" charset="0"/>
            </a:endParaRPr>
          </a:p>
          <a:p>
            <a:endParaRPr lang="en-US" altLang="en-US" sz="1400">
              <a:latin typeface="Calibri" charset="0"/>
            </a:endParaRPr>
          </a:p>
        </p:txBody>
      </p:sp>
      <p:pic>
        <p:nvPicPr>
          <p:cNvPr id="16388" name="Picture Placeholder 4" descr="2000_60_old_harry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420000">
            <a:off x="5010150" y="1200150"/>
            <a:ext cx="4618038" cy="3930650"/>
          </a:xfrm>
          <a:ln>
            <a:headEnd/>
            <a:tailEnd/>
          </a:ln>
        </p:spPr>
      </p:pic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2166939" y="5500689"/>
            <a:ext cx="357187" cy="3571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56585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orset-ancestors.com/wp-content/uploads/2011/04/Old-Harry-and-Wife-Rocks-Dorset-Coastedit-resiz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001"/>
            <a:ext cx="5638800" cy="6183027"/>
          </a:xfrm>
          <a:prstGeom prst="rect">
            <a:avLst/>
          </a:prstGeom>
          <a:noFill/>
        </p:spPr>
      </p:pic>
      <p:pic>
        <p:nvPicPr>
          <p:cNvPr id="29700" name="Picture 4" descr="http://www.clipartspace.com/clipart/hearts/hear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990601"/>
            <a:ext cx="1600200" cy="1822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33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6763" y="2347289"/>
            <a:ext cx="10515600" cy="4351338"/>
          </a:xfrm>
        </p:spPr>
        <p:txBody>
          <a:bodyPr/>
          <a:lstStyle/>
          <a:p>
            <a:pPr eaLnBrk="1" hangingPunct="1"/>
            <a:endParaRPr lang="en-GB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6776" y="406764"/>
            <a:ext cx="10847023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latin typeface="dearJoe 5 CASUAL PRO" panose="02000000000000000000" pitchFamily="2" charset="0"/>
              </a:rPr>
              <a:t>What: </a:t>
            </a:r>
            <a:r>
              <a:rPr lang="en-GB" dirty="0"/>
              <a:t>A case study of landforms on the Jurassic coast, Dorset, UK</a:t>
            </a:r>
          </a:p>
          <a:p>
            <a:pPr>
              <a:defRPr/>
            </a:pPr>
            <a:endParaRPr lang="en-GB" dirty="0">
              <a:latin typeface="dearJoe 5 CASUAL PRO" panose="02000000000000000000" pitchFamily="2" charset="0"/>
            </a:endParaRPr>
          </a:p>
          <a:p>
            <a:pPr>
              <a:defRPr/>
            </a:pPr>
            <a:r>
              <a:rPr lang="en-GB" dirty="0">
                <a:latin typeface="dearJoe 5 CASUAL PRO" panose="02000000000000000000" pitchFamily="2" charset="0"/>
              </a:rPr>
              <a:t>How: </a:t>
            </a:r>
            <a:r>
              <a:rPr lang="en-GB" dirty="0"/>
              <a:t>- Using the  resources internet, produce a overview of the processes and resulting landforms on the Jurassic coast (poster, PPT, revision sheet)</a:t>
            </a:r>
          </a:p>
          <a:p>
            <a:pPr>
              <a:defRPr/>
            </a:pPr>
            <a:r>
              <a:rPr lang="en-GB" dirty="0">
                <a:latin typeface="dearJoe 5 CASUAL PRO" panose="02000000000000000000" pitchFamily="2" charset="0"/>
              </a:rPr>
              <a:t>Success criteria: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264" y="1935339"/>
            <a:ext cx="10840597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GB" dirty="0"/>
              <a:t>Where is the Jurassic Coast? (Include map and description)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dirty="0"/>
              <a:t>What erosion processes are happening at </a:t>
            </a:r>
            <a:r>
              <a:rPr lang="en-GB" dirty="0" err="1"/>
              <a:t>Lulworth</a:t>
            </a:r>
            <a:r>
              <a:rPr lang="en-GB" dirty="0"/>
              <a:t> Cove? (name the processes)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dirty="0"/>
              <a:t>What landforms can be found at the Jurassic Coast?</a:t>
            </a:r>
          </a:p>
          <a:p>
            <a:pPr marL="285750" indent="-285750">
              <a:buFontTx/>
              <a:buChar char="-"/>
              <a:defRPr/>
            </a:pPr>
            <a:r>
              <a:rPr lang="en-GB" dirty="0"/>
              <a:t>Include pictures and labels for ‘hard’ landforms e.g. arches, caves.</a:t>
            </a:r>
          </a:p>
          <a:p>
            <a:pPr marL="285750" indent="-285750">
              <a:buFontTx/>
              <a:buChar char="-"/>
              <a:defRPr/>
            </a:pPr>
            <a:r>
              <a:rPr lang="en-GB" dirty="0"/>
              <a:t>TIP: Look at Lulworth Cove, </a:t>
            </a:r>
            <a:r>
              <a:rPr lang="en-GB" dirty="0" err="1"/>
              <a:t>Durdle</a:t>
            </a:r>
            <a:r>
              <a:rPr lang="en-GB" dirty="0"/>
              <a:t> Door, Swanage, Old Harry Rocks.</a:t>
            </a:r>
          </a:p>
          <a:p>
            <a:pPr marL="285750" indent="-285750">
              <a:buFontTx/>
              <a:buChar char="-"/>
              <a:defRPr/>
            </a:pPr>
            <a:r>
              <a:rPr lang="en-GB" dirty="0"/>
              <a:t>What depositional landforms can be found? </a:t>
            </a:r>
          </a:p>
          <a:p>
            <a:pPr>
              <a:defRPr/>
            </a:pPr>
            <a:r>
              <a:rPr lang="en-GB" dirty="0"/>
              <a:t>4. Why are some areas eroding more quickly than others? (think of the geology)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1951" y="6343957"/>
            <a:ext cx="8785225" cy="369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EXTENSION- How do people use this area?: </a:t>
            </a:r>
          </a:p>
        </p:txBody>
      </p:sp>
      <p:pic>
        <p:nvPicPr>
          <p:cNvPr id="9223" name="Picture 2" descr="http://news.bbcimg.co.uk/media/images/64787000/jpg/_64787549_westbaywintercopyrightmarksim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4136919"/>
            <a:ext cx="3923075" cy="22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06545" y="4035633"/>
            <a:ext cx="3808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hlinkClick r:id="rId3"/>
              </a:rPr>
              <a:t>Good overview websites from RGS: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hlinkClick r:id="rId4"/>
              </a:rPr>
              <a:t>https://www.rgs.org/schools/teaching-resources/jurassic-coast-of-dorset-and-east-devon/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>
              <a:hlinkClick r:id="rId5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www.dorsetwildlifetrust.org.uk</a:t>
            </a:r>
            <a:r>
              <a:rPr lang="en-US" dirty="0">
                <a:hlinkClick r:id="rId5"/>
              </a:rPr>
              <a:t>/</a:t>
            </a:r>
            <a:r>
              <a:rPr lang="en-US" dirty="0" err="1">
                <a:hlinkClick r:id="rId5"/>
              </a:rPr>
              <a:t>hres</a:t>
            </a:r>
            <a:r>
              <a:rPr lang="en-US" dirty="0">
                <a:hlinkClick r:id="rId5"/>
              </a:rPr>
              <a:t>/</a:t>
            </a:r>
            <a:r>
              <a:rPr lang="en-US" dirty="0" err="1">
                <a:hlinkClick r:id="rId5"/>
              </a:rPr>
              <a:t>TheFormationofChesilBeach.pdf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98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90713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/>
              <a:t>Landforms along the Jurassic Coast</a:t>
            </a:r>
            <a:br>
              <a:rPr lang="en-GB" altLang="en-US" sz="3600"/>
            </a:br>
            <a:endParaRPr lang="en-GB" altLang="en-US" sz="360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009775" y="2274888"/>
            <a:ext cx="8229600" cy="4525962"/>
          </a:xfrm>
        </p:spPr>
        <p:txBody>
          <a:bodyPr/>
          <a:lstStyle/>
          <a:p>
            <a:pPr eaLnBrk="1" hangingPunct="1"/>
            <a:endParaRPr lang="en-GB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7850" y="1196976"/>
            <a:ext cx="2160588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400" dirty="0" err="1"/>
              <a:t>Lulworth</a:t>
            </a:r>
            <a:r>
              <a:rPr lang="en-GB" sz="2400" dirty="0"/>
              <a:t> Cove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5" t="18129" r="42905" b="63734"/>
          <a:stretch>
            <a:fillRect/>
          </a:stretch>
        </p:blipFill>
        <p:spPr bwMode="auto">
          <a:xfrm>
            <a:off x="1835150" y="1860550"/>
            <a:ext cx="34988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9" t="21500" r="60625" b="65491"/>
          <a:stretch>
            <a:fillRect/>
          </a:stretch>
        </p:blipFill>
        <p:spPr bwMode="auto">
          <a:xfrm>
            <a:off x="5880100" y="1860550"/>
            <a:ext cx="3455988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80100" y="1243014"/>
            <a:ext cx="2160588" cy="460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400" dirty="0" err="1"/>
              <a:t>Durdle</a:t>
            </a:r>
            <a:r>
              <a:rPr lang="en-GB" sz="2400" dirty="0"/>
              <a:t> Door</a:t>
            </a:r>
          </a:p>
        </p:txBody>
      </p:sp>
      <p:pic>
        <p:nvPicPr>
          <p:cNvPr id="8200" name="Picture 9" descr="http://www.virtual-swanage.co.uk/docs/2000/2000_60_old_har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345839"/>
            <a:ext cx="3205163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5150" y="3952933"/>
            <a:ext cx="2879725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400" dirty="0"/>
              <a:t>Old Harry Rocks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33539" y="692150"/>
            <a:ext cx="8785225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What landforms are pictured below? How did they form?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3B4E9-6675-5B48-9628-2FFB62E32E7C}"/>
              </a:ext>
            </a:extLst>
          </p:cNvPr>
          <p:cNvSpPr txBox="1"/>
          <p:nvPr/>
        </p:nvSpPr>
        <p:spPr>
          <a:xfrm>
            <a:off x="5880100" y="3994944"/>
            <a:ext cx="2879725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400" dirty="0"/>
              <a:t>Chesil beach</a:t>
            </a:r>
          </a:p>
        </p:txBody>
      </p:sp>
      <p:pic>
        <p:nvPicPr>
          <p:cNvPr id="16" name="Picture Placeholder 4" descr="chesil beach 2.jpg">
            <a:extLst>
              <a:ext uri="{FF2B5EF4-FFF2-40B4-BE49-F238E27FC236}">
                <a16:creationId xmlns:a16="http://schemas.microsoft.com/office/drawing/2014/main" id="{B5D74DF0-5A0E-DB4D-B32C-2145A5D2B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" b="1527"/>
          <a:stretch>
            <a:fillRect/>
          </a:stretch>
        </p:blipFill>
        <p:spPr>
          <a:xfrm>
            <a:off x="5916684" y="4603189"/>
            <a:ext cx="3077414" cy="2246422"/>
          </a:xfrm>
          <a:prstGeom prst="rect">
            <a:avLst/>
          </a:prstGeom>
          <a:ln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1BC0E2-D706-F547-91FA-67CE9B668869}"/>
              </a:ext>
            </a:extLst>
          </p:cNvPr>
          <p:cNvSpPr txBox="1"/>
          <p:nvPr/>
        </p:nvSpPr>
        <p:spPr>
          <a:xfrm>
            <a:off x="9760945" y="2434728"/>
            <a:ext cx="1905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Explain how each of the following features form. Include pictures and labels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32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are some areas eroding more quickly than others?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 about the rock type (geology) of the area. Use the map and found out which rocks are harder and which ones are softer.</a:t>
            </a:r>
          </a:p>
        </p:txBody>
      </p:sp>
      <p:pic>
        <p:nvPicPr>
          <p:cNvPr id="1026" name="Picture 2" descr="http://worldlywise.pbworks.com/f/dorsetge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3139918"/>
            <a:ext cx="5184576" cy="37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89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EXTENSION</a:t>
            </a:r>
            <a:r>
              <a:rPr lang="en-GB" dirty="0"/>
              <a:t>- How do people use the Jurassic Coastline?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how people use the coastline for economic and environmental reasons.</a:t>
            </a:r>
          </a:p>
          <a:p>
            <a:r>
              <a:rPr lang="en-GB" dirty="0"/>
              <a:t>Carry out your own research!</a:t>
            </a:r>
          </a:p>
        </p:txBody>
      </p:sp>
    </p:spTree>
    <p:extLst>
      <p:ext uri="{BB962C8B-B14F-4D97-AF65-F5344CB8AC3E}">
        <p14:creationId xmlns:p14="http://schemas.microsoft.com/office/powerpoint/2010/main" val="2464837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cal_dur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764704"/>
            <a:ext cx="8458200" cy="563351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47528" y="11663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Geographical skill:  </a:t>
            </a:r>
            <a:r>
              <a:rPr lang="en-US" dirty="0"/>
              <a:t>Draw an annotated sketch of </a:t>
            </a:r>
            <a:r>
              <a:rPr lang="en-US" dirty="0" err="1"/>
              <a:t>Durdle</a:t>
            </a:r>
            <a:r>
              <a:rPr lang="en-US" dirty="0"/>
              <a:t> Door sea arch</a:t>
            </a:r>
            <a:r>
              <a:rPr lang="en-US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6337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7171"/>
            <a:ext cx="8229600" cy="4512020"/>
          </a:xfrm>
        </p:spPr>
      </p:pic>
    </p:spTree>
    <p:extLst>
      <p:ext uri="{BB962C8B-B14F-4D97-AF65-F5344CB8AC3E}">
        <p14:creationId xmlns:p14="http://schemas.microsoft.com/office/powerpoint/2010/main" val="3541537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bc.co.uk/learningzone/clips/images/previews/s_geog/s_geog_ec_03104_4x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3962400" cy="2228850"/>
          </a:xfrm>
          <a:prstGeom prst="rect">
            <a:avLst/>
          </a:prstGeom>
          <a:noFill/>
        </p:spPr>
      </p:pic>
      <p:pic>
        <p:nvPicPr>
          <p:cNvPr id="1028" name="Picture 4" descr="http://www.dorsets.co.uk/photos/data/media/2/old-harry-ro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90800"/>
            <a:ext cx="5105400" cy="3829050"/>
          </a:xfrm>
          <a:prstGeom prst="rect">
            <a:avLst/>
          </a:prstGeom>
          <a:noFill/>
        </p:spPr>
      </p:pic>
      <p:pic>
        <p:nvPicPr>
          <p:cNvPr id="1030" name="Picture 6" descr="http://squirrelbasket.files.wordpress.com/2010/08/oldharry-07.jpg?w=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59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703389" y="2852738"/>
            <a:ext cx="8785225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GB" sz="2400" dirty="0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15109" r="44048" b="51747"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15680" y="59855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=ZWEJq03NBao&amp;t=249s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8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/>
              <a:t>How could you describe the location of the Jurassic Coast?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7172" name="Picture 2" descr="http://www.jurassicjaunts.co.uk/portals/0/sce/JJ%20Coast%20Map%20Paintbrus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060575"/>
            <a:ext cx="52720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resources.woodlands-junior.kent.sch.uk/customs/questions/images/maps/u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706563"/>
            <a:ext cx="406717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newsimg.bbc.co.uk/media/images/44633000/gif/_44633444_jurasic_coast22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4" y="4581525"/>
            <a:ext cx="310832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4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is the Jurassic Coast?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Describe where the Jurassic Coast is located</a:t>
            </a:r>
          </a:p>
          <a:p>
            <a:r>
              <a:rPr lang="en-GB" dirty="0"/>
              <a:t>HINTS: Use compass directions, towns located on the coastline, scale etc…</a:t>
            </a:r>
          </a:p>
        </p:txBody>
      </p:sp>
      <p:pic>
        <p:nvPicPr>
          <p:cNvPr id="4" name="Picture 2" descr="http://www.jurassicjaunts.co.uk/portals/0/sce/JJ%20Coast%20Map%20Paintbrus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299776"/>
            <a:ext cx="52718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newsimg.bbc.co.uk/media/images/44633000/gif/_44633444_jurasic_coast22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5" y="4519112"/>
            <a:ext cx="3109343" cy="233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48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8" t="27499" r="520" b="15833"/>
          <a:stretch>
            <a:fillRect/>
          </a:stretch>
        </p:blipFill>
        <p:spPr bwMode="auto">
          <a:xfrm>
            <a:off x="1952625" y="1323975"/>
            <a:ext cx="8262938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238348" y="3929067"/>
            <a:ext cx="285752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</a:rPr>
              <a:t>1</a:t>
            </a:r>
            <a:endParaRPr lang="en-US" sz="1200" dirty="0">
              <a:latin typeface="+mj-lt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5024430" y="3500439"/>
            <a:ext cx="285752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</a:rPr>
              <a:t>2</a:t>
            </a:r>
            <a:endParaRPr lang="en-US" sz="1200" dirty="0">
              <a:latin typeface="+mj-lt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5738810" y="3643315"/>
            <a:ext cx="285752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</a:rPr>
              <a:t>3</a:t>
            </a:r>
            <a:endParaRPr lang="en-US" sz="1200" dirty="0">
              <a:latin typeface="+mj-lt"/>
            </a:endParaRP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9667900" y="2643183"/>
            <a:ext cx="285752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</a:rPr>
              <a:t>4</a:t>
            </a:r>
            <a:endParaRPr lang="en-US" sz="1200" dirty="0">
              <a:latin typeface="+mj-lt"/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9167834" y="2786059"/>
            <a:ext cx="285752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</a:rPr>
              <a:t>5</a:t>
            </a:r>
            <a:endParaRPr lang="en-US" sz="1200" dirty="0">
              <a:latin typeface="+mj-lt"/>
            </a:endParaRPr>
          </a:p>
        </p:txBody>
      </p:sp>
      <p:sp>
        <p:nvSpPr>
          <p:cNvPr id="13" name="TextBox 12">
            <a:hlinkClick r:id="rId8" action="ppaction://hlinksldjump"/>
          </p:cNvPr>
          <p:cNvSpPr txBox="1"/>
          <p:nvPr/>
        </p:nvSpPr>
        <p:spPr>
          <a:xfrm>
            <a:off x="9810776" y="2285993"/>
            <a:ext cx="285752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</a:rPr>
              <a:t>6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6670013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33601" y="1176338"/>
            <a:ext cx="2212975" cy="609600"/>
          </a:xfrm>
        </p:spPr>
        <p:txBody>
          <a:bodyPr>
            <a:normAutofit fontScale="90000"/>
          </a:bodyPr>
          <a:lstStyle/>
          <a:p>
            <a:r>
              <a:rPr lang="en-GB" altLang="en-US"/>
              <a:t>1. Chesil Beach</a:t>
            </a:r>
            <a:endParaRPr lang="en-US" altLang="en-US"/>
          </a:p>
        </p:txBody>
      </p:sp>
      <p:pic>
        <p:nvPicPr>
          <p:cNvPr id="11267" name="Picture Placeholder 4" descr="chesil beach 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" b="1527"/>
          <a:stretch>
            <a:fillRect/>
          </a:stretch>
        </p:blipFill>
        <p:spPr>
          <a:xfrm rot="420000">
            <a:off x="5010150" y="1200150"/>
            <a:ext cx="4618038" cy="3930650"/>
          </a:xfrm>
          <a:ln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1785939"/>
            <a:ext cx="2209800" cy="3222625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GB" sz="1400" dirty="0" err="1">
                <a:latin typeface="+mj-lt"/>
              </a:rPr>
              <a:t>Chesil</a:t>
            </a:r>
            <a:r>
              <a:rPr lang="en-GB" sz="1400" dirty="0">
                <a:latin typeface="+mj-lt"/>
              </a:rPr>
              <a:t> beach stretches for 18km and is made of pebbles and shingle.</a:t>
            </a:r>
          </a:p>
          <a:p>
            <a:pPr>
              <a:buClr>
                <a:schemeClr val="accent3"/>
              </a:buClr>
              <a:defRPr/>
            </a:pPr>
            <a:endParaRPr lang="en-GB" sz="1400" dirty="0">
              <a:latin typeface="+mj-lt"/>
            </a:endParaRPr>
          </a:p>
          <a:p>
            <a:pPr>
              <a:buClr>
                <a:schemeClr val="accent3"/>
              </a:buClr>
              <a:defRPr/>
            </a:pPr>
            <a:r>
              <a:rPr lang="en-GB" sz="1400" dirty="0">
                <a:latin typeface="+mj-lt"/>
              </a:rPr>
              <a:t>It is Britain’s longest </a:t>
            </a:r>
            <a:r>
              <a:rPr lang="en-GB" sz="1400" dirty="0" err="1">
                <a:latin typeface="+mj-lt"/>
              </a:rPr>
              <a:t>tombolo</a:t>
            </a:r>
            <a:r>
              <a:rPr lang="en-GB" sz="1400" dirty="0">
                <a:latin typeface="+mj-lt"/>
              </a:rPr>
              <a:t>.  A </a:t>
            </a:r>
            <a:r>
              <a:rPr lang="en-GB" sz="1400" dirty="0" err="1">
                <a:latin typeface="+mj-lt"/>
              </a:rPr>
              <a:t>tombolo</a:t>
            </a:r>
            <a:r>
              <a:rPr lang="en-GB" sz="1400" dirty="0">
                <a:latin typeface="+mj-lt"/>
              </a:rPr>
              <a:t> is a spit that connects to an island – in this case, the Isle of Portland.</a:t>
            </a:r>
          </a:p>
          <a:p>
            <a:pPr>
              <a:buClr>
                <a:schemeClr val="accent3"/>
              </a:buClr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2166939" y="5500689"/>
            <a:ext cx="357187" cy="3571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06623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133601" y="1176338"/>
            <a:ext cx="2212975" cy="538162"/>
          </a:xfrm>
        </p:spPr>
        <p:txBody>
          <a:bodyPr>
            <a:normAutofit fontScale="90000"/>
          </a:bodyPr>
          <a:lstStyle/>
          <a:p>
            <a:r>
              <a:rPr lang="en-GB" altLang="en-US"/>
              <a:t>2. Durdle Door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33600" y="1714501"/>
            <a:ext cx="2209800" cy="3294063"/>
          </a:xfrm>
        </p:spPr>
        <p:txBody>
          <a:bodyPr>
            <a:normAutofit/>
          </a:bodyPr>
          <a:lstStyle/>
          <a:p>
            <a:r>
              <a:rPr lang="en-GB" altLang="en-US" sz="2000">
                <a:latin typeface="Calibri" charset="0"/>
              </a:rPr>
              <a:t>Durdle Door is an excellent example of a sea arch.  The sea has broken through the outer wall of Porland Stone and rapidly eroded the Purbeck Bed behind.</a:t>
            </a:r>
            <a:endParaRPr lang="en-US" altLang="en-US" sz="2000">
              <a:latin typeface="Calibri" charset="0"/>
            </a:endParaRPr>
          </a:p>
        </p:txBody>
      </p:sp>
      <p:pic>
        <p:nvPicPr>
          <p:cNvPr id="12292" name="Picture Placeholder 4" descr="england-durdl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r="10876"/>
          <a:stretch>
            <a:fillRect/>
          </a:stretch>
        </p:blipFill>
        <p:spPr>
          <a:xfrm rot="420000">
            <a:off x="5010150" y="1200150"/>
            <a:ext cx="4618038" cy="3930650"/>
          </a:xfrm>
          <a:ln>
            <a:headEnd/>
            <a:tailEnd/>
          </a:ln>
        </p:spPr>
      </p:pic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2166939" y="5500689"/>
            <a:ext cx="357187" cy="3571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37917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35189" y="620713"/>
            <a:ext cx="2212975" cy="538162"/>
          </a:xfrm>
        </p:spPr>
        <p:txBody>
          <a:bodyPr>
            <a:normAutofit fontScale="90000"/>
          </a:bodyPr>
          <a:lstStyle/>
          <a:p>
            <a:r>
              <a:rPr lang="en-GB" altLang="en-US"/>
              <a:t>3.  Lulworth Cove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35189" y="1268413"/>
            <a:ext cx="2592387" cy="3816350"/>
          </a:xfrm>
        </p:spPr>
        <p:txBody>
          <a:bodyPr>
            <a:normAutofit/>
          </a:bodyPr>
          <a:lstStyle/>
          <a:p>
            <a:r>
              <a:rPr lang="en-US" altLang="en-US" sz="1800">
                <a:latin typeface="Calibri" charset="0"/>
              </a:rPr>
              <a:t>Lulworth Cove is a small circular bay with a narrow seaward opening.  It is thought that the weak point that produced the opening was due to a river.  Marine erosion exploited the line of weakness produced by the river and eroded the weaker rocks behind the Portland Stone until the more resistant chalk cliffs were reached.</a:t>
            </a:r>
          </a:p>
        </p:txBody>
      </p:sp>
      <p:pic>
        <p:nvPicPr>
          <p:cNvPr id="13316" name="Picture Placeholder 4" descr="lulworth cove 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r="10876"/>
          <a:stretch>
            <a:fillRect/>
          </a:stretch>
        </p:blipFill>
        <p:spPr>
          <a:xfrm rot="420000">
            <a:off x="4943475" y="1125538"/>
            <a:ext cx="4618038" cy="3930650"/>
          </a:xfrm>
          <a:ln>
            <a:headEnd/>
            <a:tailEnd/>
          </a:ln>
        </p:spPr>
      </p:pic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2166939" y="5500689"/>
            <a:ext cx="357187" cy="3571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33290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133601" y="1176338"/>
            <a:ext cx="2212975" cy="538162"/>
          </a:xfrm>
        </p:spPr>
        <p:txBody>
          <a:bodyPr>
            <a:normAutofit fontScale="90000"/>
          </a:bodyPr>
          <a:lstStyle/>
          <a:p>
            <a:r>
              <a:rPr lang="en-GB" altLang="en-US"/>
              <a:t>4.  Studland Bay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33600" y="1857375"/>
            <a:ext cx="2209800" cy="3151188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GB" sz="1400" dirty="0" err="1">
                <a:latin typeface="+mj-lt"/>
              </a:rPr>
              <a:t>Studland</a:t>
            </a:r>
            <a:r>
              <a:rPr lang="en-GB" sz="1400" dirty="0">
                <a:latin typeface="+mj-lt"/>
              </a:rPr>
              <a:t> Bay was voted the fourth top beach in the UK by Which Magazine.</a:t>
            </a:r>
          </a:p>
          <a:p>
            <a:pPr>
              <a:buClr>
                <a:schemeClr val="accent3"/>
              </a:buClr>
              <a:defRPr/>
            </a:pPr>
            <a:endParaRPr lang="en-GB" sz="1400" dirty="0">
              <a:latin typeface="+mj-lt"/>
            </a:endParaRPr>
          </a:p>
          <a:p>
            <a:pPr>
              <a:buClr>
                <a:schemeClr val="accent3"/>
              </a:buClr>
              <a:defRPr/>
            </a:pPr>
            <a:r>
              <a:rPr lang="en-GB" sz="1400" dirty="0">
                <a:latin typeface="+mj-lt"/>
              </a:rPr>
              <a:t>Glorious sandy beaches stretch for three miles and includes a designated naturist (nudist) area!</a:t>
            </a:r>
            <a:endParaRPr lang="en-US" sz="1400" dirty="0">
              <a:latin typeface="+mj-lt"/>
            </a:endParaRPr>
          </a:p>
        </p:txBody>
      </p:sp>
      <p:pic>
        <p:nvPicPr>
          <p:cNvPr id="14340" name="Picture Placeholder 4" descr="studland bay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420000">
            <a:off x="5010150" y="1200150"/>
            <a:ext cx="4618038" cy="3930650"/>
          </a:xfrm>
          <a:ln>
            <a:headEnd/>
            <a:tailEnd/>
          </a:ln>
        </p:spPr>
      </p:pic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2166939" y="5500689"/>
            <a:ext cx="357187" cy="3571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20812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676</Words>
  <Application>Microsoft Macintosh PowerPoint</Application>
  <PresentationFormat>Widescreen</PresentationFormat>
  <Paragraphs>67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dearJoe 5 CASUAL PRO</vt:lpstr>
      <vt:lpstr>Office Theme</vt:lpstr>
      <vt:lpstr>Case study: The Jurassic coastline, Dorset </vt:lpstr>
      <vt:lpstr>PowerPoint Presentation</vt:lpstr>
      <vt:lpstr>How could you describe the location of the Jurassic Coast?</vt:lpstr>
      <vt:lpstr>Where is the Jurassic Coast?</vt:lpstr>
      <vt:lpstr>PowerPoint Presentation</vt:lpstr>
      <vt:lpstr>1. Chesil Beach</vt:lpstr>
      <vt:lpstr>2. Durdle Door</vt:lpstr>
      <vt:lpstr>3.  Lulworth Cove</vt:lpstr>
      <vt:lpstr>4.  Studland Bay</vt:lpstr>
      <vt:lpstr>5.  Studland Heath</vt:lpstr>
      <vt:lpstr>6. Old Harry Rocks</vt:lpstr>
      <vt:lpstr>PowerPoint Presentation</vt:lpstr>
      <vt:lpstr>PowerPoint Presentation</vt:lpstr>
      <vt:lpstr>Landforms along the Jurassic Coast </vt:lpstr>
      <vt:lpstr>Why are some areas eroding more quickly than others?</vt:lpstr>
      <vt:lpstr>EXTENSION- How do people use the Jurassic Coastline?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‘Hard’ coastlines: The Jurassic Coast</dc:title>
  <dc:creator>Anna Bennett</dc:creator>
  <cp:lastModifiedBy>Anna Bennett</cp:lastModifiedBy>
  <cp:revision>3</cp:revision>
  <dcterms:created xsi:type="dcterms:W3CDTF">2018-04-19T10:28:58Z</dcterms:created>
  <dcterms:modified xsi:type="dcterms:W3CDTF">2018-04-19T11:10:55Z</dcterms:modified>
</cp:coreProperties>
</file>