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8"/>
  </p:normalViewPr>
  <p:slideViewPr>
    <p:cSldViewPr>
      <p:cViewPr varScale="1">
        <p:scale>
          <a:sx n="111" d="100"/>
          <a:sy n="111" d="100"/>
        </p:scale>
        <p:origin x="168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B5D2-A042-42D1-A7AC-964F292FB514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F629-E4E6-4309-AA97-D67E81F4A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B5D2-A042-42D1-A7AC-964F292FB514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F629-E4E6-4309-AA97-D67E81F4A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B5D2-A042-42D1-A7AC-964F292FB514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F629-E4E6-4309-AA97-D67E81F4A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B5D2-A042-42D1-A7AC-964F292FB514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F629-E4E6-4309-AA97-D67E81F4A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B5D2-A042-42D1-A7AC-964F292FB514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F629-E4E6-4309-AA97-D67E81F4A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B5D2-A042-42D1-A7AC-964F292FB514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F629-E4E6-4309-AA97-D67E81F4A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B5D2-A042-42D1-A7AC-964F292FB514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F629-E4E6-4309-AA97-D67E81F4A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B5D2-A042-42D1-A7AC-964F292FB514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F629-E4E6-4309-AA97-D67E81F4A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B5D2-A042-42D1-A7AC-964F292FB514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F629-E4E6-4309-AA97-D67E81F4A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B5D2-A042-42D1-A7AC-964F292FB514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F629-E4E6-4309-AA97-D67E81F4A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B5D2-A042-42D1-A7AC-964F292FB514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9F629-E4E6-4309-AA97-D67E81F4A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4B5D2-A042-42D1-A7AC-964F292FB514}" type="datetimeFigureOut">
              <a:rPr lang="en-US" smtClean="0"/>
              <a:pPr/>
              <a:t>4/2/20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9F629-E4E6-4309-AA97-D67E81F4A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inflation%20cartoon&amp;source=images&amp;cd=&amp;cad=rja&amp;uact=8&amp;docid=uIXszPfPQfnjfM&amp;tbnid=W0K-1e2A8iT7MM:&amp;ved=0CAUQjRw&amp;url=http://www.toonpool.com/cartoons/Fall%20of%20the%20prices_44131&amp;ei=RB4PVMSaC9i0ggTFvoHYBQ&amp;psig=AFQjCNFBBXtHj9WBWCNsw5BXNMSw_sWbkA&amp;ust=141036331479272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shoe+cartoon&amp;source=images&amp;cd=&amp;cad=rja&amp;uact=8&amp;docid=7Yk8MJp0vFL2nM&amp;tbnid=fWXbnnJdzv8bWM:&amp;ved=0CAUQjRw&amp;url=http://www.shutterstock.com/pic-66247480/stock-vector-old-shoe-cartoon.html&amp;ei=Yh0PVM6OEM2XgwS324CICw&amp;bvm=bv.74649129,d.eXY&amp;psig=AFQjCNFnSkCDc66NpguZv4_vrp0NlOy7bw&amp;ust=1410363093121324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chocolate%20cartoon&amp;source=images&amp;cd=&amp;cad=rja&amp;uact=8&amp;docid=XBvTQDxiiQw7NM&amp;tbnid=5CHlkUtd8fu6FM:&amp;ved=0CAUQjRw&amp;url=http://www.acclaimimages.com/_gallery/_image_pages/0093-1001-2611-5923.html&amp;ei=pB0PVI7INIzoggTji4LoBQ&amp;bvm=bv.74649129,d.eXY&amp;psig=AFQjCNFyt1xm5ycU7hg_IleK2HleOTnAVw&amp;ust=141036316777583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greengrocer%20cartoon&amp;source=images&amp;cd=&amp;cad=rja&amp;uact=8&amp;docid=9UGckN723rJolM&amp;tbnid=EYyGkd8-ZVQsdM:&amp;ved=0CAUQjRw&amp;url=http://www.istockphoto.com/vector/greengrocer-15692869&amp;ei=5R0PVO2nBMSwggSOx4LwDA&amp;psig=AFQjCNEW53p3qlixiV8tAaSQ22BVUoDDWw&amp;ust=141036322999802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inflation game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understand the causes and consequences of inflation</a:t>
            </a:r>
          </a:p>
        </p:txBody>
      </p:sp>
      <p:pic>
        <p:nvPicPr>
          <p:cNvPr id="19458" name="Picture 2" descr="http://t2.gstatic.com/images?q=tbn:ANd9GcQ5nauPgXfY4e9LmhSU3xn1MHSZcfp6GB-xViR-AG6rAPdikaw">
            <a:hlinkClick r:id="rId2" invalidUrl="http://www.google.com/url?sa=i&amp;rct=j&amp;q=inflation cartoon&amp;source=images&amp;cd=&amp;cad=rja&amp;uact=8&amp;docid=uIXszPfPQfnjfM&amp;tbnid=W0K-1e2A8iT7MM:&amp;ved=0CAUQjRw&amp;url=http://www.toonpool.com/cartoons/Fall%20of%20the%20prices_44131&amp;ei=RB4PVMSaC9i0ggTFvoHYBQ&amp;psig=AFQjCNFBBXtHj9WBWCNsw5BXNMSw_sWbkA&amp;ust=1410363314792729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514600"/>
            <a:ext cx="5761382" cy="4112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thumbs.dreamstime.com/z/cartoon-workers-128797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4038601"/>
            <a:ext cx="2693610" cy="281939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/>
              <a:t>Start with wages of $20,000 a year</a:t>
            </a:r>
          </a:p>
          <a:p>
            <a:r>
              <a:rPr lang="en-US" dirty="0"/>
              <a:t>Work out the Purchasing Power for each year</a:t>
            </a:r>
          </a:p>
          <a:p>
            <a:r>
              <a:rPr lang="en-US" dirty="0"/>
              <a:t>You may demand higher wages as a group at anytime though this will lead to an additional 2% next round, firms will of course need to agree to this</a:t>
            </a:r>
          </a:p>
          <a:p>
            <a:r>
              <a:rPr lang="en-US" dirty="0"/>
              <a:t>You have savings of $5000 </a:t>
            </a:r>
          </a:p>
          <a:p>
            <a:r>
              <a:rPr lang="en-US" dirty="0"/>
              <a:t>Calculate what happens to these</a:t>
            </a:r>
          </a:p>
          <a:p>
            <a:r>
              <a:rPr lang="en-US" dirty="0"/>
              <a:t>Assume an interest rate of 5%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ts1.mm.bing.net/th?&amp;id=HN.608031665605185347&amp;w=300&amp;h=300&amp;c=0&amp;pid=1.9&amp;rs=0&amp;p=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4686299"/>
            <a:ext cx="2857500" cy="21717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 Firm – Industrial Factory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You export and sell aircraft to the </a:t>
            </a:r>
            <a:r>
              <a:rPr lang="en-US" dirty="0" err="1"/>
              <a:t>Vulgarians</a:t>
            </a:r>
            <a:endParaRPr lang="en-US" dirty="0"/>
          </a:p>
          <a:p>
            <a:r>
              <a:rPr lang="en-US" dirty="0"/>
              <a:t>Orders are worth $100 million a year</a:t>
            </a:r>
          </a:p>
          <a:p>
            <a:r>
              <a:rPr lang="en-US" dirty="0"/>
              <a:t>The exchange rate is $1 to 5 </a:t>
            </a:r>
            <a:r>
              <a:rPr lang="en-US" dirty="0" err="1"/>
              <a:t>Vulgars</a:t>
            </a:r>
            <a:endParaRPr lang="en-US" dirty="0"/>
          </a:p>
          <a:p>
            <a:r>
              <a:rPr lang="en-US" dirty="0"/>
              <a:t>Assume that the rate of inflation is 5% in </a:t>
            </a:r>
            <a:r>
              <a:rPr lang="en-US" dirty="0" err="1"/>
              <a:t>Vulgaria</a:t>
            </a:r>
            <a:endParaRPr lang="en-US" dirty="0"/>
          </a:p>
          <a:p>
            <a:r>
              <a:rPr lang="en-US" dirty="0"/>
              <a:t>For every 1 percentage point of inflation above the </a:t>
            </a:r>
            <a:r>
              <a:rPr lang="en-US" dirty="0" err="1"/>
              <a:t>Vulgarian</a:t>
            </a:r>
            <a:r>
              <a:rPr lang="en-US" dirty="0"/>
              <a:t> Inflation rate your exports become more expensive and you lose $5million of revenue</a:t>
            </a:r>
          </a:p>
          <a:p>
            <a:r>
              <a:rPr lang="en-US" dirty="0"/>
              <a:t>The </a:t>
            </a:r>
            <a:r>
              <a:rPr lang="en-US" dirty="0" err="1"/>
              <a:t>Vulgarians</a:t>
            </a:r>
            <a:r>
              <a:rPr lang="en-US" dirty="0"/>
              <a:t> will buy from countries with lower rates of inflation</a:t>
            </a:r>
          </a:p>
          <a:p>
            <a:r>
              <a:rPr lang="en-US" dirty="0"/>
              <a:t>If you can get the inflation rate below 5% your exports will actually be cheaper!!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2" name="Picture 8" descr="Cartoon sneakers shoe vec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0"/>
            <a:ext cx="2133600" cy="224589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firm – shoe shop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 have sales of $500,000 a year.</a:t>
            </a:r>
          </a:p>
          <a:p>
            <a:r>
              <a:rPr lang="en-US" dirty="0"/>
              <a:t>You must decide at the beginning of each year how much to put your prices up during the game.</a:t>
            </a:r>
          </a:p>
          <a:p>
            <a:r>
              <a:rPr lang="en-US" dirty="0"/>
              <a:t>For every 1% point above inflation to a maximum of 3% you increase revenue by $50,000</a:t>
            </a:r>
          </a:p>
          <a:p>
            <a:r>
              <a:rPr lang="en-US" dirty="0"/>
              <a:t>For every year you put up prices at below the rate of  inflation you lose $50,000</a:t>
            </a:r>
          </a:p>
        </p:txBody>
      </p:sp>
      <p:sp>
        <p:nvSpPr>
          <p:cNvPr id="16386" name="AutoShape 2" descr="data:image/jpeg;base64,/9j/4AAQSkZJRgABAQAAAQABAAD/2wCEAAkGBxQTEhUUEhQWEhUWFBQWFxcVFBgXGhgVFBUXFhgYGRYYHCggGB8qHRYXITEiJSksLjAuGCAzODMsNygtLisBCgoKDg0OGhAQGzcmHyIsLDQsLC8sLS8sNiwsLCwsLCwsLCwsLC8sLCwsLCwsLCwsLCwsLCwsLCwsLCwsLCwsLP/AABEIAOUA3AMBIgACEQEDEQH/xAAcAAEAAQUBAQAAAAAAAAAAAAAAAQMEBQYHAgj/xABKEAABAwIEAgcCCQcKBwEAAAABAAIDBBEFEiExBkEHEyJRYXGBMpEUM0JScpKhscEVI2KistHwCCRDVGOCg8LS8TREU3N0o7MW/8QAGQEBAAMBAQAAAAAAAAAAAAAAAAECAwQF/8QAJxEBAQACAQQBAwQDAAAAAAAAAAECEQMSITFBURNhoQRCgfEicZH/2gAMAwEAAhEDEQA/AO37L0i8oPSIiAiIgIiICIiAiIgIiICIiAiIgIiICIiAiIgIiglAJUZVIClAREQedl6RQglERAREQEREBERAREQEREBERAREQEREBEUEoBKAIApQEREBERAREQRspRQglERAREQEREBERAREQEREBERARFBKASgCAKUBERAREQEREBERAREQQpRQglERAREQEREBFQrq2OFhkle2JjRdznuDWgeJK5ZxR0500JLKON1U4aZ3Xjj9LjM73AeKDrStq2vihGaaRkQ75HtYPe4r5fxjpQxWsJa2Z0QPyKVpZ7nC8n6yw8fC9dO7O+N5Lt3zOsT55jmUXKTymS3w+la3pKwuL2q2I/8AbzSf/MFYmTpmwobTSO8oJPxAXEoejmoPtSRN8i4/gvb+jxzRd9TEwc7gj7yqfWw+Vvp5fDtI6Z8L/wCpL59S9XtB0rYVKbCraw/2jJIx9ZzbfauAScMU40diEDQOTbE+va3WUoeDqGVuWOqMj97tcz9i17eqi8uM/onHlX0zRVsczBJDIyVh2cxwc0+RBsrhfKgFZgkzJqea7XOsQLhr8uuSSM6G4vbW41sQV9LcL42ytpYamPRsrAbb5XDRzfRwI9FpjlMpuK2WXVZVERSgREQEREBERAREQEREEKUUIJREQFqPSDx7BhcV3/nJ3g9XCDYnlmcfktvz58llsa4kp6eORz5oc7GPcIzMxrnFrScoBO5tZfJOL4nNX1TpZXZpZngDuGY2a0dzRoAgyWOcQV2LTjrHOlO7ImdmNg7w29h9I6+KzmH8EwQNElbK36ObKzyvu70soxCtbh7RSUYD6hwHWSWBIJGmh58wDoB33VlFgJkOeqkdM88sxsPC+/usufLO3vvU/LbHGT1u/hm2cV0sXYo4HS2/6TMrfVxF/WyoSY9Xy+wyOnHe7tO/j0VSCBrBlY0NHcBZVmt9yx/x9T/rXV+WP+BTyfH1UrhzDDkb7huo/IsHzM30iXHzNzusi93oAsTiWOxRDfrHfNaR9p5KZcr2iLMZ5Vn4TBbWJgA52t9qwnCOEGerzx3ZFG/OXAkaA9loPefuusjQ4TV1tjJ/N4Oeli4eAOp8zYea37DMPjgjEcTcrR7yeZJ5lTln0SzfdEx6rvXZYcW4QaqndG22cEPZf5zeV+VwSPVV+gzjUQu/JlSOrOd3UuOnbJJdE7xJuQe/TmF4wWapeZHVDGxMvaNm7rd7iCR3LWOkfB7ZauLsuaWh5bof0H3GxB0v5Jw59N6KcuO51R9PItK6KOMfyjRBzz/OIbRzDvNuzJbucB7w7uW6rscwiIgIiICIiAiIgIiICIiDydPJfOHH/SJVYlUmkoHPbAX9WxsRIfOb2zOI1ynkNBbU+H0DxCxzqWoEftmCYMtvmMbstvWy+bOhOuhjxWEzZW3ZIyNx26xzbN8iRmaD+kEGxYd0ESuaBPWRRTFt+qazrLeZzNv6Cy5hXUz6OrfG6xfTzlvgXRP38jZdu45oKXD8U/Ks9WXPy5oqQayOkEZjAvfsR8ySOZHnoGF8KurHTVVbmY6dz5AG6EF7sxeb7DWwB5Kmecxm6tjjbezFz4NNWSPqqV7X53ZsufLJGT8lwO1tr3sV7OGYqNMrj6xH7Veu4CmjdnpakXGxOZht3Zm3ushCzF49LxTfSLfv7JWFznqz+Wsxvvf8MNBg+KO3BaO8ujV6zhfEH+3O2Nvg4k/qtCy7ZcVd8imZ5kn7iVgMR4mrWzdRFIyeS+UiKG/b+Y3cuPoolyyuppNmM87ZODgEH4+pkl8BoPe4lZ/DOHKaDWOJub5zu073nb0VnBg/ELWZzSNeN8pMQdb6LXh3pv4K64fxv4QHtfG6CaI5ZInggtPkQDyO4uFTkx5JO/hbC4W9l7ijpRGeoDXSHQZzYC/M99u5UMDopY2Hr5TNI43cfkt/RaOQWRRY77aa677Fb4hSCWJ8btntLfeNCrhFCXPOh/HnUOKMY82ZM74PINfac6zD6PsL8g5y+pV8ccXRmKumy9kiQPBHIuAfcepX11glcJ6eGYbSxRyfXYHfivUxu5twWaul6iIpQIiICKHOAFzoBqSe4LhvSN0yOLnU2GHnldUAXLjtaEd36XPlyKDrHEXFtHRC9VOyI2uGXzPPlG27j7lz/EenqjaSIYJ5rc3ZYwfLUn3hcvwngieoPW1cjmZtTc5pXX5uLtvW58Ft1DwnSRbQtce+Ttn7dB6BY5c+OLXHiyq8P8oPX/gNP/K/DqlkKHp7p3fGUkrLC5LHsfYXA55e9Wb6aNpa1scTc19SwWFuQFt1b4jgsJif1kMRNhYtjym2Zv8AGirP1E+E3h+7ecL6XMMmdkdMYHbWmYWj64u0epW7uqWBmcvaGWvmLhlt35trL5txzgdhGeMtaSRduul+Ydv77rC1fCVZkfGNRHkszrSQbtJOVpOXfyWk5cb7UvHlHWONemeGEmHDw2pl1vK42hbYakG4MnoQPE7LitLw/UVUjntY1jXOLy/2Im5+12fDWwAWfwikoY2PdI5vXNLm5Hsd2QB2mhmt3eJWx02NxzNdHHI0lscZLMj2uydi1swANrtVc+SzxFscJfNYelo6KkmvVT9fU3BLn5nBp0sedjtq438lQ4/qiZoRIXfBHMzEs2c65OpG/wAn0KyOLcKPc+R/WM/OyDMOrN7uFrZidtDtbktjo6QwtjhIa5gGRpsQQWjS991hcpLMt7rSS614aZ0f4fIJpJmtfFTlpDWuJ7ZuLGx3tY6+K31eInlziBlDWvynS5dbfyXiF73gluQC5GUgk6fOI1Czztyu2mMmM0qv2NiL2dlB5kAnZUf5O2BM6ueteM0plMLSdS0BrXPI7iS4A+SVId1rMhaNH2uD83tX/Ba/PUV2GzPkw5/YkAlljyl7A72SRHYnfW419AteCydvlnzS3u6PwFwxiNPW1U1ZVGaKTMI2dY5+a7w5r8p0js0ZbDvI2AWj1tayox2tlgIdG2OONzm7OkaGNJvz1Y4f3Vh5eOa3ELw1FaKaMixZDE6MyaatzkaXOmrvRZ7BcMFPG1sTWBps4jUON7dovO5tZac2cmOmfFj32yVxci+otca6ZhcIqJkDZJb6/F2A3ccugCrNvbtWzbm3Lw8Vx2OqURFjK3G2RTNic12rHSOfbsMY0E3cf7tvUd6iS3wW6c36Q5WOrCWOa7sNBLSDZzbgg256L6X6NHXwqiv/AFaMe4WC+YpcPfXTzS08YYwv0uco/wBzufNdM6D+Npm1Aw2pdmZlc2G9rsfHcmO4GoIDt9rDvXp4TWMjiyu7t3dERWVERYjizGhR0c9S7Xqoy4A83nRjfVxAQcl6d+PCCcOpnEaD4S5p3uLiEHutYu8wO8LX+CeFBA0TTC8xF2g/0YP+bx5bLXeCKF1XWPnmOfK4yvJ+VK9xIv63d6LqK5P1HJ+2Ojhw/dReZZA0FziA1oJJOwAFySvS8yxhzS1wDmkEEEXBB3BC5XQx9BjEc8XWdW/q8zgHOaLEA2zC5uL+iuOpPVyhrSA7LkYdToRc21t/HcqWIYPDMxjJGXYwgtaCWgECw0bbTwV81oAAAsALAeAV7lPSsl9vFbGS0gAk3boB3KZrtke7K5wdl1aL2LRaxC9oq7TpqmO0bopxVsjPbe6ORlu0WyjK11uRvlHu8VsRpc7DeMNkDGsDiBcgW0D+45ArlFa570rMNKM7HPZ7JBDgS06XyjWx9fsUwRtzXETmW1zOuLHkALnMqqx8+Il0LpKVoqHA2DQ4NBINjqe5RKmxfU8ZBdcEXleRfTQ21CoVDQ69onh/I5ctj3lwP4KvE4loJGUkAkb2NtRcL0o2nSnOHXY4DOW5g4Dc5mgEjv5qse+xJyjZvatvlXlE2aW4hLi9xbkzR5BmFjfv8Bp9q9xSOsG9W64DQb6NFgBfN6KqsfX4zDDIyJ7j1klsrWtLibm19Nhe/uKmXfbSPC6kpAXvOo9jI7XQ238dgqrLkXcMpBse4nvHeCok2OttDqdh4rVG8TdS3qus+H1Fz8U0AWJ0zEaC3gpkuXhFsx8s3jGKGAx9jM1zu28uytjYLXc42Ouug5rV6+pkxE5GZoqRp1cdHSkHkO7+DroKzcKlqHCSudmsbtgboxvn84/xdZxrQBYCwGgAXRhxzHvfLHLO5f6UqSlZEwMYA1rdAB957z4rT+AyZMcpzHresLxb5mZzj+qCrzi3iRrGuhiN3kEOcD7AO4v877l0DoK4BfB/P6luV725YGOFi1jt5HDkSNAO6/eujGMsq7GiIrKi5Z/KJq3Mw2Ng2kqWNd5NY99ve0e5dTXNun+g6zCi/nDNFJ6G8Z/bCDnfRtS5aTPzkkc70b2B9x962tadwrjMcOGscbvMbnNc1gu7M6RzgLctDe62mmqw+IS5XNBbmyuFnAWvYt7153JL1W/d24WdMi4RWGDYoKhhc1kkdja0jcpPiO8Lzi2LtgLMzJX5yReNhdltbU281Tpu9LbmtsiihxsLqzwnEhOwvayRgDrfnG5SdAbgcxqo0na9RWldicUJaJXhhebNBvcnTYDzHvV4AmjYAhKpsqGuJDXNJbuA4EjzHJUa6vihAdK9sYJsC42uU16QuVQo6JkQIjaGBzi8gX9p251SsrGRMMkjsrGgEnU7mw280p6tskYkj7bS0lttM3v2Tvo7K6KxwiomewmeIQOubNzh/Z7yRsqElM2KZ1RLUuDbWDHvDY2jTlzP71OvRte4nXthidI+9m29kXJuQAPeVNDU9ZG14a5mYXyvFnDzHJYWbi6G9oGSVLtvzbDl9XnRUHVtdNsI6Qd/xr/9K0nFlZ4UvJJWSfSdXK+plqX9WAbMJyxsBsNRftH96wFdxo6RxZQwGV23WOabD05DxcR5K4dgjT2qmSSoI1/OvswH6AsB6qhU8SUsAytcDbZsQuPeOyFtjxT33ZZcl9dlhJhs0xHw+qDb6iJrw248tB7gfNbFh9BHC20TA0eG58zuVgeHOEZ8YrS5zJYKdzCeuMZLWhrOwATYOu62x5lZyToaxSPNHBUwuiPPrJGaX5tynL6Fb9PZl1LbFOIYILhz8zh8hmp9eQ9Vr0VdXYlJ1NFE833Ee4B5vkNgwe4LpPC/QREwh1dMZv7KK7GeRee0fTKutYXhcNNGIqeJkLBs1jQ0eZtufEqZjEWua9HvQ7FSls9aW1E4Ic1g+KjPfr8Y4d50HdpddWRFZAiIgLWekyEPwqtB5U8jvVgzj7QtmWF40w6SooamCHL1ksL2NzGw7QsbmxtpdB8v8DUMj3SPZK+ENAF2W7RdfQ30O32rdBSzf1ub6sX+hao+lxDCiY5qYtDjmu5pc020u2RhyqpDx58+H1a/8CPxWeWO74Xxy1G0dTUcquT+9HEf8oXgitHs1LD9KAfeCsLHxzAd2SD0af8AMrpnGFKflOHmw/gq/Tnwt1/ddOq8Rb/VpB5Paf3IOI6xvxlFmHfHID9mq8R8T0rtpQPNrh94V3Di9O7aaP64/FVvHj8J678vDOK4HWM8E0WU3BkhuAf0SNQfRZKDiekfYtqIx4Odk+x1l4bMHeyQR4G6tsQfExhfNkDRuXNB9ALanwVbw41aclX1EKVjnPiMLXP1cWvb2tb6695KmrxOl06yWA21GZ7DY941WnUGLUU0ojFOwFxs1zoo7E93eLrYG4RANoIh/ht/covB370+r8R7quL6MdnrOsv8ljHOv4bWVOPiGV4AgpHBuwdMRE0DwaLkjyXt9RDEDd0cdhfdo28FqT8brZutnpmONPBYvszM1rSbAyG19fDb0urY8GKLy1tD21UnxlQIh82Blv133P2BeI8ChBzOaZXfOlcZD+tosXS8awFgLw5jubQ24v4H96rUk2IV5y4fSvyn+leAB9Z3YHvJWkw14ily35XmO4q2lizWBJOVjRoCfTYBY8U+MfB4qxtP1sMt8rWR5yByJY3tgHWx/eL7XQdCFRNZ1fW669iMGS197OeQBtyau1YfSNhijiYLNjY1jR+iwBo+wK8xUtcEwbouxHELSV8nwSO4IadXlvcIgbN83G47iupcMdGeH0ViyESyD+lmtI6/eARlb6ALcVCsgAUoiAiIgIiICIiAiIgghWlRhUD/AG4Yn/SjafvCvEQYGfgrD3+1RUx/wGfgFZy9HGFu3oofQFv7JC2pQSg0mo6JsJd/ygH0ZZW/c9Wc/Qxhbto5WfRnef2iV0IBSg5DifQPTnWlqZoH8s9pG/q5SPesFF0IVr5WtqaxjoGm5LXPc+19Q1jm2Btzvp4rvaIOQ8fdDzZY6cYYyKB8V2vzOc3O0gFri+xJcCDr+l4LDUXQxiEn/FV7WDmGGSTT1yhd3RByzD+gvD2j87JPMfF7WD3Nbf7VvfDXDNPQw9RTMyMJLnXOYuc7QlxO+gA8gswiDEM4Xog/OKSnD73zdRHe/feyyzWgCw0HcFKICIiAiIghSihBKIiAiIgIiICIiAiKCUAlAEAUoCIiAiIgIiICIiAiIgIiICIiAiIghSihBKIiAiIgIiglAJQBAFKAiIgIiICIiAiIgIiICIiAiIgIiICIiAiIghSihBKIiCCUAQBSgIiICIiAiLxJIGi7iALgXJtqSAPtICD2isxisO/Wx7X9sbdnXfbtt+sElxOJrS4yNsL7EG9m5iBbc21sgvEVkcWhsHdayxc1o7XynOyAe/RGYvAQCJWWIBHaAuCco0PiQPUIL1FZMxaA6CVm7R7Q3ffLbvvYqYMUie4tbI0kND9DplJcL35+wb+neEF4isji8Fr9dHa1/bG18v36K4gqGPbmY4OabgEG4uDY6jxQVUWNqschjc9rn2MeXNodM5YGj/2M+t4G3s4tHcgkiwY7VrhcPIDcumupA/2QX6KybikZcW9oEPLLFp9oMzm2moy2N/Ed6o0uOQyZcjic+xymwve1zawvY28kGTREQEREBERBClFFkEoiICIiAiIgKjV0zZGOY8Xa4FpFyND4jUeYUogx/wD+cprtPVey1zR2nWDXdZcWva351/2fNbb1+QIMgZkIYCTlD3gXN7n2vEjy0REHo4JCXZspvfN8Y/2s/WZrZrXza3Ux4LC12cMOYWsc7uRuOf8AAFkRB5bgUAAAabDl1j+8mx7Wo1Nwd9O4I3AoAQcpuGCO5keT1YJOS5dq252227giIJ/IsNwS1ziLe1JIdiCDq7fsgX7hbZXVPSMY3K1the9jc6k3vr4qUQWs+DQvc57mnM4gkh7xq3qyHAA6O/NR6jXsgKmeHqfK5hjDmOy3a5znAZW5AQCeyQ3S4sbIiCtNg8DrZo2uLXOe0nUhz3ZnWduLm2m2g7gvEGCwsc1zWuu0g6yPNyBYZru7Vhte9kRBkUREBERAREQEREH/2Q==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AutoShape 4" descr="data:image/jpeg;base64,/9j/4AAQSkZJRgABAQAAAQABAAD/2wCEAAkGBxQTEhUUEhQWEhUWFBQWFxcVFBgXGhgVFBUXFhgYGRYYHCggGB8qHRYXITEiJSksLjAuGCAzODMsNygtLisBCgoKDg0OGhAQGzcmHyIsLDQsLC8sLS8sNiwsLCwsLCwsLCwsLC8sLCwsLCwsLCwsLCwsLCwsLCwsLCwsLCwsLP/AABEIAOUA3AMBIgACEQEDEQH/xAAcAAEAAQUBAQAAAAAAAAAAAAAAAQMEBQYHAgj/xABKEAABAwIEAgcCCQcKBwEAAAABAAIDBBEFEiExBkEHEyJRYXGBMpEUM0JScpKhscEVI2KistHwCCRDVGOCg8LS8TREU3N0o7MW/8QAGQEBAAMBAQAAAAAAAAAAAAAAAAECAwQF/8QAJxEBAQACAQQBAwQDAAAAAAAAAAECEQMSITFBURNhoQRCgfEicZH/2gAMAwEAAhEDEQA/AO37L0i8oPSIiAiIgIiICIiAiIgIiICIiAiIgIiICIiAiIgIiglAJUZVIClAREQedl6RQglERAREQEREBERAREQEREBERAREQEREBEUEoBKAIApQEREBERAREQRspRQglERAREQEREBERAREQEREBERARFBKASgCAKUBERAREQEREBERAREQQpRQglERAREQEREBFQrq2OFhkle2JjRdznuDWgeJK5ZxR0500JLKON1U4aZ3Xjj9LjM73AeKDrStq2vihGaaRkQ75HtYPe4r5fxjpQxWsJa2Z0QPyKVpZ7nC8n6yw8fC9dO7O+N5Lt3zOsT55jmUXKTymS3w+la3pKwuL2q2I/8AbzSf/MFYmTpmwobTSO8oJPxAXEoejmoPtSRN8i4/gvb+jxzRd9TEwc7gj7yqfWw+Vvp5fDtI6Z8L/wCpL59S9XtB0rYVKbCraw/2jJIx9ZzbfauAScMU40diEDQOTbE+va3WUoeDqGVuWOqMj97tcz9i17eqi8uM/onHlX0zRVsczBJDIyVh2cxwc0+RBsrhfKgFZgkzJqea7XOsQLhr8uuSSM6G4vbW41sQV9LcL42ytpYamPRsrAbb5XDRzfRwI9FpjlMpuK2WXVZVERSgREQEREBERAREQEREEKUUIJREQFqPSDx7BhcV3/nJ3g9XCDYnlmcfktvz58llsa4kp6eORz5oc7GPcIzMxrnFrScoBO5tZfJOL4nNX1TpZXZpZngDuGY2a0dzRoAgyWOcQV2LTjrHOlO7ImdmNg7w29h9I6+KzmH8EwQNElbK36ObKzyvu70soxCtbh7RSUYD6hwHWSWBIJGmh58wDoB33VlFgJkOeqkdM88sxsPC+/usufLO3vvU/LbHGT1u/hm2cV0sXYo4HS2/6TMrfVxF/WyoSY9Xy+wyOnHe7tO/j0VSCBrBlY0NHcBZVmt9yx/x9T/rXV+WP+BTyfH1UrhzDDkb7huo/IsHzM30iXHzNzusi93oAsTiWOxRDfrHfNaR9p5KZcr2iLMZ5Vn4TBbWJgA52t9qwnCOEGerzx3ZFG/OXAkaA9loPefuusjQ4TV1tjJ/N4Oeli4eAOp8zYea37DMPjgjEcTcrR7yeZJ5lTln0SzfdEx6rvXZYcW4QaqndG22cEPZf5zeV+VwSPVV+gzjUQu/JlSOrOd3UuOnbJJdE7xJuQe/TmF4wWapeZHVDGxMvaNm7rd7iCR3LWOkfB7ZauLsuaWh5bof0H3GxB0v5Jw59N6KcuO51R9PItK6KOMfyjRBzz/OIbRzDvNuzJbucB7w7uW6rscwiIgIiICIiAiIgIiICIiDydPJfOHH/SJVYlUmkoHPbAX9WxsRIfOb2zOI1ynkNBbU+H0DxCxzqWoEftmCYMtvmMbstvWy+bOhOuhjxWEzZW3ZIyNx26xzbN8iRmaD+kEGxYd0ESuaBPWRRTFt+qazrLeZzNv6Cy5hXUz6OrfG6xfTzlvgXRP38jZdu45oKXD8U/Ks9WXPy5oqQayOkEZjAvfsR8ySOZHnoGF8KurHTVVbmY6dz5AG6EF7sxeb7DWwB5Kmecxm6tjjbezFz4NNWSPqqV7X53ZsufLJGT8lwO1tr3sV7OGYqNMrj6xH7Veu4CmjdnpakXGxOZht3Zm3ushCzF49LxTfSLfv7JWFznqz+Wsxvvf8MNBg+KO3BaO8ujV6zhfEH+3O2Nvg4k/qtCy7ZcVd8imZ5kn7iVgMR4mrWzdRFIyeS+UiKG/b+Y3cuPoolyyuppNmM87ZODgEH4+pkl8BoPe4lZ/DOHKaDWOJub5zu073nb0VnBg/ELWZzSNeN8pMQdb6LXh3pv4K64fxv4QHtfG6CaI5ZInggtPkQDyO4uFTkx5JO/hbC4W9l7ijpRGeoDXSHQZzYC/M99u5UMDopY2Hr5TNI43cfkt/RaOQWRRY77aa677Fb4hSCWJ8btntLfeNCrhFCXPOh/HnUOKMY82ZM74PINfac6zD6PsL8g5y+pV8ccXRmKumy9kiQPBHIuAfcepX11glcJ6eGYbSxRyfXYHfivUxu5twWaul6iIpQIiICKHOAFzoBqSe4LhvSN0yOLnU2GHnldUAXLjtaEd36XPlyKDrHEXFtHRC9VOyI2uGXzPPlG27j7lz/EenqjaSIYJ5rc3ZYwfLUn3hcvwngieoPW1cjmZtTc5pXX5uLtvW58Ft1DwnSRbQtce+Ttn7dB6BY5c+OLXHiyq8P8oPX/gNP/K/DqlkKHp7p3fGUkrLC5LHsfYXA55e9Wb6aNpa1scTc19SwWFuQFt1b4jgsJif1kMRNhYtjym2Zv8AGirP1E+E3h+7ecL6XMMmdkdMYHbWmYWj64u0epW7uqWBmcvaGWvmLhlt35trL5txzgdhGeMtaSRduul+Ydv77rC1fCVZkfGNRHkszrSQbtJOVpOXfyWk5cb7UvHlHWONemeGEmHDw2pl1vK42hbYakG4MnoQPE7LitLw/UVUjntY1jXOLy/2Im5+12fDWwAWfwikoY2PdI5vXNLm5Hsd2QB2mhmt3eJWx02NxzNdHHI0lscZLMj2uydi1swANrtVc+SzxFscJfNYelo6KkmvVT9fU3BLn5nBp0sedjtq438lQ4/qiZoRIXfBHMzEs2c65OpG/wAn0KyOLcKPc+R/WM/OyDMOrN7uFrZidtDtbktjo6QwtjhIa5gGRpsQQWjS991hcpLMt7rSS614aZ0f4fIJpJmtfFTlpDWuJ7ZuLGx3tY6+K31eInlziBlDWvynS5dbfyXiF73gluQC5GUgk6fOI1Czztyu2mMmM0qv2NiL2dlB5kAnZUf5O2BM6ueteM0plMLSdS0BrXPI7iS4A+SVId1rMhaNH2uD83tX/Ba/PUV2GzPkw5/YkAlljyl7A72SRHYnfW419AteCydvlnzS3u6PwFwxiNPW1U1ZVGaKTMI2dY5+a7w5r8p0js0ZbDvI2AWj1tayox2tlgIdG2OONzm7OkaGNJvz1Y4f3Vh5eOa3ELw1FaKaMixZDE6MyaatzkaXOmrvRZ7BcMFPG1sTWBps4jUON7dovO5tZac2cmOmfFj32yVxci+otca6ZhcIqJkDZJb6/F2A3ccugCrNvbtWzbm3Lw8Vx2OqURFjK3G2RTNic12rHSOfbsMY0E3cf7tvUd6iS3wW6c36Q5WOrCWOa7sNBLSDZzbgg256L6X6NHXwqiv/AFaMe4WC+YpcPfXTzS08YYwv0uco/wBzufNdM6D+Npm1Aw2pdmZlc2G9rsfHcmO4GoIDt9rDvXp4TWMjiyu7t3dERWVERYjizGhR0c9S7Xqoy4A83nRjfVxAQcl6d+PCCcOpnEaD4S5p3uLiEHutYu8wO8LX+CeFBA0TTC8xF2g/0YP+bx5bLXeCKF1XWPnmOfK4yvJ+VK9xIv63d6LqK5P1HJ+2Ojhw/dReZZA0FziA1oJJOwAFySvS8yxhzS1wDmkEEEXBB3BC5XQx9BjEc8XWdW/q8zgHOaLEA2zC5uL+iuOpPVyhrSA7LkYdToRc21t/HcqWIYPDMxjJGXYwgtaCWgECw0bbTwV81oAAAsALAeAV7lPSsl9vFbGS0gAk3boB3KZrtke7K5wdl1aL2LRaxC9oq7TpqmO0bopxVsjPbe6ORlu0WyjK11uRvlHu8VsRpc7DeMNkDGsDiBcgW0D+45ArlFa570rMNKM7HPZ7JBDgS06XyjWx9fsUwRtzXETmW1zOuLHkALnMqqx8+Il0LpKVoqHA2DQ4NBINjqe5RKmxfU8ZBdcEXleRfTQ21CoVDQ69onh/I5ctj3lwP4KvE4loJGUkAkb2NtRcL0o2nSnOHXY4DOW5g4Dc5mgEjv5qse+xJyjZvatvlXlE2aW4hLi9xbkzR5BmFjfv8Bp9q9xSOsG9W64DQb6NFgBfN6KqsfX4zDDIyJ7j1klsrWtLibm19Nhe/uKmXfbSPC6kpAXvOo9jI7XQ238dgqrLkXcMpBse4nvHeCok2OttDqdh4rVG8TdS3qus+H1Fz8U0AWJ0zEaC3gpkuXhFsx8s3jGKGAx9jM1zu28uytjYLXc42Ouug5rV6+pkxE5GZoqRp1cdHSkHkO7+DroKzcKlqHCSudmsbtgboxvn84/xdZxrQBYCwGgAXRhxzHvfLHLO5f6UqSlZEwMYA1rdAB957z4rT+AyZMcpzHresLxb5mZzj+qCrzi3iRrGuhiN3kEOcD7AO4v877l0DoK4BfB/P6luV725YGOFi1jt5HDkSNAO6/eujGMsq7GiIrKi5Z/KJq3Mw2Ng2kqWNd5NY99ve0e5dTXNun+g6zCi/nDNFJ6G8Z/bCDnfRtS5aTPzkkc70b2B9x962tadwrjMcOGscbvMbnNc1gu7M6RzgLctDe62mmqw+IS5XNBbmyuFnAWvYt7153JL1W/d24WdMi4RWGDYoKhhc1kkdja0jcpPiO8Lzi2LtgLMzJX5yReNhdltbU281Tpu9LbmtsiihxsLqzwnEhOwvayRgDrfnG5SdAbgcxqo0na9RWldicUJaJXhhebNBvcnTYDzHvV4AmjYAhKpsqGuJDXNJbuA4EjzHJUa6vihAdK9sYJsC42uU16QuVQo6JkQIjaGBzi8gX9p251SsrGRMMkjsrGgEnU7mw280p6tskYkj7bS0lttM3v2Tvo7K6KxwiomewmeIQOubNzh/Z7yRsqElM2KZ1RLUuDbWDHvDY2jTlzP71OvRte4nXthidI+9m29kXJuQAPeVNDU9ZG14a5mYXyvFnDzHJYWbi6G9oGSVLtvzbDl9XnRUHVtdNsI6Qd/xr/9K0nFlZ4UvJJWSfSdXK+plqX9WAbMJyxsBsNRftH96wFdxo6RxZQwGV23WOabD05DxcR5K4dgjT2qmSSoI1/OvswH6AsB6qhU8SUsAytcDbZsQuPeOyFtjxT33ZZcl9dlhJhs0xHw+qDb6iJrw248tB7gfNbFh9BHC20TA0eG58zuVgeHOEZ8YrS5zJYKdzCeuMZLWhrOwATYOu62x5lZyToaxSPNHBUwuiPPrJGaX5tynL6Fb9PZl1LbFOIYILhz8zh8hmp9eQ9Vr0VdXYlJ1NFE833Ee4B5vkNgwe4LpPC/QREwh1dMZv7KK7GeRee0fTKutYXhcNNGIqeJkLBs1jQ0eZtufEqZjEWua9HvQ7FSls9aW1E4Ic1g+KjPfr8Y4d50HdpddWRFZAiIgLWekyEPwqtB5U8jvVgzj7QtmWF40w6SooamCHL1ksL2NzGw7QsbmxtpdB8v8DUMj3SPZK+ENAF2W7RdfQ30O32rdBSzf1ub6sX+hao+lxDCiY5qYtDjmu5pc020u2RhyqpDx58+H1a/8CPxWeWO74Xxy1G0dTUcquT+9HEf8oXgitHs1LD9KAfeCsLHxzAd2SD0af8AMrpnGFKflOHmw/gq/Tnwt1/ddOq8Rb/VpB5Paf3IOI6xvxlFmHfHID9mq8R8T0rtpQPNrh94V3Di9O7aaP64/FVvHj8J678vDOK4HWM8E0WU3BkhuAf0SNQfRZKDiekfYtqIx4Odk+x1l4bMHeyQR4G6tsQfExhfNkDRuXNB9ALanwVbw41aclX1EKVjnPiMLXP1cWvb2tb6695KmrxOl06yWA21GZ7DY941WnUGLUU0ojFOwFxs1zoo7E93eLrYG4RANoIh/ht/covB370+r8R7quL6MdnrOsv8ljHOv4bWVOPiGV4AgpHBuwdMRE0DwaLkjyXt9RDEDd0cdhfdo28FqT8brZutnpmONPBYvszM1rSbAyG19fDb0urY8GKLy1tD21UnxlQIh82Blv133P2BeI8ChBzOaZXfOlcZD+tosXS8awFgLw5jubQ24v4H96rUk2IV5y4fSvyn+leAB9Z3YHvJWkw14ily35XmO4q2lizWBJOVjRoCfTYBY8U+MfB4qxtP1sMt8rWR5yByJY3tgHWx/eL7XQdCFRNZ1fW669iMGS197OeQBtyau1YfSNhijiYLNjY1jR+iwBo+wK8xUtcEwbouxHELSV8nwSO4IadXlvcIgbN83G47iupcMdGeH0ViyESyD+lmtI6/eARlb6ALcVCsgAUoiAiIgIiICIiAiIgghWlRhUD/AG4Yn/SjafvCvEQYGfgrD3+1RUx/wGfgFZy9HGFu3oofQFv7JC2pQSg0mo6JsJd/ygH0ZZW/c9Wc/Qxhbto5WfRnef2iV0IBSg5DifQPTnWlqZoH8s9pG/q5SPesFF0IVr5WtqaxjoGm5LXPc+19Q1jm2Btzvp4rvaIOQ8fdDzZY6cYYyKB8V2vzOc3O0gFri+xJcCDr+l4LDUXQxiEn/FV7WDmGGSTT1yhd3RByzD+gvD2j87JPMfF7WD3Nbf7VvfDXDNPQw9RTMyMJLnXOYuc7QlxO+gA8gswiDEM4Xog/OKSnD73zdRHe/feyyzWgCw0HcFKICIiAiIghSihBKIiAiIgIiICIiAiKCUAlAEAUoCIiAiIgIiICIiAiIgIiICIiAiIghSihBKIiAiIgIiglAJQBAFKAiIgIiICIiAiIgIiICIiAiIgIiICIiAiIghSihBKIiCCUAQBSgIiICIiAiLxJIGi7iALgXJtqSAPtICD2isxisO/Wx7X9sbdnXfbtt+sElxOJrS4yNsL7EG9m5iBbc21sgvEVkcWhsHdayxc1o7XynOyAe/RGYvAQCJWWIBHaAuCco0PiQPUIL1FZMxaA6CVm7R7Q3ffLbvvYqYMUie4tbI0kND9DplJcL35+wb+neEF4isji8Fr9dHa1/bG18v36K4gqGPbmY4OabgEG4uDY6jxQVUWNqschjc9rn2MeXNodM5YGj/2M+t4G3s4tHcgkiwY7VrhcPIDcumupA/2QX6KybikZcW9oEPLLFp9oMzm2moy2N/Ed6o0uOQyZcjic+xymwve1zawvY28kGTREQEREBERBClFFkEoiICIiAiIgKjV0zZGOY8Xa4FpFyND4jUeYUogx/wD+cprtPVey1zR2nWDXdZcWva351/2fNbb1+QIMgZkIYCTlD3gXN7n2vEjy0REHo4JCXZspvfN8Y/2s/WZrZrXza3Ux4LC12cMOYWsc7uRuOf8AAFkRB5bgUAAAabDl1j+8mx7Wo1Nwd9O4I3AoAQcpuGCO5keT1YJOS5dq252227giIJ/IsNwS1ziLe1JIdiCDq7fsgX7hbZXVPSMY3K1the9jc6k3vr4qUQWs+DQvc57mnM4gkh7xq3qyHAA6O/NR6jXsgKmeHqfK5hjDmOy3a5znAZW5AQCeyQ3S4sbIiCtNg8DrZo2uLXOe0nUhz3ZnWduLm2m2g7gvEGCwsc1zWuu0g6yPNyBYZru7Vhte9kRBkUREBERAREQEREH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34938" y="-1379538"/>
            <a:ext cx="2762250" cy="2886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AutoShape 6" descr="data:image/jpeg;base64,/9j/4AAQSkZJRgABAQAAAQABAAD/2wCEAAkGBhQSERQUExQUFRUUGBQVGBUUFhYWFRUVFRYXGBQUGBUYGyYgFxsjHBgVHy8gJCspLCwuFR4xOTAqNSYrLSkBCQoKDgwOGg8PGTIlHyQpLCwsLiosKS8qLCwsLCksLCwsKiwsLCwqLSwsNSwvLCwpNCw1LCwsLSwsLSkpLC4sLP/AABEIAOoA1wMBIgACEQEDEQH/xAAcAAEAAQUBAQAAAAAAAAAAAAAABgEEBQcIAwL/xABIEAACAQMBBQUEBgcFBgcBAAABAgMABBEhBQYSMUEHEyJRYTJCcYEUI1JikaEIM0NykrHBFSRTgqJjc9Hh8PE0RFSDo7KzFv/EABkBAQADAQEAAAAAAAAAAAAAAAACAwQBBf/EACQRAQEBAAICAgIDAAMAAAAAAAABAgMRITEEEiJBE0JRI1KB/9oADAMBAAIRAxEAPwDeAqtKpmgrSlKBSlKBSlKBSlKBSlKBSlKBSlKBSlKBSlKBSlKBSlKBSlUoKHWlfVKBSlKCgqtCKstrbXitYnmndY40GWZv5AdSegGpoL2laXuP0kohMVSzd4hoGMgVz68HCQPhmpHsPt32bOQrtJbsf8ZfDn99CQPicUGxaV42l4kqB43V0bUMjBlPwYaGvagUpSgUpSgUpSgUpSgUpSgUpSgUpSgUpVKBVaUoFKUoFKUoFaE7c94TdX1ts6Fv1bJxeXfzEKin91T/APIa25vxvUmzrKW4fBKjhjU+/K3sL+Op9Aa5Otttv9MS6kJdxMs7E82YOHJ/GglO9248uxb2Fz9ZD3iOkmPCwRgWRl1wccx5GottPZjcUkkUUoty7925Rgvd8R4PERjlius96t3otpWTwtjEiho358D4zHIPx1HUEjrUI7Id6AsEuzrvwzWbPHwtqO64sY9QrZHwK0Gi92t8rqwfjtpmTXLJzjf95Dofjz8jW/8As+7abe/4YZ+G3uToAT9VIfuMeRP2Tr5E1Zb59hVtd5msmW3kbUqBmB/8o1jP7unpWiN5N2p7CdoLhOF11BGquvR0b3lP/I4NB2bSueezbtwe34be/LSQ6Ks2rSxDoG6yL/qHryrf9jfJNGskTq6OMq6EFWHmCKD3pSlApSlApXld3Sxo0jnCorMxPRVGWP4A1H93N/7e9k7tBNG5TvEWeJojLHp9ZHnR11HLzoJLSlKBSlKBSlUoFVoBSgUpSgUpSgUpWK3p2yLSzuLg/so3cerAeAfNsD50GiO2TeCTaO00sbcF1hbulVffnb9Yf8vs5PLhY9aje/e4y2XB3TmVVVUmf3RP75X7mdB8PWpZ2dbLNvbNfSa3N2XWJjzSHJEs3oztlQfIHzrKSxBlKsAQRgg6gg8wRWXl5/prqf8ArTxcP2z3Uk7Ed6rm8t5RMuIoBBDEwxjMcQWRSeZOivr/AIhGdKjvbDYts/aNvtSEeGT6qYDkzKOR/fjyPjHmoje7OvdmxSSWU7paySR94UJ4oHU5jL41CHJHEOeMHpneG9Gx02ls02zSRNLNCsqFGBUyKAVkTOpj4iBnyb1rTnU1O4z6lzeqsti7d4o0lgfMcgDDqCD5joenoRXvvNu1b7YtjFKOCVMmOQDxRt9oeanTK/1wa0p2ab4G0mNnc5WNnKji07mXOGU55KTofI6+dbmilKkMpwRUnHNe9G6s+z52guE4WGqsPYkXo6N1B/LkcGshuX2iXezHzC/FGTl4XyY28zj3W+8PzrpXaOzbXacPc3UaseY6Mrfbjbmp/wCjkVzd2jbivsy7MfiaF/FDIffT7JIGONeRHwPIiuDfW6HbLY3oCs4t5jzjmIAJ+5J7LfPB9KngbNcO1KtyNoX8txFaWl1PF3zcGFkcIq83fhzgcKgnTXSg3/vBvFeXN59C2aUTusG6u3UOkGdREqnRpMakevTUj3s957mzkWLaixcDkLHew5WFmPJJkP6lj0Psn0rEbf3mt9i2otbYgMg8cjeIh21Z2+3K3PHT8BWv9u9rcl3EYLstFA6+JIIo2nnBII4jIeGAcjkAnSozct6TuLJ23Vv/AK7Lvsf+mn//ADatJ9lG9d1ebUsYppONLZbjg8KgqjQcPBkAZHhTGaso9rX8sH0fZo2g1tLG6GO57qYNERwv3b8Awozjw6DNRXcm9eC9jZbn6I2SvfFQ6KTyEi5wUJwCdcc8aVJB2HSoxu1vS7yfRbxUjugvGpjOYbmP/GgY8x5qdRnqKk9ApSqZoBNVApSgUpSgUpSgUpSgVr3t3uymx5QP2jwp8uMMf/rWwq05+kTvKi28VkNZJGWZtfYjTiC59WJOP3TQUvogndxD2YYoYgP3I1z+LcR+dW1Yvd3eD6ZCJGI7wYWQfeAA4seRAz+PlWUryOTv7Xt6vH19Z0qpHI5KnAZftL1BB0PzrH7W2PHsy+ttoWLST28YkZrYMe8hQqwcDIICZYsR0wemov697G9aKQOuMrnHEMjUEHI+BNT4uW4qHLxTa0v9kWG8qSTWeba/jALpIABIOQL8OQ3lxjUaZHKrHdHe6W0kFhtING6+GOR+RHIIzciOgfl0NWg2HfQXkl1shArMjF4owh4VLKXCJJzUkKeEZI5DSs6+9lltOE2+14xaXkeh71WiVvvozDMTeh0+I5elnU1O48/Wbm9VNBWQnsbfaFuba7QODyJ9rPR1bmrjz/mM1piI7UhHDYXC3dspKq6mFioH7Ny+oIGOuMYx5Vf2tht2XBNxHEp1ye6yPh3aH+dTRRbtI7LptlvxgmW2c4SXGqnpHIOjeR5HHTkMNuTvYdnXDXCRh5O6kjTiOAjvgcZ01wM6aZzzrbJ7LDcgybU2jcuijPGxVIk+cpIHyAqD777obOhhaTZ9xc3HAwV2EXeW65PJrgKqqfIDizpyrgx+yr4Tia7uyX7pk1OqgycWMJ1YkHn5VjdnbSDbRWX6ObkGXKQN+0J0jVgAc68Ph64xVlszavBHLA36ufu+MgZZTGSUZddccRyOoPStmbi7tQbOP097mKd1RjAIw/AgZSDNKXUYwpOFHXrVX44ttW963JIyX/8AG3kt015te6jtYnidZIYpijpb8OkIwCFTPDlQTxa9TUR3R31srBJkktRdLNFEhUhQjOkkxLPxg4JV05A4xWK3033+mZUKSOMMZHPjYjIzj3Rr/wBqxO6tistzGhkSNicxmVQ0TSrrHHJk6KxHDnUajOmanm2zuzpDUkvUrYu8GyrmKwtto2HepaqwnW3kPeSWLZKlonOpgbGo5YIJHUbo3H3qTaNlFcLgFhwyIPclXR1+HUehFYvYnabs+4iVZJYoZD9XJbTEKyP7LR8LaMM6ZGmPLUV97q7kf2ddT/R2H0S4AfuSdYJlPueaMpI8xwrzHKSKXk0AqoFKBSlKBSlKBSlKBSlKD5dwASTgDUk9AOZrkfezfaS6u72QEGO6ITDDOIo3VocfZICL/E3nXRfaxtv6Lsm6cHDOncr58Up4Dj4KWPyrkugy27e3WtZg+pQ6OvmvmPUcx/zrbdtcLIiuhDKwyCOoNaf2Ts0Tkxhgsp/VhyFSQ/4fEdEY9M6HlkaZzu6u33s5Tb3AZE4ipVwQ0T8jkHUDzHzrLz8X2n2ntp4OX6/jfTZFKoDVa89vVRyNQSPUHFZs7Yt7mLudoQLcKNFcgd4v+bQg+oINYOlTxvWL3ENYmp1XyOzs/R7o7KvGhilUrPb3QDApg6iQAldCwBxnmM1gN2dtbQ2DFKz23fQMV8YnLQoeQI4CVUt6gE4qQhsfOruz2rJErKjDhb2lKowOOWQwNac/K/7Rm18b/KgG+W+F/tsRBbZjHGWIW3SWQF2x7fMcQHL94+deVh2T7QkQd+UtY9SBcy8J15kQrls/IVsd9uzkY71wPJTwD8ExVk7ZOSSfU86lflf5HJ8b/a17t7sxkgXihmjucDLLGrq4x1CuBxj93X0qy3YuzNFJZM/CJRmNjnCsCGKn0OP5+dbOqPbxbrrITcRZjuE+sBUaSMuoDDoxx7Q59Qc5Ec8/38aS1w/TzlF9qdncttBLPNNBwIF4O7kDtI7MFCcBwy4BZiSPd9a9k2Pb3dlaJb+G5i75ruZ/BBHG0jd20sp6gAYABJzgZOlXm/d93tnbyL7MjBvgeE+H5HiH+Wr3ss3ZEqm5vAxsYWykR9i4uToBw++FGck+g5ZFacb7z3pm3jrXWUP2nHAoK2/HIser3DAqZG5DgT9lHnkW8R9PZHWu7e1lurWCdCCJY0bI8yBxA+oOQfhXNXaddM9ysUSJHA/1iQQqFHeMSGZwvtuTnBPIHAAGaxO7O3pbG7hUXDrEJYWlEUjiMqGUyAgaPgZB5g4OpFWZs1O4hZZeq69pXzHICAQQQdQRqCDyINfVdcKUpQKUpQKUpQKUpQaY/SS2oRBaQDOHeSU+X1ahVGf/AHCa0HXW3aZuUNpWLxDHfJ9ZCx6SAeyT0DDKn4g9K5Oubdo3ZHUqyEqykYKspwQR0INBlNhXMDZhusrG58M6DLwOfeK/tIz7yc+q65BkW2IygSHaSmRCo+jbRgxIxjHs+LQXMQ08DEOnIEeyYJWe2DvdJbo0Lqs9q5y9tLngJ+2jDWKTydfnmgvbfaVxs8rhlnt39hlJaJx14GIzGw6qQCOoqdbG29FcrxRnUe0h9pfiPL15VArixXgeWxdpISMy20uDNEB1dRpKg6SpqOoTrgLW6dJA0RKtnwkHXXpnrVHJwTfme1/HzXHj9N21c2my5ZQTHGzAcyBoMetQbZG/gwFnRiRp3kS+E45+HOfmPwrYO6u/FtCWw4kYqSFUjJOSMHJHDgjrWScNmutemq80s7yx1KtJNrwjiLSKpUElWZQ3InQZ15Vgdo7/AESHESmTC8RJ8IAOMAaanX4VXOLWvUTvJme6lIXPKgWoa/aCQ8f1BI1bCvzyvLlzH9avId+4mdAySp4W0IBByD4vD5fCp3g3P0jOfF/aTUq3i2hG+O7PeEji4UIyB97y6j5V7JIDnmvD7Qbmumc6cxoaqubFk1KtNpwQzKlvKq8JyVVQIy3C3ExDAe14jrzwetYHfjfNrfu7OzjW3hiXKgeM5fUtxN7THqx/7+++jn6Osq8UfdSI6ucZ6jRfmOtX2zYre+SN57XvARwklypQj2hlCCo9DnmK08fcnevTPvzes+2P3Z3Xj2jG7F5Et4+H6RezIHnmkPswwpkiKNdM4JJ0J5hREpbNINoGOGN50iZgUlxxTIikynCjwBkDEAZIyNSRWwr3eqCAmAKIoo+ALChLcHPxMTnLHJOTrUH2xdSRX4uUV45AySJnAK8IXhLKfPGcHmPMYJ1Y3brxPDNrMk83yzm6vaNdw3cdrYzO9q8saRRXSozIjsBwFs+HGSNDjTOByrpquRrPbls99NNcWqdxKGV4oMqY2bGJIMnwuGHEBnGCw5VtDs67Y+BhaXrOyAlIrt8E4HsicD2Tj3unX7VWqm51cHkQcaaedfVYbZt6qRyPnIMjYxrxZAxjzzWVt3JUFhwk9M5xQelKUoFKUoFKUoFah7aeyv6SrXtouZlGZo1Gsyge2o6uB094DzGu3qUHDuKpW9O2HshLlr2xjJY5M0CDUnrLGo5n7Sj4jrWjGXBwdCKD7t7hkYMjFWU5DKSCD5gjlXtJcl5FYKoYkeyMAtnnwjQZ8hp8Kta+o5CpyOYoL4jAzpgZIB4WHwVgc1W5TGf91nXpmTOPlnFWn0o+S58+EUN0xGD8M4GcZzz+NBewe9/usflWYk3Omj7oyLn6RGCkcRWSYqAmG4FOFBOgJPmcaVjt2hDLcRR3UrQwsQrSoqll+ySTyGcZOuOeDit/77762WyLdI4ViluO7VIo9GwgUcMkpHu4wfNunUgI1tDsMhHcPHcSRB18QlVZOFmjUHVSv9az+yuzpbeWE3ElpPFwsD/cLdAwOebL8RrUD3Uv9vbV42iuikQbDSSFEiDHXhVQhJwCNANNOVSC97Mp3X++bcyNPq8GRBjoEMgH+muWye3ZLfTK7f7ILOScNbyNZ5QFWTDxHXOisdPPQiovtHdPalosrIUvo+HDOgHEoVTjwaMenLiqQ7J3Kv7VFfZ9/HewqSTa3C8CHPMIcnuz/D/xyuxO1RVma12na/2ex9gyHML66ji4QB8dVOOY68szp2W5ae2vvYJoHgkhKMFjzlsAEcJwcgFTXvuBtIhzCW4g/iCkqxHDo5DL93B1+xXQG290LHaUQLpG4ZfBNEV4gOnDIuQw9DkelaG3s3WbYd9CwmjkiYhsDgSbumJVg8Y1II4hxDQkdOVQvHPrcxKcl+01VY9xro3TNbSw8bOjoZGCsNCM4dSMji5jOMedV7TdlW9vHFBG6zXDO01zcu2S8jDHArHXgzxfHh86zO8G8cdouWIduaIMEt5Nn3V9ar2Ydn7bSdr++/8AD58EfJZSmQc59mJdR6kH1zDi3rU8xPlznN8ITsPc+6vEZ4ISYxKPrMBIwo++cZ59Mmpjs7sEkdgJL2JS5zwwxvJ66klf5VtW/wB9YIF7q3jVwo4QFASJQOigDUfAY9aj776XGTwd3Hn7Ea/zOa7r5GMuZ4N1abE3avtlqZIJPp0EUj8Vsy8Eij3ngPEQTj3PTTWtj7v7yQXsXeQPxDkynR426o6HVWGuh8qhOyt+Jo2+sxIh5jCqw9QQBr8azV5sKC9xc2cptrpOU0YAJ/2c8XKVT5Hy0NSxy536R3xax7TClQ3ZW/TRSra7SRba4OiSg/3W59YpD7LfcbXUeeKmVWqylKUClKUClKUCobvd2XWt63egdxcjUTxqpyf9pGfDKPPOpGmamVKDnXbm4NrDMsW0EaxaQ4jvLbx2Up+9G/igbzAOBroBrV7d/o9RxrxvtOJI8Z43iCjHQ5M2PnW8NsbGhuomhuI1kjbmrctORBGoI8xrUYj7HdlDnahsfbkmbHpq/L0oNG3fZusrd1st5r91OJJljWK1T7okZsM3zxjz6RHbew5rSZobiMxyLzU+R5EEaMD0I0rsrZuzIreJYoUWONNFRRgDJyfzJPzqNdofZxDtWIBj3c0ee7mAyRnmjD3kPl0Oo65DkuvsanU+Wp6VlN692pLC6ktpSC0ePEueFgyhlYZHLB/nWLjjz6Acz5UG6dk2aRwxpGQUVRhvtA68XzJJ+dXVQPcfekDFtIcL+yY+Z9wn16fh5VPK8rlzc68vU49TWfD2s754m4o3ZD5qfyI5H51IRvbHPH3N9Ak0Z5+EH58B0z6gioxSuY5NY9V3XHnXuMmm5MsIaXYN8Y85LWcx44ifQODwH94f5hWH3y7RI3sJLbadiybQ4GReKJTGGOguI5CcgDn4SdRzxXvDMyMGUlWHIg4I+YrKbW2/9Ktu4uYYpvJ3Go9RjGG+8CK14+TP7MmvjX+rSNvu1cXSGSH+8MijijQlpkRQArd2fE6YwMpkDkcVMeziUx20qCUnvGXjiBPgCluFSp5ZOSfgPKviTcORJBLs+VkkU8SRl+GRW/2Uugb9xsE+bGsxs/fCK5drfaWdn3vstdLEqrIw9kzow8Lfe5EE6rpVm/8Akx+FV5/49/nGSpVNq2r2SL9KdCDgCdAe5k4s8LA8hkY+fyoK87Wbm9V6GdTU8K172V88Lh42KsOo6+hHUeleFK5L0l7Tq32tbbShNteRoS/ut7LHoyNzVvz8jWIeS92Ide8vtmjr7V1aL6/4sY/L7uNY5Ur3e32aPEc+WTkH5svx+0Pz+NbOL5H60xcnx/3lNNi7chu4Vmt5Fkjbky+fUEc1I6g6ir6oFd7mGKQ3uyJEid/FJAT/AHS5HXIH6p+fiHXy1rM7l79QbSiLxHEiaSxEgtG3xGjKcHDDQ+nKtrIklKUoFKUoFKUoFKUoFKVQmg1/2odlSbUAlR+7uUXhVj7Ei5JCP1GpOGHLPI1zVtaxkgleCVCjxsVZW58Q6nz9OmCMeddqite9qfZUm01EsJWO6QYDHRZVHJHI5EdG6cuXIOYAan+6O+gYCG4bxckkPveSsfP16/HnE94N2rixl7q5iaN8cQBwQy5I4lYEhhkHUeVYuob45udVPG7i9xvala03b35eHEc2ZIxoD76D0z7Q9DWwrHaMcyccbBl9OnoRzB+NebycWse3o45M79LmlKVUsKvJngukEV/CJ0Awsg0niH3ZBqR6H8+VWdKnndze4jrE1Oq9BuTfWsTjZlwl/ZN7VlcHUDngagA9dCnwNR+63ojDKriSzlBAkguoyVZc6mOdcYIH2lwfOpHaXjxsGRmRhyKnHyPmPSshfbXjuV4LuFZPvqq5+JRgVb4jB9a0/wAuNz8ozfxbxfxqPQ7UidgqyIzEcQAIOR5jzq6rHPudbRSd7au0TajwjiUg8w0Mhz/DJXn9GvFm4+OGWIjWNfqnGnMGXA5644zzqm4n9aum7/aMrSsVdbYlj52V2R5oiyD8UYj868L3eQgRiGCWV3wSgRsxjrxhQcN6Vz+Lf+O/y4/1Kdn7RkQNGpykoMbRknDBxwnkQVOvMEGotsnZJstu2ESXIaZjwzrAOGGKPXhthr4/CpznzB1OteV5abSmnPccNvEBgG4aOInzfgfxg+WmdKwO59s9rt61SR1dxcRqXUkhjJpkFgCfa6itnBLmdWsnPZq9yOrKUpWlmKUpQKUpQKUoTQDVBQVWgUpSggnaj2YjaqRlJBFNDxBWZSVdWxlGwcjUAg68zprXOm9W5V1s6TguYyuc8Lr4o3x9l+vwOCPKuxqsNt7Dhu4WhuEEkb81PQ9GB5qw6Eaig4rq5stoSQtxRuUbzB5+hHIj0NT3fLsTvbWR2t42uLcHKsmDIF8mjHiJHmoIPPTlWu3jIJBBBGhBGCCOYI6U9npOdk9pHIXCf54/6of6H5VLdn7ahnH1UisfLOG/hOtaXqqtjlWbfxs314aM/I1PflvWlaisd7rqLRZWI8n8Y/1ais7adpjj9ZCreqMV/I5rPr4256aM/IxfbYFVB8/xqKW/aLbN7QkT4qGH5H+lZCHfG0blMo/eDL/MVVePc/SycmL+2aIpVlFt63blPEfL6xfw517C9jP7RP41/wCNR6qcse40r7a4YjBZiPIsSPwzXgLhftL/ABCvmW8RRlnQAdSwA/nXPJ4etarl20P7TW4HJJ42B+7G64P4LUh3j38j4Gjgy7MCpk5KuRglepP5VDrbYU0lvNcqv1UBjV2yBhpDhABzP9K3fH47nvVYvkck14jtEUq02NPx28L/AGo42/iQGla2VeUpSgUpSgZqgpiq0ClKUClKUClKUColvr2Z2m0lJkTgmx4Z4wBIPLi6SD0PyIqW0oOQt9uz+52ZJwzLmNie7mXPdv6Z91vunX4jWozXb80CuMMoYeTAEfgahu9/ZHY3yk92IJek0KhTn76DwuPjr6ig5SpW2b/9HK9XPdT28g9S8bH5cJH51Hb7sX2rF/5UuPON43/INn8qCEUrKbQ3Wu4P11tPH6vE6j8SMVi6BXshDaHQ9D/Q/wBK8aUEgsNj2bj6y+MJ6h7aRsHrrGzVfy7tbNUZ/tYMfJLKcn/Uyiosp4tDz6Hz9DXkRQXc6wrIQrSSRjkSFhY+uMyAf9cqnse9ts2wbq1jgSCR5rdVVWZ3l8QcuxbUkd2QSMDxqABWuoLdnYKilmOgVQSxPkANTW2ezTsXumuIbm8TuYY2WTu3/WyFdVBT3FyBniwdOWtBvvZFr3dvDGeaRxp/CgH9KpV5SgUpSgVQUqtApSlApSlApSlApSlApSlApSlApSlBTFYba25dlc57+1gcn3jGof8AjGGH41mqUGrtrfo9bPkOYnng+6rB1/BwT+dYeT9GmLpeyD4wqf5OK3TSg01D+jXAPavJj+7Gi/zJrO2PYLs1CDIJpiOfeSYB+IjC1silBi9jbsWtoMW8EUXqiAMfi3M/M1lKpVaBSlKBXzzqtVoFKUoFKUoFKUoFKUoFKUoFKUoFKUoFKUoFKUoFKUoFKUoFU5VWlApVKUFaUpQKUpQKUpQKw+0drzRy8CW7SDh4g44uHOCeE4U6+Bx8Sn2qzFKCOx7w3BKZtHAdsa8XgAIUs3h0GWX5Bz7tJtuXHG3DAxReMY4ZAX8UQjIJXnhmJHofLNSKqUEdbb9xxZW3JToCkoZh9f5roSUhxkad5rocj6XbtwVB+j4yVXlJnUN4scOi6LnJ0yfLWQ1Sgj8W35yVBgIz3eW4ZgF4lBJI4M6nKjGce9ivq023P3cfHCwkLBXBSQADhyG8KkDiPyXOCQRWeqtBG13guSMi2PLJ0lBPhdiACmcgpwa9WHQjMh4jnGNMc/XXTH4fjX0KrQRxdoXS914WkLCRjH3fAeHDmIM58KtogIJGOI6HIxbttm70+rYZjQnMTeEkoGY44sHJfwjiwADgkEVK6UEY/ti6KrxROmUhJkEXHqWXvTwAlgRxYCkZ8LE9Kvdi300jt3ilQEjyrRsmJCoL8LHRlySOecjkAMnM1WgUpSgUpSgUpSgUpSg//9k=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228600"/>
            <a:ext cx="8229600" cy="1143000"/>
          </a:xfrm>
        </p:spPr>
        <p:txBody>
          <a:bodyPr/>
          <a:lstStyle/>
          <a:p>
            <a:r>
              <a:rPr lang="en-US" dirty="0"/>
              <a:t>Small firm – chocolate shop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 have sales of $200,000 a year.</a:t>
            </a:r>
          </a:p>
          <a:p>
            <a:r>
              <a:rPr lang="en-US" dirty="0"/>
              <a:t>You must decide at the beginning of each year how much to put your prices up during the game.</a:t>
            </a:r>
          </a:p>
          <a:p>
            <a:r>
              <a:rPr lang="en-US" dirty="0"/>
              <a:t>For every 1% point above inflation to a maximum of 3% you increase revenue by $50,000</a:t>
            </a:r>
          </a:p>
          <a:p>
            <a:r>
              <a:rPr lang="en-US" dirty="0"/>
              <a:t>For every year you put up prices at below the rate of  inflation you lose $50,000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5362" name="AutoShape 2" descr="data:image/jpeg;base64,/9j/4AAQSkZJRgABAQAAAQABAAD/2wCEAAkGBxQSEhUUEhQVFhUWFxQZGBcWFhcVGBYXFRUXFhUUFBcZHSogGBwmHRUVITEhJSotLi4uGB8zODMsNygtLisBCgoKDg0OGxAQGzckICQvLC4sLywsLCw0LCwsNCwsLCw0NCwsLCwsLCwsLywsLCwsLCwsLCwsLCwsLCwsLCwsLP/AABEIAN4A4wMBIgACEQEDEQH/xAAcAAABBAMBAAAAAAAAAAAAAAAABAUGBwECAwj/xABKEAACAQMBAwgGBggEBQMFAAABAgMABBESBSExBgcTIkFRYXEyUoGRobEUFUJiwdEjM0NygpKTslOi4fAkNGNzwlSD0ggWJZSz/8QAGgEAAgMBAQAAAAAAAAAAAAAAAAQCAwUBBv/EADIRAAICAQIEBAQGAgMBAAAAAAABAgMRBCEFEjFRIjJBYRMUFfBCUnGBkbGhwVNi0TP/2gAMAwEAAhEDEQA/ALxpFDtWJm0K+TnA6rBSe4MRpPsNKpk1KV4ZBGfMYqPWWyJVIVggUMDrAAOBIsmA2dR3qABgYHacCgB3u9qRxsEfpNTcNMUrgkKWwGVSCcKxxnO6linIz/p8DSS9t2Z4GHBJGZvIwypu797rTS2y5iZNPUci5HS6/T6UnoQQN40ZHHhp3caAJFRUej2SzMmYwkfShjFqDAAQSIxwNxyzLu7cZO/Nax7KkDxdXIQjeXyEVZnbcMhgdBUZBOeBGBvAH2a7Rc6mGRpyOJGttK5A37zurdnAIG/JzjccbuOTwHGo7NsWb9MSUkMgiyQGjLFJS2knWcYXABHsrddnyKGKxKVPSlYWYFRqWJQp+zgsrtgbt/jQBIaKrnbXLE7OPQRwqCBqYuR6T79yxkgDwB3VHbrnQuW9Eov7qZ+LGqZXxTwWqqTWS6KCaoG55e3j8Z5P4Sqf2CmyflFO/pSSHzkc/jUHqOyJfA9z0Y90i8XUebAUjl2/bL6U8Q/jX8685vfueJHz+dczdP3/AAFR+Yl2JfBXc9CScsLIcbhPZk/IU4bO2vDOMwyK/kd/tB3ivNQuWyOsffTxZ7T0OrgncynccHcQSMio/MST3RJaeLWzPRdFI9l7SjuI1kiYMrd3Ye0HuI7qV5pxPIp0M0UUV0AooooAKKKKACiiigAooooAKKKKACmmLbQ6SVXGmNAdL7zr6NtEox3hiBjtp1NMzcmodKAAqy8ZFCiRzjjI2Otvw3mooAVNtiIDJLfayOjk1DTjUWXTkAahvIxvrVtsIuvpMgKzDIVm6qqjF20g6QNY41htlE7+ml19YFsrkq2nKgacKOqMYAPHvrlf7ASXVl3AbpMjqn9YqKSNSnBGgYPEZPfQB2m2zGhcOfRLDqq7HCpG7FsL2CQHdux7cKbO9SXOgnqnByrKQSAw3MBuwQc+NJZNioS7FmzIJAfR/aRxRsRu7olPmTSu2tQhcgk6ypOfuoEGPYooARR7djCI0mVLKGwFdwAW0gkqNwzu312ba0QTXlsZYfq5Mgp6WV05GPEVzGxk06dTYCInZwR9YPDjmuG19lp0TlmbAMshHVIOobwQwI3Y3HiKAKZ5YObm7kIZRrlYJqyNQBCLwBxu78e2mWLZbFA53A4O8HgxAU54byR20olvgJMkZZSGHVBGrceJ3rkjfx9nGuF3Np0pgEKF7BndwG/s3VntxHdzR7IBgusEnAACtxJwBggGhbRDn9ICAMlgDgDIXfuzxIHDtpSWBIcY0qu7AxpIOcjuOa1jkyobSvWOnAGAQWBwR/CD7KjmJLDNBYL2tj08A7s6EV2I3HdpYH/YzwmREOCCdynIO4hlDA8AeBHGl6y9ZgcYAY8P8RAjezSAMeFcpEOhgeOB/KgCr8FFcco+h1RkI+lT1PexrKXIB3IB7TSl4AVXGMjBPl21iWTS43DSwHZ8ajlMlhoddm7Xe3bVA5jJ46TuPmOBq2eQO3mu4GMkgaVWIYABSF+ycDjnfvqjrhhGNK8Sc+Q7qX7Pm6MrJE7o+B1kYg+I8vCpV2Ot59CNkFYsep6Moqvub7lJcXMxjlkDKqFt6jWd4A3jHf3VYFaFc1NZQjODg8MzRRRUyIUUUUAFFFFABRRRQAUUUUAFRhdqShFbpM9JEHOVXEBM0aHGBvAEjelnfH51J64raoNWEUa/TwoGv971vbQAxTXso1IZHwski61WIyECJJF6pGkgFmBIH2Rw3mt7faEjNbsXP6QR64wqYQtFrw+Tr1E5xjcApzTwbGLSE6NNAOQuldII3ghcYFbm3TUH0rrAwGwNQHcDxxQAi2ldv0WuPKkOgOtDkrrAOAfPjSa7vJBK2HwElgTo8Lhll06nJI1Z6zYwQP0Zp5dARggEdx38N4rRrdCwcqpcAgMQNQB4gHiKAGfZd5K7Jl9XSRSPgquInWRVCjSASOsQcknKUj23tFhs2RnJLskilgp051FMnHoipJHbopZlVQWOWIABY97EcajHOQwSwcDA1PGMDd9sE/I1Cx4iyUFmSKceA6l1x4UtFhghAAJGWaTG/I4DJxnsxvxcW5M0ZKbiygqRjcCN5x2HPtwePEtcbAPk9+fjThZ9PcsVtIekC7mZiFUHu3kZpFywOKJiGFhHMujux/MBurtYxsgI068YI0qGxxJyJF48N+O/fWm0thbRGOkgYJ9roXQsR24ySR7qSTRWJUpDFfLdD7OoMdX3gNwHsoi09waY5G3JD+iBhwxxnUw1dGVbG4ejkee48QSWsowSgBzhRggAYPULY65zg788MduAgtOTV9IQ0trJKuB1TMkOfPB1fKue09mzQDUtncW+OIMn0iI+Zxke81Lw9E0cw+rQuvLd9W4gdUA5XSeG/Kjcpz2DhSc2jnGWHV4bqT222NYyFHiM/wCldfrE+qPfVUlLPQsTjg6SWRY5Zt/lW0Nnp+0SO6uH1ie4fGsfWLdy/H86jiR3MRwiuXtyJYXaN14MN539hzxHhUn2Rzn3YZRKscq5GoquH053kAEAnw3VBZb0sMED4/nXTZnpHy/GpxlKCIyjGbPQ+x+UNvdD9DIrHtU9Vx5qd9Oma87DccjiOB7R5Grq5CSu9lE0jFmOrexycazjf5U1TfzvDQtbTybkgooopkoCiiigAooooAKKKKACiiigAoorGaAM0UVjNAGag/OzLi1Qd8nyRjU4quueOTEUI8ZD7lA/Gqrn4GWVedFOiFmDaeIBNSnktyhW2tbeO2jM08rspjBCt0nEls9nCo/EMRMe84p75q7APtPXgfooJH/jYhFPuZqUjWrXysalN1rKHflFtjaS28jvZNGApzIJFcR53amUb92a4bLv7PZ8KEyKWcBiw67yE7yd2/GatkR8dQBXB1A8CuN4PhjNQLmm5Nwvb/SxCmuWSYqSM6IxKyoqA7lGF7PCpz0EJbJ4Xr7kIayS3az2G6HnGhH7K4C+t0W750+7N5Z2lz1VkTUfst1W9zVPFsDje1Mm2+RttcgiaCN/HTpYeIZcEVx6CGPCwWslnxIgnKjkdDPmS30xTccjcr+Dgd/fUBR1UsksbLIhwy57R2jwqxdq8mLrZ6tLaSNPboCzwTHMiqN5MT9uO493bUX5XFJFtr2P7elW+8jjIz4jBHtpflsqkoWbp9GMZhZHmh1XVDL00f8Ah+80fSF/w1rrcARgqN5PwFIqmtyDeB5ES49Ee4Uj2XxbyFLs9X2fhSLZX2vZ+NVroyb6ocKu3kQuLG3/AHM+8k1SVXpyUTFnbj/pJ8Vz+NMaTqynVdEO1FFYzT4kZorGazQAUUUUAFFFFAGM1E9pcvraNzHCst1IpIYW6a1UjcVaTcgPtrnzh3rYt7ZWKC5dhIynDdHGhdkU9mrABPHBNNVvbpGoRFCqowFUYAArL1/EVpmopZbHNNpfirLewol5Z3rn9FZRxj1p5wT/AE4lP91cH2/tQAkfQ2PYuiVfZq1Vymnxv4Adp4e0027H219ImkWMAwxgAyetIT6Kd4A4nyrM+p6uSc1hJew69FTHZ9WdbXnIvhr6S0hdot8sKM8cqp2SJq1CRcb91Tnkryqgv49URZWAUtG40uoYdVsdqnfhhuODVd8pf0UttcjiJRE/jHLuwf4gppNyOuOgv7cKcKLq8tW8UdDNEvsZRjzNamj1srsZXX7+/wBRK/TqGcehddVfzzv+pH3JD/mQVZ9VZzz+lD/25P71p2/yFFPmK30kxAAE7+zzNS/mVj/465DDB6CPj++aiFteBVAwe351Keae+/8AyxHAS2zjzKMpHw1e6l9PnnL7scpPOc/lQuz7XCqGmn1JGDwA09eQ47ACPaRSnmmA+qbTHqN7xI4NQj/6g7Fz9FnAzGvSxsfVZyjLnz0ke6pXzK3OvZMI7UedT/Wdx8HFPCZNLy4EcbyN6KKzHyUEn5VQvJ3l9NLtCa8uJH6KO3uJEh1EIuNCxIFBwWJYb+JJq99pWgmhkiPCRHQ+TqV/GvKm09g3FtM1vJFJ0gOkBUY9JjgyYHWB3HdQdL35rtsybR2axuDrlR5IXbA6/UVgSP3ZAPZVNK8sqJbYAjtpJBn12V2AHsGffV5c1/J57CwVJRiR2aWQeqWAAXzCqoPiDVGw3hDzYAwZ52HtkY1RqF4cl1D8WBTLZuxyWGa1+rj6w91a/WDdw+NH1g3cPjSPiG/CL3GFPl+FJNlfa9n41ye+YgjA3+ddtl8G8xXMNReTuU3sLjV97AXFtAO6KP8AsFUFKdx8j8q9B7OXEUY7kQe5RTGk9SjVehrtTaEdvE8sraUQZJ4+QA7STuA7arHaPOHeSdM0aR2kEJCl5F6aVmOMIqAhQ+8DTk4Jp/50psiyi7JLpWYd6wRvKAf4lQ+yq72Mel+gIfRdri6cesQzac+1h7q7q75V9Pvq/wDRCipT3ZJdmXu1ZV1TXfQg71RYY2kAPDWTuBxjcBS+K+2lH6N3HKO6aAAn+KNh8q02v0vQuYCOlAyuRkEjfp9vD2007D5TRXKgqwV/tRsQGB7cd48RWEtdrJp2Re3bHQ0lpaE+VrckkfLS9j/XWSSL2tbzdbHhFIoz7GqVbA2/DeIXhbJU4dGBWSNvVkQ71NRCNsikjS9Be2kse55JRBJj9pG6scMO3SVBB4jf305ouKzssVdi6i2o0UYRcovoWfRWKK3TNK551J3Fxs8RLrdZJpCo4lFTS+PY/wAKQ3EqzvJBqkjePQ2VbSSHBwyngRnUCD2jypfyqcPteNf8G0J9s8xHyipqvdjzXW0XW2kWKSC2RusupJOkkI0SY3gdUkEcCKxdZT8xqOWPVLZ+/U0tPNV1ZfRsY9qclkknhhkuLhhJ0jMWcHcgGFC4xnLA57gal+xuTsVlEUiZmBYt1iCQSAMZAGeFMu0+T+0ZFCvZrrU5SWK4A0t6ykjI8RSrZ/JfbbpiS4to924lTI3t0gAVz5TUWVckvv32JO+mMuZCHlnJrNtbrveWeNsdoSM6mby3CkPJoCXaMITeH2hPMP3IICjN5F91OOz+bTaIkd5LqAO40mfDyyBDxEQOAtTvkdyIt9nAmMtJKRpMshy2njpUcFXO/AprSaJ0JJvoL36hTzgk9Vdzzrvh/wC3J/clWlVac8sfVhPhKP7TTl/kKKfMVPFblhkYx4ml/J26+iX9pOzDSsulsHgsoMZz4dakkYzE3gQaT/RBKChIGRupWEsSyMzjlYPTU0CTK0cqq6MMMrAEEeINQrkKq2d3tCxA0qkiTxL2dFMoB0+AYYrtzbcpfpNuokP6eECOYHiWUYWTyYDOe/NcuX+baaDakSlhDmK5CjrNbSHe3jpbB9taHUR9ibRXGaUimW0uFYK6MGRwGVhvDKd4Ipf9NGNw30AJuVe0RbWdxMd3RxOfbjCj3kV5xsbE9GuWAJAJ8zvNWVzxcoNax2CHLuVkmx9hFbKI3iWGcdw8arxrdA4U5wR8aV1EvQZoj6mPoY9daBaD/EX/AH7aGtQoYsdwO7HbSeL0h5j50t+5f09DvcWegZzn2V32Xwbz/Cttpnqjz/A1jZfonz/CoN5iSSxIUz+i37p+Rr0XCMKB3AfKvOzjIPka9FpwFM6T1KNV6ED52I9KWlwfQhuMSHsVJo3jLnwBK1W2zLkQLYzNuSBpraY+rqbqsfA7jmvQNzbrIjJIoZGBDKwBDA7iCDxFV/tLmohOv6JNJbLIMPHgTRMPFH/PdU9Rp/i/f6/+lVVvIKbPS3HBB7R8wahvKfkpZRGHRGMtKi6dTHWrE6878nAy2fu0+bP5qZ4Yyse05lP2cRjox/AzH4EUltObvaEUhkM1vcOdwklMupVPEKN4HspCrh9lMWosceqrm/Ejn9XWtkjTKh6ikjrM53jGlAxOCdw3d9c9pySi42fM4VI0nhLDOT0k2Y8eQyd/bmu3KbkXcR2dxc3VyHaFOkSKFSkQMbBizk9ZzgHccCuvLdv+CMo3lFilHnGyv+FULTz09kJ2PLbJythbGUYdC2M0VpHJqAI4EA+8ZorfMrBW0r9Jte8b1Ftovcpcj3uadeRK6tobSfu+iRD+FHkP/wDUUybE620Not33YH8kKin/AJuFy1/J695IB5Rokf8A41nUb6uxjlm1EUTStHcAEkgAbyTuAHeTW2aqi/uX2xcSAsy2EDlFRSQLp1OHdyOKA7gOBp262NUeaQtCDm8Il19zh7NiYq10jMOIjV5SPPo1Nd9n8udnzkLHdRajwViY2/lcA022OxYolCxxogHYqhflWt9siOQESRo4PYyhvnWc+JNfg2/Ua+UX5iaq2RkbxUB534swRH7zj3p/pTXBfPshw6l2sWIEsRJb6PncJoc7wmfSThvyKf8AnRUPZKwIIEiEEbwQykAg9o3im1dG6lyiUqt12JMpS2PUkHgKT5pRZShSdXDGPjSv6XH/ALWlstDWMnCLackEqT2zaJQMNkZVxu6jj7QzUzj52G6MrJYhmYEECUdG2dxzkZAPdvqHDaUerSBnvIG4eddvpcf+xVsbpwWMFcqoyecinkpy0uLDUixpJbszMIC7Zi1HOIpDnd4HOfCn/aHOtKyEW1qI3P25XDhfEIB1j5mox9Kj7x7q1e+iHFlHnurvzE+xz4EO4ihuCGd2LPJJvd2OWZ+/y8KT3t4dSk+jgA+BHbT3s2OS6YJaQPOT9oKVjXxeUjSBSae2MN1NHOyFoTowo6oJAZsd+MgZ8DUcPeckdytoxYjur1XIIIx5itY+Ix3j505dLFx6v8v+lZ+loO34VXzdkWcvdnLanBfM1tsz0T5/hXC/nVgMdma77M9E+dRflOrzCyvRArzvn8KsnlrtmSef6vtnKAKHupUOGVW9GBCODNjeewHxq7TzjXCUpdEVXxcpJIfdq8uLK3YxtKXkHGOFHmYHuYRg6fbim1uciEbza3un1ugz8A2a5bK2THCgSNFVR2AYz4k9p8TTkLUUv9SnJ+GO3ud+UiurFnJ7lbaXuRbyguPSjYNHIvmjgH20+VWvKfk0so6SP9FcR9aKZdzKw3jJHFc8Qak3IHlEb61DyDTPGzRTL6siHBPkwww86e02pVye2GvQXtpdf6DhyqtelsrqP14J1/mjYfjVd3Z6fZKH17T5x5q1LlMow71I94qrOTyZ2XEnqpNF/IXT8KX4n/8ANS7NF2j8zRYHI+66WxtZPWhiP+QCimnmwuB9VWfhCo/lJH4VmtETIryMfVNeOe2+uvcmlR8qk3NYv/BM5/aXN0/vmYfhUL5I3SpaSzMQoeW7kySAOtI2N58qlfN7tq2g2XbdLcQoejLsGkQEF2ZzkZznrVnaPe61+45qNq4L2F3Obto2thKY/wBbLphiHbrlOnPsBY+ym3kps0W8EUQ+wqgnvbHWPtOaYtpbQ+tL5JUz9Ctc9ESCBPMRgyAH7KjcD+dSq0elOIamMrVWn06lumqag5P1HUCuMq10jbdWJDUWk4nVsxn2larIrI4yrAhh3gjBqMbPunbZNzZynMtjIigni0OtWif3Er/DUynFQflbC0Lm4QZWSP6POo7UY5jk81fHsNV6S34djg+kv7LLYc8VL1RX0g6xHj+Ndbm1izhi+7sB3VpeDDt5/Os3TdbI7lPwrR39Cg1Wzg+yXHlmtZLJOySQeYz+FL4ZAw1kdZQfburW3JZHI3sTXOeR3lQzvs4k9WXV4EMM+6pJye27BbEdJsq3lI+2rOz+YEuoA+WK4P8ArEHcD+VJJITq1pKVLHGCAQP9NwqyF7ISpRbey+dnZxAV1ltvB4uqPbHkVVe0buKe4uJtRIlnmdcdqlzpPuApInTRg5VJFJxuOknO7d2VvbyAxsoVlZd5BGO3sNSsscoka61FhmL75rMZjJA0tv8AGu4IZQ7fZz7eykqPqcHAG8bhVHUuN7+IKRgY3Uq2b6HtNcdqcR5GuuzmwhJ4ZNce8Tq8wouJQisx4AE+6pzyLs36Nppt81y5mkPi2NKDuAXAxUK2TY/TJ0TBMCnXI2DpbT6MeeByeOO6rXtwBSOqnsq167v/AEXVrL5hbAtKlFcImFdtdSrSSKpZbOF2N1RHk7c/Q9ssh3Q30eR3C4i/+S59uO6pTcvUT5VbKNxGOjbRNG4kif1XXhnwPCoV6pU6hSfR7MnKlzraLUqruTK4hmjP7O8ul9hlY/jT1sfnHtzGBearadQBIjo+nUOJRwCGU+dRnYO1IpLq+ET6le4MsZAbDKyIWIJHrahWlxKSlp20KaRNWYY482d8F2bApOCpmX+WeQD5UVX9rt/6Nrhz6Es498zn8aKei8xTF5R3JXyNgU2SRuoOkyKysAessjBgQe3OacE2NbKciCEHv6NfyqWbS5B2U8jyPEwdzljHJJGGbtYhGAz44pufmtsD2T//ALEv/wAqyLOEzlOUo2YyPQ1sVFJx6CFWUDAwAOwYAHlXeK7A7R7xXZearZ3akx855T+NdU5r9mDjb5/eklP/AJVCPBWnnn/wSfEE9uU4PtqNPSkQebAfjSKflbbDjcRf1F/On2Dm62YnCzhP7y6v7iac7bkxZx+hbQL5Rr+VNrh22HIq+cXpEgUnLG1/9TD/ADrSS45U2jAj6RDvBHpjtq0/quD/AAYv6a/lR9Vw/wCDF/TX8qg+FQe/MyS17X4TzZtAdfzArtFEjqpJ34xx7qVcrrbo7mVfVkkHuY4+dNcNszDIxU8bBncWfQk7CfeKPq8esfhSU2T93xFY+iv6pqP7nf2FZ2fn7RrX6u+98KTdC/c3xow/3vjXcPuGV2FP1f8Ae+FZ+gffP+/bSXMn3vjR+k+98aMPuGV2FgsN2NRx3dlbx2aqc78jvNINEnc3xrBgfub41zD7ncrsKdp/Z9tcwMwON58hk4yM7u3dmk7xFeIIpfsw9U+f4V17I4t2SuLljaqAMuMADHROPwpdFyuixkLOQe0W8xB8QdNROrz5JSarK3P/AEkHuGPwqmnQ02N9f5LLdVOCRXw5bwL6RkX96GRfmtdF5fWZ3G4QfvZX51aeKTSbPib0ooz5op+Ypn6dD0kxf52XqkV4eVVq3C4h/qL+dc/r23P7eL+ov51O5uTNm/pW0B/9tfypK3InZ542dv8A01/Kl58HhLrJk469r8JEPraA/toj/Gv51uu0IeySP2Mv51Kf/sTZ3/orf+mtbryK2eOFnb/0l/KofRI/nZL6h/1KMuOR9xePJcQRlo5JJSrDgwEjLqHgccaxXpCGJUUKoCqBgADAAHYAKK2I1KKSM9ybeTpRRRVhEKKKKACiiigAoorBoAornRttF7Lu9Jlb+ZBn4g1F7XejjyNWDzyW2Jkf1ox/kY/nVfbP3lh3is6xYbHq3lIwiMVyrknuyc/OuuhtQUO2cZPh4VvDZlDkEHz3VhYXDlgF39maryWYNCGCltZwCR578V0lRxpwxOTg8N1YkRyunQBvzuNYbpfVG8Y/3vrgGWDawodsEZzuNYSNyxGs4Hb354VhOlGOqDgYFZUy7urw+PnQBzTUykh21DsrWbK4y5J3EjJ3fGukMbqxbQN/jWosXJycDPjmu5RzDO+0RlAfEfGueyz6Q8qUXKfoyO4fKkOz2w/nn864t4s69pDtVzc3suqwh8Na/wArsKpmrV5qZ82jr6kzAeTKjfMtVulfjK9SvCTWisVmtERCiiigAooooAKKKKACiiigAooooAKKKKACiiigCvueC11Qwv3M6fzrkf2VSc10YxlePv3cT8q9Kcqti/TLcxBgpyGBIyAV76pW85M9E98rFWMMJjBXJHSSJrbGe0Lp99JX4hLml02GqnzR5V1GVNoN2gGug2j3r8ac7XkXdPDHKsTlZI0dSAGyHUMDuPjSefkvcrxilH/tP+AqlwXYuUn3Ew2iO4/Cs/WK9x+FaNseUcVI81YfhWBsmTu+DH8K5yxO80jf6xHcfhWp2iPVPvromwZzwRz5RufkKVQ8kbpuEMv9Jh86OVBzMQHaJ9X41odoN3D41IIeQF437GT26V+Zpwg5sbo8VUfvSAf2g1JV+xHn9yFSXTN2+6ktpcZOR9lvlVnR81coBLyRLgEn024DPhUZ5J7Ailks9ZKLdLKpYAfrF1SR8dwymoeYFS5cbNYz0I82d89OpwDbs9lWtzZ7ImgikeUaRKVKqfSwoPWbuznh4Up2VyDtoZFfrSFd4DkFc9hwB2VLKtoocXllV13MsIKKKKbFwooooAKKKKACiiigAooooAKKKKACiiigAoorFAGsjhQSeABJ8hvNVDsj9NbPKeN080p8pCQnuQLU/wCcG9MOzrp1OG6JlX96TqD+6onbWwjhjQcFVR7lArG4xbywjHu/6NHh0MzbZJ+bSbVsy1370jEZ8DGSmPhUmqC809xiK6tzxgupd33Jj0qf3MPZU7rXg+aKYhNYk0YxRis0VIiYrNFFABRRRQA18p7rorS4k4aYZD7lNVO8Jh2fE6+laiCYY4/oSrt/l1VPOde507OlQelM0UKjv6VwDj+HUfZTEtuGjZMbmUrjwIxisfil3w5Vvs8mjoq+aE/0LItpg6K68GAYeRGRXWotzZXZk2bb5OWjUxN5wsY9/jhRUprXTyZz2CiiiugFFFFABRRRQAUUUUAFFFYzQBmsVmoZyg5aFZWt7GMTTJukdjiGA9zsN7t9xe7eRUZzjBc0nhEoxcnhEwkkCgliABxJOAPMnhUT2hziWaMUhL3Mg3abdDIAe5n3IvtNRW42TJctqv52uO0RD9HAp8Iget5sTTpBCqKFRQqjgFAA9wrG1HGq47VrI9XoJPeTwbzcsNoSfqbSKFe+4lLN/JGP/Kkb3O05PTvlj/7Fugx7ZNRpbWM1mWcY1Mum37DkdDUvcabrY8kwC3N5czLqVijMiqSpDDIRR2gU7MM1jWKwZBSV2otueZvIxCqMPKhsWwuIZ5J7O4ETSqgdXjEiMUzpOMgg7zwp72Ny0nSaOC/iQdK2iOeEno2c8EkRt6E4OOIpL0tM22WNxcW1nF1pTNFK+N/RRRNrLt6ucADzrV4brdQ7I1dV/SE9Xpq1Fz6Mt+igUV6YxwooooAwajHKPlpFayCBEkuLgjPRRAdVTwaRiQqDz31JzVS7PfTf7Rjk3Sm46TfxaFlAiK94AGKV1l7oqc4rOC6itWTUWzptm5u9oS2/TwxwQwyGXSJTI7sFKqCAuBjUe2nRFxWOkFbBq8jqtXZqJKU/Q3KaI1RxEbdlC9s9a20tv0TSSSBJYnJBkOojUrDdmnGPlZtJPTtbaUf9OZkP8rrj41tmima+L6iCxs/2KZaKqW4pj5xkX/mbS6h+8EEy+JzGSceypBsblPaXf/L3Ech9UNhh4FDvHuqLU37R2LBPvliUt2MBpceIcbxT1XHP+SP8C8+HflZaFFVfaT31p/y8/wBIjH7G6JLYHYk43j+LNSrk5yziuX6GRWt7jBPQy7iwHExOOrIPLf4VsUauq9eBiNlE6/MiT0VjNZpkpCiiigAqAbc2VIJ794/pG601xaZZivTydMH0LqwTgJ1eA3YAqf0UAVpsI3/SyFumylpNCgbOlpYOj0y/vOXbB7dNNnJVk+iRGPf1cyE+l0p3y9J97VqzmreqIbf5v7a5kaZGltpmOWkt30az3upBVj44zSWu0j1MOVPAzpr1TLLWRk6WsGatpebm7G6Pab4+/EhPvFcBzbXp9PabfwxgfjWOuC2d0aP1KvsddZNauxHHA8zj510j5qdX67aN4/grKg+INOFtzUbOXe8ckx/60rv8MgVbHgj9Zf4IPia9IkYvNv20X6y4iHhqBPuFJE5SiQ4tba6uT3pEVT2s3ZVpbM5LWdv+ptoU8Qgz7zvp4C01Dg9MfM2yifErX02KntOT21bo9YRWMR4knpZsfdHog+NT3kvyWgsUIiBZ33ySudUkh72bu8Bup8orQqorqWILAnZbOzzPIUUUVcVhRRRQAGovyw5IJeaZY3MN1GD0cyjP8Ei/bTwPjipRRXGk1hnU2t0U3f3V7Z7r20d1H7e1/SIfEqd61iy5U2su5J0B9V+ow8CGq5cU27Q2DbT/AK6CJ/3kUn34rNt4TRPdbDtfELY7PcgcbkjKkMO9SD8q26U063nNbs9t8aSW7d8EjR/5d6/CkL82sq/qNpXI8JVjl+OBSM+Cy/DL+RqPE4/iichPWwmpBeckNrReheWsn/ciZfeVBqG7Y5R39oxWYWrEeor4/wDGl3wa5dixcQpZYPS0h2zZrNEdR0MnXSQbmidRkOp7MfGozyd2xf3x0wpZr4v0w9wGam9hzfzzY+sLoSR5BMMCdEj4+zIx6zL4DGaso4VfGalnGCFuupcWkskt5JbSa5sredxh5IkZuzeRvOPHj7aeK0ijCgBQAAAABuAAG4Ct69KYwUUUUAf/2Q==">
            <a:hlinkClick r:id="rId2" invalidUrl="http://www.google.com/url?sa=i&amp;rct=j&amp;q=chocolate cartoon&amp;source=images&amp;cd=&amp;cad=rja&amp;uact=8&amp;docid=XBvTQDxiiQw7NM&amp;tbnid=5CHlkUtd8fu6FM:&amp;ved=0CAUQjRw&amp;url=http://www.acclaimimages.com/_gallery/_image_pages/0093-1001-2611-5923.html&amp;ei=pB0PVI7INIzoggTji4LoBQ&amp;bvm=bv.74649129,d.eXY&amp;psig=AFQjCNFyt1xm5ycU7hg_IleK2HleOTnAVw&amp;ust=1410363167775839"/>
          </p:cNvPr>
          <p:cNvSpPr>
            <a:spLocks noChangeAspect="1" noChangeArrowheads="1"/>
          </p:cNvSpPr>
          <p:nvPr/>
        </p:nvSpPr>
        <p:spPr bwMode="auto">
          <a:xfrm>
            <a:off x="134938" y="-1295400"/>
            <a:ext cx="2762250" cy="2705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4" name="AutoShape 4" descr="data:image/jpeg;base64,/9j/4AAQSkZJRgABAQAAAQABAAD/2wCEAAkGBxQSEhUUEhQVFhUWFxQZGBcWFhcVGBYXFRUXFhUUFBcZHSogGBwmHRUVITEhJSotLi4uGB8zODMsNygtLisBCgoKDg0OGxAQGzckICQvLC4sLywsLCw0LCwsNCwsLCw0NCwsLCwsLCwsLywsLCwsLCwsLCwsLCwsLCwsLCwsLP/AABEIAN4A4wMBIgACEQEDEQH/xAAcAAABBAMBAAAAAAAAAAAAAAAABAUGBwECAwj/xABKEAACAQMBAwgGBggEBQMFAAABAgMABBESBSExBgcTIkFRYXEyUoGRobEUFUJiwdEjM0NygpKTslOi4fAkNGNzwlSD0ggWJZSz/8QAGgEAAgMBAQAAAAAAAAAAAAAAAAQCAwUBBv/EADIRAAICAQIEBAQGAgMBAAAAAAABAgMRBCEFEjFRIjJBYRMUFfBCUnGBkbGhwVNi0TP/2gAMAwEAAhEDEQA/ALxpFDtWJm0K+TnA6rBSe4MRpPsNKpk1KV4ZBGfMYqPWWyJVIVggUMDrAAOBIsmA2dR3qABgYHacCgB3u9qRxsEfpNTcNMUrgkKWwGVSCcKxxnO6linIz/p8DSS9t2Z4GHBJGZvIwypu797rTS2y5iZNPUci5HS6/T6UnoQQN40ZHHhp3caAJFRUej2SzMmYwkfShjFqDAAQSIxwNxyzLu7cZO/Nax7KkDxdXIQjeXyEVZnbcMhgdBUZBOeBGBvAH2a7Rc6mGRpyOJGttK5A37zurdnAIG/JzjccbuOTwHGo7NsWb9MSUkMgiyQGjLFJS2knWcYXABHsrddnyKGKxKVPSlYWYFRqWJQp+zgsrtgbt/jQBIaKrnbXLE7OPQRwqCBqYuR6T79yxkgDwB3VHbrnQuW9Eov7qZ+LGqZXxTwWqqTWS6KCaoG55e3j8Z5P4Sqf2CmyflFO/pSSHzkc/jUHqOyJfA9z0Y90i8XUebAUjl2/bL6U8Q/jX8685vfueJHz+dczdP3/AAFR+Yl2JfBXc9CScsLIcbhPZk/IU4bO2vDOMwyK/kd/tB3ivNQuWyOsffTxZ7T0OrgncynccHcQSMio/MST3RJaeLWzPRdFI9l7SjuI1kiYMrd3Ye0HuI7qV5pxPIp0M0UUV0AooooAKKKKACiiigAooooAKKKKACmmLbQ6SVXGmNAdL7zr6NtEox3hiBjtp1NMzcmodKAAqy8ZFCiRzjjI2Otvw3mooAVNtiIDJLfayOjk1DTjUWXTkAahvIxvrVtsIuvpMgKzDIVm6qqjF20g6QNY41htlE7+ml19YFsrkq2nKgacKOqMYAPHvrlf7ASXVl3AbpMjqn9YqKSNSnBGgYPEZPfQB2m2zGhcOfRLDqq7HCpG7FsL2CQHdux7cKbO9SXOgnqnByrKQSAw3MBuwQc+NJZNioS7FmzIJAfR/aRxRsRu7olPmTSu2tQhcgk6ypOfuoEGPYooARR7djCI0mVLKGwFdwAW0gkqNwzu312ba0QTXlsZYfq5Mgp6WV05GPEVzGxk06dTYCInZwR9YPDjmuG19lp0TlmbAMshHVIOobwQwI3Y3HiKAKZ5YObm7kIZRrlYJqyNQBCLwBxu78e2mWLZbFA53A4O8HgxAU54byR20olvgJMkZZSGHVBGrceJ3rkjfx9nGuF3Np0pgEKF7BndwG/s3VntxHdzR7IBgusEnAACtxJwBggGhbRDn9ICAMlgDgDIXfuzxIHDtpSWBIcY0qu7AxpIOcjuOa1jkyobSvWOnAGAQWBwR/CD7KjmJLDNBYL2tj08A7s6EV2I3HdpYH/YzwmREOCCdynIO4hlDA8AeBHGl6y9ZgcYAY8P8RAjezSAMeFcpEOhgeOB/KgCr8FFcco+h1RkI+lT1PexrKXIB3IB7TSl4AVXGMjBPl21iWTS43DSwHZ8ajlMlhoddm7Xe3bVA5jJ46TuPmOBq2eQO3mu4GMkgaVWIYABSF+ycDjnfvqjrhhGNK8Sc+Q7qX7Pm6MrJE7o+B1kYg+I8vCpV2Ot59CNkFYsep6Moqvub7lJcXMxjlkDKqFt6jWd4A3jHf3VYFaFc1NZQjODg8MzRRRUyIUUUUAFFFFABRRRQAUUUUAFRhdqShFbpM9JEHOVXEBM0aHGBvAEjelnfH51J64raoNWEUa/TwoGv971vbQAxTXso1IZHwski61WIyECJJF6pGkgFmBIH2Rw3mt7faEjNbsXP6QR64wqYQtFrw+Tr1E5xjcApzTwbGLSE6NNAOQuldII3ghcYFbm3TUH0rrAwGwNQHcDxxQAi2ldv0WuPKkOgOtDkrrAOAfPjSa7vJBK2HwElgTo8Lhll06nJI1Z6zYwQP0Zp5dARggEdx38N4rRrdCwcqpcAgMQNQB4gHiKAGfZd5K7Jl9XSRSPgquInWRVCjSASOsQcknKUj23tFhs2RnJLskilgp051FMnHoipJHbopZlVQWOWIABY97EcajHOQwSwcDA1PGMDd9sE/I1Cx4iyUFmSKceA6l1x4UtFhghAAJGWaTG/I4DJxnsxvxcW5M0ZKbiygqRjcCN5x2HPtwePEtcbAPk9+fjThZ9PcsVtIekC7mZiFUHu3kZpFywOKJiGFhHMujux/MBurtYxsgI068YI0qGxxJyJF48N+O/fWm0thbRGOkgYJ9roXQsR24ySR7qSTRWJUpDFfLdD7OoMdX3gNwHsoi09waY5G3JD+iBhwxxnUw1dGVbG4ejkee48QSWsowSgBzhRggAYPULY65zg788MduAgtOTV9IQ0trJKuB1TMkOfPB1fKue09mzQDUtncW+OIMn0iI+Zxke81Lw9E0cw+rQuvLd9W4gdUA5XSeG/Kjcpz2DhSc2jnGWHV4bqT222NYyFHiM/wCldfrE+qPfVUlLPQsTjg6SWRY5Zt/lW0Nnp+0SO6uH1ie4fGsfWLdy/H86jiR3MRwiuXtyJYXaN14MN539hzxHhUn2Rzn3YZRKscq5GoquH053kAEAnw3VBZb0sMED4/nXTZnpHy/GpxlKCIyjGbPQ+x+UNvdD9DIrHtU9Vx5qd9Oma87DccjiOB7R5Grq5CSu9lE0jFmOrexycazjf5U1TfzvDQtbTybkgooopkoCiiigAooooAKKKKACiiigAoorGaAM0UVjNAGag/OzLi1Qd8nyRjU4quueOTEUI8ZD7lA/Gqrn4GWVedFOiFmDaeIBNSnktyhW2tbeO2jM08rspjBCt0nEls9nCo/EMRMe84p75q7APtPXgfooJH/jYhFPuZqUjWrXysalN1rKHflFtjaS28jvZNGApzIJFcR53amUb92a4bLv7PZ8KEyKWcBiw67yE7yd2/GatkR8dQBXB1A8CuN4PhjNQLmm5Nwvb/SxCmuWSYqSM6IxKyoqA7lGF7PCpz0EJbJ4Xr7kIayS3az2G6HnGhH7K4C+t0W750+7N5Z2lz1VkTUfst1W9zVPFsDje1Mm2+RttcgiaCN/HTpYeIZcEVx6CGPCwWslnxIgnKjkdDPmS30xTccjcr+Dgd/fUBR1UsksbLIhwy57R2jwqxdq8mLrZ6tLaSNPboCzwTHMiqN5MT9uO493bUX5XFJFtr2P7elW+8jjIz4jBHtpflsqkoWbp9GMZhZHmh1XVDL00f8Ah+80fSF/w1rrcARgqN5PwFIqmtyDeB5ES49Ee4Uj2XxbyFLs9X2fhSLZX2vZ+NVroyb6ocKu3kQuLG3/AHM+8k1SVXpyUTFnbj/pJ8Vz+NMaTqynVdEO1FFYzT4kZorGazQAUUUUAFFFFAGM1E9pcvraNzHCst1IpIYW6a1UjcVaTcgPtrnzh3rYt7ZWKC5dhIynDdHGhdkU9mrABPHBNNVvbpGoRFCqowFUYAArL1/EVpmopZbHNNpfirLewol5Z3rn9FZRxj1p5wT/AE4lP91cH2/tQAkfQ2PYuiVfZq1Vymnxv4Adp4e0027H219ImkWMAwxgAyetIT6Kd4A4nyrM+p6uSc1hJew69FTHZ9WdbXnIvhr6S0hdot8sKM8cqp2SJq1CRcb91Tnkryqgv49URZWAUtG40uoYdVsdqnfhhuODVd8pf0UttcjiJRE/jHLuwf4gppNyOuOgv7cKcKLq8tW8UdDNEvsZRjzNamj1srsZXX7+/wBRK/TqGcehddVfzzv+pH3JD/mQVZ9VZzz+lD/25P71p2/yFFPmK30kxAAE7+zzNS/mVj/465DDB6CPj++aiFteBVAwe351Keae+/8AyxHAS2zjzKMpHw1e6l9PnnL7scpPOc/lQuz7XCqGmn1JGDwA09eQ47ACPaRSnmmA+qbTHqN7xI4NQj/6g7Fz9FnAzGvSxsfVZyjLnz0ke6pXzK3OvZMI7UedT/Wdx8HFPCZNLy4EcbyN6KKzHyUEn5VQvJ3l9NLtCa8uJH6KO3uJEh1EIuNCxIFBwWJYb+JJq99pWgmhkiPCRHQ+TqV/GvKm09g3FtM1vJFJ0gOkBUY9JjgyYHWB3HdQdL35rtsybR2axuDrlR5IXbA6/UVgSP3ZAPZVNK8sqJbYAjtpJBn12V2AHsGffV5c1/J57CwVJRiR2aWQeqWAAXzCqoPiDVGw3hDzYAwZ52HtkY1RqF4cl1D8WBTLZuxyWGa1+rj6w91a/WDdw+NH1g3cPjSPiG/CL3GFPl+FJNlfa9n41ye+YgjA3+ddtl8G8xXMNReTuU3sLjV97AXFtAO6KP8AsFUFKdx8j8q9B7OXEUY7kQe5RTGk9SjVehrtTaEdvE8sraUQZJ4+QA7STuA7arHaPOHeSdM0aR2kEJCl5F6aVmOMIqAhQ+8DTk4Jp/50psiyi7JLpWYd6wRvKAf4lQ+yq72Mel+gIfRdri6cesQzac+1h7q7q75V9Pvq/wDRCipT3ZJdmXu1ZV1TXfQg71RYY2kAPDWTuBxjcBS+K+2lH6N3HKO6aAAn+KNh8q02v0vQuYCOlAyuRkEjfp9vD2007D5TRXKgqwV/tRsQGB7cd48RWEtdrJp2Re3bHQ0lpaE+VrckkfLS9j/XWSSL2tbzdbHhFIoz7GqVbA2/DeIXhbJU4dGBWSNvVkQ71NRCNsikjS9Be2kse55JRBJj9pG6scMO3SVBB4jf305ouKzssVdi6i2o0UYRcovoWfRWKK3TNK551J3Fxs8RLrdZJpCo4lFTS+PY/wAKQ3EqzvJBqkjePQ2VbSSHBwyngRnUCD2jypfyqcPteNf8G0J9s8xHyipqvdjzXW0XW2kWKSC2RusupJOkkI0SY3gdUkEcCKxdZT8xqOWPVLZ+/U0tPNV1ZfRsY9qclkknhhkuLhhJ0jMWcHcgGFC4xnLA57gal+xuTsVlEUiZmBYt1iCQSAMZAGeFMu0+T+0ZFCvZrrU5SWK4A0t6ykjI8RSrZ/JfbbpiS4to924lTI3t0gAVz5TUWVckvv32JO+mMuZCHlnJrNtbrveWeNsdoSM6mby3CkPJoCXaMITeH2hPMP3IICjN5F91OOz+bTaIkd5LqAO40mfDyyBDxEQOAtTvkdyIt9nAmMtJKRpMshy2njpUcFXO/AprSaJ0JJvoL36hTzgk9Vdzzrvh/wC3J/clWlVac8sfVhPhKP7TTl/kKKfMVPFblhkYx4ml/J26+iX9pOzDSsulsHgsoMZz4dakkYzE3gQaT/RBKChIGRupWEsSyMzjlYPTU0CTK0cqq6MMMrAEEeINQrkKq2d3tCxA0qkiTxL2dFMoB0+AYYrtzbcpfpNuokP6eECOYHiWUYWTyYDOe/NcuX+baaDakSlhDmK5CjrNbSHe3jpbB9taHUR9ibRXGaUimW0uFYK6MGRwGVhvDKd4Ipf9NGNw30AJuVe0RbWdxMd3RxOfbjCj3kV5xsbE9GuWAJAJ8zvNWVzxcoNax2CHLuVkmx9hFbKI3iWGcdw8arxrdA4U5wR8aV1EvQZoj6mPoY9daBaD/EX/AH7aGtQoYsdwO7HbSeL0h5j50t+5f09DvcWegZzn2V32Xwbz/Cttpnqjz/A1jZfonz/CoN5iSSxIUz+i37p+Rr0XCMKB3AfKvOzjIPka9FpwFM6T1KNV6ED52I9KWlwfQhuMSHsVJo3jLnwBK1W2zLkQLYzNuSBpraY+rqbqsfA7jmvQNzbrIjJIoZGBDKwBDA7iCDxFV/tLmohOv6JNJbLIMPHgTRMPFH/PdU9Rp/i/f6/+lVVvIKbPS3HBB7R8wahvKfkpZRGHRGMtKi6dTHWrE6878nAy2fu0+bP5qZ4Yyse05lP2cRjox/AzH4EUltObvaEUhkM1vcOdwklMupVPEKN4HspCrh9lMWosceqrm/Ejn9XWtkjTKh6ikjrM53jGlAxOCdw3d9c9pySi42fM4VI0nhLDOT0k2Y8eQyd/bmu3KbkXcR2dxc3VyHaFOkSKFSkQMbBizk9ZzgHccCuvLdv+CMo3lFilHnGyv+FULTz09kJ2PLbJythbGUYdC2M0VpHJqAI4EA+8ZorfMrBW0r9Jte8b1Ftovcpcj3uadeRK6tobSfu+iRD+FHkP/wDUUybE620Not33YH8kKin/AJuFy1/J695IB5Rokf8A41nUb6uxjlm1EUTStHcAEkgAbyTuAHeTW2aqi/uX2xcSAsy2EDlFRSQLp1OHdyOKA7gOBp262NUeaQtCDm8Il19zh7NiYq10jMOIjV5SPPo1Nd9n8udnzkLHdRajwViY2/lcA022OxYolCxxogHYqhflWt9siOQESRo4PYyhvnWc+JNfg2/Ua+UX5iaq2RkbxUB534swRH7zj3p/pTXBfPshw6l2sWIEsRJb6PncJoc7wmfSThvyKf8AnRUPZKwIIEiEEbwQykAg9o3im1dG6lyiUqt12JMpS2PUkHgKT5pRZShSdXDGPjSv6XH/ALWlstDWMnCLackEqT2zaJQMNkZVxu6jj7QzUzj52G6MrJYhmYEECUdG2dxzkZAPdvqHDaUerSBnvIG4eddvpcf+xVsbpwWMFcqoyecinkpy0uLDUixpJbszMIC7Zi1HOIpDnd4HOfCn/aHOtKyEW1qI3P25XDhfEIB1j5mox9Kj7x7q1e+iHFlHnurvzE+xz4EO4ihuCGd2LPJJvd2OWZ+/y8KT3t4dSk+jgA+BHbT3s2OS6YJaQPOT9oKVjXxeUjSBSae2MN1NHOyFoTowo6oJAZsd+MgZ8DUcPeckdytoxYjur1XIIIx5itY+Ix3j505dLFx6v8v+lZ+loO34VXzdkWcvdnLanBfM1tsz0T5/hXC/nVgMdma77M9E+dRflOrzCyvRArzvn8KsnlrtmSef6vtnKAKHupUOGVW9GBCODNjeewHxq7TzjXCUpdEVXxcpJIfdq8uLK3YxtKXkHGOFHmYHuYRg6fbim1uciEbza3un1ugz8A2a5bK2THCgSNFVR2AYz4k9p8TTkLUUv9SnJ+GO3ud+UiurFnJ7lbaXuRbyguPSjYNHIvmjgH20+VWvKfk0so6SP9FcR9aKZdzKw3jJHFc8Qak3IHlEb61DyDTPGzRTL6siHBPkwww86e02pVye2GvQXtpdf6DhyqtelsrqP14J1/mjYfjVd3Z6fZKH17T5x5q1LlMow71I94qrOTyZ2XEnqpNF/IXT8KX4n/8ANS7NF2j8zRYHI+66WxtZPWhiP+QCimnmwuB9VWfhCo/lJH4VmtETIryMfVNeOe2+uvcmlR8qk3NYv/BM5/aXN0/vmYfhUL5I3SpaSzMQoeW7kySAOtI2N58qlfN7tq2g2XbdLcQoejLsGkQEF2ZzkZznrVnaPe61+45qNq4L2F3Obto2thKY/wBbLphiHbrlOnPsBY+ym3kps0W8EUQ+wqgnvbHWPtOaYtpbQ+tL5JUz9Ctc9ESCBPMRgyAH7KjcD+dSq0elOIamMrVWn06lumqag5P1HUCuMq10jbdWJDUWk4nVsxn2larIrI4yrAhh3gjBqMbPunbZNzZynMtjIigni0OtWif3Er/DUynFQflbC0Lm4QZWSP6POo7UY5jk81fHsNV6S34djg+kv7LLYc8VL1RX0g6xHj+Ndbm1izhi+7sB3VpeDDt5/Os3TdbI7lPwrR39Cg1Wzg+yXHlmtZLJOySQeYz+FL4ZAw1kdZQfburW3JZHI3sTXOeR3lQzvs4k9WXV4EMM+6pJye27BbEdJsq3lI+2rOz+YEuoA+WK4P8ArEHcD+VJJITq1pKVLHGCAQP9NwqyF7ISpRbey+dnZxAV1ltvB4uqPbHkVVe0buKe4uJtRIlnmdcdqlzpPuApInTRg5VJFJxuOknO7d2VvbyAxsoVlZd5BGO3sNSsscoka61FhmL75rMZjJA0tv8AGu4IZQ7fZz7eykqPqcHAG8bhVHUuN7+IKRgY3Uq2b6HtNcdqcR5GuuzmwhJ4ZNce8Tq8wouJQisx4AE+6pzyLs36Nppt81y5mkPi2NKDuAXAxUK2TY/TJ0TBMCnXI2DpbT6MeeByeOO6rXtwBSOqnsq167v/AEXVrL5hbAtKlFcImFdtdSrSSKpZbOF2N1RHk7c/Q9ssh3Q30eR3C4i/+S59uO6pTcvUT5VbKNxGOjbRNG4kif1XXhnwPCoV6pU6hSfR7MnKlzraLUqruTK4hmjP7O8ul9hlY/jT1sfnHtzGBearadQBIjo+nUOJRwCGU+dRnYO1IpLq+ET6le4MsZAbDKyIWIJHrahWlxKSlp20KaRNWYY482d8F2bApOCpmX+WeQD5UVX9rt/6Nrhz6Es498zn8aKei8xTF5R3JXyNgU2SRuoOkyKysAessjBgQe3OacE2NbKciCEHv6NfyqWbS5B2U8jyPEwdzljHJJGGbtYhGAz44pufmtsD2T//ALEv/wAqyLOEzlOUo2YyPQ1sVFJx6CFWUDAwAOwYAHlXeK7A7R7xXZearZ3akx855T+NdU5r9mDjb5/eklP/AJVCPBWnnn/wSfEE9uU4PtqNPSkQebAfjSKflbbDjcRf1F/On2Dm62YnCzhP7y6v7iac7bkxZx+hbQL5Rr+VNrh22HIq+cXpEgUnLG1/9TD/ADrSS45U2jAj6RDvBHpjtq0/quD/AAYv6a/lR9Vw/wCDF/TX8qg+FQe/MyS17X4TzZtAdfzArtFEjqpJ34xx7qVcrrbo7mVfVkkHuY4+dNcNszDIxU8bBncWfQk7CfeKPq8esfhSU2T93xFY+iv6pqP7nf2FZ2fn7RrX6u+98KTdC/c3xow/3vjXcPuGV2FP1f8Ae+FZ+gffP+/bSXMn3vjR+k+98aMPuGV2FgsN2NRx3dlbx2aqc78jvNINEnc3xrBgfub41zD7ncrsKdp/Z9tcwMwON58hk4yM7u3dmk7xFeIIpfsw9U+f4V17I4t2SuLljaqAMuMADHROPwpdFyuixkLOQe0W8xB8QdNROrz5JSarK3P/AEkHuGPwqmnQ02N9f5LLdVOCRXw5bwL6RkX96GRfmtdF5fWZ3G4QfvZX51aeKTSbPib0ooz5op+Ypn6dD0kxf52XqkV4eVVq3C4h/qL+dc/r23P7eL+ov51O5uTNm/pW0B/9tfypK3InZ542dv8A01/Kl58HhLrJk469r8JEPraA/toj/Gv51uu0IeySP2Mv51Kf/sTZ3/orf+mtbryK2eOFnb/0l/KofRI/nZL6h/1KMuOR9xePJcQRlo5JJSrDgwEjLqHgccaxXpCGJUUKoCqBgADAAHYAKK2I1KKSM9ybeTpRRRVhEKKKKACiiigAoorBoAornRttF7Lu9Jlb+ZBn4g1F7XejjyNWDzyW2Jkf1ox/kY/nVfbP3lh3is6xYbHq3lIwiMVyrknuyc/OuuhtQUO2cZPh4VvDZlDkEHz3VhYXDlgF39maryWYNCGCltZwCR578V0lRxpwxOTg8N1YkRyunQBvzuNYbpfVG8Y/3vrgGWDawodsEZzuNYSNyxGs4Hb354VhOlGOqDgYFZUy7urw+PnQBzTUykh21DsrWbK4y5J3EjJ3fGukMbqxbQN/jWosXJycDPjmu5RzDO+0RlAfEfGueyz6Q8qUXKfoyO4fKkOz2w/nn864t4s69pDtVzc3suqwh8Na/wArsKpmrV5qZ82jr6kzAeTKjfMtVulfjK9SvCTWisVmtERCiiigAooooAKKKKACiiigAooooAKKKKACiiigCvueC11Qwv3M6fzrkf2VSc10YxlePv3cT8q9Kcqti/TLcxBgpyGBIyAV76pW85M9E98rFWMMJjBXJHSSJrbGe0Lp99JX4hLml02GqnzR5V1GVNoN2gGug2j3r8ac7XkXdPDHKsTlZI0dSAGyHUMDuPjSefkvcrxilH/tP+AqlwXYuUn3Ew2iO4/Cs/WK9x+FaNseUcVI81YfhWBsmTu+DH8K5yxO80jf6xHcfhWp2iPVPvromwZzwRz5RufkKVQ8kbpuEMv9Jh86OVBzMQHaJ9X41odoN3D41IIeQF437GT26V+Zpwg5sbo8VUfvSAf2g1JV+xHn9yFSXTN2+6ktpcZOR9lvlVnR81coBLyRLgEn024DPhUZ5J7Ailks9ZKLdLKpYAfrF1SR8dwymoeYFS5cbNYz0I82d89OpwDbs9lWtzZ7ImgikeUaRKVKqfSwoPWbuznh4Up2VyDtoZFfrSFd4DkFc9hwB2VLKtoocXllV13MsIKKKKbFwooooAKKKKACiiigAooooAKKKKACiiigAoorFAGsjhQSeABJ8hvNVDsj9NbPKeN080p8pCQnuQLU/wCcG9MOzrp1OG6JlX96TqD+6onbWwjhjQcFVR7lArG4xbywjHu/6NHh0MzbZJ+bSbVsy1370jEZ8DGSmPhUmqC809xiK6tzxgupd33Jj0qf3MPZU7rXg+aKYhNYk0YxRis0VIiYrNFFABRRRQA18p7rorS4k4aYZD7lNVO8Jh2fE6+laiCYY4/oSrt/l1VPOde507OlQelM0UKjv6VwDj+HUfZTEtuGjZMbmUrjwIxisfil3w5Vvs8mjoq+aE/0LItpg6K68GAYeRGRXWotzZXZk2bb5OWjUxN5wsY9/jhRUprXTyZz2CiiiugFFFFABRRRQAUUUUAFFFYzQBmsVmoZyg5aFZWt7GMTTJukdjiGA9zsN7t9xe7eRUZzjBc0nhEoxcnhEwkkCgliABxJOAPMnhUT2hziWaMUhL3Mg3abdDIAe5n3IvtNRW42TJctqv52uO0RD9HAp8Iget5sTTpBCqKFRQqjgFAA9wrG1HGq47VrI9XoJPeTwbzcsNoSfqbSKFe+4lLN/JGP/Kkb3O05PTvlj/7Fugx7ZNRpbWM1mWcY1Mum37DkdDUvcabrY8kwC3N5czLqVijMiqSpDDIRR2gU7MM1jWKwZBSV2otueZvIxCqMPKhsWwuIZ5J7O4ETSqgdXjEiMUzpOMgg7zwp72Ny0nSaOC/iQdK2iOeEno2c8EkRt6E4OOIpL0tM22WNxcW1nF1pTNFK+N/RRRNrLt6ucADzrV4brdQ7I1dV/SE9Xpq1Fz6Mt+igUV6YxwooooAwajHKPlpFayCBEkuLgjPRRAdVTwaRiQqDz31JzVS7PfTf7Rjk3Sm46TfxaFlAiK94AGKV1l7oqc4rOC6itWTUWzptm5u9oS2/TwxwQwyGXSJTI7sFKqCAuBjUe2nRFxWOkFbBq8jqtXZqJKU/Q3KaI1RxEbdlC9s9a20tv0TSSSBJYnJBkOojUrDdmnGPlZtJPTtbaUf9OZkP8rrj41tmima+L6iCxs/2KZaKqW4pj5xkX/mbS6h+8EEy+JzGSceypBsblPaXf/L3Ech9UNhh4FDvHuqLU37R2LBPvliUt2MBpceIcbxT1XHP+SP8C8+HflZaFFVfaT31p/y8/wBIjH7G6JLYHYk43j+LNSrk5yziuX6GRWt7jBPQy7iwHExOOrIPLf4VsUauq9eBiNlE6/MiT0VjNZpkpCiiigAqAbc2VIJ794/pG601xaZZivTydMH0LqwTgJ1eA3YAqf0UAVpsI3/SyFumylpNCgbOlpYOj0y/vOXbB7dNNnJVk+iRGPf1cyE+l0p3y9J97VqzmreqIbf5v7a5kaZGltpmOWkt30az3upBVj44zSWu0j1MOVPAzpr1TLLWRk6WsGatpebm7G6Pab4+/EhPvFcBzbXp9PabfwxgfjWOuC2d0aP1KvsddZNauxHHA8zj510j5qdX67aN4/grKg+INOFtzUbOXe8ckx/60rv8MgVbHgj9Zf4IPia9IkYvNv20X6y4iHhqBPuFJE5SiQ4tba6uT3pEVT2s3ZVpbM5LWdv+ptoU8Qgz7zvp4C01Dg9MfM2yifErX02KntOT21bo9YRWMR4knpZsfdHog+NT3kvyWgsUIiBZ33ySudUkh72bu8Bup8orQqorqWILAnZbOzzPIUUUVcVhRRRQAGovyw5IJeaZY3MN1GD0cyjP8Ei/bTwPjipRRXGk1hnU2t0U3f3V7Z7r20d1H7e1/SIfEqd61iy5U2su5J0B9V+ow8CGq5cU27Q2DbT/AK6CJ/3kUn34rNt4TRPdbDtfELY7PcgcbkjKkMO9SD8q26U063nNbs9t8aSW7d8EjR/5d6/CkL82sq/qNpXI8JVjl+OBSM+Cy/DL+RqPE4/iichPWwmpBeckNrReheWsn/ciZfeVBqG7Y5R39oxWYWrEeor4/wDGl3wa5dixcQpZYPS0h2zZrNEdR0MnXSQbmidRkOp7MfGozyd2xf3x0wpZr4v0w9wGam9hzfzzY+sLoSR5BMMCdEj4+zIx6zL4DGaso4VfGalnGCFuupcWkskt5JbSa5sredxh5IkZuzeRvOPHj7aeK0ijCgBQAAAABuAAG4Ct69KYwUUUUAf/2Q==">
            <a:hlinkClick r:id="rId2" invalidUrl="http://www.google.com/url?sa=i&amp;rct=j&amp;q=chocolate cartoon&amp;source=images&amp;cd=&amp;cad=rja&amp;uact=8&amp;docid=XBvTQDxiiQw7NM&amp;tbnid=5CHlkUtd8fu6FM:&amp;ved=0CAUQjRw&amp;url=http://www.acclaimimages.com/_gallery/_image_pages/0093-1001-2611-5923.html&amp;ei=pB0PVI7INIzoggTji4LoBQ&amp;bvm=bv.74649129,d.eXY&amp;psig=AFQjCNFyt1xm5ycU7hg_IleK2HleOTnAVw&amp;ust=1410363167775839"/>
          </p:cNvPr>
          <p:cNvSpPr>
            <a:spLocks noChangeAspect="1" noChangeArrowheads="1"/>
          </p:cNvSpPr>
          <p:nvPr/>
        </p:nvSpPr>
        <p:spPr bwMode="auto">
          <a:xfrm>
            <a:off x="134938" y="-1295400"/>
            <a:ext cx="2762250" cy="2705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366" name="Picture 6" descr="Clipart Cartoon Chocolate Bar Flex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1806" y="228600"/>
            <a:ext cx="2002194" cy="19621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firm – green grocer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6934200" cy="5257800"/>
          </a:xfrm>
        </p:spPr>
        <p:txBody>
          <a:bodyPr>
            <a:normAutofit fontScale="92500"/>
          </a:bodyPr>
          <a:lstStyle/>
          <a:p>
            <a:r>
              <a:rPr lang="en-US" dirty="0"/>
              <a:t>You have sales of $50,000 a year.</a:t>
            </a:r>
          </a:p>
          <a:p>
            <a:r>
              <a:rPr lang="en-US" dirty="0"/>
              <a:t>You must decide at the beginning of each year how much to put your prices up during the game.</a:t>
            </a:r>
          </a:p>
          <a:p>
            <a:r>
              <a:rPr lang="en-US" dirty="0"/>
              <a:t>For every 1% point above inflation to a maximum of 3% you increase revenue by $5,000</a:t>
            </a:r>
          </a:p>
          <a:p>
            <a:r>
              <a:rPr lang="en-US" dirty="0"/>
              <a:t>For every point you </a:t>
            </a:r>
          </a:p>
          <a:p>
            <a:r>
              <a:rPr lang="en-US" dirty="0"/>
              <a:t>For every year you put up prices at below the rate of  inflation you lose $5,000</a:t>
            </a:r>
          </a:p>
          <a:p>
            <a:endParaRPr lang="en-US" dirty="0"/>
          </a:p>
        </p:txBody>
      </p:sp>
      <p:sp>
        <p:nvSpPr>
          <p:cNvPr id="14338" name="AutoShape 2" descr="data:image/jpeg;base64,/9j/4AAQSkZJRgABAQAAAQABAAD/2wCEAAkGBxQSEhUUExQWFhUVGRkbGBgYGBgcHBkeGhwaFx0fFx4YHyggHBwlGxgaITIjJSkrLi4uGCAzODMtNygtLisBCgoKDg0OGxAQGywkICY1NDAtNywtMCwvLC0vNC0vLDAsLCwsLCwsNDUsLDcsLCwyLCwvLCwsLCwsLDQ3LSwsLf/AABEIAMMBAwMBIgACEQEDEQH/xAAcAAABBQEBAQAAAAAAAAAAAAAAAwQFBgcCAQj/xABOEAACAQIEAwYCBgYHAwoHAAABAhEAAwQSITEFQVEGEyIyYXFCgQdSkaGx0RQVI2JywUNTgpKT4fAzNPEWJGNzoqOys8LSFyVEVHSDw//EABsBAAIDAQEBAAAAAAAAAAAAAAACAQMEBQYH/8QAOBEAAgECAwMKBQMEAwEAAAAAAAECAxEEITESUfAFEyJBYXGBkaHBFDKx0eEVM/FCUmJyI1PSQ//aAAwDAQACEQMRAD8A3GiiigAooooAKKKKACvCa9rOe2vaI3mNiy37FZFxh/SEfCD9Qag/WOmwM04ivChBzkJOagrs87Rdsbty4Vwrm3aTTvAEJunnlzqQEHI7nfQRMP8ArvE//cXf75H4aUwrxhI6eo5e1eWrY+vUk3tNdzOfKtOTvcfnjOI/r7v+I3514OMYj+vvf4j/AJ1Ffo5/rbn/AHf80rz9Ene5cP8AaA/8AFJ8TV/7H5sjbl/cyROPvHe9e6/7W5+dejiF7+uvf4tz86jFwCfvH3dz+LV2uFUcj/eb86PiKn98vP8AJG297H36bd/rr3+Lc/8AdXhxd3+tu/4tz/3U3VYrqkeIq/3PzZG3LeKtirh3u3T/APsf86RcT5pb+Ik/jSeIvhBJDH+FWb7lBpu/E7Y3z+3d3J+zLUqdaWjb8wvJ7x2tsDbT20/Ck7+UCWzH2ztt6CaSGPH1Lv8AhOPxE1z+sl+pe/wbn/toTrdpPSORxy0une3Fj/rhSy8eSP8AeXHvduD7ia4/WVv4sy/xo6/ewivf1ha5OG9F8R+xZNW7c/8APz/BN32nZ7Qgf/UX/k18/hQ/GbjTlOKf+1cWfbvGUUtbeROo9xB+yhyY0E+5gfOl+InpeXjL+A232+ZF4niOIeB3WJAM/wBLbJ+03CFphex95othHGmyXAzQJnxlozbGImn2KxIPhYm5MghNFA1B92GhIJ2kxpSWJvi0sOBDGUVDGu+a2dIWNT9XXcGtMKs8ss+9+743jqTG+N4pdsIrh3zGMio7+M7bgz7gxG4napP6I+OYxeI2Uv4i5ctYpHGR7jPDKrXABnJIYKBJ/eg60ww3Du9M4iM7LIIjnuqaaMFiTzzE9AH3ZGy/68wcjY3ZI8pHc3I05N4tfdd66GCr9NQvm+Mi+lPOx9AUUUV2DUFFFFABRRRQAUUUUAFFFFABRRUN2w41+h4O9f0zIhyA7F28KA+hcgUAQ/bjtCEDYWy8XnHiYGDbU9D9dht036Tlw4FYEAKRG3jfl86Xw3ZFrhFy/i7/AHlwd5eKlfi1YjwzDN4VG8LP7occH7MLfxGJS690paa2pPekfAHZCVIkgMoJ9G0BM15fGY+NWTcajSjuT327LvMieCrTethm/DkBBW7dQ8gLrEab+FpHzikmdd/0q4ABP9HEddU58uusVZ07JYRf2hsF5hbdt7l1s28ZldiNehEKBrzpnxbszh/0a+gtWbYCO926LawhCyEtSNIES3/qbTnwxdKTSbfil93/ACT+lztnIrH60tEiMY55nWyInYGUmZ5D512mPGbL37M25ANsmPTImp9tB1q/8P4aluzZi0hZLaLbWANcgBZzB5TrrA6k08TCskhT+1uee7HlA2Cg6Doq7DUmdZSWPpK6UfVf+eHkixclrrl6Gat2kUP3eVjcDZcuS4SY3jwjlufuNK/ri5lLLh77qJkrYuwfYkDbmT0OlXvFcNQXsPlIUWxdzEsM03cqgyTJZiD4vQ+lSndTHJF2A5kc/YchzOvSknj6KSah5vtfZxcdclU+tsy1uL3APFh8VrEH9HcTJgBd/tMnXSusRxhrSs9yzfCrrLWLqj2UlQAPVj10rTMpnvbk6eRBrlnTlu529NupMHxTj2GBe1dvW++dSq25JVQwIgkAiY1PPoOs08YqjsqV99n+PX8ES5MpJZspWG49cuZSti7lfyt3N0giPhKgz1noOVO/1qwaDavAxsbF4FuU6iFX1JNXDsnY7vB4dLZzv3SeNoIUR6RoCCAo3jU7mpUYZvKGIB87/G56CPKPUbbCN6KuNpRm4qGS7fwC5Lptaszv9cKN0fTRiLdyAeg8Mn3gCmI7WWp2Mcjtp110j126TWpqARlXw2l3I0nqAenVv+NQ2BZcTirpGlm0i2QsR3n9I2m/dwU94PLcp4uk1Jum7L/L8akPkqC/qKLe7V2gQAUJ5+LT5ExOm52HrSP/ACntEZu+VQCYgFm9QwHw+sfmdPxlhWhriArMJaCiXbcZj8vLoAJLHo0/VFtrk91aa6NzkXJYB1hdPE53112JgQKeGOw9s4Pz/HHayP0qPUzPz2hskErcRVPmDMZHPNbA319R9sg8Nxa0xM3Rd8JJGcKjAcwJEMDy1/Kz8U4FhSbCraVbRukvfgZ7hCO0IAPHLADaNsoPJ5j+y+EZRdvYS2qr5baKO8uE6KHZSJJMeEfM71f8Xho2yln3X48cusX9M3MpGJ4xbVZN1G0BVLZ8TnZWU8nnQiB/Ku+yNnvkOJuidWyqNQAPhtjlzJj63yprxTs1+jY6FAt5lU2wpkW3fvCqAtObw2zLEbxpqBU32WuE4W3IiAREERBOmu/vzrdVdONDap53t5O5hrw5q8es6XKABP7F4NsjTum3AHQE7dDIO4FK9lHI43gVfzTe1GxBtNrA2YkHQ6Quld3kCFiRNt/OOSnrHQ8/t6mlezWHC8YwOpJm8ZO/+ycAesCjATXxEXv4/nfqV0X00brRRRXpToBRRRQAUUUUAFFFFABRRRQAVVfpEsB7NjOAbQxNs3Qdohwub07026tVNOK20azdFxQyFGzKwkEQZBB3qurDnIShe1015kxdmmUPiePs4W0bt5p1zaRLMdFCjmY0A305kVUOCcbu4a9euX7Srh8Rca48Es1nwnVgF8QMKpjaCaguG4Je8uM2a4yOq2ldywU92jEgEkAAkmdwBFWJABpMkb/514yeDhhtqlLpXyfV5ePX4Wte64jlKSmthaepdV4nYdc4uoRG+Ybenrt91UDiPF7mPdrdpmtYO20BlPjvMpJJVx8EkGRMkTOtV7jnCbK3UCqq94UBXxQZuKDAnKAFUzI6VZwO9HRBsNs49fT058+haGCp4eMaid29LrTP1e4MRyhKcEo5XGOA/SMES+EbvbcECzcY+HUH9mxmAY29d6e4v6QMUbZFvBOl3TxOZtr1MjkB6/bXqkttov2E+3Qff/NLEXihlfF9Yb5f3tPw58qlqnUlepBSfivO2TM1LH1oLZuMl4dmPeYsi9euRmukCFOmUIIhV05Df3qSwXGL+GOQOhtoJi7cVQZOgRmkg6HTUADSNq8wn6MFc38SLSnyLKgFYBzAsDmBnYaCovGWOG3mU5794g5Bcz20CwQ2puFAYDbgGZO8aXxp889mcW13ZLu0S3ZGjDRqqXOOWvaTWN4ticUoR7mHw1lpDXFvIzsBA/ZfVkgw0zB5GolOHJhLi2VKPYvE93BDFWALnUaldDE6iBqZgc3Ox2ENpryW7/drmls1or4QWJJzM0SANJJgDmTTG3awltM9ixbutbNvModjcCtpmBUasWbWBsDtpOmGFSg4000t1ks+p3cr3/g1V4c7G0iewGJu4ds9rymMwbdgJ843jU+IeLqDVkw3a6yyjvVdGIWYRmUk6HIyAyBvPQj2qg3sTcuf7vh7yQxDNcuQBDGYA1mZ0K9BsIM1hbuYDKZHxNESecDrO/T8OdicJCWc1n2PPx1MccVUw3RTUl9BfjnG7uMXu8ODasDzMfC7xoUUHyjcEneRpUdhuGWkJe2sE+YSQ8wROacwbUySdZ9Zp82HE5l8Lcz1/iHP33rp7gUZmhfU/wCtaiElCOxTyX1795krYqpVltNi+A7RXbb/ALVTctnQXVWXtDLEOu58QBzAc9RpNOcT2wwK2gouyIlrY/2jkgHKw3kknNpOhHPWLRmYyBkXqfMflyHvrvoKWCjp86qlRouV5LydvZ+hqp8p1IRtJXGbcbxmJvWr62rdq3aJNpbubMZV0JKqYUlX5zEabmrXw/j9l2Vr47q6NArGVk6fsjsSdBO+selQirzO34+1RvELgOYXNEIgxqAPhZPWdD6x7lpUadWy2bWyVtbe/uyKXKVVSu80MeLcQXEcSe6pDIe7sp6QDcDrrBEq0ep5a057PrlFxOa3X5cixI1O5ykH0BFQ3BcOwxt5mVQBlUqBoCVDKR6jLHpmPvU5hDGIvLprlaSddVAgD+ySflW6ulGPNrRRXt9zPiJ7cm9+Y5d+7OvkO5+qT1/dP3e23vALOXi3D1XUZrsCfKBbY/Zy+6usReKwYkfEOYHUDnGk+n2Hjgzd3xPhrKZQ3Ligb+e2Rofq6zU8nfvwvxkxKHzo3eiiivVHRCiiigAooooAKKKKACiiigAplxn/AHe9/wBW/wD4TT2ontY0YHFkcsPeP/dtQBg3AsZmW6+pfvWRQcuphfqaDQaxOi1O2LeURMncnqev+ulV/swFt27ztyusfWXW2SABpMmNPlU7hbZAlvO2renQD0A0+0868nj/AN6fecyr8zITiknGWl1jNaJ00OUYhhJ6yug9/SpoKXMnRRsvX1b06D7agsc5PELIhtNTrppbu8uvi3jnFTtxyxKLpHmbp6D978JoxN9mml/avqwnou47vXi0hTqPM3Ifm3+j0KbJ3fiWSvxDc/xDqeo5/j13qp4do2HX26mvLcyM+gJ8Pp6NynofWN4JzrPjXjjtQSCgZWAD2pVsvSDmMabHpGh9NKnbfZlMVhLLXc2Z8l4lXyuD4mAzZWkZLmUgj4RrTHhnCrt69ksAHNrcny2wfjPv9X4vTU1KLjrVi4MOe8a5hy1m1dthTKqisQyzAgCCCPgnTSurgIV1BzgsjpYFqzU9HoSWLtFcFcZMqME7xY8qlAGQeoARRrvGu9QeB7J2Ldq75UuYi0xyqzHQAHTOTIXMBG3i1zaRJ92sQbqKmspd75AI3BtO4kCdpC+lQuO7RJ33djO1x8iDEOgQW1usbU4e2wJMkMZOhgEsQFFa4KrJuMevNnSm6cbSfgVzhipcRRbcq2ufWS0RKnUyo20OYCBIqVWz0GRv3fKeWo5/jVs7V9iLaoHsKFZAFUAGCqgZVfXUls3j3XvMxMJBqALOAEaF1zE+dYMFII0YGQSdRB51zuUMLOjK7eT6zhV6bi77z18WQcgXM/ofCP4j8Ptqfeu7WG1zOczdeS/wDl77+tKWLKoIUQP9anqfWubl/XKolufRfVvy3P31zb3yiZ+47uXAu/PYcz7V3aU7toOn8vekkRUBe43ux0+QHIen4ndIhrurArb5JsWH73MD93c8+lSoq1wsLHEZpKiQNuh9B+dR+Iy5RsV8yTMSNSjfZoPT0FSTAxCwDy6f8KjsQVClmByMRmXmrggAj+1Hzg8zTU3nxxxYmJA9n2ZsbfBmCVLAzK5QGQE9dweuWp1FjGMYHitJqTr5n0A+U/KoLgrOMdfBYFyyi4FGmXLObXo2Vf7Zqw4sAYiy2niDpMa6wwjp5TWvE/uW3xX0v7FtTXwHWI5CYY+U9COR9/vpDgENxbh1s+GLl1yvQraY+HqpIn5n2C2LeBqsr8RnyjrHPX7N6Ozyn9ccNkTBv+PTUdy2/T8NaOTf34+P0YUPnRutFFFepOiFFFFABRRRQAUUUUAFFFFABUT2u/3HF/8A497/AMtqlqiO2BP6Bi43/R73/lt0oAwPsthnOc3B4RczLyBlECkAaQqj7T6VPYa7nGb4T5fUdfn+EVB8Fl7RQT47jh2kzlSEO+stAX5k1YAwnKOQ26DYfh91eTx7vWl38epzK3zMgcVb/wDmFttNFVdjPiW8dTsB4NufyqdYhBt8gNyf5k1Fu3/Oon4rekdbd3Un5QB7/KWMUuK0p/6r3IqdXcNltZ5L6ONo+D1HWeZ56iusNeNwi3ll2IVRyuSYBX93r09oJbz3xkHKq7f9J7/9Gfvjpvauw3DxfxBuOCoww05ftH0GU84QNPpcFNhqHPVY0349g1OG1JIvPBOGLhLAQHMQMzvzdo1Jn7BJ0AFZpgeLLcxi4pSTbXENMQfAFNo5QNNGAOkyAdWnW8/SFxU4fh2JuITnyFVK5ZVn8IPi0gE1k6C7aFu2iZlS0pchgCztOvlJJJUknSZ517OlBadRpxM9lJR4sa43G+Hscxu2pGUw0g+EkiFYSYJJgDfXesr7RXC74rFQfMjIIILLZ1GYRmjNMA6kBQYGgb/rJxOe3fET5GtNMac43Og6mvbGIbE4hMEEYm+cvi7ttFILnw6CFzTM6rVmxGOZTKtUqWikjeQcy+hG49elYzxayLWJvpDKA4IIjQMoPiVfKJkw0mDJMk1seI0Ro0hTGscusGPeKxQX7r38QxCiHC5fZFMho1EsdTmJMnMZmuNytb4fPejTifkDvLjGFjLzuD/0g/jt6U7w9gKNNB95+Z3Pqa8RQOUTvXbtXlXLcc64lctBmDNrHlHJfYdfWuncAEkwBuTXN68qgsToBNM+7NxpbwldUXl6FvrdI2H2GpScs5aBrqKhmuDMPLuF+t/F09B9vQc35IzWxuYcRy56fWFdrcPmAP76cweojc/iNR6p45ioz25JaAQvxDqv7wGx+3bR1rbjxJWpXeCADHXxbiCVGkTCwxPUyZBPUirDxddLbayl22dInU5DvyhqrXYyBiMQ0AZrjqAJJGucb6xAOp6CrRxcDumJ2WG/ukN/KtWKyrxXYl6WLKnzodXJg5YnlO0+scqZdlLg/XXDgJURiPAfgPdtI+726aGnWIEo2pAjcTPyjWfaovg1xl41w5tCQWHeaeNXlB8/H9+lNyWv+deP0Gw/zn0PRRRXqDoBRRRQAUUUUAFFFFABRRRQAVCdt7gGAxU7NZdP74Nsfe1TdVn6RnIwF2CASbYBJIH+0U6kajbegDIOzwVMMG0yk3GnXYux0nWpHCoQCT5m1Pp0HyECofgCk4WwWPgVZjmzZjHynX1MdNV+NYruVtFm0zyfUgFwPbMB9leQrRc60ktW378eRzJK8mhpinjGnxx/sSF6+HEDX0/OpB76XkBDfszDONiBv4ui7T+U1VbPFRcxACB7jKtpSRs2QXCx1IHmddTvB600/Sb2V7bZUBhWmJOTXLoYyxM9fSuhUwrkoK9mkvq+rU3UeT6+IsoR+3maimJs9yFJHeQY01J6/wA6uvYbCLbwguHVrrMx+3u1A+SD7TWZ4XirHCAsiquRucCZMGcpKitG7K8Rt4bhWFfFOFTukljrJblAElpMaCSa24Cg4TcpbuPoNHDVKUumrDT6WnT9W3Ga1myMjeUcjoZnw6xrrVHwOKV2V58NxE2iRGY7T+915Ve+0l/9Nwd23Zsm4t1CF7xio1BhhlBO/WPWqL2cu4i+3dWrWW5YYhmB8jL4PE0AAjeN4O1dNYiML2YVMM6rTtoOOH3DiLr2rNtrjodQDb8OgMklgB5vxFX3sp2ZGFJvXcnfMCBl1CKYkAkCS2VZMDygdSYqxiBhlW4irdNoG3cKHcHxGJnUEzvLNA0nS0YvjVixhziHYFRoTKiCN18RABEbT9tNHE86rERwkaT2hj207RW8Lh3YsPKSQCJgdBnUkk6CDz9KyzAAHxaFrha4zJK6uS58JOqyfXlTriHbS1xS4Ve3NtZyo0gMdg5WSBE7es+3fZvsub5dw4t2hcCAT8WUN5VMRBXSZBJma5fKFOde0I6C1YOqrRPbl4LvtzPT39KW4TeDXYIEBWkHl0PQqev+gnxzFPhA0nvEBhirkNBAIfu98oGu/Kojs4LLYotZtKEIJD82JgkkHXWucuT1TtJvjzEhg3fNj/jV5Bf0YA/Bl1I0EiF3Q/d+DZL69cuWSJ0ydQQYm2f9RpDvHcPW1dbFXGBIjJIG0Qcx5+3pVT47xx8QSFXwjmYURvLHkNfc0/wO3nfIaphoxWuZK/8AKK1nlQ07NAMGASY6xGh/ejSnuAxK3DnVSN4BjQHdoExm9d496oBZ7gItmF2ZgDynRf3dY5D76Ss5R4VGZjqFM+PmC0ECCOQ6anWKefJ0LdFtPz+wU8E6l9nq38ehZ+xrA3bzmZa7cCbRBOZvwX7RVox/+yuc5VhHuIqt9kPAGMaF7gGWIQz4/lCW/t0qz2nDqDyYA6+tc7Gv/muZK2Uz27MeGJ5Tz9P86rF24tviOCuLoq4izKx5WLnNHSYkj0n3s1yD4ZhokbSOUiqf2vud26XT57b22HRsouMD8yoH+hVnJrtWRNDKZ9RUUnh7mZVYfEAftE0pXqTohRRRQAUUUUAFFFFABRRRQAVUfpQZhgvAAWNxIBBI5nYanbbn1G9W6ql9J5AwJJIEXLerGBq2TU8tGNCIehkPAL4XB2CRJCmFHMgn/X+hUdxXBLfYG6xOWWJU+UQAAAepgxEiOcio/AYgizatjLnCrJLDwCc2nLPqT6azsKdXsV4SFAIPkTQyxMAuHMciYk6wdzp53mpQqOUdW36nVwOEoUouVTOT9Ouy9/IZWbYwuHZgAXLwDC65fmDocx06VLW+AJdw63czq5QtJYEGRMsIiTzjqaOFlFa4bjJoFCSRAQjlPU6E7kjXlTW3LtcW05FjN4VUgKSF8QXTyzBgbw1NKU5N2dnq3v7DBiMRVqVlSw7cVH13lgw+Ge5wt7ggBLb5gSddyQI6TSmF7Pz+jMt03FsuhOd2NsAGGFsGQuh1AG4rm/jrS8MNvvoa5aPgz+Iu4nLlEmc0iI5V32ZW3NxX0YMMozGIyqZAn6zEe402qfjrRlJxdk7eGRrnXlVblUz/AD/Bf+IcbtYZWNwqVzZXQakLlJleR5fL1rLeznagNirhYErdkBGZspIyAFlBAzlEEkzqKU7Vvh7qBLd53uK2g7w5VB1OaZAEek7VWbPBWcsAwHhLA51Hp4iCPXUDltyrrcnTwlWn07xf+WXdbfcqzlmaTjeJ3ouPYOXNGZmYHIB8Nq0BkX+LU7ekQvHlXFYfJavaEyyBjlzDfvANDrrrJGnSq2beLsyBcZ0CHUeLMNJ1g7ysa8674TwAomY3bqMVkpbR4A1yhyo8xEH0monThTfORldPq6/ErqKU47KHnAeCnDZrt11nLG+ijckkxO1Xz6ObIaxdxECbt1ntkbhFVbZn95gk5Z2I1FZ/iuzty5Pe33ywdCdJ0gaDfWfu9aksPibthMltbFxEzKC4MgWyF+HQnMRKka5tdhC87HqKqdBxeZp2Fwbhrhbx27kZbhGgWIK5Z0WZM8829Zz2U4QtvHvYW6e7VX7tVAZ2ggRAMaaHNPrXd7tDjXQKuICplUEAw65pygXGfMWlSARBAPM61AcPtX8PfNyzeFs7hxctahiPADJGrJr7baml2oaWLXF2NHx1uxauG1iCpa5At2g2a4+bQd6RpbSZ1HQ6mqT2w7J3rUOFS5aaQQqnLYmAsLMFQfjIJ3muMFdvLd70FbrgENnuKzNmyhTIM8hHIAkaA6SPGeK3r1opJVCPGe8UgrqCAM3od49ORrNUrVecSjHojqjBxd3mKWOxFt8OrPcuEsCpBCBdzBUZdtOdUPjvDDhnuo5BfUgrsR4chXmJ6dV+dWi3xu/aVFS8Ly7Kr55H1YYAzoAZg6A9ZqFxji5eN6665jByl2ygKQFAm2CYE69SD71wdWNeTb6Pv7GmlOFOFlxk17jvgjZsHeuA5TDKddc0yWPQtKz/AAirJwZy1i0x3ZQ3tm1gRyEwKrXZxQ+EvqQQCtwn1JLkMPWNP7Iqf7OsTZ1IIzMVI5qxzLtoNCNqwYxfP2S9jzlbV946YrcLKCcyEeIbqSJ0PsdarHb24e4KsBOZCCNjGYSOh9KkrDRiL9okhWYOYJBh0VBBGoJfMdKj+3OYYYq0mCAHjcSD4o2aRHQzPoJwsdmvBdz4+xFNWmj6T4cP2Vvn4F/AU5qC7CY03uHYS4fM1i3PqQoBP2g1O16k6IUUUUAFFFFABRVVxfb7CWyczMYjMFGdlnbMiSw9iJ9K9xX0gYG2oa5cuKp+JsPiAOfW36UAWmiqFivpd4Yik95cOhK/sbozxp4Sygb6TUbc+lYMAba2teUYq5rExKWAKANPqg/TJgmv4bDWVfu+8xSAtEwFtXrhMc/Jt1ioQfTBdAE8Nvt7ZwfUgFDp7kH0rt+2a8Sv4S3+jXbQV3vKzzlbJbdIEgEkFwdorNjKvN4ec1qk/oPTV5pFPX6PitucRiXUDXS2gCxMAkTusDbQyOYnyx9G+RBeuYp7SgSZRP2QG3eaxsBMaAjprWmXsP3jjMPAmoHJm5EjmFH3n0FIYhO/u5P6K0QXH130ZV9l0Y9SVHUV4hcr4l/1dryWS3LLjLtOnzETP+H/AEd3m8ZxTBG8ma0M2XkXUtpO8b7TGopHjHZk2rV1heuEYe22cBE1ZRmGQx5QPMTqJA3kVqGMvEQq+d9B6Dmx9APtMDnUX2pC2uH4kCY7m4BrqSykbndiT8yamlypiJ1I7T1aSVl9gdKKTsUnhnYovasm7fud7iEzQgtQgMMS3gJgAjUHchfWn2L+jm0FL3MTe8MEmLYDAaALlSVMkaa68jNXDs9ZHcpczBmuIniBzCAPCqk6kCd+ZJPOlkTvXDnVEP7MdW1Bf5bD5nmKSpyniNt2lZLcl5LLw9SVSjYqXC/o8shQzNfEiMneFSgPKV3PX12NOj2Nw9hSS15iYVZuMxc8lykxPKRGknTU1brt0KCWOg+09ABzJOlIYeyS3eXPNqFX+rUxp6sY1PyGm9P6hiW9uU35jc3HRIhsD2VtBCLlpGLFZRvEgVdAqhttOfMj2pW5wDDrltraQt8BKglF5ktGYrrzJmY61K4zFZIAGZ2MIvXqSeSgak/zgV1hMPkBk5mYyzdT6Dko2A/nJNbxuIfTlN9mfHGQc3HSw1bgtkknu01EMMiw06eIRE6b0lhsFacMFAKhz4sq7jQgaeJZ01nVecaKYhzeY20MW1JF1xueqIevVhtsNdpC3bCgKoAAAAA2AGgApJYiql0pO7447CVCN8kNU4agPlSdJhFgxMSI313FRnEAgIs21VgCA/hBFgNMEneZOi6+aTCiakcZeZj3VogNpmeJFse2xcjYctzpoeu4VFVF5zof6Qx4gxO7ESZO8e9PTr1FZuTv1Lj0+2sOK3EL2R4e1uxlGVXVmUuAJbK5gOBuPUHbpU+tsTyDRrEbbfManemFjFZVCW1m47OQp2UF28T9F/E6Cn+Ew+QeJsztqzbSfQclHIfiZJMRias5OcnqEIRSshO7gxBC6A/DyB5FYIymehHyOtUq7YOV+8IkMSxbxC0wAJN4QP2DdBGaQQFHku2OxiWwAxILnKoWSxJ3yga6CSTyAJqt2w63QfPfjMkxF+3r4rpGguLrAGnQQTlfCTkk2+OOv1yuRUSKD2Quk2Tb0Ic3mkekIVE6/Epn5VLdmGQ2myHTNBHQhVG3KYn51A9i7h8ayPHeJ9VygMfkwOX5HrUr2ZVVuXkyjMGKlh+6ToefxA16PFwzqLuZ5iqs5CvEsMwxdh18tzwP/YDXE+8H7BSHE7DXME5TMyumbI7Sy/GIJ+Wn2dDJdoDFh25pDgjllIP4T8ia8tYVSihHUP3YErqGAGXxDmNPccjWeFS0Yy3e2efnbwK1LJM0r6GcV3nCMKfqh0/uuw/CrtXyJwXsqL/eK90WntuymULeUcjmA1OgHOtI7N9hMTnIGOe0ywFe2GGY7toXygicoPODXq9uO86azzNzoqlFeKYW1N3G4K4qjz37bWTp9Yq5X7qecH7TNiX7uyUusqBncKyW9dBlLNnZWMwwUqcppwLTRSdksVGYANGoBkTzgkCR8hRQBV8d2N79817E3nVSpQFMKSIg6k2J3Gwp7guyllDLNcu9M5UAfK0qg8twdhU/UXxLtFhcO2W9ft22icrNBjqBzoAYcXtWrKLat21E7mJIHqTrqRv6VCNhlIjX5Mw/A02x3FFxVx3s4hnUED9iLYAESJNyeR6j2puMOZILX26EXInU75Qqj011rHUd5Fi0FsdhC4Ko2U+EgwSQVMqdTG4jn0NVz9Fa1xLCZGZkfv2MkQM6ySoEAeIGR7HmasNnCOk5SRO5uXLl0/IFgB8j1pheH/PsMhuZmU3HghQQCjKYAGwK6H97esmNdsNU/wBX9Cyn867yy4i5lGm5MKPX8hufQVzYtC0kToJJY7k7kn1Jk0tFeEA18+vlY6ojhrRku3mb/sqNl/mfUn0pnxSz3iXCxhFVgPmCGb5LIHzPSpMikcaB3bztlO3oJp4T6VwayOMCs2bYOkooOXSPCNulOkUAdANgP5VxhreVFB5ADT0HKlCaWTzbBEFxWxcOLwzqy5VLBlPQqdV6mdddgD1qau3AoJOw/wBadT6VGcSY99ZIAOVgNPMucMvi6oY5bFQdRtIPZzMCdl2HrtPyG3vVtR3UL7vdkLrOMPZ1LsPEdP4V3A/mfX2FJYt2du6QkfXcfADyX988ug16AubrHZdzt6ep9BXmGw4RYHUkk7sTuT6mq1L+p+BNuoTdksWxoQi7wJyjqecdTr1PM0u0xpvTPjZ/YXIYKe7eJ2MKd+ce1OsN5F/hH4UNdFS7QWtgw9kIIHuTzJ5k9TTDi+JMraQAu3M7Wvqu+ugkEAbloG0kPr9wgQoljt09z6CmzWe6UsBmk5rkiWcc49tIHRYFTTfS2nqQ9LHnAcELdldZdhmd+bseZ/LYcqOI8TFoqig3LzzktruQNCzH4UHNj7akgVy+IKoiWgGdlGXWVUR53O+X725cyGnDry28T3Xne6ju12PEWtFEZX6DxgqBAj7TeoOpJzlm83bfx66IW9lZDvAcPKsbt1g95hGb4UG+W2Dsu0ndo15AVd8QjXHtqjPh1b9oF1dbkGDZy6lI1IGgHpIqwY1nxCsqAizBDN8V3Ty2uik6Z+fLfMITEKuHtTaYDKjZcQRCBdSbV0COeg2M7nNOa/D6va1eVt327FqvNCS7DO+x4y3XI3JUAGPI4LE6c/BPy9am+HDu8ViOed109WVmJ9oX7qg+G2Qt5YkHucOxBIOYMAXgjkQNB1aKkuI3CuPRlOUskQRIZhESB+7cOvoa9RjKd684719LM83VV5vuLJi7AuIyHZlI+0RVc7OYtDbW24ZciJB+qQssQRqu+vIc6tBqn4DFdzfvCVQC4uaSIyszOxQ+wPtFYMOtqnOPc/Yphmmhri+HG7jjaFxFW8RLk6KyhSrhcwBYzk56M+gqyYTtBbCJZUM19PC+S1nAZfMyuklhm10DEkjSqitgY3FPdb9nh5hXMDNEKIXdzzyqCToDEzWucDtIjDuMObSMPE7J3eYAaQnmBmNCF0npXoaacaUVLWx06SeyrjXgHZ25xFVa5bvWWDKbl++crabLasS5UATBZtCZgwANU4Xwy1h0FuygRfTcnqxOrN6nWors3c8bDqPw/wCNWGtUJbUbktWYUUUU5AUUVH8Vs4hgv6Pdt2yD4u8tm4CD6B0II96AK/xPChL90gQXbMfXQCfsH3VHviQfKC5/diP7x8I+2aU7RYXiCg3GXC3wp2Ae0SsyDBZxpPOonDcauE5Wwl5SBuuVk+TyB6x/PSsc4tSLE8jvE3cQQ0i3aGsRN0tod/IFJP8AFVb7IXHv8RN5i2VbDrDZc2cPbRpCiAIAj7edWdcW90xbKIw3DZ83zQheu81U/o8tOMZcZ2kXExBQAEAKl9U8IOq68idinSsHKV1g6ncW0v3EaRSGGRQXK6Zm8X8Q0OnWAPfQ15axitJB22nmNpHVSdAedRPCcaTiriFpV7Vt7ZOhMNcVwRyZZQHT3rw0aUnGXZx+TpuSuieoKyNdq9AoJqpZZjATXlFFQBB8WvxibCiCS4nKfEohz4h8SEhR6EVOVX+NKTi8Hopy3Gk7MFNm7p+8pYL7FfarBV9ZJRh3e744uLHVhRRRVAxCdsJ/RMR0Fi6ZHmVsjZTpy3H+RNS2EM20PVV/AVF9oLcpdlgoa065uQBUgh+g5huRnrBW7M44X8Jh7g0L2kJHQxB+Ug/ZWqUX8Onuf1X4ET6ZJRQa8VwRIII6/dXVZRxDCYVbYhfmTuff8thVZxrTxWwrJGazfEzpcEoyz6jIZHoOUVbDVYxQjHYNw0qe/t5T5kJUOQeoGTQb+LpWzCye1JvdL6MrnovAtFwSDvMHbQn26Gs67R40rhsRJIzW7gCHQMcp8V0fBeXfKYV+UmMuhXicpjflpP8AMVn/AGpXPhcSVL5u7YOv9ICBoMVyPVI9IJE1o5NSlUV9644+thK2hS8yjE2dFUOqeJfENFsuhEbAsNemY+9L9qrRGMsvlJ8BaAeaZjpzkFl23qN48uUo2kpdtqZUKJ7pPONidN9jTTHcf7y7YjMxsscpIEsSwyr8gBrEn769nVoylX249qfqefcW5XXaXhuLLbRXd17vMwLmZYIpBIA5l9Iqudn+y93iTvecXEsM0wIGc6iQz+ERO4DHcAVJ8A7OZrovYq+kglltIGuhSYJJIGQSZkffO2hLxqyJGfMVAhFKSeUKqMSdeVRh8MqF2tWW0aChmyH7P4LD4cqtl8OHU+W06tdaNSrPc3GvILvyq2WsQG9OUHTX05H5E02OFW6MlxVyn+jIBn/rNI57D7TXacLRY7ubcbBD4f7hlfumrm7mlFj7N2/Gx5BY+0/5VYqjeBYNrVuHILHUwI9gdd6kq1042iVyd2FFFFOQFeMwG5ivaaY7h1u9GcMY2h3X1+EjpQB7exlkaM9sGDoWWY3O/LSqnxe4lsyguOh5pbuOB7lViPWatNrhdpdAp+bMfxJpdsKhGUosdIFJOCkiU7GTdq+IMLZ/5ndvW8pJIOV1PIpHiB13EERWVcK7SX7GIR2tXWXKyFJYM4cq7SwUEk5RrEkKJJr6V4hwONbQ0+r0/h/KqxxDBFhkIgc5tqxHpB+XKs04LZcJrJjp53RmN/tfeNzP+j4gMQVClWZAjAymQweSyQ246CK4tcfxv6QL6Ye/lRVWXtnvLmhENplYksPEF0Cqdxrdb3Z+4pzLi8ULYOqDKQNQZVWRlMb6AbU6sJfHh71rgaYuEXFKbbrOuh5ECRWVYLDJZRWlvAfnJ7ymXPpMxZuk/odxAF0QZjHVmBXxegBXnrrI6xn0iYmyFFzD3CgOZ7pGQmdcqwXVACQIkmNNDrVufGYXDeDO928xggMz3HYawxmAfcgDamN7HXLutwYe2A0ql++rBCNQWtoTneerALyGkmv9Mwb/APmvN/yNz1TeQf8A8WAslrV0F/KpClUWdDurO3PcDWJG9LW/pWVyFtWrpIG2RS1zrJUwijcwrE7CN6d8bIuoUu45MpHi7qzbCgA7DNmLN0AI5H354NiuGWEa3Yw924G8xNksW01k3I0+6kfI+D12PXjjMn4ipvKpxDt7dfHWbjKSthpVAFBJYEPMBiBlMZZJ571cLn0g3HUjD4e9eeTmK4dylvmB5gWMdcs+m1KXuLYRvAMNkXYsbdkHXSElo9zyg+4cWruEsrNvCX1AG1pSTrBmLbzJ0131p6nJmFns3hplx4kKtNXzGtrtrip8eDZLeUANcZEbOfifMwCqdIWNToKj7XFuNXkJFq2pckBouLkA08s84JBMnX2qfXjFtWz3MPigF8uaz4V9YBJLnbmeQ9VsV2oVTql60v13sXmnSTlCKf8AtEexohyZhYPKmvHMHWm+sq3EOHcXuiGWwFVSul25Dht8/esS++gbQEbdYHhQ4sFOGw1shEPjYZYJ+qbmkjXyg6fOtLt8VwjqS2IUxzc5SPYMBl+Qn7KcLj0ZQLTBE2BUZif4QAQBrufs51oVCko7Owrdwm1K97lBxacXtEXLj4a0qjwqWRbaQIBVPLOu8HWKU4Rj8biAyk2sq/E951s3WPNsx71hyhSFnlV5t4O0xzXPGd4KsRpqJzDxQdROg5AVIDELsJ/ut+VJLC0GvkX0JU5byp4b9PQEPiMKGbTMLjlVE6BEOUJAMSQ5PPaDD4jBYy41opfttcQsZUs0zOr3Rd10fYBYjQACKv7W1cEOQ8R4Tos8tPzmlLljMILEAckYr96kH7IqI4WhF3UES5yfWZ1j+I8WsMzG5agiFy2sU6gGIy5UZA3uSddzVc7QY7HBFs3LORmBQOMy51cHNnDwxJEy1zbfSZrXjh7hGVMtsQQGLu5HKQDGvqTUdgexthCWdr152EM124SW0iGiJG+hmJp4YbDxd1BeRDlN9Zk1nBXMUwt379qxJV/G48fhCAhrasM2g3iZ673Ls5wDhuGE3cRauE7lrts2+WxEc/rRvWhJgbYiLaCBA8I0pR8MjCCimeRUa1odS4ihYr1nh2GAlUDgGQFC3FM/uxl09Om+urpeHWbgJu4fOZ0zWkGkT4BuB76zUwEA/wBDT0FN0wl13JtSxIiCWVecEbxvqYE6dKS9yRG1hUtjwWXUbQhVfnAcD571YeCYKIe4Li81DKWPLViAQN9BNOuF8JNsZrgzMNQBBA9uZPvUlhcQzsfA6ARIdQJn6pBMxzq+nS65CuW4dxXtFFXiBRRRQAUUUUAFFFFABTfFYNLg8Qn15j504oqGrgV7F8DYaocw6HQ/kaq/aLgPfrkdnt9YkZvQwQY9iPnWk1zcthhBAI9aqdFaoba3mQ4TsTYtxlCKRzWza/8A6hz99StrgiL8dz5Pk/8AKC1eb/BbbbAqfQ/yNML3AWHlYH30quUJjJorNvg9kCMhI/eZ2n3LEk10vCbA2s2/7i/zFTF3ht1d0Py1/CmrIRuCPeqndajZCVqwq+VVX2AH4UpNFFQB4V59Nq9oooAJrwCK9ooAKKKKAA1yE+Z6n/WldV2lpm2BPsCaAOKKe2uFXW+GPfT/ADp7Z4AficewH8zTqnJ9RF0QtK2MM7+VSfw+3arLY4TaX4ZPVtf8qegRVkaG8VzIPC8AE5rh16D8/wAqmbFhUEKABSlFXxgo6Ct3CiiimICiiigAooooAKKKKACiiigAooooAKKKKACiiigArkqDvRRQAi+CtndF+wU2v8MtfUH2n86KKVxW4lMjcTg0Gw+8/nUfcQCvKKyzSTHQnS9q2DRRSLUYksNgbZ3X7z+dSNrhlr6g++iitUIrcVti6YRBsij5ClgKKKsSFPaKKKkAooooAKKKKACiiigAooooAKKKKAP/2Q==">
            <a:hlinkClick r:id="rId2" invalidUrl="http://www.google.com/url?sa=i&amp;rct=j&amp;q=greengrocer cartoon&amp;source=images&amp;cd=&amp;cad=rja&amp;uact=8&amp;docid=9UGckN723rJolM&amp;tbnid=EYyGkd8-ZVQsdM:&amp;ved=0CAUQjRw&amp;url=http://www.istockphoto.com/vector/greengrocer-15692869&amp;ei=5R0PVO2nBMSwggSOx4LwDA&amp;psig=AFQjCNEW53p3qlixiV8tAaSQ22BVUoDDWw&amp;ust=1410363229998029"/>
          </p:cNvPr>
          <p:cNvSpPr>
            <a:spLocks noChangeAspect="1" noChangeArrowheads="1"/>
          </p:cNvSpPr>
          <p:nvPr/>
        </p:nvSpPr>
        <p:spPr bwMode="auto">
          <a:xfrm>
            <a:off x="134938" y="-990600"/>
            <a:ext cx="2762250" cy="2076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340" name="Picture 4" descr="greengrocer Royalty Free Stock Vector Art Illustra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4602" y="4648200"/>
            <a:ext cx="2936098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384</Words>
  <Application>Microsoft Macintosh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The inflation game</vt:lpstr>
      <vt:lpstr>Workers </vt:lpstr>
      <vt:lpstr>Large Firm – Industrial Factory</vt:lpstr>
      <vt:lpstr>Small firm – shoe shop</vt:lpstr>
      <vt:lpstr>Small firm – chocolate shop </vt:lpstr>
      <vt:lpstr>Small firm – green grocer</vt:lpstr>
    </vt:vector>
  </TitlesOfParts>
  <Company>BSH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inflation game</dc:title>
  <dc:creator>DBish</dc:creator>
  <cp:lastModifiedBy>Dan Bish</cp:lastModifiedBy>
  <cp:revision>22</cp:revision>
  <cp:lastPrinted>2017-09-27T18:16:30Z</cp:lastPrinted>
  <dcterms:created xsi:type="dcterms:W3CDTF">2014-09-09T13:18:06Z</dcterms:created>
  <dcterms:modified xsi:type="dcterms:W3CDTF">2020-04-02T14:23:40Z</dcterms:modified>
</cp:coreProperties>
</file>