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sldIdLst>
    <p:sldId id="257" r:id="rId2"/>
    <p:sldId id="278" r:id="rId3"/>
    <p:sldId id="259" r:id="rId4"/>
    <p:sldId id="260" r:id="rId5"/>
    <p:sldId id="264" r:id="rId6"/>
    <p:sldId id="262" r:id="rId7"/>
    <p:sldId id="267" r:id="rId8"/>
    <p:sldId id="269" r:id="rId9"/>
    <p:sldId id="270" r:id="rId10"/>
    <p:sldId id="261" r:id="rId11"/>
    <p:sldId id="273" r:id="rId12"/>
    <p:sldId id="274" r:id="rId13"/>
    <p:sldId id="303" r:id="rId14"/>
    <p:sldId id="304" r:id="rId15"/>
    <p:sldId id="305" r:id="rId16"/>
    <p:sldId id="292" r:id="rId17"/>
    <p:sldId id="285" r:id="rId18"/>
    <p:sldId id="286" r:id="rId19"/>
    <p:sldId id="287" r:id="rId20"/>
    <p:sldId id="288" r:id="rId21"/>
    <p:sldId id="289" r:id="rId22"/>
    <p:sldId id="302" r:id="rId23"/>
    <p:sldId id="291" r:id="rId24"/>
    <p:sldId id="280" r:id="rId25"/>
    <p:sldId id="281" r:id="rId26"/>
    <p:sldId id="282" r:id="rId27"/>
    <p:sldId id="299" r:id="rId28"/>
    <p:sldId id="300" r:id="rId29"/>
    <p:sldId id="279" r:id="rId30"/>
    <p:sldId id="301" r:id="rId31"/>
    <p:sldId id="306" r:id="rId32"/>
    <p:sldId id="293" r:id="rId33"/>
    <p:sldId id="296" r:id="rId34"/>
    <p:sldId id="297" r:id="rId35"/>
    <p:sldId id="298" r:id="rId36"/>
    <p:sldId id="276" r:id="rId3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51F70"/>
    <a:srgbClr val="B5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90"/>
    <p:restoredTop sz="94603"/>
  </p:normalViewPr>
  <p:slideViewPr>
    <p:cSldViewPr>
      <p:cViewPr varScale="1">
        <p:scale>
          <a:sx n="109" d="100"/>
          <a:sy n="109" d="100"/>
        </p:scale>
        <p:origin x="512" y="1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1F5C25-8B3D-45C4-8E2E-8AA57414AA52}" type="datetimeFigureOut">
              <a:rPr lang="en-GB" smtClean="0"/>
              <a:t>16/11/2020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4B3695-4F35-4F45-B8B7-769CDD12774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17757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GB" dirty="0">
              <a:latin typeface="Calibri" charset="0"/>
              <a:ea typeface="ＭＳ Ｐゴシック" charset="0"/>
            </a:endParaRPr>
          </a:p>
        </p:txBody>
      </p:sp>
      <p:sp>
        <p:nvSpPr>
          <p:cNvPr id="153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E57C57FD-91C5-834E-8929-2333575F8656}" type="slidenum">
              <a:rPr lang="en-GB">
                <a:latin typeface="Arial" charset="0"/>
              </a:rPr>
              <a:pPr/>
              <a:t>1</a:t>
            </a:fld>
            <a:endParaRPr lang="en-GB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4B3695-4F35-4F45-B8B7-769CDD12774F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74423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Extension: What would happen to Paris</a:t>
            </a:r>
            <a:r>
              <a:rPr lang="en-US" baseline="0" dirty="0"/>
              <a:t> if people stopped visiting the </a:t>
            </a:r>
            <a:r>
              <a:rPr lang="en-US" baseline="0" dirty="0" err="1"/>
              <a:t>Effiel</a:t>
            </a:r>
            <a:r>
              <a:rPr lang="en-US" baseline="0" dirty="0"/>
              <a:t> tower and shopped more- tourist industry grows and adapts to supply what the </a:t>
            </a:r>
            <a:r>
              <a:rPr lang="en-US" baseline="0"/>
              <a:t>market demands.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4B3695-4F35-4F45-B8B7-769CDD12774F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30638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9B8ED-FE73-4CBF-9C1B-52ECE7D9B249}" type="datetimeFigureOut">
              <a:rPr lang="en-GB" smtClean="0"/>
              <a:t>16/11/2020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4EEC50-7AFE-4543-B77E-F5FD5CE51D5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09712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9B8ED-FE73-4CBF-9C1B-52ECE7D9B249}" type="datetimeFigureOut">
              <a:rPr lang="en-GB" smtClean="0"/>
              <a:t>16/11/2020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4EEC50-7AFE-4543-B77E-F5FD5CE51D5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14288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9B8ED-FE73-4CBF-9C1B-52ECE7D9B249}" type="datetimeFigureOut">
              <a:rPr lang="en-GB" smtClean="0"/>
              <a:t>16/11/2020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4EEC50-7AFE-4543-B77E-F5FD5CE51D5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29819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9B8ED-FE73-4CBF-9C1B-52ECE7D9B249}" type="datetimeFigureOut">
              <a:rPr lang="en-GB" smtClean="0"/>
              <a:t>16/11/2020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4EEC50-7AFE-4543-B77E-F5FD5CE51D5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43412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9B8ED-FE73-4CBF-9C1B-52ECE7D9B249}" type="datetimeFigureOut">
              <a:rPr lang="en-GB" smtClean="0"/>
              <a:t>16/11/2020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4EEC50-7AFE-4543-B77E-F5FD5CE51D5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71912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9B8ED-FE73-4CBF-9C1B-52ECE7D9B249}" type="datetimeFigureOut">
              <a:rPr lang="en-GB" smtClean="0"/>
              <a:t>16/11/2020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4EEC50-7AFE-4543-B77E-F5FD5CE51D5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94266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9B8ED-FE73-4CBF-9C1B-52ECE7D9B249}" type="datetimeFigureOut">
              <a:rPr lang="en-GB" smtClean="0"/>
              <a:t>16/11/2020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4EEC50-7AFE-4543-B77E-F5FD5CE51D5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24211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9B8ED-FE73-4CBF-9C1B-52ECE7D9B249}" type="datetimeFigureOut">
              <a:rPr lang="en-GB" smtClean="0"/>
              <a:t>16/11/2020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4EEC50-7AFE-4543-B77E-F5FD5CE51D5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96464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9B8ED-FE73-4CBF-9C1B-52ECE7D9B249}" type="datetimeFigureOut">
              <a:rPr lang="en-GB" smtClean="0"/>
              <a:t>16/11/2020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4EEC50-7AFE-4543-B77E-F5FD5CE51D5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0526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9B8ED-FE73-4CBF-9C1B-52ECE7D9B249}" type="datetimeFigureOut">
              <a:rPr lang="en-GB" smtClean="0"/>
              <a:t>16/11/2020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4EEC50-7AFE-4543-B77E-F5FD5CE51D5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93375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9B8ED-FE73-4CBF-9C1B-52ECE7D9B249}" type="datetimeFigureOut">
              <a:rPr lang="en-GB" smtClean="0"/>
              <a:t>16/11/2020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4EEC50-7AFE-4543-B77E-F5FD5CE51D5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8179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09B8ED-FE73-4CBF-9C1B-52ECE7D9B249}" type="datetimeFigureOut">
              <a:rPr lang="en-GB" smtClean="0"/>
              <a:t>16/11/2020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4EEC50-7AFE-4543-B77E-F5FD5CE51D5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220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hyperlink" Target="https://www.smarttravellab.org/post/the-countries-most-reliant-on-tourism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eg"/><Relationship Id="rId4" Type="http://schemas.openxmlformats.org/officeDocument/2006/relationships/image" Target="../media/image40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hyperlink" Target="https://www.bbc.co.uk/bitesize/guides/zpfd4qt/revision/5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7" Type="http://schemas.openxmlformats.org/officeDocument/2006/relationships/image" Target="../media/image15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WMF"/><Relationship Id="rId5" Type="http://schemas.openxmlformats.org/officeDocument/2006/relationships/image" Target="../media/image13.WMF"/><Relationship Id="rId4" Type="http://schemas.openxmlformats.org/officeDocument/2006/relationships/image" Target="../media/image12.W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Date Placeholder 3"/>
          <p:cNvSpPr>
            <a:spLocks noGrp="1"/>
          </p:cNvSpPr>
          <p:nvPr>
            <p:ph type="dt" sz="quarter" idx="10"/>
          </p:nvPr>
        </p:nvSpPr>
        <p:spPr>
          <a:xfrm>
            <a:off x="4489574" y="332656"/>
            <a:ext cx="4520952" cy="365125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F4438D1E-697E-024E-B46F-A63C218FD06C}" type="datetime2">
              <a:rPr lang="en-GB" sz="2400" b="1" u="sng">
                <a:latin typeface="Comic Sans MS" charset="0"/>
              </a:rPr>
              <a:pPr/>
              <a:t>Monday, 16 November 2020</a:t>
            </a:fld>
            <a:endParaRPr lang="en-GB" sz="2400" b="1" u="sng" dirty="0">
              <a:latin typeface="Comic Sans MS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79512" y="858507"/>
            <a:ext cx="8845932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GB" sz="2800" b="1" u="sng" dirty="0">
                <a:ln w="12700">
                  <a:solidFill>
                    <a:srgbClr val="000000"/>
                  </a:solidFill>
                  <a:prstDash val="solid"/>
                </a:ln>
                <a:solidFill>
                  <a:srgbClr val="3366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/>
                <a:cs typeface="Comic Sans MS"/>
              </a:rPr>
              <a:t>3.4  Tourism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4250080" y="4875411"/>
            <a:ext cx="4787900" cy="1798638"/>
          </a:xfrm>
          <a:prstGeom prst="roundRect">
            <a:avLst/>
          </a:prstGeom>
          <a:solidFill>
            <a:srgbClr val="0066FF"/>
          </a:solidFill>
          <a:ln w="2540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en-GB" sz="1600" dirty="0">
                <a:latin typeface="Comic Sans MS" charset="0"/>
              </a:rPr>
              <a:t>Learning objectives;</a:t>
            </a:r>
          </a:p>
          <a:p>
            <a:pPr marL="285750" indent="-285750" algn="just">
              <a:buFontTx/>
              <a:buChar char="-"/>
              <a:defRPr/>
            </a:pPr>
            <a:r>
              <a:rPr lang="en-GB" sz="1600" dirty="0">
                <a:latin typeface="Comic Sans MS" charset="0"/>
              </a:rPr>
              <a:t>Why has tourism grown?</a:t>
            </a:r>
          </a:p>
          <a:p>
            <a:pPr marL="285750" indent="-285750" algn="just">
              <a:buFontTx/>
              <a:buChar char="-"/>
              <a:defRPr/>
            </a:pPr>
            <a:r>
              <a:rPr lang="en-GB" sz="1600" dirty="0">
                <a:latin typeface="Comic Sans MS" charset="0"/>
              </a:rPr>
              <a:t>What are the impacts of growth?</a:t>
            </a:r>
          </a:p>
          <a:p>
            <a:pPr marL="285750" indent="-285750" algn="just">
              <a:buFontTx/>
              <a:buChar char="-"/>
              <a:defRPr/>
            </a:pPr>
            <a:r>
              <a:rPr lang="en-GB" sz="1600" dirty="0">
                <a:latin typeface="Comic Sans MS" charset="0"/>
              </a:rPr>
              <a:t>How can it be managed </a:t>
            </a:r>
            <a:r>
              <a:rPr lang="en-GB" sz="1600" dirty="0" err="1">
                <a:latin typeface="Comic Sans MS" charset="0"/>
              </a:rPr>
              <a:t>sustianbly</a:t>
            </a:r>
            <a:r>
              <a:rPr lang="en-GB" sz="1600" dirty="0">
                <a:latin typeface="Comic Sans MS" charset="0"/>
              </a:rPr>
              <a:t>?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8C87C0F-821B-8245-B258-6759DB6045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754" y="1526538"/>
            <a:ext cx="5187144" cy="3652173"/>
          </a:xfrm>
          <a:prstGeom prst="rect">
            <a:avLst/>
          </a:prstGeom>
        </p:spPr>
      </p:pic>
      <p:pic>
        <p:nvPicPr>
          <p:cNvPr id="15" name="Picture 7">
            <a:extLst>
              <a:ext uri="{FF2B5EF4-FFF2-40B4-BE49-F238E27FC236}">
                <a16:creationId xmlns:a16="http://schemas.microsoft.com/office/drawing/2014/main" id="{92234461-AF87-9046-9539-35F1DC1534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1991" y="2143424"/>
            <a:ext cx="3440671" cy="19351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745117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23655" y="188640"/>
            <a:ext cx="243541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sz="2800" b="1" dirty="0">
                <a:ln w="12700">
                  <a:solidFill>
                    <a:srgbClr val="000000"/>
                  </a:solidFill>
                  <a:prstDash val="solid"/>
                </a:ln>
                <a:solidFill>
                  <a:srgbClr val="3366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/>
                <a:cs typeface="Comic Sans MS"/>
              </a:rPr>
              <a:t>Research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836712"/>
            <a:ext cx="8676249" cy="5910695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 flipH="1">
            <a:off x="2483768" y="2636912"/>
            <a:ext cx="648072" cy="86409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17" idx="1"/>
          </p:cNvCxnSpPr>
          <p:nvPr/>
        </p:nvCxnSpPr>
        <p:spPr>
          <a:xfrm flipH="1">
            <a:off x="4355976" y="1376772"/>
            <a:ext cx="1296144" cy="118813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3275856" y="3717032"/>
            <a:ext cx="720080" cy="93610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 flipV="1">
            <a:off x="6012160" y="4005064"/>
            <a:ext cx="648072" cy="36004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Rounded Rectangle 16"/>
          <p:cNvSpPr/>
          <p:nvPr/>
        </p:nvSpPr>
        <p:spPr>
          <a:xfrm>
            <a:off x="5652120" y="908720"/>
            <a:ext cx="2736304" cy="936104"/>
          </a:xfrm>
          <a:prstGeom prst="roundRect">
            <a:avLst/>
          </a:prstGeom>
          <a:solidFill>
            <a:schemeClr val="tx2">
              <a:lumMod val="60000"/>
              <a:lumOff val="40000"/>
              <a:alpha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u="sng" dirty="0">
                <a:solidFill>
                  <a:srgbClr val="000000"/>
                </a:solidFill>
                <a:latin typeface="Bell MT"/>
                <a:cs typeface="Bell MT"/>
              </a:rPr>
              <a:t>Europe (Spain OR France)</a:t>
            </a:r>
          </a:p>
          <a:p>
            <a:pPr algn="ctr"/>
            <a:endParaRPr lang="en-GB" sz="1400" dirty="0">
              <a:solidFill>
                <a:srgbClr val="000000"/>
              </a:solidFill>
              <a:latin typeface="Bell MT"/>
              <a:cs typeface="Bell MT"/>
            </a:endParaRPr>
          </a:p>
          <a:p>
            <a:pPr algn="ctr"/>
            <a:r>
              <a:rPr lang="en-GB" sz="1400" dirty="0">
                <a:solidFill>
                  <a:srgbClr val="000000"/>
                </a:solidFill>
                <a:latin typeface="Bell MT"/>
                <a:cs typeface="Bell MT"/>
              </a:rPr>
              <a:t>The economic importance of tourism varies here.  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611560" y="1700808"/>
            <a:ext cx="3240360" cy="936104"/>
          </a:xfrm>
          <a:prstGeom prst="roundRect">
            <a:avLst/>
          </a:prstGeom>
          <a:solidFill>
            <a:schemeClr val="tx2">
              <a:lumMod val="60000"/>
              <a:lumOff val="40000"/>
              <a:alpha val="53000"/>
            </a:schemeClr>
          </a:solidFill>
          <a:ln>
            <a:solidFill>
              <a:schemeClr val="accent1">
                <a:shade val="95000"/>
                <a:satMod val="10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u="sng" dirty="0">
                <a:solidFill>
                  <a:schemeClr val="tx1"/>
                </a:solidFill>
                <a:latin typeface="Bell MT"/>
                <a:cs typeface="Bell MT"/>
              </a:rPr>
              <a:t>The Caribbean (St Lucia)</a:t>
            </a:r>
          </a:p>
          <a:p>
            <a:pPr algn="ctr"/>
            <a:endParaRPr lang="en-GB" sz="1400" dirty="0">
              <a:solidFill>
                <a:schemeClr val="tx1"/>
              </a:solidFill>
              <a:latin typeface="Bell MT"/>
              <a:cs typeface="Bell MT"/>
            </a:endParaRPr>
          </a:p>
          <a:p>
            <a:pPr algn="ctr"/>
            <a:r>
              <a:rPr lang="en-GB" sz="1400" dirty="0">
                <a:solidFill>
                  <a:schemeClr val="tx1"/>
                </a:solidFill>
                <a:latin typeface="Bell MT"/>
                <a:cs typeface="Bell MT"/>
              </a:rPr>
              <a:t>The islands of the Caribbean include some of the world’s poorest countrie</a:t>
            </a:r>
            <a:r>
              <a:rPr lang="en-GB" sz="1400" dirty="0">
                <a:solidFill>
                  <a:srgbClr val="000000"/>
                </a:solidFill>
                <a:latin typeface="Bell MT"/>
                <a:cs typeface="Bell MT"/>
              </a:rPr>
              <a:t>s.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1115616" y="4653136"/>
            <a:ext cx="3240360" cy="936104"/>
          </a:xfrm>
          <a:prstGeom prst="roundRect">
            <a:avLst/>
          </a:prstGeom>
          <a:solidFill>
            <a:schemeClr val="tx2">
              <a:lumMod val="60000"/>
              <a:lumOff val="40000"/>
              <a:alpha val="53000"/>
            </a:schemeClr>
          </a:solidFill>
          <a:ln>
            <a:solidFill>
              <a:schemeClr val="accent1">
                <a:shade val="95000"/>
                <a:satMod val="10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u="sng" dirty="0">
                <a:solidFill>
                  <a:schemeClr val="tx1"/>
                </a:solidFill>
                <a:latin typeface="Bell MT"/>
                <a:cs typeface="Bell MT"/>
              </a:rPr>
              <a:t>Gambia</a:t>
            </a:r>
          </a:p>
          <a:p>
            <a:pPr algn="ctr"/>
            <a:endParaRPr lang="en-GB" sz="1400" dirty="0">
              <a:solidFill>
                <a:schemeClr val="tx1"/>
              </a:solidFill>
              <a:latin typeface="Bell MT"/>
              <a:cs typeface="Bell MT"/>
            </a:endParaRPr>
          </a:p>
          <a:p>
            <a:pPr algn="ctr"/>
            <a:r>
              <a:rPr lang="en-GB" sz="1400" dirty="0">
                <a:solidFill>
                  <a:schemeClr val="tx1"/>
                </a:solidFill>
                <a:latin typeface="Bell MT"/>
                <a:cs typeface="Bell MT"/>
              </a:rPr>
              <a:t>Tourism provides 17% of Gambia’s GDP, this is very high for Africa. </a:t>
            </a:r>
            <a:endParaRPr lang="en-GB" sz="1400" dirty="0">
              <a:solidFill>
                <a:srgbClr val="000000"/>
              </a:solidFill>
              <a:latin typeface="Bell MT"/>
              <a:cs typeface="Bell MT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5004048" y="4365104"/>
            <a:ext cx="3384376" cy="936104"/>
          </a:xfrm>
          <a:prstGeom prst="roundRect">
            <a:avLst/>
          </a:prstGeom>
          <a:solidFill>
            <a:schemeClr val="tx2">
              <a:lumMod val="60000"/>
              <a:lumOff val="40000"/>
              <a:alpha val="53000"/>
            </a:schemeClr>
          </a:solidFill>
          <a:ln>
            <a:solidFill>
              <a:schemeClr val="accent1">
                <a:shade val="95000"/>
                <a:satMod val="10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u="sng" dirty="0">
                <a:solidFill>
                  <a:schemeClr val="tx1"/>
                </a:solidFill>
                <a:latin typeface="Bell MT"/>
                <a:cs typeface="Bell MT"/>
              </a:rPr>
              <a:t>The Maldives</a:t>
            </a:r>
          </a:p>
          <a:p>
            <a:pPr algn="ctr"/>
            <a:endParaRPr lang="en-GB" sz="1400" dirty="0">
              <a:solidFill>
                <a:schemeClr val="tx1"/>
              </a:solidFill>
              <a:latin typeface="Bell MT"/>
              <a:cs typeface="Bell MT"/>
            </a:endParaRPr>
          </a:p>
          <a:p>
            <a:pPr algn="ctr"/>
            <a:r>
              <a:rPr lang="en-GB" sz="1400" dirty="0">
                <a:solidFill>
                  <a:schemeClr val="tx1"/>
                </a:solidFill>
                <a:latin typeface="Bell MT"/>
                <a:cs typeface="Bell MT"/>
              </a:rPr>
              <a:t>Tourism is vey important to these islands making up almost 30% of their GDP.</a:t>
            </a:r>
            <a:endParaRPr lang="en-GB" sz="1400" dirty="0">
              <a:solidFill>
                <a:srgbClr val="000000"/>
              </a:solidFill>
              <a:latin typeface="Bell MT"/>
              <a:cs typeface="Bell MT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2483768" y="116632"/>
            <a:ext cx="4608512" cy="648072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GB" sz="1400" dirty="0">
                <a:latin typeface="Bell MT"/>
                <a:cs typeface="Bell MT"/>
              </a:rPr>
              <a:t>Choose two of the countries and research the following: </a:t>
            </a:r>
          </a:p>
          <a:p>
            <a:pPr marL="228600" indent="-228600" algn="just">
              <a:buAutoNum type="alphaLcParenR"/>
            </a:pPr>
            <a:r>
              <a:rPr lang="en-GB" sz="1400" dirty="0">
                <a:latin typeface="Bell MT"/>
                <a:cs typeface="Bell MT"/>
              </a:rPr>
              <a:t>Why they make good tourism destinations</a:t>
            </a:r>
          </a:p>
          <a:p>
            <a:pPr marL="228600" indent="-228600" algn="just">
              <a:buAutoNum type="alphaLcParenR"/>
            </a:pPr>
            <a:r>
              <a:rPr lang="en-GB" sz="1400" dirty="0">
                <a:latin typeface="Bell MT"/>
                <a:cs typeface="Bell MT"/>
              </a:rPr>
              <a:t>Why tourism is important for them. </a:t>
            </a:r>
          </a:p>
        </p:txBody>
      </p:sp>
    </p:spTree>
    <p:extLst>
      <p:ext uri="{BB962C8B-B14F-4D97-AF65-F5344CB8AC3E}">
        <p14:creationId xmlns:p14="http://schemas.microsoft.com/office/powerpoint/2010/main" val="5857865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149311"/>
            <a:ext cx="7789118" cy="373877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188640"/>
            <a:ext cx="514806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sz="2800" b="1" dirty="0">
                <a:ln w="12700">
                  <a:solidFill>
                    <a:srgbClr val="000000"/>
                  </a:solidFill>
                  <a:prstDash val="solid"/>
                </a:ln>
                <a:solidFill>
                  <a:srgbClr val="3366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/>
                <a:cs typeface="Comic Sans MS"/>
              </a:rPr>
              <a:t>Why is tourism important?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95536" y="764704"/>
            <a:ext cx="7056784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>
                <a:latin typeface="Bell MT"/>
                <a:cs typeface="Bell MT"/>
              </a:rPr>
              <a:t>Tourism is an important part of the __________ of many richer countries, especially those in Western Europe and North America. Today it is increasingly seen by __________ countries as one of the best ways to earn ________ income, provide jobs and improve _______ of living. Countries want to take advantage of the _________ numbers of tourists and the money they have to _________.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467544" y="2636912"/>
            <a:ext cx="6696744" cy="576064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Bell MT"/>
                <a:cs typeface="Bell MT"/>
              </a:rPr>
              <a:t>developing    standards  spend    growing   foreign    economies   </a:t>
            </a:r>
          </a:p>
        </p:txBody>
      </p:sp>
    </p:spTree>
    <p:extLst>
      <p:ext uri="{BB962C8B-B14F-4D97-AF65-F5344CB8AC3E}">
        <p14:creationId xmlns:p14="http://schemas.microsoft.com/office/powerpoint/2010/main" val="31652100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88640"/>
            <a:ext cx="651621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sz="2800" b="1" dirty="0">
                <a:ln w="12700">
                  <a:solidFill>
                    <a:srgbClr val="000000"/>
                  </a:solidFill>
                  <a:prstDash val="solid"/>
                </a:ln>
                <a:solidFill>
                  <a:srgbClr val="3366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/>
                <a:cs typeface="Comic Sans MS"/>
              </a:rPr>
              <a:t>The economic importance of tourism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2356811"/>
              </p:ext>
            </p:extLst>
          </p:nvPr>
        </p:nvGraphicFramePr>
        <p:xfrm>
          <a:off x="899592" y="1196752"/>
          <a:ext cx="3168352" cy="4165600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11638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044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Country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Annual tourist income ($ millions)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USA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66,547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Spain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33,609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France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32,329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Italy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26,915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China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20,385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Germany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19,158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UK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17,591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Austria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11,237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Hong Kong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10.117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Greece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9,741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6052693"/>
              </p:ext>
            </p:extLst>
          </p:nvPr>
        </p:nvGraphicFramePr>
        <p:xfrm>
          <a:off x="4860032" y="1196752"/>
          <a:ext cx="3168352" cy="4165600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11638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044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Country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Number of tourists ( millions)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France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76.0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Spain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55.6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USA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46.1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China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41.8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Italy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36.5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UK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30.0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Germany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21.5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Mexico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20.6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Turkey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20.2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Austria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20.0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7" name="Rounded Rectangle 6"/>
          <p:cNvSpPr/>
          <p:nvPr/>
        </p:nvSpPr>
        <p:spPr>
          <a:xfrm>
            <a:off x="899592" y="5445224"/>
            <a:ext cx="3168352" cy="36004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latin typeface="Bell MT"/>
                <a:cs typeface="Bell MT"/>
              </a:rPr>
              <a:t>Countries with largest tourist receipts 2005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4860032" y="5445224"/>
            <a:ext cx="3168352" cy="36004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latin typeface="Bell MT"/>
                <a:cs typeface="Bell MT"/>
              </a:rPr>
              <a:t>Countries with the most tourist arrivals 2005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467544" y="6021288"/>
            <a:ext cx="7776864" cy="648072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GB" sz="1600" dirty="0">
                <a:solidFill>
                  <a:schemeClr val="tx1"/>
                </a:solidFill>
                <a:latin typeface="Bell MT"/>
                <a:cs typeface="Bell MT"/>
              </a:rPr>
              <a:t>Compare the two tables by discussing and answering the questions. </a:t>
            </a:r>
          </a:p>
        </p:txBody>
      </p:sp>
    </p:spTree>
    <p:extLst>
      <p:ext uri="{BB962C8B-B14F-4D97-AF65-F5344CB8AC3E}">
        <p14:creationId xmlns:p14="http://schemas.microsoft.com/office/powerpoint/2010/main" val="19264510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90C7A3-976C-FB49-9FEF-7033C41A71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impact of covid 19 on tourism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FA0219B-874E-D64B-A20E-B00F92380B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417638"/>
            <a:ext cx="8229600" cy="3485996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9C77F10-7C96-9340-848C-E7FAC7AC4361}"/>
              </a:ext>
            </a:extLst>
          </p:cNvPr>
          <p:cNvSpPr txBox="1"/>
          <p:nvPr/>
        </p:nvSpPr>
        <p:spPr>
          <a:xfrm>
            <a:off x="1259632" y="4903634"/>
            <a:ext cx="67687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 total of </a:t>
            </a:r>
            <a:r>
              <a:rPr lang="en-US" b="1" dirty="0"/>
              <a:t>330 million jobs</a:t>
            </a:r>
            <a:r>
              <a:rPr lang="en-US" dirty="0"/>
              <a:t> are supported by this industry around the world, and it contributes 10%, or $8.9 trillion to global GDP each year.</a:t>
            </a:r>
          </a:p>
        </p:txBody>
      </p:sp>
    </p:spTree>
    <p:extLst>
      <p:ext uri="{BB962C8B-B14F-4D97-AF65-F5344CB8AC3E}">
        <p14:creationId xmlns:p14="http://schemas.microsoft.com/office/powerpoint/2010/main" val="10431152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ABBF39-4FF6-2448-BCC9-0270DF66C0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hlinkClick r:id="rId2"/>
              </a:rPr>
              <a:t>https://www.smarttravellab.org/post/the-countries-most-reliant-on-tourism</a:t>
            </a:r>
            <a:br>
              <a:rPr lang="en-US" dirty="0"/>
            </a:b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EAD193D-314B-DB4C-828D-14DEDB4700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1196752"/>
            <a:ext cx="5892112" cy="5474232"/>
          </a:xfrm>
        </p:spPr>
      </p:pic>
    </p:spTree>
    <p:extLst>
      <p:ext uri="{BB962C8B-B14F-4D97-AF65-F5344CB8AC3E}">
        <p14:creationId xmlns:p14="http://schemas.microsoft.com/office/powerpoint/2010/main" val="11192382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C8C668-E4B3-754D-AAF4-8339F86998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B76D5AA-4D12-0549-947C-DA80C63D3A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0"/>
            <a:ext cx="5400600" cy="6818376"/>
          </a:xfrm>
        </p:spPr>
      </p:pic>
    </p:spTree>
    <p:extLst>
      <p:ext uri="{BB962C8B-B14F-4D97-AF65-F5344CB8AC3E}">
        <p14:creationId xmlns:p14="http://schemas.microsoft.com/office/powerpoint/2010/main" val="42098105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5" descr="TL_map-world">
            <a:extLst>
              <a:ext uri="{FF2B5EF4-FFF2-40B4-BE49-F238E27FC236}">
                <a16:creationId xmlns:a16="http://schemas.microsoft.com/office/drawing/2014/main" id="{EC614DFD-C77D-544A-8440-BEF4500E85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2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8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Rectangle 3">
            <a:extLst>
              <a:ext uri="{FF2B5EF4-FFF2-40B4-BE49-F238E27FC236}">
                <a16:creationId xmlns:a16="http://schemas.microsoft.com/office/drawing/2014/main" id="{E2BE8CC8-678D-A347-99F3-4F0018067DAF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2339975" y="2276475"/>
            <a:ext cx="4824413" cy="2881313"/>
          </a:xfrm>
          <a:solidFill>
            <a:srgbClr val="FFFF99">
              <a:alpha val="80000"/>
            </a:srgbClr>
          </a:solidFill>
        </p:spPr>
        <p:txBody>
          <a:bodyPr>
            <a:normAutofit lnSpcReduction="10000"/>
          </a:bodyPr>
          <a:lstStyle/>
          <a:p>
            <a:pPr eaLnBrk="1" hangingPunct="1">
              <a:defRPr/>
            </a:pPr>
            <a:r>
              <a:rPr lang="en-GB" altLang="en-US" sz="6000" dirty="0"/>
              <a:t>Write down 1 IMPACT</a:t>
            </a:r>
          </a:p>
          <a:p>
            <a:pPr eaLnBrk="1" hangingPunct="1">
              <a:defRPr/>
            </a:pPr>
            <a:r>
              <a:rPr lang="en-GB" altLang="en-US" sz="6000" dirty="0"/>
              <a:t>of tourism </a:t>
            </a:r>
          </a:p>
        </p:txBody>
      </p:sp>
    </p:spTree>
    <p:extLst>
      <p:ext uri="{BB962C8B-B14F-4D97-AF65-F5344CB8AC3E}">
        <p14:creationId xmlns:p14="http://schemas.microsoft.com/office/powerpoint/2010/main" val="3819106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B3D0D2-7AE2-3449-92F5-9A5A03A22C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dirty="0"/>
              <a:t>Is this impact social, economic or environmental 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8CCD12-32C9-2449-9275-F85A049E15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4106" y="2297767"/>
            <a:ext cx="8229600" cy="4525963"/>
          </a:xfrm>
        </p:spPr>
        <p:txBody>
          <a:bodyPr>
            <a:normAutofit/>
          </a:bodyPr>
          <a:lstStyle/>
          <a:p>
            <a:pPr marL="0" indent="0" eaLnBrk="1" hangingPunct="1">
              <a:buNone/>
              <a:defRPr/>
            </a:pPr>
            <a:endParaRPr lang="en-US" dirty="0"/>
          </a:p>
          <a:p>
            <a:pPr eaLnBrk="1" hangingPunct="1">
              <a:defRPr/>
            </a:pPr>
            <a:endParaRPr lang="en-US" dirty="0"/>
          </a:p>
          <a:p>
            <a:pPr eaLnBrk="1" hangingPunct="1">
              <a:defRPr/>
            </a:pPr>
            <a:endParaRPr lang="en-US" dirty="0"/>
          </a:p>
          <a:p>
            <a:pPr marL="0" indent="0" eaLnBrk="1" hangingPunct="1">
              <a:buFontTx/>
              <a:buNone/>
              <a:defRPr/>
            </a:pPr>
            <a:r>
              <a:rPr lang="en-US" dirty="0"/>
              <a:t>Write it on a post it note: </a:t>
            </a:r>
          </a:p>
          <a:p>
            <a:pPr eaLnBrk="1" hangingPunct="1">
              <a:defRPr/>
            </a:pPr>
            <a:r>
              <a:rPr lang="en-US" dirty="0">
                <a:solidFill>
                  <a:srgbClr val="FFC000"/>
                </a:solidFill>
              </a:rPr>
              <a:t>Economic</a:t>
            </a:r>
          </a:p>
          <a:p>
            <a:pPr eaLnBrk="1" hangingPunct="1">
              <a:defRPr/>
            </a:pPr>
            <a:r>
              <a:rPr lang="en-US" dirty="0">
                <a:solidFill>
                  <a:srgbClr val="FFFF00"/>
                </a:solidFill>
              </a:rPr>
              <a:t>Social</a:t>
            </a:r>
          </a:p>
          <a:p>
            <a:pPr eaLnBrk="1" hangingPunct="1">
              <a:defRPr/>
            </a:pPr>
            <a:r>
              <a:rPr lang="en-US" dirty="0">
                <a:solidFill>
                  <a:srgbClr val="92D050"/>
                </a:solidFill>
              </a:rPr>
              <a:t>Environmental </a:t>
            </a:r>
          </a:p>
        </p:txBody>
      </p:sp>
      <p:pic>
        <p:nvPicPr>
          <p:cNvPr id="15363" name="Picture 3">
            <a:extLst>
              <a:ext uri="{FF2B5EF4-FFF2-40B4-BE49-F238E27FC236}">
                <a16:creationId xmlns:a16="http://schemas.microsoft.com/office/drawing/2014/main" id="{63AE8DDA-43D0-C54C-BC82-9B8CA4EBBB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33338"/>
            <a:ext cx="4583112" cy="258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819883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13318C-562E-4348-8404-C1F35B67C6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dirty="0"/>
              <a:t>To what extent does tourism have a positive impact on the development of an area?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521EC4-4D90-5C4D-8B23-498E3C5BDA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endParaRPr lang="en-US"/>
          </a:p>
        </p:txBody>
      </p:sp>
      <p:sp>
        <p:nvSpPr>
          <p:cNvPr id="4" name="AutoShape 4">
            <a:extLst>
              <a:ext uri="{FF2B5EF4-FFF2-40B4-BE49-F238E27FC236}">
                <a16:creationId xmlns:a16="http://schemas.microsoft.com/office/drawing/2014/main" id="{E5BF7606-0ACA-8E45-A0DF-97EA52F55D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188" y="644525"/>
            <a:ext cx="8713787" cy="1728788"/>
          </a:xfrm>
          <a:prstGeom prst="rightArrow">
            <a:avLst>
              <a:gd name="adj1" fmla="val 50000"/>
              <a:gd name="adj2" fmla="val 12601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1" hangingPunct="1">
              <a:defRPr/>
            </a:pPr>
            <a:endParaRPr lang="en-GB" altLang="en-US" sz="2500" dirty="0">
              <a:latin typeface="Arial" charset="0"/>
            </a:endParaRPr>
          </a:p>
          <a:p>
            <a:pPr algn="ctr" eaLnBrk="1" hangingPunct="1">
              <a:defRPr/>
            </a:pPr>
            <a:r>
              <a:rPr lang="en-GB" altLang="en-US" sz="2500" dirty="0">
                <a:solidFill>
                  <a:srgbClr val="7030A0"/>
                </a:solidFill>
                <a:latin typeface="Arial" charset="0"/>
              </a:rPr>
              <a:t>Place your post it note on the </a:t>
            </a:r>
            <a:r>
              <a:rPr lang="en-GB" sz="2500" dirty="0">
                <a:solidFill>
                  <a:srgbClr val="7030A0"/>
                </a:solidFill>
                <a:latin typeface="Arial" charset="0"/>
              </a:rPr>
              <a:t>Continuum</a:t>
            </a:r>
            <a:r>
              <a:rPr lang="en-GB" sz="2500" dirty="0">
                <a:latin typeface="Arial" charset="0"/>
              </a:rPr>
              <a:t> </a:t>
            </a:r>
            <a:endParaRPr lang="en-US" sz="2500" dirty="0">
              <a:latin typeface="Arial" charset="0"/>
            </a:endParaRPr>
          </a:p>
          <a:p>
            <a:pPr algn="ctr" eaLnBrk="1" hangingPunct="1">
              <a:defRPr/>
            </a:pPr>
            <a:endParaRPr lang="en-GB" altLang="en-US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36844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0E4F75D5-E798-8248-86F9-29C08F13976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90805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dirty="0"/>
              <a:t>To what extent does tourism have a positive impact on the development of an area? </a:t>
            </a:r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78E67136-4A4E-4849-B95D-0B14E5F6EF1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3357563"/>
            <a:ext cx="8362950" cy="2087562"/>
          </a:xfrm>
        </p:spPr>
        <p:txBody>
          <a:bodyPr/>
          <a:lstStyle/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endParaRPr lang="en-GB" altLang="en-US" sz="3000" dirty="0"/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endParaRPr lang="en-GB" altLang="en-US" sz="3000" dirty="0"/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endParaRPr lang="en-GB" altLang="en-US" sz="3000" dirty="0"/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endParaRPr lang="en-GB" altLang="en-US" sz="3000" dirty="0"/>
          </a:p>
          <a:p>
            <a:pPr eaLnBrk="1" hangingPunct="1">
              <a:defRPr/>
            </a:pPr>
            <a:endParaRPr lang="en-US" sz="2800" dirty="0"/>
          </a:p>
          <a:p>
            <a:pPr eaLnBrk="1" hangingPunct="1">
              <a:defRPr/>
            </a:pPr>
            <a:endParaRPr lang="en-US" sz="2800" dirty="0"/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endParaRPr lang="en-GB" altLang="en-US" sz="3000" dirty="0"/>
          </a:p>
        </p:txBody>
      </p:sp>
      <p:sp>
        <p:nvSpPr>
          <p:cNvPr id="4100" name="AutoShape 4">
            <a:extLst>
              <a:ext uri="{FF2B5EF4-FFF2-40B4-BE49-F238E27FC236}">
                <a16:creationId xmlns:a16="http://schemas.microsoft.com/office/drawing/2014/main" id="{50955E88-AE85-B646-9CF7-0FA6B785E2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313" y="476250"/>
            <a:ext cx="8713787" cy="1728788"/>
          </a:xfrm>
          <a:prstGeom prst="rightArrow">
            <a:avLst>
              <a:gd name="adj1" fmla="val 50000"/>
              <a:gd name="adj2" fmla="val 12601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1" hangingPunct="1">
              <a:defRPr/>
            </a:pPr>
            <a:r>
              <a:rPr lang="en-GB" altLang="en-US" sz="2800">
                <a:latin typeface="Arial" charset="0"/>
              </a:rPr>
              <a:t>Learning Objective – To investigate the impacts from tourism</a:t>
            </a:r>
            <a:r>
              <a:rPr lang="en-GB" altLang="en-US">
                <a:latin typeface="Arial" charset="0"/>
              </a:rPr>
              <a:t>.</a:t>
            </a:r>
          </a:p>
        </p:txBody>
      </p:sp>
      <p:pic>
        <p:nvPicPr>
          <p:cNvPr id="17412" name="Picture 1">
            <a:extLst>
              <a:ext uri="{FF2B5EF4-FFF2-40B4-BE49-F238E27FC236}">
                <a16:creationId xmlns:a16="http://schemas.microsoft.com/office/drawing/2014/main" id="{58C48D39-75FE-2D45-9B63-C72FDECA53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1846263"/>
            <a:ext cx="5903913" cy="335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loud Callout 2">
            <a:extLst>
              <a:ext uri="{FF2B5EF4-FFF2-40B4-BE49-F238E27FC236}">
                <a16:creationId xmlns:a16="http://schemas.microsoft.com/office/drawing/2014/main" id="{195C2F0A-6B72-5C46-93A8-3211F494DC15}"/>
              </a:ext>
            </a:extLst>
          </p:cNvPr>
          <p:cNvSpPr/>
          <p:nvPr/>
        </p:nvSpPr>
        <p:spPr>
          <a:xfrm>
            <a:off x="3995738" y="2997200"/>
            <a:ext cx="3960812" cy="1871663"/>
          </a:xfrm>
          <a:prstGeom prst="cloudCallou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35FB3CE-8143-784D-AB13-F109DC3B2E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40313" y="3609975"/>
            <a:ext cx="22320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What are your initial thoughts?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07D3E53-26C1-E84D-86EC-524A53F68C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6013" y="-1176338"/>
            <a:ext cx="1857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  <p:extLst>
      <p:ext uri="{BB962C8B-B14F-4D97-AF65-F5344CB8AC3E}">
        <p14:creationId xmlns:p14="http://schemas.microsoft.com/office/powerpoint/2010/main" val="2428133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3D3963-D6E8-6B44-A3E6-93C48037ED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4C37CD2-2B3D-8841-A20C-575234555B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031340" y="-105727"/>
            <a:ext cx="4603650" cy="7650380"/>
          </a:xfrm>
        </p:spPr>
      </p:pic>
    </p:spTree>
    <p:extLst>
      <p:ext uri="{BB962C8B-B14F-4D97-AF65-F5344CB8AC3E}">
        <p14:creationId xmlns:p14="http://schemas.microsoft.com/office/powerpoint/2010/main" val="21100521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C9AC4F-6709-3349-8E9F-245828CB61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B5FDA1B-94B9-CF43-9E95-4F414F3C17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60475" y="3462338"/>
            <a:ext cx="7143750" cy="3384550"/>
          </a:xfrm>
        </p:spPr>
      </p:pic>
      <p:pic>
        <p:nvPicPr>
          <p:cNvPr id="18435" name="Picture 5">
            <a:extLst>
              <a:ext uri="{FF2B5EF4-FFF2-40B4-BE49-F238E27FC236}">
                <a16:creationId xmlns:a16="http://schemas.microsoft.com/office/drawing/2014/main" id="{9C9934B4-26FB-F842-9701-FE599404EB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4150" y="3462338"/>
            <a:ext cx="5149850" cy="3395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6">
            <a:extLst>
              <a:ext uri="{FF2B5EF4-FFF2-40B4-BE49-F238E27FC236}">
                <a16:creationId xmlns:a16="http://schemas.microsoft.com/office/drawing/2014/main" id="{9F9E1FE7-D452-EF46-8DFE-577DBC9B0E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-71438"/>
            <a:ext cx="6145213" cy="3559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7">
            <a:extLst>
              <a:ext uri="{FF2B5EF4-FFF2-40B4-BE49-F238E27FC236}">
                <a16:creationId xmlns:a16="http://schemas.microsoft.com/office/drawing/2014/main" id="{CF60C7D2-DF9D-FC49-9AA0-13395180B48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3825" y="-20638"/>
            <a:ext cx="3397250" cy="3486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8" name="Rectangle 3">
            <a:extLst>
              <a:ext uri="{FF2B5EF4-FFF2-40B4-BE49-F238E27FC236}">
                <a16:creationId xmlns:a16="http://schemas.microsoft.com/office/drawing/2014/main" id="{4A0AE5EB-8F75-0241-B205-757E76B1CF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133600"/>
            <a:ext cx="9685338" cy="249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3400" b="1" u="sng">
                <a:solidFill>
                  <a:srgbClr val="FFFF00"/>
                </a:solidFill>
              </a:rPr>
              <a:t>Success criteria 1: </a:t>
            </a:r>
            <a:r>
              <a:rPr lang="en-GB" altLang="en-US" sz="3400">
                <a:solidFill>
                  <a:srgbClr val="FFFF00"/>
                </a:solidFill>
              </a:rPr>
              <a:t>To be able to explain the social, economic and environmental impacts of tourism: </a:t>
            </a:r>
            <a:endParaRPr lang="en-GB" altLang="en-US" sz="34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5400" b="1">
                <a:solidFill>
                  <a:srgbClr val="7030A0"/>
                </a:solidFill>
              </a:rPr>
              <a:t>Key concept</a:t>
            </a:r>
            <a:r>
              <a:rPr lang="en-GB" altLang="en-US" sz="5400">
                <a:solidFill>
                  <a:srgbClr val="7030A0"/>
                </a:solidFill>
              </a:rPr>
              <a:t>: </a:t>
            </a:r>
            <a:r>
              <a:rPr lang="en-US" altLang="en-US" sz="5400">
                <a:solidFill>
                  <a:srgbClr val="7030A0"/>
                </a:solidFill>
              </a:rPr>
              <a:t>Consequences </a:t>
            </a:r>
          </a:p>
        </p:txBody>
      </p:sp>
    </p:spTree>
    <p:extLst>
      <p:ext uri="{BB962C8B-B14F-4D97-AF65-F5344CB8AC3E}">
        <p14:creationId xmlns:p14="http://schemas.microsoft.com/office/powerpoint/2010/main" val="189397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F1CBB9-21BC-1747-AB33-24680083F1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1325" y="261938"/>
            <a:ext cx="8229600" cy="11430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3500" b="1" u="sng" dirty="0"/>
              <a:t>Success criteria 2: </a:t>
            </a:r>
            <a:r>
              <a:rPr lang="en-US" sz="3500" dirty="0"/>
              <a:t>Include a range of key terms</a:t>
            </a:r>
          </a:p>
        </p:txBody>
      </p:sp>
      <p:pic>
        <p:nvPicPr>
          <p:cNvPr id="22" name="Content Placeholder 21">
            <a:extLst>
              <a:ext uri="{FF2B5EF4-FFF2-40B4-BE49-F238E27FC236}">
                <a16:creationId xmlns:a16="http://schemas.microsoft.com/office/drawing/2014/main" id="{EFB1D205-871A-3A4D-991D-975A453E61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1338" y="4873625"/>
            <a:ext cx="3160712" cy="1746250"/>
          </a:xfrm>
        </p:spPr>
      </p:pic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150E3466-2306-2F43-A2F7-63AF8739B399}"/>
              </a:ext>
            </a:extLst>
          </p:cNvPr>
          <p:cNvSpPr/>
          <p:nvPr/>
        </p:nvSpPr>
        <p:spPr>
          <a:xfrm>
            <a:off x="292100" y="1444625"/>
            <a:ext cx="2808288" cy="1584325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1EBBEC00-B234-D04B-9897-9571A294629B}"/>
              </a:ext>
            </a:extLst>
          </p:cNvPr>
          <p:cNvSpPr/>
          <p:nvPr/>
        </p:nvSpPr>
        <p:spPr>
          <a:xfrm>
            <a:off x="6216650" y="1498600"/>
            <a:ext cx="2808288" cy="1584325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889628DF-98A0-2B45-9B5E-201EF2D80808}"/>
              </a:ext>
            </a:extLst>
          </p:cNvPr>
          <p:cNvSpPr/>
          <p:nvPr/>
        </p:nvSpPr>
        <p:spPr>
          <a:xfrm>
            <a:off x="142875" y="3375025"/>
            <a:ext cx="2808288" cy="1582738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3CCC1C5C-513C-8348-87AF-136480FDE89E}"/>
              </a:ext>
            </a:extLst>
          </p:cNvPr>
          <p:cNvSpPr/>
          <p:nvPr/>
        </p:nvSpPr>
        <p:spPr>
          <a:xfrm>
            <a:off x="6192838" y="3243263"/>
            <a:ext cx="2808287" cy="1584325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0487" name="TextBox 7">
            <a:extLst>
              <a:ext uri="{FF2B5EF4-FFF2-40B4-BE49-F238E27FC236}">
                <a16:creationId xmlns:a16="http://schemas.microsoft.com/office/drawing/2014/main" id="{C4EBCB63-1638-8F47-8133-704DCA8868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3738" y="1905000"/>
            <a:ext cx="230346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/>
              <a:t>Leakage</a:t>
            </a:r>
          </a:p>
        </p:txBody>
      </p:sp>
      <p:sp>
        <p:nvSpPr>
          <p:cNvPr id="20488" name="TextBox 8">
            <a:extLst>
              <a:ext uri="{FF2B5EF4-FFF2-40B4-BE49-F238E27FC236}">
                <a16:creationId xmlns:a16="http://schemas.microsoft.com/office/drawing/2014/main" id="{23DF801D-D15D-244B-BEE9-7D99530713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80163" y="3340100"/>
            <a:ext cx="2879725" cy="1385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/>
              <a:t>Sustainable Tourism/  Ecotourism </a:t>
            </a:r>
          </a:p>
        </p:txBody>
      </p:sp>
      <p:sp>
        <p:nvSpPr>
          <p:cNvPr id="20489" name="TextBox 9">
            <a:extLst>
              <a:ext uri="{FF2B5EF4-FFF2-40B4-BE49-F238E27FC236}">
                <a16:creationId xmlns:a16="http://schemas.microsoft.com/office/drawing/2014/main" id="{2CCDA9CF-64DC-A04C-A54E-FDA877703A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07175" y="1662113"/>
            <a:ext cx="2305050" cy="132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/>
              <a:t>Multiplier effect </a:t>
            </a:r>
          </a:p>
        </p:txBody>
      </p:sp>
      <p:sp>
        <p:nvSpPr>
          <p:cNvPr id="20490" name="TextBox 10">
            <a:extLst>
              <a:ext uri="{FF2B5EF4-FFF2-40B4-BE49-F238E27FC236}">
                <a16:creationId xmlns:a16="http://schemas.microsoft.com/office/drawing/2014/main" id="{8CD43FFC-F244-CE49-ACC3-1057DAE420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1613" y="3554413"/>
            <a:ext cx="30988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/>
              <a:t>Zooification  of culture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F4BDF7C4-4FB8-6C4E-9497-675C296A0D1D}"/>
              </a:ext>
            </a:extLst>
          </p:cNvPr>
          <p:cNvSpPr/>
          <p:nvPr/>
        </p:nvSpPr>
        <p:spPr>
          <a:xfrm>
            <a:off x="6326188" y="4984750"/>
            <a:ext cx="2808287" cy="1584325"/>
          </a:xfrm>
          <a:prstGeom prst="roundRect">
            <a:avLst/>
          </a:prstGeom>
          <a:solidFill>
            <a:srgbClr val="38E5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C56D6F54-AF5C-8540-8466-E4BDF2FA1478}"/>
              </a:ext>
            </a:extLst>
          </p:cNvPr>
          <p:cNvSpPr/>
          <p:nvPr/>
        </p:nvSpPr>
        <p:spPr>
          <a:xfrm>
            <a:off x="3167063" y="3109913"/>
            <a:ext cx="2809875" cy="1584325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A711FC20-FA87-2649-B51E-8DB24FB3C34F}"/>
              </a:ext>
            </a:extLst>
          </p:cNvPr>
          <p:cNvSpPr/>
          <p:nvPr/>
        </p:nvSpPr>
        <p:spPr>
          <a:xfrm>
            <a:off x="188913" y="5165725"/>
            <a:ext cx="2808287" cy="1584325"/>
          </a:xfrm>
          <a:prstGeom prst="roundRect">
            <a:avLst/>
          </a:prstGeom>
          <a:solidFill>
            <a:srgbClr val="F366E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0494" name="TextBox 18">
            <a:extLst>
              <a:ext uri="{FF2B5EF4-FFF2-40B4-BE49-F238E27FC236}">
                <a16:creationId xmlns:a16="http://schemas.microsoft.com/office/drawing/2014/main" id="{168456DE-2FC2-5A4E-8935-613DB468B1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97663" y="5183188"/>
            <a:ext cx="2303462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/>
              <a:t>Enclave resort</a:t>
            </a:r>
          </a:p>
        </p:txBody>
      </p:sp>
      <p:sp>
        <p:nvSpPr>
          <p:cNvPr id="20495" name="TextBox 19">
            <a:extLst>
              <a:ext uri="{FF2B5EF4-FFF2-40B4-BE49-F238E27FC236}">
                <a16:creationId xmlns:a16="http://schemas.microsoft.com/office/drawing/2014/main" id="{7AEAB52B-038D-8644-B950-662783FDCF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14738" y="3240088"/>
            <a:ext cx="2305050" cy="132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/>
              <a:t>Mass tourism</a:t>
            </a:r>
          </a:p>
        </p:txBody>
      </p:sp>
      <p:sp>
        <p:nvSpPr>
          <p:cNvPr id="20496" name="TextBox 20">
            <a:extLst>
              <a:ext uri="{FF2B5EF4-FFF2-40B4-BE49-F238E27FC236}">
                <a16:creationId xmlns:a16="http://schemas.microsoft.com/office/drawing/2014/main" id="{138A2C26-0394-E742-AF06-26452629CC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325" y="5329238"/>
            <a:ext cx="2305050" cy="132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/>
              <a:t>Package holiday</a:t>
            </a:r>
          </a:p>
        </p:txBody>
      </p:sp>
      <p:pic>
        <p:nvPicPr>
          <p:cNvPr id="20497" name="Picture 22">
            <a:extLst>
              <a:ext uri="{FF2B5EF4-FFF2-40B4-BE49-F238E27FC236}">
                <a16:creationId xmlns:a16="http://schemas.microsoft.com/office/drawing/2014/main" id="{5B06DB4D-B946-3146-B2DA-4CB1DEA0FD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1988" y="1608138"/>
            <a:ext cx="2789237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565027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73859B-6091-3B4E-AE24-AB600E046C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C81F4F-9529-7C46-8228-4F57B7212B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66018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>
                <a:highlight>
                  <a:srgbClr val="FFFF00"/>
                </a:highlight>
              </a:rPr>
              <a:t>Mass tourism: </a:t>
            </a:r>
            <a:r>
              <a:rPr lang="en-US" sz="2000" dirty="0"/>
              <a:t>is what happens when there are large numbers of people who go on holiday to the same resort, usually at the same time of year.</a:t>
            </a:r>
          </a:p>
          <a:p>
            <a:r>
              <a:rPr lang="en-US" sz="2000" dirty="0"/>
              <a:t>Usually, tourists will have purchased a package deal that includes flights, transfers and accommodation.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>
                <a:highlight>
                  <a:srgbClr val="FFFF00"/>
                </a:highlight>
              </a:rPr>
              <a:t>Leakage: </a:t>
            </a:r>
            <a:r>
              <a:rPr lang="en-US" sz="2000" dirty="0"/>
              <a:t>the phenomenon where the vast majority of tourism revenue leaks out of the local economy and into the pockets of big international companies.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>
                <a:highlight>
                  <a:srgbClr val="FFFF00"/>
                </a:highlight>
              </a:rPr>
              <a:t>Multiplier effect: </a:t>
            </a:r>
            <a:r>
              <a:rPr lang="en-US" sz="2000" dirty="0"/>
              <a:t>the phenomenon where the vast majority of tourism revenue leaks out of the local economy and into the pockets of big international companies.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634088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11" descr="International-Buddhist16">
            <a:extLst>
              <a:ext uri="{FF2B5EF4-FFF2-40B4-BE49-F238E27FC236}">
                <a16:creationId xmlns:a16="http://schemas.microsoft.com/office/drawing/2014/main" id="{E9D1F2DF-1D36-C44A-9A7F-7A02587774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2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00" y="1557338"/>
            <a:ext cx="5219700" cy="384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0" name="Rectangle 2">
            <a:extLst>
              <a:ext uri="{FF2B5EF4-FFF2-40B4-BE49-F238E27FC236}">
                <a16:creationId xmlns:a16="http://schemas.microsoft.com/office/drawing/2014/main" id="{4782FEAC-1CE5-5B48-A1F1-02561D356EA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GB" altLang="en-US" u="sng"/>
              <a:t>SEE impacts from tourism</a:t>
            </a:r>
            <a:r>
              <a:rPr lang="en-GB" altLang="en-US"/>
              <a:t> </a:t>
            </a:r>
          </a:p>
        </p:txBody>
      </p:sp>
      <p:sp>
        <p:nvSpPr>
          <p:cNvPr id="7172" name="Rectangle 4">
            <a:extLst>
              <a:ext uri="{FF2B5EF4-FFF2-40B4-BE49-F238E27FC236}">
                <a16:creationId xmlns:a16="http://schemas.microsoft.com/office/drawing/2014/main" id="{E9E27BFE-BCC6-434E-9EA6-996A7D88ED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388" y="5949950"/>
            <a:ext cx="8640762" cy="9080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GB" altLang="en-US" sz="3200">
                <a:latin typeface="Arial" charset="0"/>
              </a:rPr>
              <a:t>L/O - To investigate the impacts from tourism.</a:t>
            </a:r>
          </a:p>
        </p:txBody>
      </p:sp>
      <p:pic>
        <p:nvPicPr>
          <p:cNvPr id="22532" name="Picture 5">
            <a:extLst>
              <a:ext uri="{FF2B5EF4-FFF2-40B4-BE49-F238E27FC236}">
                <a16:creationId xmlns:a16="http://schemas.microsoft.com/office/drawing/2014/main" id="{9672FFC0-D737-FE45-9092-ECC057D3D3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908050"/>
            <a:ext cx="3314700" cy="499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5" name="Text Box 7">
            <a:extLst>
              <a:ext uri="{FF2B5EF4-FFF2-40B4-BE49-F238E27FC236}">
                <a16:creationId xmlns:a16="http://schemas.microsoft.com/office/drawing/2014/main" id="{6E7881A8-D9FE-FC40-8A8A-A4D592DE03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56100" y="1700213"/>
            <a:ext cx="4392613" cy="3387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GB" altLang="en-US" sz="3600">
                <a:latin typeface="Arial" charset="0"/>
              </a:rPr>
              <a:t>Colour code the impacts from tourism into positive SEE impacts and negative SEE impacts </a:t>
            </a:r>
          </a:p>
        </p:txBody>
      </p:sp>
    </p:spTree>
    <p:extLst>
      <p:ext uri="{BB962C8B-B14F-4D97-AF65-F5344CB8AC3E}">
        <p14:creationId xmlns:p14="http://schemas.microsoft.com/office/powerpoint/2010/main" val="241318943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2912D9F2-C608-6B43-A175-6D720D96BBD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899BC586-4B5B-8949-9E91-3FD650B6E66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2052" name="Picture 4" descr="pics%5Cvpf1920">
            <a:extLst>
              <a:ext uri="{FF2B5EF4-FFF2-40B4-BE49-F238E27FC236}">
                <a16:creationId xmlns:a16="http://schemas.microsoft.com/office/drawing/2014/main" id="{2C48674D-878E-4D47-B3F3-9B9CB373EA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762500" cy="369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 descr="africa_gal1">
            <a:extLst>
              <a:ext uri="{FF2B5EF4-FFF2-40B4-BE49-F238E27FC236}">
                <a16:creationId xmlns:a16="http://schemas.microsoft.com/office/drawing/2014/main" id="{248BAB11-F58F-1F49-9737-D1E7357800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400" y="3284538"/>
            <a:ext cx="5435600" cy="354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 descr="KENYABAY1%20005">
            <a:extLst>
              <a:ext uri="{FF2B5EF4-FFF2-40B4-BE49-F238E27FC236}">
                <a16:creationId xmlns:a16="http://schemas.microsoft.com/office/drawing/2014/main" id="{DDE86778-902E-E843-83DD-8922EADB4B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0"/>
            <a:ext cx="4356100" cy="326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 descr="kenya-safari-masai-shan">
            <a:extLst>
              <a:ext uri="{FF2B5EF4-FFF2-40B4-BE49-F238E27FC236}">
                <a16:creationId xmlns:a16="http://schemas.microsoft.com/office/drawing/2014/main" id="{7C778DEB-1F3E-5449-8E9E-A2A2FEF4D5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16338"/>
            <a:ext cx="5580063" cy="3138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6" name="Text Box 8">
            <a:extLst>
              <a:ext uri="{FF2B5EF4-FFF2-40B4-BE49-F238E27FC236}">
                <a16:creationId xmlns:a16="http://schemas.microsoft.com/office/drawing/2014/main" id="{F2209B85-1E05-2848-8880-AB2A24844A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55875" y="2349500"/>
            <a:ext cx="3960813" cy="17367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GB" altLang="en-US" sz="5400">
                <a:latin typeface="Comic Sans MS" panose="030F0902030302020204" pitchFamily="66" charset="0"/>
              </a:rPr>
              <a:t>Tourism in Kenya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D211B64-BDD0-3342-9181-7AD22C13D1D5}"/>
              </a:ext>
            </a:extLst>
          </p:cNvPr>
          <p:cNvSpPr txBox="1"/>
          <p:nvPr/>
        </p:nvSpPr>
        <p:spPr>
          <a:xfrm>
            <a:off x="5684700" y="5978828"/>
            <a:ext cx="3384425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dirty="0"/>
              <a:t>What are the attractions of a holiday in Kenya? </a:t>
            </a:r>
          </a:p>
        </p:txBody>
      </p:sp>
    </p:spTree>
    <p:extLst>
      <p:ext uri="{BB962C8B-B14F-4D97-AF65-F5344CB8AC3E}">
        <p14:creationId xmlns:p14="http://schemas.microsoft.com/office/powerpoint/2010/main" val="171297738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BB402A8C-0C7F-804A-8FDD-7A708EE3548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sz="2400">
                <a:latin typeface="Comic Sans MS" panose="030F0902030302020204" pitchFamily="66" charset="0"/>
              </a:rPr>
              <a:t>What is this woman doing? </a:t>
            </a:r>
            <a:br>
              <a:rPr lang="en-GB" altLang="en-US" sz="2400">
                <a:latin typeface="Comic Sans MS" panose="030F0902030302020204" pitchFamily="66" charset="0"/>
              </a:rPr>
            </a:br>
            <a:r>
              <a:rPr lang="en-GB" altLang="en-US" sz="2400">
                <a:latin typeface="Comic Sans MS" panose="030F0902030302020204" pitchFamily="66" charset="0"/>
              </a:rPr>
              <a:t>Why is she there? </a:t>
            </a:r>
          </a:p>
        </p:txBody>
      </p:sp>
      <p:pic>
        <p:nvPicPr>
          <p:cNvPr id="4099" name="Picture 4" descr="kenya-safari-masai-shan">
            <a:extLst>
              <a:ext uri="{FF2B5EF4-FFF2-40B4-BE49-F238E27FC236}">
                <a16:creationId xmlns:a16="http://schemas.microsoft.com/office/drawing/2014/main" id="{BE399925-6DC6-364C-88FF-E948843876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484313"/>
            <a:ext cx="8675687" cy="487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715117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4050A1C0-93E4-C544-BC3C-DFC5BCEA14A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>
                <a:latin typeface="Comic Sans MS" panose="030F0902030302020204" pitchFamily="66" charset="0"/>
              </a:rPr>
              <a:t>Types of tourism in Kenya</a:t>
            </a:r>
          </a:p>
        </p:txBody>
      </p:sp>
      <p:pic>
        <p:nvPicPr>
          <p:cNvPr id="8197" name="Picture 5" descr="whitesands2">
            <a:extLst>
              <a:ext uri="{FF2B5EF4-FFF2-40B4-BE49-F238E27FC236}">
                <a16:creationId xmlns:a16="http://schemas.microsoft.com/office/drawing/2014/main" id="{374F71F9-2D05-B944-B913-54A981C7EC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341438"/>
            <a:ext cx="3384550" cy="3055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Picture 7" descr="safari-tours-in-kenya">
            <a:extLst>
              <a:ext uri="{FF2B5EF4-FFF2-40B4-BE49-F238E27FC236}">
                <a16:creationId xmlns:a16="http://schemas.microsoft.com/office/drawing/2014/main" id="{5077C0A3-65D1-0B41-BE9E-AB564A5782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200" y="3141663"/>
            <a:ext cx="4752975" cy="3084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0" name="Text Box 8">
            <a:extLst>
              <a:ext uri="{FF2B5EF4-FFF2-40B4-BE49-F238E27FC236}">
                <a16:creationId xmlns:a16="http://schemas.microsoft.com/office/drawing/2014/main" id="{2532C5CE-8F24-8747-B384-20013DD6C7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24300" y="1916113"/>
            <a:ext cx="4752975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altLang="en-US" sz="3200">
                <a:latin typeface="Comic Sans MS" panose="030F0902030302020204" pitchFamily="66" charset="0"/>
              </a:rPr>
              <a:t>1. Beach holidays</a:t>
            </a:r>
          </a:p>
        </p:txBody>
      </p:sp>
      <p:sp>
        <p:nvSpPr>
          <p:cNvPr id="8201" name="Text Box 9">
            <a:extLst>
              <a:ext uri="{FF2B5EF4-FFF2-40B4-BE49-F238E27FC236}">
                <a16:creationId xmlns:a16="http://schemas.microsoft.com/office/drawing/2014/main" id="{755D9E46-FA07-B342-A060-E92191381F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4724400"/>
            <a:ext cx="3671888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altLang="en-US" sz="3200">
                <a:latin typeface="Comic Sans MS" panose="030F0902030302020204" pitchFamily="66" charset="0"/>
              </a:rPr>
              <a:t>2. Safari holidays</a:t>
            </a:r>
          </a:p>
        </p:txBody>
      </p:sp>
    </p:spTree>
    <p:extLst>
      <p:ext uri="{BB962C8B-B14F-4D97-AF65-F5344CB8AC3E}">
        <p14:creationId xmlns:p14="http://schemas.microsoft.com/office/powerpoint/2010/main" val="545481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2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2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2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2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0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B050"/>
                </a:solidFill>
              </a:rPr>
              <a:t>Ecotourism/sustainable tourism 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9766290A-A8E6-4146-9BE7-6000D260D2A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70279129"/>
              </p:ext>
            </p:extLst>
          </p:nvPr>
        </p:nvGraphicFramePr>
        <p:xfrm>
          <a:off x="323528" y="1700808"/>
          <a:ext cx="8229600" cy="2538440"/>
        </p:xfrm>
        <a:graphic>
          <a:graphicData uri="http://schemas.openxmlformats.org/drawingml/2006/table">
            <a:tbl>
              <a:tblPr/>
              <a:tblGrid>
                <a:gridCol w="8229600">
                  <a:extLst>
                    <a:ext uri="{9D8B030D-6E8A-4147-A177-3AD203B41FA5}">
                      <a16:colId xmlns:a16="http://schemas.microsoft.com/office/drawing/2014/main" val="3042890336"/>
                    </a:ext>
                  </a:extLst>
                </a:gridCol>
              </a:tblGrid>
              <a:tr h="1053786">
                <a:tc>
                  <a:txBody>
                    <a:bodyPr/>
                    <a:lstStyle/>
                    <a:p>
                      <a:pPr algn="ctr" rtl="0" fontAlgn="t"/>
                      <a:endParaRPr lang="en-US" sz="3200" dirty="0">
                        <a:effectLst/>
                      </a:endParaRPr>
                    </a:p>
                    <a:p>
                      <a:pPr marL="0" indent="0" algn="ctr" rtl="0" fontAlgn="t" latinLnBrk="0">
                        <a:spcBef>
                          <a:spcPts val="528"/>
                        </a:spcBef>
                        <a:spcAft>
                          <a:spcPts val="0"/>
                        </a:spcAft>
                      </a:pPr>
                      <a:r>
                        <a:rPr lang="en-US" sz="3200" b="1" dirty="0">
                          <a:effectLst/>
                        </a:rPr>
                        <a:t>"Tourism that respects both local people and the </a:t>
                      </a:r>
                      <a:r>
                        <a:rPr lang="en-US" sz="3200" b="1" dirty="0" err="1">
                          <a:effectLst/>
                        </a:rPr>
                        <a:t>traveller</a:t>
                      </a:r>
                      <a:r>
                        <a:rPr lang="en-US" sz="3200" b="1" dirty="0">
                          <a:effectLst/>
                        </a:rPr>
                        <a:t>, cultural heritage and the environment" </a:t>
                      </a:r>
                    </a:p>
                    <a:p>
                      <a:pPr marL="0" indent="0" algn="ctr" rtl="0" fontAlgn="t" latinLnBrk="0">
                        <a:spcBef>
                          <a:spcPts val="528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</a:rPr>
                        <a:t>Source: </a:t>
                      </a:r>
                      <a:r>
                        <a:rPr lang="en-US" sz="1800" dirty="0" err="1">
                          <a:effectLst/>
                          <a:latin typeface="Calibri" panose="020F0502020204030204" pitchFamily="34" charset="0"/>
                        </a:rPr>
                        <a:t>www.unesco.org</a:t>
                      </a:r>
                      <a:endParaRPr lang="en-US" sz="1800" dirty="0">
                        <a:effectLst/>
                      </a:endParaRPr>
                    </a:p>
                  </a:txBody>
                  <a:tcPr marL="93200" marR="93200" marT="93200" marB="932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2381906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8274154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should ecotourism involve? 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752600"/>
            <a:ext cx="8229600" cy="3094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9772927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2B939C-A33D-9242-8CDF-D472A4456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762" y="44317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GB" b="1" dirty="0">
                <a:ln w="12700">
                  <a:solidFill>
                    <a:srgbClr val="000000"/>
                  </a:solidFill>
                  <a:prstDash val="solid"/>
                </a:ln>
                <a:solidFill>
                  <a:srgbClr val="3366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/>
                <a:cs typeface="Comic Sans MS"/>
              </a:rPr>
              <a:t>Sustainable tourism in Kenya: Masai Mara</a:t>
            </a:r>
            <a:br>
              <a:rPr lang="en-GB" b="1" dirty="0">
                <a:ln w="12700">
                  <a:solidFill>
                    <a:srgbClr val="000000"/>
                  </a:solidFill>
                  <a:prstDash val="solid"/>
                </a:ln>
                <a:solidFill>
                  <a:srgbClr val="3366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/>
                <a:cs typeface="Comic Sans MS"/>
              </a:rPr>
            </a:br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E1DFC52-9122-4B40-AB58-7F04609454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2552" y="1349341"/>
            <a:ext cx="3165164" cy="1756088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C325EAE-5E7F-0146-8BC1-DB65A989E5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5479633"/>
            <a:ext cx="1584176" cy="116852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CAD09BB-8FE0-764E-8A94-0919D8F07758}"/>
              </a:ext>
            </a:extLst>
          </p:cNvPr>
          <p:cNvSpPr txBox="1"/>
          <p:nvPr/>
        </p:nvSpPr>
        <p:spPr>
          <a:xfrm>
            <a:off x="65868" y="1322057"/>
            <a:ext cx="7416824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highlight>
                  <a:srgbClr val="FFFF00"/>
                </a:highlight>
              </a:rPr>
              <a:t>Social/ economic benefits</a:t>
            </a:r>
          </a:p>
          <a:p>
            <a:r>
              <a:rPr lang="en-US" b="1" dirty="0"/>
              <a:t>Providing well-paid, stable jobs for the local population</a:t>
            </a:r>
          </a:p>
          <a:p>
            <a:r>
              <a:rPr lang="en-US" b="1" dirty="0"/>
              <a:t>High quality education and staff training</a:t>
            </a:r>
          </a:p>
          <a:p>
            <a:r>
              <a:rPr lang="en-US" b="1" dirty="0"/>
              <a:t>‘Community Development Projects’</a:t>
            </a:r>
          </a:p>
          <a:p>
            <a:r>
              <a:rPr lang="en-US" b="1" dirty="0"/>
              <a:t>Education</a:t>
            </a:r>
          </a:p>
          <a:p>
            <a:endParaRPr lang="en-US" b="1" dirty="0"/>
          </a:p>
          <a:p>
            <a:r>
              <a:rPr lang="en-US" b="1" dirty="0">
                <a:highlight>
                  <a:srgbClr val="FFFF00"/>
                </a:highlight>
              </a:rPr>
              <a:t>Environmental </a:t>
            </a:r>
          </a:p>
          <a:p>
            <a:r>
              <a:rPr lang="en-US" b="1" dirty="0"/>
              <a:t>Supporting local conservation efforts</a:t>
            </a:r>
          </a:p>
          <a:p>
            <a:r>
              <a:rPr lang="en-US" b="1" dirty="0"/>
              <a:t>Sustainable building</a:t>
            </a:r>
          </a:p>
          <a:p>
            <a:r>
              <a:rPr lang="en-US" b="1" dirty="0"/>
              <a:t>Water management </a:t>
            </a:r>
          </a:p>
          <a:p>
            <a:r>
              <a:rPr lang="en-US" b="1" dirty="0"/>
              <a:t>Electricity- from a sustainable source such as solar</a:t>
            </a:r>
          </a:p>
          <a:p>
            <a:r>
              <a:rPr lang="en-US" b="1" dirty="0"/>
              <a:t>Waste- encouragement of recycling</a:t>
            </a:r>
          </a:p>
          <a:p>
            <a:r>
              <a:rPr lang="en-US" b="1" dirty="0">
                <a:hlinkClick r:id="rId4"/>
              </a:rPr>
              <a:t>https://www.bbc.co.uk/bitesize/guides/zpfd4qt/revision/5</a:t>
            </a:r>
            <a:endParaRPr lang="en-US" b="1" dirty="0"/>
          </a:p>
          <a:p>
            <a:endParaRPr lang="en-US" b="1" dirty="0"/>
          </a:p>
          <a:p>
            <a:endParaRPr lang="en-US" b="1" dirty="0"/>
          </a:p>
          <a:p>
            <a:endParaRPr lang="en-US" b="1" dirty="0"/>
          </a:p>
          <a:p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4B6D229-DBE7-FB47-B2D6-16AFBD1523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2222" y="3085053"/>
            <a:ext cx="3046802" cy="3701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5546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252521" cy="695739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07504" y="6334780"/>
            <a:ext cx="756084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sz="2800" b="1" dirty="0">
                <a:ln w="12700">
                  <a:solidFill>
                    <a:srgbClr val="000000"/>
                  </a:solidFill>
                  <a:prstDash val="solid"/>
                </a:ln>
                <a:solidFill>
                  <a:srgbClr val="008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/>
                <a:cs typeface="Comic Sans MS"/>
              </a:rPr>
              <a:t>Starter: holidays; home and abroad…...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107504" y="116632"/>
            <a:ext cx="5760640" cy="1224136"/>
          </a:xfrm>
          <a:prstGeom prst="roundRect">
            <a:avLst/>
          </a:prstGeom>
          <a:solidFill>
            <a:schemeClr val="tx2">
              <a:lumMod val="60000"/>
              <a:lumOff val="40000"/>
              <a:alpha val="87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AutoNum type="arabicPeriod"/>
            </a:pPr>
            <a:r>
              <a:rPr lang="en-US" dirty="0">
                <a:solidFill>
                  <a:srgbClr val="000000"/>
                </a:solidFill>
                <a:latin typeface="Bell MT"/>
                <a:cs typeface="Bell MT"/>
              </a:rPr>
              <a:t>Where have you been on holiday?</a:t>
            </a:r>
          </a:p>
          <a:p>
            <a:pPr marL="342900" indent="-342900">
              <a:buAutoNum type="arabicPeriod"/>
            </a:pPr>
            <a:r>
              <a:rPr lang="en-US" dirty="0">
                <a:solidFill>
                  <a:srgbClr val="000000"/>
                </a:solidFill>
                <a:latin typeface="Bell MT"/>
                <a:cs typeface="Bell MT"/>
              </a:rPr>
              <a:t>What’s the favorite place you have visited and why?</a:t>
            </a:r>
          </a:p>
          <a:p>
            <a:pPr marL="342900" indent="-342900">
              <a:buAutoNum type="arabicPeriod"/>
            </a:pPr>
            <a:r>
              <a:rPr lang="en-US" dirty="0">
                <a:solidFill>
                  <a:srgbClr val="000000"/>
                </a:solidFill>
                <a:latin typeface="Bell MT"/>
                <a:cs typeface="Bell MT"/>
              </a:rPr>
              <a:t>What’s the worst place you have visited and why?</a:t>
            </a:r>
          </a:p>
        </p:txBody>
      </p:sp>
      <p:sp>
        <p:nvSpPr>
          <p:cNvPr id="6" name="Rectangle 5"/>
          <p:cNvSpPr/>
          <p:nvPr/>
        </p:nvSpPr>
        <p:spPr>
          <a:xfrm>
            <a:off x="395536" y="2996952"/>
            <a:ext cx="3312368" cy="2664296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u="sng" dirty="0">
                <a:solidFill>
                  <a:srgbClr val="B50000"/>
                </a:solidFill>
                <a:latin typeface="Bell MT"/>
                <a:cs typeface="Bell MT"/>
              </a:rPr>
              <a:t>A tourist </a:t>
            </a:r>
            <a:r>
              <a:rPr lang="en-US" dirty="0">
                <a:solidFill>
                  <a:schemeClr val="tx1"/>
                </a:solidFill>
                <a:latin typeface="Bell MT"/>
                <a:cs typeface="Bell MT"/>
              </a:rPr>
              <a:t>is defined as a person who is travelling or visiting a place for pleasure. </a:t>
            </a:r>
          </a:p>
          <a:p>
            <a:pPr algn="ctr"/>
            <a:endParaRPr lang="en-US" dirty="0">
              <a:latin typeface="Bell MT"/>
              <a:cs typeface="Bell MT"/>
            </a:endParaRPr>
          </a:p>
          <a:p>
            <a:pPr algn="ctr"/>
            <a:r>
              <a:rPr lang="en-US" b="1" u="sng" dirty="0">
                <a:solidFill>
                  <a:srgbClr val="B50000"/>
                </a:solidFill>
                <a:latin typeface="Bell MT"/>
                <a:cs typeface="Bell MT"/>
              </a:rPr>
              <a:t>Tourism</a:t>
            </a:r>
            <a:r>
              <a:rPr lang="en-US" dirty="0">
                <a:latin typeface="Bell MT"/>
                <a:cs typeface="Bell MT"/>
              </a:rPr>
              <a:t> </a:t>
            </a:r>
            <a:r>
              <a:rPr lang="en-US" dirty="0">
                <a:solidFill>
                  <a:srgbClr val="000000"/>
                </a:solidFill>
                <a:latin typeface="Bell MT"/>
                <a:cs typeface="Bell MT"/>
              </a:rPr>
              <a:t>is defined as the travel for recreation, leisure, religious, family business purposes, usually of a limited duration.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0072" y="5013176"/>
            <a:ext cx="1403676" cy="99209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52320" y="2276872"/>
            <a:ext cx="1608502" cy="120637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20072" y="3526938"/>
            <a:ext cx="1368152" cy="1026805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12" name="Straight Arrow Connector 11"/>
          <p:cNvCxnSpPr/>
          <p:nvPr/>
        </p:nvCxnSpPr>
        <p:spPr>
          <a:xfrm flipH="1" flipV="1">
            <a:off x="6876256" y="2492896"/>
            <a:ext cx="576064" cy="36004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 flipV="1">
            <a:off x="4860032" y="4005064"/>
            <a:ext cx="360040" cy="28803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>
            <a:off x="6588224" y="5661248"/>
            <a:ext cx="864096" cy="7200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0" name="Picture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80312" y="260648"/>
            <a:ext cx="1636908" cy="1088544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21" name="Straight Arrow Connector 20"/>
          <p:cNvCxnSpPr>
            <a:stCxn id="20" idx="1"/>
          </p:cNvCxnSpPr>
          <p:nvPr/>
        </p:nvCxnSpPr>
        <p:spPr>
          <a:xfrm flipH="1">
            <a:off x="6660232" y="804920"/>
            <a:ext cx="720080" cy="17580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35696" y="1556792"/>
            <a:ext cx="1475656" cy="1106742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24" name="Straight Arrow Connector 23"/>
          <p:cNvCxnSpPr/>
          <p:nvPr/>
        </p:nvCxnSpPr>
        <p:spPr>
          <a:xfrm flipV="1">
            <a:off x="3347864" y="1412776"/>
            <a:ext cx="432048" cy="57606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2598653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0E1C41-60CF-EB41-8646-17BC6A9CC3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Ecotourism/sustainable tourism in Kenya - Basecamp Explorer</a:t>
            </a:r>
            <a:br>
              <a:rPr lang="en-US" b="1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928F9F-D56F-474F-B887-89A6174348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48574"/>
            <a:ext cx="8229600" cy="4525963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en-GB" b="1" u="sng" dirty="0"/>
              <a:t>Case Study of Sustainable Tourism</a:t>
            </a:r>
            <a:endParaRPr lang="en-US" dirty="0"/>
          </a:p>
          <a:p>
            <a:pPr marL="0" indent="0">
              <a:buNone/>
            </a:pPr>
            <a:r>
              <a:rPr lang="en-GB" b="1" u="sng" dirty="0"/>
              <a:t>Basecamp Explorer Masai Mara Reserve - Kenya</a:t>
            </a:r>
            <a:endParaRPr lang="en-US" dirty="0"/>
          </a:p>
          <a:p>
            <a:pPr marL="0" indent="0">
              <a:buNone/>
            </a:pPr>
            <a:r>
              <a:rPr lang="en-GB" dirty="0"/>
              <a:t> </a:t>
            </a:r>
            <a:endParaRPr lang="en-US" dirty="0"/>
          </a:p>
          <a:p>
            <a:pPr marL="0" indent="0">
              <a:buNone/>
            </a:pPr>
            <a:r>
              <a:rPr lang="en-GB" dirty="0"/>
              <a:t>You should write up this case study report using the following structure;</a:t>
            </a:r>
            <a:endParaRPr lang="en-US" dirty="0"/>
          </a:p>
          <a:p>
            <a:pPr marL="0" indent="0">
              <a:buNone/>
            </a:pPr>
            <a:r>
              <a:rPr lang="en-GB" dirty="0"/>
              <a:t> </a:t>
            </a:r>
            <a:endParaRPr lang="en-US" dirty="0"/>
          </a:p>
          <a:p>
            <a:pPr marL="0" lvl="0" indent="0">
              <a:buNone/>
            </a:pPr>
            <a:r>
              <a:rPr lang="en-GB" dirty="0"/>
              <a:t>A map showing the natural features and key tourist attractions of Kenya. Include the Masai Mara National Reserve.</a:t>
            </a:r>
            <a:endParaRPr lang="en-US" dirty="0"/>
          </a:p>
          <a:p>
            <a:pPr marL="0" lvl="0" indent="0">
              <a:buNone/>
            </a:pPr>
            <a:r>
              <a:rPr lang="en-GB" dirty="0"/>
              <a:t>Brief description of the climate and ecosystem of the Masai Mara National Reserve, with examples of flora and fauna.</a:t>
            </a:r>
            <a:endParaRPr lang="en-US" dirty="0"/>
          </a:p>
          <a:p>
            <a:pPr marL="0" lvl="0" indent="0">
              <a:buNone/>
            </a:pPr>
            <a:r>
              <a:rPr lang="en-GB" dirty="0"/>
              <a:t>Definition of ecotourism / sustainable tourism.</a:t>
            </a:r>
            <a:endParaRPr lang="en-US" dirty="0"/>
          </a:p>
          <a:p>
            <a:pPr marL="0" lvl="0" indent="0">
              <a:buNone/>
            </a:pPr>
            <a:r>
              <a:rPr lang="en-GB" dirty="0"/>
              <a:t>Describe the features of Basecamp Explorer which make it a good example of ecotourism.</a:t>
            </a:r>
            <a:endParaRPr lang="en-US" dirty="0"/>
          </a:p>
          <a:p>
            <a:pPr marL="0" lvl="0" indent="0">
              <a:buNone/>
            </a:pPr>
            <a:r>
              <a:rPr lang="en-GB" dirty="0"/>
              <a:t>Your evaluation of Basecamp Explorer as an example of sustainable tourism. What social, economic and environmental benefits does it provide? Can you think of any problems or limitations? </a:t>
            </a:r>
            <a:endParaRPr lang="en-US" dirty="0"/>
          </a:p>
          <a:p>
            <a:pPr marL="0" lvl="0" indent="0">
              <a:buNone/>
            </a:pPr>
            <a:r>
              <a:rPr lang="en-GB" dirty="0"/>
              <a:t>Advantages and disadvantages for a LIC of using tourism as a development strategy?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A20647D-21BB-424B-9F8A-8E020569B7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1342" y="5297903"/>
            <a:ext cx="2135510" cy="1249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5960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EEBFA9-A81F-9C4A-808F-6737643CA4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Study - Basecamp Masai Mara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F59740-3EE6-A146-B0AF-54C5ACF792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9051" y="1241047"/>
            <a:ext cx="8229600" cy="4525963"/>
          </a:xfrm>
        </p:spPr>
        <p:txBody>
          <a:bodyPr>
            <a:normAutofit fontScale="47500" lnSpcReduction="20000"/>
          </a:bodyPr>
          <a:lstStyle/>
          <a:p>
            <a:r>
              <a:rPr lang="en-US" dirty="0"/>
              <a:t>Set up in 1998 - The main camp has 16 tents (consisting of 32 beds). The camp activities include; Day game drives, nature walks, tree-planting </a:t>
            </a:r>
          </a:p>
          <a:p>
            <a:r>
              <a:rPr lang="en-US" dirty="0"/>
              <a:t>Use of “Maasai grammar” to explain culture.</a:t>
            </a:r>
          </a:p>
          <a:p>
            <a:r>
              <a:rPr lang="en-US" dirty="0"/>
              <a:t> In guest rooms furniture is made of Maasai designs, to encourage visitors to learn more about the Maasai culture   </a:t>
            </a:r>
          </a:p>
          <a:p>
            <a:r>
              <a:rPr lang="en-US" dirty="0"/>
              <a:t>Extensive use of local material, including deadwood, and </a:t>
            </a:r>
            <a:r>
              <a:rPr lang="en-US" dirty="0" err="1"/>
              <a:t>labour</a:t>
            </a:r>
            <a:r>
              <a:rPr lang="en-US" dirty="0"/>
              <a:t> for construction. Buildings can be dismantled and taken away safely – no permanent damage. </a:t>
            </a:r>
          </a:p>
          <a:p>
            <a:r>
              <a:rPr lang="en-US" dirty="0"/>
              <a:t>Use of a tree-top wildlife viewing post has reduced the need for game drives </a:t>
            </a:r>
          </a:p>
          <a:p>
            <a:r>
              <a:rPr lang="en-US" dirty="0"/>
              <a:t>Extensive use of solar energy and use of energy saving LED bulbs. The solar water heaters and communication systems are powered by solar energy. </a:t>
            </a:r>
          </a:p>
          <a:p>
            <a:r>
              <a:rPr lang="en-US" dirty="0"/>
              <a:t>Have a solar cooker at the kitchen area, as a demonstration to the local community on efficient technologies available </a:t>
            </a:r>
          </a:p>
          <a:p>
            <a:r>
              <a:rPr lang="en-US" dirty="0"/>
              <a:t>Garbage is sorted &amp; composted. Has clean and well-fenced garbage disposal and composting areas.  </a:t>
            </a:r>
          </a:p>
          <a:p>
            <a:r>
              <a:rPr lang="en-US" dirty="0"/>
              <a:t>Waste (grey) water is collected and re-used to water plants in the compound </a:t>
            </a:r>
          </a:p>
          <a:p>
            <a:r>
              <a:rPr lang="en-US" dirty="0"/>
              <a:t>Use of dry toilets uses less water</a:t>
            </a:r>
          </a:p>
          <a:p>
            <a:r>
              <a:rPr lang="en-US" dirty="0"/>
              <a:t>Have planted an estimated 25,000 trees since 2000, as part of restoring vegetation along the river near Basecamp. Done jointly with the local community. </a:t>
            </a:r>
          </a:p>
          <a:p>
            <a:r>
              <a:rPr lang="en-US" dirty="0"/>
              <a:t>A percentage of bed night goes to an education fund that mainly supports girl-child education. </a:t>
            </a:r>
          </a:p>
          <a:p>
            <a:r>
              <a:rPr lang="en-US" dirty="0"/>
              <a:t>Of the 43 staff, 95% are local, including 10 women – promotes gender equality.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6C3E939-C5C6-9F40-94E7-256D38807E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264" y="5425935"/>
            <a:ext cx="1511034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26207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426852-8238-0747-A61E-355B833B32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7 mark questions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0911C7C-DF76-9041-9552-01E4AFE67D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dirty="0"/>
              <a:t>For a named area you have studied where tourism is important, explain how it has both positive and negative impacts on local people.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For a named area you have studied, describe the problems caused by tourism for local people and the local natural environment.</a:t>
            </a:r>
          </a:p>
          <a:p>
            <a:pPr marL="0" indent="0">
              <a:buNone/>
            </a:pPr>
            <a:endParaRPr lang="en-US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For a named area you have studied, state an economic activity which takes place which threatens the natural environment and explain how these threats are being managed.</a:t>
            </a:r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8554041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E0284B-F8BA-CF41-94CD-24E64B7062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dirty="0"/>
              <a:t>The positive and negative impacts of tourism 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F3A18B0-F753-4C40-80EA-87F3519C305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FA64A5C-58F3-B748-A453-D52143A175E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385763" indent="-385763" eaLnBrk="1" hangingPunct="1">
              <a:buFontTx/>
              <a:buAutoNum type="arabicPeriod"/>
              <a:defRPr/>
            </a:pPr>
            <a:r>
              <a:rPr lang="en-US" dirty="0">
                <a:solidFill>
                  <a:srgbClr val="FF0000"/>
                </a:solidFill>
              </a:rPr>
              <a:t>Explain the attractions of the destination shown on the picture (3)</a:t>
            </a:r>
          </a:p>
          <a:p>
            <a:pPr marL="385763" indent="-385763" eaLnBrk="1" hangingPunct="1">
              <a:buFontTx/>
              <a:buAutoNum type="arabicPeriod"/>
              <a:defRPr/>
            </a:pPr>
            <a:r>
              <a:rPr lang="en-US" dirty="0">
                <a:solidFill>
                  <a:srgbClr val="FF0000"/>
                </a:solidFill>
              </a:rPr>
              <a:t>What impacts may tourism have on a destination such as that shown on the photo (4)</a:t>
            </a:r>
          </a:p>
        </p:txBody>
      </p:sp>
      <p:pic>
        <p:nvPicPr>
          <p:cNvPr id="36868" name="Picture 6">
            <a:extLst>
              <a:ext uri="{FF2B5EF4-FFF2-40B4-BE49-F238E27FC236}">
                <a16:creationId xmlns:a16="http://schemas.microsoft.com/office/drawing/2014/main" id="{B71C8139-1233-D64C-BD07-19A9442275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589088"/>
            <a:ext cx="4265613" cy="291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2607847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063DCB-899D-D54D-A8B1-EED020E3F9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br>
              <a:rPr lang="en-US" sz="2700" dirty="0"/>
            </a:br>
            <a:r>
              <a:rPr lang="en-US" sz="2700" dirty="0"/>
              <a:t>Answer: </a:t>
            </a:r>
            <a:r>
              <a:rPr lang="en-US" sz="2700" dirty="0">
                <a:solidFill>
                  <a:srgbClr val="FF0000"/>
                </a:solidFill>
              </a:rPr>
              <a:t>What impacts may tourism have on a destination such as that shown on the photo (4)</a:t>
            </a:r>
            <a:br>
              <a:rPr lang="en-US" dirty="0">
                <a:solidFill>
                  <a:srgbClr val="FF0000"/>
                </a:solidFill>
              </a:rPr>
            </a:br>
            <a:r>
              <a:rPr lang="en-US" dirty="0"/>
              <a:t> 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B477A28-EF22-784E-91FF-192311FAF8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eaLnBrk="1" hangingPunct="1">
              <a:buFontTx/>
              <a:buNone/>
              <a:defRPr/>
            </a:pPr>
            <a:r>
              <a:rPr lang="en-US" dirty="0"/>
              <a:t>Impact is direct and indirect both from tourist usage (1) and from servicing that tourist economy (1).</a:t>
            </a:r>
          </a:p>
          <a:p>
            <a:pPr eaLnBrk="1" hangingPunct="1">
              <a:buFontTx/>
              <a:buNone/>
              <a:defRPr/>
            </a:pPr>
            <a:r>
              <a:rPr lang="en-US" dirty="0"/>
              <a:t>Fragility is a feature of coral reefs (1) boats and swimmers can cause walking can cause breakage and pollution (1).</a:t>
            </a:r>
          </a:p>
          <a:p>
            <a:pPr eaLnBrk="1" hangingPunct="1">
              <a:buFontTx/>
              <a:buNone/>
              <a:defRPr/>
            </a:pPr>
            <a:r>
              <a:rPr lang="en-US" dirty="0"/>
              <a:t>Could be a loss in the traditions and culture of the area as locals are exposed to western tourists (1)</a:t>
            </a:r>
          </a:p>
          <a:p>
            <a:pPr eaLnBrk="1" hangingPunct="1">
              <a:buFontTx/>
              <a:buNone/>
              <a:defRPr/>
            </a:pPr>
            <a:r>
              <a:rPr lang="en-US" dirty="0"/>
              <a:t>The development of tourist infrastructure will loose the natural look of the area (1)</a:t>
            </a:r>
          </a:p>
          <a:p>
            <a:pPr eaLnBrk="1" hangingPunct="1">
              <a:buFontTx/>
              <a:buNone/>
              <a:defRPr/>
            </a:pPr>
            <a:r>
              <a:rPr lang="en-US" dirty="0"/>
              <a:t>Can also bring employment (1) jobs for locals (1).</a:t>
            </a:r>
          </a:p>
          <a:p>
            <a:pPr eaLnBrk="1" hangingPunct="1">
              <a:buFontTx/>
              <a:buNone/>
              <a:defRPr/>
            </a:pPr>
            <a:r>
              <a:rPr lang="en-US" dirty="0"/>
              <a:t> Better infrastructure (1) easier to travel in and out</a:t>
            </a:r>
          </a:p>
          <a:p>
            <a:pPr eaLnBrk="1" hangingPunct="1">
              <a:buFontTx/>
              <a:buNone/>
              <a:defRPr/>
            </a:pPr>
            <a:r>
              <a:rPr lang="en-US" dirty="0"/>
              <a:t>(1).</a:t>
            </a:r>
          </a:p>
          <a:p>
            <a:pPr eaLnBrk="1" hangingPunct="1">
              <a:buFontTx/>
              <a:buNone/>
              <a:defRPr/>
            </a:pPr>
            <a:r>
              <a:rPr lang="en-US" dirty="0"/>
              <a:t>Better services (1), e.g. education/health facilities.</a:t>
            </a:r>
          </a:p>
        </p:txBody>
      </p:sp>
    </p:spTree>
    <p:extLst>
      <p:ext uri="{BB962C8B-B14F-4D97-AF65-F5344CB8AC3E}">
        <p14:creationId xmlns:p14="http://schemas.microsoft.com/office/powerpoint/2010/main" val="330907187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6036CC-D0F3-F845-9DFC-7E6625FEB3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Other 7 mark 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C33F2E-9014-EB48-B56B-40DD3A1335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Explain the social impacts of tourism (7)</a:t>
            </a:r>
          </a:p>
          <a:p>
            <a:pPr eaLnBrk="1" hangingPunct="1">
              <a:defRPr/>
            </a:pPr>
            <a:r>
              <a:rPr lang="en-US" dirty="0"/>
              <a:t>Explain the economic impacts of tourism (7)</a:t>
            </a:r>
          </a:p>
          <a:p>
            <a:pPr marL="0" indent="0" eaLnBrk="1" hangingPunct="1">
              <a:buFontTx/>
              <a:buNone/>
              <a:defRPr/>
            </a:pPr>
            <a:endParaRPr lang="en-US" dirty="0"/>
          </a:p>
          <a:p>
            <a:pPr marL="0" indent="0" eaLnBrk="1" hangingPunct="1">
              <a:buFontTx/>
              <a:buNone/>
              <a:defRPr/>
            </a:pPr>
            <a:r>
              <a:rPr lang="en-US" dirty="0">
                <a:solidFill>
                  <a:srgbClr val="0070C0"/>
                </a:solidFill>
              </a:rPr>
              <a:t>For both of these questions you should refer to case study examples and consider </a:t>
            </a:r>
            <a:r>
              <a:rPr lang="en-US" b="1" u="sng" dirty="0">
                <a:solidFill>
                  <a:srgbClr val="0070C0"/>
                </a:solidFill>
              </a:rPr>
              <a:t>both</a:t>
            </a:r>
            <a:r>
              <a:rPr lang="en-US" dirty="0">
                <a:solidFill>
                  <a:srgbClr val="0070C0"/>
                </a:solidFill>
              </a:rPr>
              <a:t> negative and positive examples </a:t>
            </a:r>
          </a:p>
        </p:txBody>
      </p:sp>
    </p:spTree>
    <p:extLst>
      <p:ext uri="{BB962C8B-B14F-4D97-AF65-F5344CB8AC3E}">
        <p14:creationId xmlns:p14="http://schemas.microsoft.com/office/powerpoint/2010/main" val="290873921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16632"/>
            <a:ext cx="395484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sz="2800" b="1" dirty="0">
                <a:ln w="12700">
                  <a:solidFill>
                    <a:srgbClr val="000000"/>
                  </a:solidFill>
                  <a:prstDash val="solid"/>
                </a:ln>
                <a:solidFill>
                  <a:srgbClr val="3366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/>
                <a:cs typeface="Comic Sans MS"/>
              </a:rPr>
              <a:t>Exam practise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51520" y="1340768"/>
            <a:ext cx="8352928" cy="2329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/>
              <a:t>Using examples you have studied, assess the advantages that tourism can bring (7)</a:t>
            </a:r>
            <a:endParaRPr lang="en-US" sz="3600" dirty="0"/>
          </a:p>
          <a:p>
            <a:r>
              <a:rPr lang="en-GB" sz="3600" dirty="0"/>
              <a:t> </a:t>
            </a:r>
            <a:endParaRPr lang="en-US" sz="3600" dirty="0"/>
          </a:p>
          <a:p>
            <a:pPr algn="ctr">
              <a:lnSpc>
                <a:spcPct val="150000"/>
              </a:lnSpc>
            </a:pPr>
            <a:endParaRPr lang="en-US" sz="2800" dirty="0">
              <a:latin typeface="Comic Sans MS"/>
              <a:cs typeface="Comic Sans M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508422" y="1502327"/>
            <a:ext cx="1656184" cy="504056"/>
          </a:xfrm>
          <a:prstGeom prst="rect">
            <a:avLst/>
          </a:prstGeom>
          <a:noFill/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6732240" y="1990001"/>
            <a:ext cx="1080120" cy="0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1293313" y="2494516"/>
            <a:ext cx="1512168" cy="0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3954843" y="2016787"/>
            <a:ext cx="1728192" cy="504056"/>
          </a:xfrm>
          <a:prstGeom prst="rect">
            <a:avLst/>
          </a:prstGeom>
          <a:noFill/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539552" y="692696"/>
            <a:ext cx="7776864" cy="648072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GB" sz="1600" dirty="0">
                <a:solidFill>
                  <a:schemeClr val="tx1"/>
                </a:solidFill>
                <a:latin typeface="Bell MT"/>
                <a:cs typeface="Bell MT"/>
              </a:rPr>
              <a:t>Annotate the parts of the question which have been boxed or underlined. </a:t>
            </a:r>
          </a:p>
          <a:p>
            <a:pPr algn="just"/>
            <a:r>
              <a:rPr lang="en-GB" sz="1600" dirty="0">
                <a:solidFill>
                  <a:schemeClr val="tx1"/>
                </a:solidFill>
                <a:latin typeface="Bell MT"/>
                <a:cs typeface="Bell MT"/>
              </a:rPr>
              <a:t>Decide what your three points will be.</a:t>
            </a:r>
          </a:p>
        </p:txBody>
      </p:sp>
      <p:sp>
        <p:nvSpPr>
          <p:cNvPr id="15" name="Rectangle 14"/>
          <p:cNvSpPr/>
          <p:nvPr/>
        </p:nvSpPr>
        <p:spPr>
          <a:xfrm>
            <a:off x="899592" y="3933056"/>
            <a:ext cx="2592288" cy="2088232"/>
          </a:xfrm>
          <a:prstGeom prst="rect">
            <a:avLst/>
          </a:prstGeom>
          <a:solidFill>
            <a:srgbClr val="B50000"/>
          </a:solidFill>
          <a:ln>
            <a:solidFill>
              <a:srgbClr val="B5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Bell MT"/>
                <a:cs typeface="Bell MT"/>
              </a:rPr>
              <a:t>You describe three basic impacts of tourism in poorer countries.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004048" y="3933056"/>
            <a:ext cx="2592288" cy="2088232"/>
          </a:xfrm>
          <a:prstGeom prst="rect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Bell MT"/>
                <a:cs typeface="Bell MT"/>
              </a:rPr>
              <a:t>You use because and this means that to explain three impacts of tourism. You use specific case study detail 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79512" y="3356992"/>
            <a:ext cx="395484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sz="2800" b="1" dirty="0">
                <a:ln w="12700">
                  <a:solidFill>
                    <a:srgbClr val="000000"/>
                  </a:solidFill>
                  <a:prstDash val="solid"/>
                </a:ln>
                <a:solidFill>
                  <a:srgbClr val="B5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/>
                <a:cs typeface="Comic Sans MS"/>
              </a:rPr>
              <a:t>Basic (1-4)</a:t>
            </a:r>
          </a:p>
        </p:txBody>
      </p:sp>
      <p:sp>
        <p:nvSpPr>
          <p:cNvPr id="18" name="Rectangle 17"/>
          <p:cNvSpPr/>
          <p:nvPr/>
        </p:nvSpPr>
        <p:spPr>
          <a:xfrm>
            <a:off x="4427984" y="3356992"/>
            <a:ext cx="395484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sz="2800" b="1" dirty="0">
                <a:ln w="12700">
                  <a:solidFill>
                    <a:srgbClr val="000000"/>
                  </a:solidFill>
                  <a:prstDash val="solid"/>
                </a:ln>
                <a:solidFill>
                  <a:srgbClr val="008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/>
                <a:cs typeface="Comic Sans MS"/>
              </a:rPr>
              <a:t>Clear (5-7)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BD6674E-599A-FD4F-A129-FD1012CFA081}"/>
              </a:ext>
            </a:extLst>
          </p:cNvPr>
          <p:cNvSpPr txBox="1"/>
          <p:nvPr/>
        </p:nvSpPr>
        <p:spPr>
          <a:xfrm>
            <a:off x="6300192" y="6074132"/>
            <a:ext cx="21293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Use exam modelling sheet </a:t>
            </a:r>
          </a:p>
        </p:txBody>
      </p:sp>
    </p:spTree>
    <p:extLst>
      <p:ext uri="{BB962C8B-B14F-4D97-AF65-F5344CB8AC3E}">
        <p14:creationId xmlns:p14="http://schemas.microsoft.com/office/powerpoint/2010/main" val="1358303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252536" y="116632"/>
            <a:ext cx="536408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sz="2800" b="1" dirty="0">
                <a:ln w="12700">
                  <a:solidFill>
                    <a:srgbClr val="000000"/>
                  </a:solidFill>
                  <a:prstDash val="solid"/>
                </a:ln>
                <a:solidFill>
                  <a:srgbClr val="3366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/>
                <a:cs typeface="Comic Sans MS"/>
              </a:rPr>
              <a:t>How has tourism grown?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1340768"/>
            <a:ext cx="7917467" cy="4176464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251520" y="692696"/>
            <a:ext cx="8352928" cy="504056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latin typeface="Bell MT"/>
                <a:cs typeface="Bell MT"/>
              </a:rPr>
              <a:t>Describe the trend in international tourist arrivals between 1950 and 2000 (4 marks)</a:t>
            </a:r>
          </a:p>
        </p:txBody>
      </p:sp>
      <p:sp>
        <p:nvSpPr>
          <p:cNvPr id="6" name="Rectangle 5"/>
          <p:cNvSpPr/>
          <p:nvPr/>
        </p:nvSpPr>
        <p:spPr>
          <a:xfrm>
            <a:off x="323528" y="5661248"/>
            <a:ext cx="149271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2800" b="1" cap="none" spc="0" dirty="0">
                <a:ln w="12700">
                  <a:solidFill>
                    <a:srgbClr val="000000"/>
                  </a:solidFill>
                  <a:prstDash val="solid"/>
                </a:ln>
                <a:solidFill>
                  <a:srgbClr val="008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ll MT"/>
                <a:cs typeface="Bell MT"/>
              </a:rPr>
              <a:t>Increase</a:t>
            </a:r>
          </a:p>
        </p:txBody>
      </p:sp>
      <p:sp>
        <p:nvSpPr>
          <p:cNvPr id="10" name="Rectangle 9"/>
          <p:cNvSpPr/>
          <p:nvPr/>
        </p:nvSpPr>
        <p:spPr>
          <a:xfrm>
            <a:off x="2627784" y="5661248"/>
            <a:ext cx="1615872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2800" b="1" cap="none" spc="0" dirty="0">
                <a:ln w="12700">
                  <a:solidFill>
                    <a:srgbClr val="000000"/>
                  </a:solidFill>
                  <a:prstDash val="solid"/>
                </a:ln>
                <a:solidFill>
                  <a:srgbClr val="B5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ll MT"/>
                <a:cs typeface="Bell MT"/>
              </a:rPr>
              <a:t>Decrease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788024" y="5661248"/>
            <a:ext cx="234085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2800" b="1" cap="none" spc="0" dirty="0">
                <a:ln w="12700">
                  <a:solidFill>
                    <a:srgbClr val="000000"/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ll MT"/>
                <a:cs typeface="Bell MT"/>
              </a:rPr>
              <a:t>Upward trend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23528" y="6334780"/>
            <a:ext cx="183661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2800" b="1" cap="none" spc="0" dirty="0">
                <a:ln w="12700">
                  <a:solidFill>
                    <a:srgbClr val="000000"/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ll MT"/>
                <a:cs typeface="Bell MT"/>
              </a:rPr>
              <a:t>Fluctuates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972534" y="6299278"/>
            <a:ext cx="1523299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2800" b="1" cap="none" spc="0" dirty="0">
                <a:ln w="12700">
                  <a:solidFill>
                    <a:srgbClr val="000000"/>
                  </a:solidFill>
                  <a:prstDash val="solid"/>
                </a:ln>
                <a:solidFill>
                  <a:srgbClr val="FF66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ll MT"/>
                <a:cs typeface="Bell MT"/>
              </a:rPr>
              <a:t>Forecast</a:t>
            </a:r>
          </a:p>
        </p:txBody>
      </p:sp>
      <p:sp>
        <p:nvSpPr>
          <p:cNvPr id="14" name="Rectangle 13"/>
          <p:cNvSpPr/>
          <p:nvPr/>
        </p:nvSpPr>
        <p:spPr>
          <a:xfrm>
            <a:off x="5148064" y="6237312"/>
            <a:ext cx="1346743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2800" b="1" cap="none" spc="0" dirty="0">
                <a:ln w="12700">
                  <a:solidFill>
                    <a:srgbClr val="000000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ll MT"/>
                <a:cs typeface="Bell MT"/>
              </a:rPr>
              <a:t>Drastic</a:t>
            </a:r>
          </a:p>
        </p:txBody>
      </p:sp>
      <p:sp>
        <p:nvSpPr>
          <p:cNvPr id="15" name="Rectangle 14"/>
          <p:cNvSpPr/>
          <p:nvPr/>
        </p:nvSpPr>
        <p:spPr>
          <a:xfrm>
            <a:off x="7380312" y="5661248"/>
            <a:ext cx="1342184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2800" b="1" cap="none" spc="0" dirty="0">
                <a:ln w="12700">
                  <a:solidFill>
                    <a:srgbClr val="000000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ll MT"/>
                <a:cs typeface="Bell MT"/>
              </a:rPr>
              <a:t>694 </a:t>
            </a:r>
            <a:r>
              <a:rPr lang="en-GB" sz="2800" b="1" cap="none" spc="0" dirty="0" err="1">
                <a:ln w="12700">
                  <a:solidFill>
                    <a:srgbClr val="000000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ll MT"/>
                <a:cs typeface="Bell MT"/>
              </a:rPr>
              <a:t>mn</a:t>
            </a:r>
            <a:endParaRPr lang="en-GB" sz="2800" b="1" cap="none" spc="0" dirty="0">
              <a:ln w="12700">
                <a:solidFill>
                  <a:srgbClr val="000000"/>
                </a:solidFill>
                <a:prstDash val="solid"/>
              </a:ln>
              <a:solidFill>
                <a:srgbClr val="0000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Bell MT"/>
              <a:cs typeface="Bell MT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124434" y="6237312"/>
            <a:ext cx="114038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2800" b="1" cap="none" spc="0" dirty="0">
                <a:ln w="12700">
                  <a:solidFill>
                    <a:srgbClr val="000000"/>
                  </a:solidFill>
                  <a:prstDash val="solid"/>
                </a:ln>
                <a:solidFill>
                  <a:srgbClr val="B51F7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ll MT"/>
                <a:cs typeface="Bell MT"/>
              </a:rPr>
              <a:t>1.6 </a:t>
            </a:r>
            <a:r>
              <a:rPr lang="en-GB" sz="2800" b="1" cap="none" spc="0" dirty="0" err="1">
                <a:ln w="12700">
                  <a:solidFill>
                    <a:srgbClr val="000000"/>
                  </a:solidFill>
                  <a:prstDash val="solid"/>
                </a:ln>
                <a:solidFill>
                  <a:srgbClr val="B51F7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ll MT"/>
                <a:cs typeface="Bell MT"/>
              </a:rPr>
              <a:t>bn</a:t>
            </a:r>
            <a:endParaRPr lang="en-GB" sz="2800" b="1" cap="none" spc="0" dirty="0">
              <a:ln w="12700">
                <a:solidFill>
                  <a:srgbClr val="000000"/>
                </a:solidFill>
                <a:prstDash val="solid"/>
              </a:ln>
              <a:solidFill>
                <a:srgbClr val="B51F7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Bell MT"/>
              <a:cs typeface="Bell MT"/>
            </a:endParaRPr>
          </a:p>
        </p:txBody>
      </p:sp>
      <p:sp>
        <p:nvSpPr>
          <p:cNvPr id="23" name="SMARTInkShape-51"/>
          <p:cNvSpPr/>
          <p:nvPr/>
        </p:nvSpPr>
        <p:spPr>
          <a:xfrm>
            <a:off x="5072063" y="4193381"/>
            <a:ext cx="1" cy="7145"/>
          </a:xfrm>
          <a:custGeom>
            <a:avLst/>
            <a:gdLst/>
            <a:ahLst/>
            <a:cxnLst/>
            <a:rect l="0" t="0" r="0" b="0"/>
            <a:pathLst>
              <a:path w="1" h="7145">
                <a:moveTo>
                  <a:pt x="0" y="0"/>
                </a:moveTo>
                <a:lnTo>
                  <a:pt x="0" y="7144"/>
                </a:lnTo>
              </a:path>
            </a:pathLst>
          </a:custGeom>
          <a:ln w="1905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11411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324544" y="188640"/>
            <a:ext cx="741682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sz="2800" b="1" dirty="0">
                <a:ln w="12700">
                  <a:solidFill>
                    <a:srgbClr val="000000"/>
                  </a:solidFill>
                  <a:prstDash val="solid"/>
                </a:ln>
                <a:solidFill>
                  <a:srgbClr val="3366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/>
                <a:cs typeface="Comic Sans MS"/>
              </a:rPr>
              <a:t>Why are tourist numbers increasing?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79512" y="764704"/>
            <a:ext cx="7992888" cy="5016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tx2">
                    <a:lumMod val="60000"/>
                    <a:lumOff val="40000"/>
                  </a:schemeClr>
                </a:solidFill>
                <a:latin typeface="Bell MT"/>
                <a:cs typeface="Bell MT"/>
              </a:rPr>
              <a:t>There are three main reasons for an increase in tourism numbers:</a:t>
            </a:r>
          </a:p>
          <a:p>
            <a:endParaRPr lang="en-US" sz="3200" dirty="0">
              <a:solidFill>
                <a:schemeClr val="tx2">
                  <a:lumMod val="60000"/>
                  <a:lumOff val="40000"/>
                </a:schemeClr>
              </a:solidFill>
              <a:latin typeface="Bell MT"/>
              <a:cs typeface="Bell MT"/>
            </a:endParaRPr>
          </a:p>
          <a:p>
            <a:pPr marL="342900" indent="-342900">
              <a:buAutoNum type="arabicPeriod"/>
            </a:pPr>
            <a:r>
              <a:rPr lang="en-US" sz="3200" dirty="0">
                <a:solidFill>
                  <a:schemeClr val="tx2">
                    <a:lumMod val="60000"/>
                    <a:lumOff val="40000"/>
                  </a:schemeClr>
                </a:solidFill>
                <a:latin typeface="Bell MT"/>
                <a:cs typeface="Bell MT"/>
              </a:rPr>
              <a:t>Social and economic factors</a:t>
            </a:r>
          </a:p>
          <a:p>
            <a:endParaRPr lang="en-US" sz="3200" dirty="0">
              <a:solidFill>
                <a:schemeClr val="tx2">
                  <a:lumMod val="60000"/>
                  <a:lumOff val="40000"/>
                </a:schemeClr>
              </a:solidFill>
              <a:latin typeface="Bell MT"/>
              <a:cs typeface="Bell MT"/>
            </a:endParaRPr>
          </a:p>
          <a:p>
            <a:endParaRPr lang="en-US" sz="3200" dirty="0">
              <a:solidFill>
                <a:schemeClr val="tx2">
                  <a:lumMod val="60000"/>
                  <a:lumOff val="40000"/>
                </a:schemeClr>
              </a:solidFill>
              <a:latin typeface="Bell MT"/>
              <a:cs typeface="Bell MT"/>
            </a:endParaRPr>
          </a:p>
          <a:p>
            <a:pPr marL="342900" indent="-342900">
              <a:buAutoNum type="arabicPeriod"/>
            </a:pPr>
            <a:r>
              <a:rPr lang="en-US" sz="3200" dirty="0">
                <a:solidFill>
                  <a:schemeClr val="tx2">
                    <a:lumMod val="60000"/>
                    <a:lumOff val="40000"/>
                  </a:schemeClr>
                </a:solidFill>
                <a:latin typeface="Bell MT"/>
                <a:cs typeface="Bell MT"/>
              </a:rPr>
              <a:t>Improvements in technology </a:t>
            </a:r>
          </a:p>
          <a:p>
            <a:endParaRPr lang="en-US" sz="3200" dirty="0">
              <a:solidFill>
                <a:schemeClr val="tx2">
                  <a:lumMod val="60000"/>
                  <a:lumOff val="40000"/>
                </a:schemeClr>
              </a:solidFill>
              <a:latin typeface="Bell MT"/>
              <a:cs typeface="Bell MT"/>
            </a:endParaRPr>
          </a:p>
          <a:p>
            <a:endParaRPr lang="en-US" sz="3200" dirty="0">
              <a:solidFill>
                <a:schemeClr val="tx2">
                  <a:lumMod val="60000"/>
                  <a:lumOff val="40000"/>
                </a:schemeClr>
              </a:solidFill>
              <a:latin typeface="Bell MT"/>
              <a:cs typeface="Bell MT"/>
            </a:endParaRPr>
          </a:p>
          <a:p>
            <a:pPr marL="342900" indent="-342900">
              <a:buAutoNum type="arabicPeriod"/>
            </a:pPr>
            <a:r>
              <a:rPr lang="en-US" sz="3200" dirty="0">
                <a:solidFill>
                  <a:schemeClr val="tx2">
                    <a:lumMod val="60000"/>
                    <a:lumOff val="40000"/>
                  </a:schemeClr>
                </a:solidFill>
                <a:latin typeface="Bell MT"/>
                <a:cs typeface="Bell MT"/>
              </a:rPr>
              <a:t>Expansion in holiday choice 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251520" y="5949280"/>
            <a:ext cx="5400600" cy="792088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latin typeface="Bell MT"/>
                <a:cs typeface="Bell MT"/>
              </a:rPr>
              <a:t>Sort the factors that have increased tourism under these three categories. You can sort them into a table or create a mind map for revision. </a:t>
            </a:r>
          </a:p>
        </p:txBody>
      </p:sp>
      <p:pic>
        <p:nvPicPr>
          <p:cNvPr id="3" name="Picture 2" descr="MM900309812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1484784"/>
            <a:ext cx="1422400" cy="1371600"/>
          </a:xfrm>
          <a:prstGeom prst="rect">
            <a:avLst/>
          </a:prstGeom>
        </p:spPr>
      </p:pic>
      <p:pic>
        <p:nvPicPr>
          <p:cNvPr id="6" name="Picture 5" descr="MC900039005.WM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2" y="1412776"/>
            <a:ext cx="1656184" cy="1541964"/>
          </a:xfrm>
          <a:prstGeom prst="rect">
            <a:avLst/>
          </a:prstGeom>
        </p:spPr>
      </p:pic>
      <p:pic>
        <p:nvPicPr>
          <p:cNvPr id="9" name="Picture 8" descr="MC910217467.WMF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3212976"/>
            <a:ext cx="1368152" cy="1387422"/>
          </a:xfrm>
          <a:prstGeom prst="rect">
            <a:avLst/>
          </a:prstGeom>
        </p:spPr>
      </p:pic>
      <p:pic>
        <p:nvPicPr>
          <p:cNvPr id="10" name="Picture 9" descr="MC900089328.WMF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4653136"/>
            <a:ext cx="1828800" cy="1536700"/>
          </a:xfrm>
          <a:prstGeom prst="rect">
            <a:avLst/>
          </a:prstGeom>
        </p:spPr>
      </p:pic>
      <p:pic>
        <p:nvPicPr>
          <p:cNvPr id="11" name="Picture 10" descr="MM900254490.GI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2996952"/>
            <a:ext cx="1117600" cy="158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5589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1844824"/>
            <a:ext cx="4039473" cy="273630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-324544" y="188640"/>
            <a:ext cx="615617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sz="2800" b="1" dirty="0">
                <a:ln w="12700">
                  <a:solidFill>
                    <a:srgbClr val="000000"/>
                  </a:solidFill>
                  <a:prstDash val="solid"/>
                </a:ln>
                <a:solidFill>
                  <a:srgbClr val="3366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/>
                <a:cs typeface="Comic Sans MS"/>
              </a:rPr>
              <a:t>Where do all the tourists go?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5543600" y="188640"/>
            <a:ext cx="3600400" cy="864096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GB" sz="1400" dirty="0">
                <a:latin typeface="Bell MT"/>
                <a:cs typeface="Bell MT"/>
              </a:rPr>
              <a:t>For each of the images annotate the physical and human features which are causing the growth in tourism.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107504" y="836712"/>
            <a:ext cx="5400600" cy="792088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latin typeface="Bell MT"/>
                <a:cs typeface="Bell MT"/>
              </a:rPr>
              <a:t>The factors which attract tourists in certain places are known as the ‘pull’ factors. These can be </a:t>
            </a:r>
            <a:r>
              <a:rPr lang="en-US" b="1" u="sng" dirty="0">
                <a:latin typeface="Bell MT"/>
                <a:cs typeface="Bell MT"/>
              </a:rPr>
              <a:t>physical</a:t>
            </a:r>
            <a:r>
              <a:rPr lang="en-US" dirty="0">
                <a:latin typeface="Bell MT"/>
                <a:cs typeface="Bell MT"/>
              </a:rPr>
              <a:t> or </a:t>
            </a:r>
            <a:r>
              <a:rPr lang="en-US" b="1" u="sng" dirty="0">
                <a:latin typeface="Bell MT"/>
                <a:cs typeface="Bell MT"/>
              </a:rPr>
              <a:t>human</a:t>
            </a:r>
            <a:r>
              <a:rPr lang="en-US" dirty="0">
                <a:latin typeface="Bell MT"/>
                <a:cs typeface="Bell MT"/>
              </a:rPr>
              <a:t>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7904" y="4601033"/>
            <a:ext cx="5040560" cy="225696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60032" y="1844824"/>
            <a:ext cx="3888432" cy="27003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96117" y="1844824"/>
            <a:ext cx="223495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2800" b="1" cap="none" spc="0" dirty="0">
                <a:ln w="12700">
                  <a:solidFill>
                    <a:srgbClr val="000000"/>
                  </a:solidFill>
                  <a:prstDash val="solid"/>
                </a:ln>
                <a:solidFill>
                  <a:srgbClr val="B51F7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ll MT"/>
                <a:cs typeface="Bell MT"/>
              </a:rPr>
              <a:t>Cities- Rome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707904" y="4653136"/>
            <a:ext cx="2796884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2800" b="1" cap="none" spc="0" dirty="0">
                <a:ln w="12700">
                  <a:solidFill>
                    <a:srgbClr val="000000"/>
                  </a:solidFill>
                  <a:prstDash val="solid"/>
                </a:ln>
                <a:solidFill>
                  <a:srgbClr val="FF66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ll MT"/>
                <a:cs typeface="Bell MT"/>
              </a:rPr>
              <a:t>Mountains- Alps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788024" y="1844824"/>
            <a:ext cx="285877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2800" b="1" cap="none" spc="0" dirty="0">
                <a:ln w="12700">
                  <a:solidFill>
                    <a:srgbClr val="000000"/>
                  </a:solidFill>
                  <a:prstDash val="solid"/>
                </a:ln>
                <a:solidFill>
                  <a:srgbClr val="B5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ll MT"/>
                <a:cs typeface="Bell MT"/>
              </a:rPr>
              <a:t>Coasts- Vernazza 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179512" y="4725144"/>
            <a:ext cx="3384376" cy="2016224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Bell MT"/>
                <a:cs typeface="Bell MT"/>
              </a:rPr>
              <a:t>Extension: </a:t>
            </a:r>
          </a:p>
          <a:p>
            <a:pPr algn="ctr"/>
            <a:r>
              <a:rPr lang="en-US" dirty="0">
                <a:latin typeface="Bell MT"/>
                <a:cs typeface="Bell MT"/>
              </a:rPr>
              <a:t>What types of tourists will be attracted to each area?</a:t>
            </a:r>
          </a:p>
          <a:p>
            <a:pPr algn="ctr"/>
            <a:r>
              <a:rPr lang="en-US" dirty="0">
                <a:latin typeface="Bell MT"/>
                <a:cs typeface="Bell MT"/>
              </a:rPr>
              <a:t>What would happen to Rome if people stopped visiting the history and shopping more? Explain your answer.</a:t>
            </a:r>
          </a:p>
        </p:txBody>
      </p:sp>
    </p:spTree>
    <p:extLst>
      <p:ext uri="{BB962C8B-B14F-4D97-AF65-F5344CB8AC3E}">
        <p14:creationId xmlns:p14="http://schemas.microsoft.com/office/powerpoint/2010/main" val="37949130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324544" y="188640"/>
            <a:ext cx="403244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sz="2800" b="1" dirty="0">
                <a:ln w="12700">
                  <a:solidFill>
                    <a:srgbClr val="000000"/>
                  </a:solidFill>
                  <a:prstDash val="solid"/>
                </a:ln>
                <a:solidFill>
                  <a:srgbClr val="3366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/>
                <a:cs typeface="Comic Sans MS"/>
              </a:rPr>
              <a:t>Exam practise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8144" y="29487"/>
            <a:ext cx="5353610" cy="685800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395536" y="2132856"/>
            <a:ext cx="2952328" cy="2160240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000000"/>
                </a:solidFill>
                <a:latin typeface="Bell MT"/>
                <a:cs typeface="Bell MT"/>
              </a:rPr>
              <a:t>On EITHER </a:t>
            </a:r>
            <a:r>
              <a:rPr lang="en-GB" b="1" dirty="0">
                <a:solidFill>
                  <a:srgbClr val="000000"/>
                </a:solidFill>
                <a:latin typeface="Bell MT"/>
                <a:cs typeface="Bell MT"/>
              </a:rPr>
              <a:t>Figure 17a </a:t>
            </a:r>
            <a:r>
              <a:rPr lang="en-GB" dirty="0">
                <a:solidFill>
                  <a:srgbClr val="000000"/>
                </a:solidFill>
                <a:latin typeface="Bell MT"/>
                <a:cs typeface="Bell MT"/>
              </a:rPr>
              <a:t>OR </a:t>
            </a:r>
            <a:r>
              <a:rPr lang="en-GB" b="1" dirty="0">
                <a:solidFill>
                  <a:srgbClr val="000000"/>
                </a:solidFill>
                <a:latin typeface="Bell MT"/>
                <a:cs typeface="Bell MT"/>
              </a:rPr>
              <a:t>Figure 17b</a:t>
            </a:r>
            <a:r>
              <a:rPr lang="en-GB" dirty="0">
                <a:solidFill>
                  <a:srgbClr val="000000"/>
                </a:solidFill>
                <a:latin typeface="Bell MT"/>
                <a:cs typeface="Bell MT"/>
              </a:rPr>
              <a:t>, label </a:t>
            </a:r>
            <a:r>
              <a:rPr lang="en-GB" b="1" dirty="0">
                <a:solidFill>
                  <a:srgbClr val="000000"/>
                </a:solidFill>
                <a:latin typeface="Bell MT"/>
                <a:cs typeface="Bell MT"/>
              </a:rPr>
              <a:t>one </a:t>
            </a:r>
            <a:r>
              <a:rPr lang="en-GB" i="1" dirty="0">
                <a:solidFill>
                  <a:srgbClr val="000000"/>
                </a:solidFill>
                <a:latin typeface="Bell MT"/>
                <a:cs typeface="Bell MT"/>
              </a:rPr>
              <a:t>physical feature </a:t>
            </a:r>
            <a:r>
              <a:rPr lang="en-GB" dirty="0">
                <a:solidFill>
                  <a:srgbClr val="000000"/>
                </a:solidFill>
                <a:latin typeface="Bell MT"/>
                <a:cs typeface="Bell MT"/>
              </a:rPr>
              <a:t>and </a:t>
            </a:r>
            <a:r>
              <a:rPr lang="en-GB" b="1" dirty="0">
                <a:solidFill>
                  <a:srgbClr val="000000"/>
                </a:solidFill>
                <a:latin typeface="Bell MT"/>
                <a:cs typeface="Bell MT"/>
              </a:rPr>
              <a:t>one </a:t>
            </a:r>
            <a:r>
              <a:rPr lang="en-GB" i="1" dirty="0">
                <a:solidFill>
                  <a:srgbClr val="000000"/>
                </a:solidFill>
                <a:latin typeface="Bell MT"/>
                <a:cs typeface="Bell MT"/>
              </a:rPr>
              <a:t>human feature </a:t>
            </a:r>
            <a:r>
              <a:rPr lang="en-GB" dirty="0">
                <a:solidFill>
                  <a:srgbClr val="000000"/>
                </a:solidFill>
                <a:latin typeface="Bell MT"/>
                <a:cs typeface="Bell MT"/>
              </a:rPr>
              <a:t>tourists would visit the area to see. </a:t>
            </a:r>
            <a:endParaRPr lang="en-US" dirty="0">
              <a:solidFill>
                <a:srgbClr val="000000"/>
              </a:solidFill>
              <a:latin typeface="Bell MT"/>
              <a:cs typeface="Bell MT"/>
            </a:endParaRPr>
          </a:p>
        </p:txBody>
      </p:sp>
    </p:spTree>
    <p:extLst>
      <p:ext uri="{BB962C8B-B14F-4D97-AF65-F5344CB8AC3E}">
        <p14:creationId xmlns:p14="http://schemas.microsoft.com/office/powerpoint/2010/main" val="27054307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8215" y="30029"/>
            <a:ext cx="7097340" cy="682797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-324544" y="188640"/>
            <a:ext cx="403244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sz="2800" b="1" dirty="0">
                <a:ln w="12700">
                  <a:solidFill>
                    <a:srgbClr val="000000"/>
                  </a:solidFill>
                  <a:prstDash val="solid"/>
                </a:ln>
                <a:solidFill>
                  <a:srgbClr val="3366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/>
                <a:cs typeface="Comic Sans MS"/>
              </a:rPr>
              <a:t>Mark scheme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063880" y="12197"/>
            <a:ext cx="108012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50302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052736"/>
            <a:ext cx="5769081" cy="3531106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5"/>
          <p:cNvSpPr/>
          <p:nvPr/>
        </p:nvSpPr>
        <p:spPr>
          <a:xfrm>
            <a:off x="-324544" y="188640"/>
            <a:ext cx="403244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sz="2800" b="1" dirty="0">
                <a:ln w="12700">
                  <a:solidFill>
                    <a:srgbClr val="000000"/>
                  </a:solidFill>
                  <a:prstDash val="solid"/>
                </a:ln>
                <a:solidFill>
                  <a:srgbClr val="3366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/>
                <a:cs typeface="Comic Sans MS"/>
              </a:rPr>
              <a:t>Exam practise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323528" y="4869160"/>
            <a:ext cx="8568952" cy="1512168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2400" dirty="0">
              <a:solidFill>
                <a:schemeClr val="tx1"/>
              </a:solidFill>
              <a:latin typeface="Bell MT"/>
              <a:cs typeface="Bell MT"/>
            </a:endParaRPr>
          </a:p>
          <a:p>
            <a:pPr marL="342900" indent="-342900">
              <a:buAutoNum type="arabicPeriod"/>
            </a:pPr>
            <a:r>
              <a:rPr lang="en-GB" sz="2400" dirty="0">
                <a:solidFill>
                  <a:schemeClr val="tx1"/>
                </a:solidFill>
                <a:latin typeface="Bell MT"/>
                <a:cs typeface="Bell MT"/>
              </a:rPr>
              <a:t>What percentage of tourists visited London in 2009? </a:t>
            </a:r>
            <a:r>
              <a:rPr lang="en-GB" sz="2400" i="1" dirty="0">
                <a:solidFill>
                  <a:schemeClr val="tx1"/>
                </a:solidFill>
                <a:latin typeface="Bell MT"/>
                <a:cs typeface="Bell MT"/>
              </a:rPr>
              <a:t>(1 mark) </a:t>
            </a:r>
            <a:endParaRPr lang="en-GB" sz="2400" dirty="0">
              <a:solidFill>
                <a:schemeClr val="tx1"/>
              </a:solidFill>
              <a:latin typeface="Bell MT"/>
              <a:cs typeface="Bell MT"/>
            </a:endParaRPr>
          </a:p>
          <a:p>
            <a:r>
              <a:rPr lang="en-GB" sz="2400" b="1" dirty="0">
                <a:solidFill>
                  <a:schemeClr val="tx1"/>
                </a:solidFill>
                <a:latin typeface="Bell MT"/>
                <a:cs typeface="Bell MT"/>
              </a:rPr>
              <a:t> </a:t>
            </a:r>
            <a:endParaRPr lang="en-GB" sz="2400" dirty="0">
              <a:solidFill>
                <a:schemeClr val="tx1"/>
              </a:solidFill>
              <a:latin typeface="Bell MT"/>
              <a:cs typeface="Bell MT"/>
            </a:endParaRPr>
          </a:p>
          <a:p>
            <a:r>
              <a:rPr lang="en-GB" sz="2400" dirty="0">
                <a:solidFill>
                  <a:schemeClr val="tx1"/>
                </a:solidFill>
                <a:latin typeface="Bell MT"/>
                <a:cs typeface="Bell MT"/>
              </a:rPr>
              <a:t>2. Outline why some cities attract many tourists.</a:t>
            </a:r>
            <a:r>
              <a:rPr lang="en-GB" sz="2400" i="1" dirty="0">
                <a:solidFill>
                  <a:schemeClr val="tx1"/>
                </a:solidFill>
                <a:latin typeface="Bell MT"/>
                <a:cs typeface="Bell MT"/>
              </a:rPr>
              <a:t>(2 marks) </a:t>
            </a:r>
            <a:endParaRPr lang="en-GB" sz="2400" dirty="0">
              <a:solidFill>
                <a:schemeClr val="tx1"/>
              </a:solidFill>
              <a:latin typeface="Bell MT"/>
              <a:cs typeface="Bell MT"/>
            </a:endParaRPr>
          </a:p>
          <a:p>
            <a:pPr algn="ctr"/>
            <a:endParaRPr lang="en-US" sz="2400" dirty="0">
              <a:solidFill>
                <a:schemeClr val="tx1"/>
              </a:solidFill>
              <a:latin typeface="Bell MT"/>
              <a:cs typeface="Bell MT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3923928" y="2564904"/>
            <a:ext cx="2448272" cy="792088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3707904" y="3356992"/>
            <a:ext cx="2664296" cy="288032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Rounded Rectangle 22"/>
          <p:cNvSpPr/>
          <p:nvPr/>
        </p:nvSpPr>
        <p:spPr>
          <a:xfrm>
            <a:off x="6372200" y="2924944"/>
            <a:ext cx="2304256" cy="1008112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Bell MT"/>
                <a:cs typeface="Bell MT"/>
              </a:rPr>
              <a:t>Work out the difference between 20 and 35.</a:t>
            </a:r>
          </a:p>
        </p:txBody>
      </p:sp>
    </p:spTree>
    <p:extLst>
      <p:ext uri="{BB962C8B-B14F-4D97-AF65-F5344CB8AC3E}">
        <p14:creationId xmlns:p14="http://schemas.microsoft.com/office/powerpoint/2010/main" val="121549951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930</TotalTime>
  <Words>1885</Words>
  <Application>Microsoft Macintosh PowerPoint</Application>
  <PresentationFormat>On-screen Show (4:3)</PresentationFormat>
  <Paragraphs>252</Paragraphs>
  <Slides>36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1" baseType="lpstr">
      <vt:lpstr>Arial</vt:lpstr>
      <vt:lpstr>Bell MT</vt:lpstr>
      <vt:lpstr>Calibri</vt:lpstr>
      <vt:lpstr>Comic Sans MS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impact of covid 19 on tourism </vt:lpstr>
      <vt:lpstr>https://www.smarttravellab.org/post/the-countries-most-reliant-on-tourism </vt:lpstr>
      <vt:lpstr>PowerPoint Presentation</vt:lpstr>
      <vt:lpstr>PowerPoint Presentation</vt:lpstr>
      <vt:lpstr>        Is this impact social, economic or environmental  </vt:lpstr>
      <vt:lpstr>        To what extent does tourism have a positive impact on the development of an area? </vt:lpstr>
      <vt:lpstr>To what extent does tourism have a positive impact on the development of an area? </vt:lpstr>
      <vt:lpstr>PowerPoint Presentation</vt:lpstr>
      <vt:lpstr>Success criteria 2: Include a range of key terms</vt:lpstr>
      <vt:lpstr>PowerPoint Presentation</vt:lpstr>
      <vt:lpstr>SEE impacts from tourism </vt:lpstr>
      <vt:lpstr>PowerPoint Presentation</vt:lpstr>
      <vt:lpstr>What is this woman doing?  Why is she there? </vt:lpstr>
      <vt:lpstr>Types of tourism in Kenya</vt:lpstr>
      <vt:lpstr>Ecotourism/sustainable tourism </vt:lpstr>
      <vt:lpstr>What should ecotourism involve? </vt:lpstr>
      <vt:lpstr>Sustainable tourism in Kenya: Masai Mara </vt:lpstr>
      <vt:lpstr>Ecotourism/sustainable tourism in Kenya - Basecamp Explorer </vt:lpstr>
      <vt:lpstr>Case Study - Basecamp Masai Mara</vt:lpstr>
      <vt:lpstr>7 mark questions</vt:lpstr>
      <vt:lpstr>The positive and negative impacts of tourism </vt:lpstr>
      <vt:lpstr> Answer: What impacts may tourism have on a destination such as that shown on the photo (4)  </vt:lpstr>
      <vt:lpstr>Other 7 mark questions</vt:lpstr>
      <vt:lpstr>PowerPoint Presentation</vt:lpstr>
    </vt:vector>
  </TitlesOfParts>
  <Company>Jubilee High School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ProfileUser</dc:creator>
  <cp:lastModifiedBy>Anna Bennett</cp:lastModifiedBy>
  <cp:revision>62</cp:revision>
  <dcterms:created xsi:type="dcterms:W3CDTF">2014-07-08T09:34:04Z</dcterms:created>
  <dcterms:modified xsi:type="dcterms:W3CDTF">2020-11-16T18:11:18Z</dcterms:modified>
</cp:coreProperties>
</file>