
<file path=[Content_Types].xml><?xml version="1.0" encoding="utf-8"?>
<Types xmlns="http://schemas.openxmlformats.org/package/2006/content-types">
  <Default Extension="gif" ContentType="image/gif"/>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49"/>
    <p:restoredTop sz="95976"/>
  </p:normalViewPr>
  <p:slideViewPr>
    <p:cSldViewPr snapToGrid="0" snapToObjects="1">
      <p:cViewPr varScale="1">
        <p:scale>
          <a:sx n="131" d="100"/>
          <a:sy n="131" d="100"/>
        </p:scale>
        <p:origin x="37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195CC-41BC-F74E-A7AA-5D476A9AD7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C163EF-503C-0C4D-9E3F-784A2A64EA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BC89E7-286C-E24D-A348-673E5F11D1C0}"/>
              </a:ext>
            </a:extLst>
          </p:cNvPr>
          <p:cNvSpPr>
            <a:spLocks noGrp="1"/>
          </p:cNvSpPr>
          <p:nvPr>
            <p:ph type="dt" sz="half" idx="10"/>
          </p:nvPr>
        </p:nvSpPr>
        <p:spPr/>
        <p:txBody>
          <a:bodyPr/>
          <a:lstStyle/>
          <a:p>
            <a:fld id="{D9003245-C7BB-DD44-9011-5037A1109961}" type="datetimeFigureOut">
              <a:rPr lang="en-US" smtClean="0"/>
              <a:t>2/6/20</a:t>
            </a:fld>
            <a:endParaRPr lang="en-US"/>
          </a:p>
        </p:txBody>
      </p:sp>
      <p:sp>
        <p:nvSpPr>
          <p:cNvPr id="5" name="Footer Placeholder 4">
            <a:extLst>
              <a:ext uri="{FF2B5EF4-FFF2-40B4-BE49-F238E27FC236}">
                <a16:creationId xmlns:a16="http://schemas.microsoft.com/office/drawing/2014/main" id="{0BE75DE6-1D66-B740-AF6F-4C27987DB3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BD25B1-8C39-FC40-A7BF-A664B9FF7250}"/>
              </a:ext>
            </a:extLst>
          </p:cNvPr>
          <p:cNvSpPr>
            <a:spLocks noGrp="1"/>
          </p:cNvSpPr>
          <p:nvPr>
            <p:ph type="sldNum" sz="quarter" idx="12"/>
          </p:nvPr>
        </p:nvSpPr>
        <p:spPr/>
        <p:txBody>
          <a:bodyPr/>
          <a:lstStyle/>
          <a:p>
            <a:fld id="{A7678D03-9611-254F-9E8C-85FE10019A3E}" type="slidenum">
              <a:rPr lang="en-US" smtClean="0"/>
              <a:t>‹#›</a:t>
            </a:fld>
            <a:endParaRPr lang="en-US"/>
          </a:p>
        </p:txBody>
      </p:sp>
    </p:spTree>
    <p:extLst>
      <p:ext uri="{BB962C8B-B14F-4D97-AF65-F5344CB8AC3E}">
        <p14:creationId xmlns:p14="http://schemas.microsoft.com/office/powerpoint/2010/main" val="3140958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C35EE-8E32-E343-A72F-B2B7615ABE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CB36CF-1490-B74C-A460-2950EBABEA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8C8AA6-30BE-FE44-B801-A15EC7815587}"/>
              </a:ext>
            </a:extLst>
          </p:cNvPr>
          <p:cNvSpPr>
            <a:spLocks noGrp="1"/>
          </p:cNvSpPr>
          <p:nvPr>
            <p:ph type="dt" sz="half" idx="10"/>
          </p:nvPr>
        </p:nvSpPr>
        <p:spPr/>
        <p:txBody>
          <a:bodyPr/>
          <a:lstStyle/>
          <a:p>
            <a:fld id="{D9003245-C7BB-DD44-9011-5037A1109961}" type="datetimeFigureOut">
              <a:rPr lang="en-US" smtClean="0"/>
              <a:t>2/6/20</a:t>
            </a:fld>
            <a:endParaRPr lang="en-US"/>
          </a:p>
        </p:txBody>
      </p:sp>
      <p:sp>
        <p:nvSpPr>
          <p:cNvPr id="5" name="Footer Placeholder 4">
            <a:extLst>
              <a:ext uri="{FF2B5EF4-FFF2-40B4-BE49-F238E27FC236}">
                <a16:creationId xmlns:a16="http://schemas.microsoft.com/office/drawing/2014/main" id="{6E861183-4EFF-1740-88AB-CA6E8CE61A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E5E4A1-6E9F-9447-A362-B878681BD405}"/>
              </a:ext>
            </a:extLst>
          </p:cNvPr>
          <p:cNvSpPr>
            <a:spLocks noGrp="1"/>
          </p:cNvSpPr>
          <p:nvPr>
            <p:ph type="sldNum" sz="quarter" idx="12"/>
          </p:nvPr>
        </p:nvSpPr>
        <p:spPr/>
        <p:txBody>
          <a:bodyPr/>
          <a:lstStyle/>
          <a:p>
            <a:fld id="{A7678D03-9611-254F-9E8C-85FE10019A3E}" type="slidenum">
              <a:rPr lang="en-US" smtClean="0"/>
              <a:t>‹#›</a:t>
            </a:fld>
            <a:endParaRPr lang="en-US"/>
          </a:p>
        </p:txBody>
      </p:sp>
    </p:spTree>
    <p:extLst>
      <p:ext uri="{BB962C8B-B14F-4D97-AF65-F5344CB8AC3E}">
        <p14:creationId xmlns:p14="http://schemas.microsoft.com/office/powerpoint/2010/main" val="448636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DFA6B0-CEB7-9F4D-A5CC-9FBF29F1CA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248AEC-74F8-D542-AF1F-C7595D1037B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17D671-9148-1844-9267-2CFF3AF62FE7}"/>
              </a:ext>
            </a:extLst>
          </p:cNvPr>
          <p:cNvSpPr>
            <a:spLocks noGrp="1"/>
          </p:cNvSpPr>
          <p:nvPr>
            <p:ph type="dt" sz="half" idx="10"/>
          </p:nvPr>
        </p:nvSpPr>
        <p:spPr/>
        <p:txBody>
          <a:bodyPr/>
          <a:lstStyle/>
          <a:p>
            <a:fld id="{D9003245-C7BB-DD44-9011-5037A1109961}" type="datetimeFigureOut">
              <a:rPr lang="en-US" smtClean="0"/>
              <a:t>2/6/20</a:t>
            </a:fld>
            <a:endParaRPr lang="en-US"/>
          </a:p>
        </p:txBody>
      </p:sp>
      <p:sp>
        <p:nvSpPr>
          <p:cNvPr id="5" name="Footer Placeholder 4">
            <a:extLst>
              <a:ext uri="{FF2B5EF4-FFF2-40B4-BE49-F238E27FC236}">
                <a16:creationId xmlns:a16="http://schemas.microsoft.com/office/drawing/2014/main" id="{9BA2F095-5F07-A341-963B-B1398D697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ABB083-100E-A940-B733-7E32F6988A9A}"/>
              </a:ext>
            </a:extLst>
          </p:cNvPr>
          <p:cNvSpPr>
            <a:spLocks noGrp="1"/>
          </p:cNvSpPr>
          <p:nvPr>
            <p:ph type="sldNum" sz="quarter" idx="12"/>
          </p:nvPr>
        </p:nvSpPr>
        <p:spPr/>
        <p:txBody>
          <a:bodyPr/>
          <a:lstStyle/>
          <a:p>
            <a:fld id="{A7678D03-9611-254F-9E8C-85FE10019A3E}" type="slidenum">
              <a:rPr lang="en-US" smtClean="0"/>
              <a:t>‹#›</a:t>
            </a:fld>
            <a:endParaRPr lang="en-US"/>
          </a:p>
        </p:txBody>
      </p:sp>
    </p:spTree>
    <p:extLst>
      <p:ext uri="{BB962C8B-B14F-4D97-AF65-F5344CB8AC3E}">
        <p14:creationId xmlns:p14="http://schemas.microsoft.com/office/powerpoint/2010/main" val="3067832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304D3-6F14-8247-B702-52CEDFD4E6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E8EE01-5638-784E-A433-E858AE534A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586B41-1A34-464E-8ACD-047058484F5E}"/>
              </a:ext>
            </a:extLst>
          </p:cNvPr>
          <p:cNvSpPr>
            <a:spLocks noGrp="1"/>
          </p:cNvSpPr>
          <p:nvPr>
            <p:ph type="dt" sz="half" idx="10"/>
          </p:nvPr>
        </p:nvSpPr>
        <p:spPr/>
        <p:txBody>
          <a:bodyPr/>
          <a:lstStyle/>
          <a:p>
            <a:fld id="{D9003245-C7BB-DD44-9011-5037A1109961}" type="datetimeFigureOut">
              <a:rPr lang="en-US" smtClean="0"/>
              <a:t>2/6/20</a:t>
            </a:fld>
            <a:endParaRPr lang="en-US"/>
          </a:p>
        </p:txBody>
      </p:sp>
      <p:sp>
        <p:nvSpPr>
          <p:cNvPr id="5" name="Footer Placeholder 4">
            <a:extLst>
              <a:ext uri="{FF2B5EF4-FFF2-40B4-BE49-F238E27FC236}">
                <a16:creationId xmlns:a16="http://schemas.microsoft.com/office/drawing/2014/main" id="{DCD17833-CEFE-5142-9161-36AADF743E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E1ED4F-6089-404E-87F0-8051A1A408EB}"/>
              </a:ext>
            </a:extLst>
          </p:cNvPr>
          <p:cNvSpPr>
            <a:spLocks noGrp="1"/>
          </p:cNvSpPr>
          <p:nvPr>
            <p:ph type="sldNum" sz="quarter" idx="12"/>
          </p:nvPr>
        </p:nvSpPr>
        <p:spPr/>
        <p:txBody>
          <a:bodyPr/>
          <a:lstStyle/>
          <a:p>
            <a:fld id="{A7678D03-9611-254F-9E8C-85FE10019A3E}" type="slidenum">
              <a:rPr lang="en-US" smtClean="0"/>
              <a:t>‹#›</a:t>
            </a:fld>
            <a:endParaRPr lang="en-US"/>
          </a:p>
        </p:txBody>
      </p:sp>
    </p:spTree>
    <p:extLst>
      <p:ext uri="{BB962C8B-B14F-4D97-AF65-F5344CB8AC3E}">
        <p14:creationId xmlns:p14="http://schemas.microsoft.com/office/powerpoint/2010/main" val="3925180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84E77-ADB1-E94A-9FC1-3517B5BC73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37786F-0AAA-074C-A309-18CDAD1F92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F02F16-0DE9-C448-97A6-E6E365034615}"/>
              </a:ext>
            </a:extLst>
          </p:cNvPr>
          <p:cNvSpPr>
            <a:spLocks noGrp="1"/>
          </p:cNvSpPr>
          <p:nvPr>
            <p:ph type="dt" sz="half" idx="10"/>
          </p:nvPr>
        </p:nvSpPr>
        <p:spPr/>
        <p:txBody>
          <a:bodyPr/>
          <a:lstStyle/>
          <a:p>
            <a:fld id="{D9003245-C7BB-DD44-9011-5037A1109961}" type="datetimeFigureOut">
              <a:rPr lang="en-US" smtClean="0"/>
              <a:t>2/6/20</a:t>
            </a:fld>
            <a:endParaRPr lang="en-US"/>
          </a:p>
        </p:txBody>
      </p:sp>
      <p:sp>
        <p:nvSpPr>
          <p:cNvPr id="5" name="Footer Placeholder 4">
            <a:extLst>
              <a:ext uri="{FF2B5EF4-FFF2-40B4-BE49-F238E27FC236}">
                <a16:creationId xmlns:a16="http://schemas.microsoft.com/office/drawing/2014/main" id="{405FE2E8-5B4F-4641-919D-B152816BC6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1B5AFF-6880-864E-B84E-8715B58EC4BF}"/>
              </a:ext>
            </a:extLst>
          </p:cNvPr>
          <p:cNvSpPr>
            <a:spLocks noGrp="1"/>
          </p:cNvSpPr>
          <p:nvPr>
            <p:ph type="sldNum" sz="quarter" idx="12"/>
          </p:nvPr>
        </p:nvSpPr>
        <p:spPr/>
        <p:txBody>
          <a:bodyPr/>
          <a:lstStyle/>
          <a:p>
            <a:fld id="{A7678D03-9611-254F-9E8C-85FE10019A3E}" type="slidenum">
              <a:rPr lang="en-US" smtClean="0"/>
              <a:t>‹#›</a:t>
            </a:fld>
            <a:endParaRPr lang="en-US"/>
          </a:p>
        </p:txBody>
      </p:sp>
    </p:spTree>
    <p:extLst>
      <p:ext uri="{BB962C8B-B14F-4D97-AF65-F5344CB8AC3E}">
        <p14:creationId xmlns:p14="http://schemas.microsoft.com/office/powerpoint/2010/main" val="3940265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60CB7-C15E-EB4D-B6CA-E3D31C5065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38FD4C-136B-D540-A2ED-2A1B2A06EB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C57670-389E-7C4F-8A14-066D45A4F7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F8E585-7259-F648-87FF-FC4E35CF3E73}"/>
              </a:ext>
            </a:extLst>
          </p:cNvPr>
          <p:cNvSpPr>
            <a:spLocks noGrp="1"/>
          </p:cNvSpPr>
          <p:nvPr>
            <p:ph type="dt" sz="half" idx="10"/>
          </p:nvPr>
        </p:nvSpPr>
        <p:spPr/>
        <p:txBody>
          <a:bodyPr/>
          <a:lstStyle/>
          <a:p>
            <a:fld id="{D9003245-C7BB-DD44-9011-5037A1109961}" type="datetimeFigureOut">
              <a:rPr lang="en-US" smtClean="0"/>
              <a:t>2/6/20</a:t>
            </a:fld>
            <a:endParaRPr lang="en-US"/>
          </a:p>
        </p:txBody>
      </p:sp>
      <p:sp>
        <p:nvSpPr>
          <p:cNvPr id="6" name="Footer Placeholder 5">
            <a:extLst>
              <a:ext uri="{FF2B5EF4-FFF2-40B4-BE49-F238E27FC236}">
                <a16:creationId xmlns:a16="http://schemas.microsoft.com/office/drawing/2014/main" id="{175DA824-2A54-2C4E-A3D3-5369B1C1B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C29CB0-98B7-7747-BF14-232BCA7C1AC9}"/>
              </a:ext>
            </a:extLst>
          </p:cNvPr>
          <p:cNvSpPr>
            <a:spLocks noGrp="1"/>
          </p:cNvSpPr>
          <p:nvPr>
            <p:ph type="sldNum" sz="quarter" idx="12"/>
          </p:nvPr>
        </p:nvSpPr>
        <p:spPr/>
        <p:txBody>
          <a:bodyPr/>
          <a:lstStyle/>
          <a:p>
            <a:fld id="{A7678D03-9611-254F-9E8C-85FE10019A3E}" type="slidenum">
              <a:rPr lang="en-US" smtClean="0"/>
              <a:t>‹#›</a:t>
            </a:fld>
            <a:endParaRPr lang="en-US"/>
          </a:p>
        </p:txBody>
      </p:sp>
    </p:spTree>
    <p:extLst>
      <p:ext uri="{BB962C8B-B14F-4D97-AF65-F5344CB8AC3E}">
        <p14:creationId xmlns:p14="http://schemas.microsoft.com/office/powerpoint/2010/main" val="2690035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179CC-B8F9-2B47-AFE2-574A146D41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A45327-60EF-5646-BD16-93B9B875E4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30E89B-A2D6-C44C-8908-6DC98F3569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DB4221-C9C9-034E-B359-ADC7A216D6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B992C2-A859-7D4C-B997-586826A55D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2A283D-A728-694D-B76A-85A756723D22}"/>
              </a:ext>
            </a:extLst>
          </p:cNvPr>
          <p:cNvSpPr>
            <a:spLocks noGrp="1"/>
          </p:cNvSpPr>
          <p:nvPr>
            <p:ph type="dt" sz="half" idx="10"/>
          </p:nvPr>
        </p:nvSpPr>
        <p:spPr/>
        <p:txBody>
          <a:bodyPr/>
          <a:lstStyle/>
          <a:p>
            <a:fld id="{D9003245-C7BB-DD44-9011-5037A1109961}" type="datetimeFigureOut">
              <a:rPr lang="en-US" smtClean="0"/>
              <a:t>2/6/20</a:t>
            </a:fld>
            <a:endParaRPr lang="en-US"/>
          </a:p>
        </p:txBody>
      </p:sp>
      <p:sp>
        <p:nvSpPr>
          <p:cNvPr id="8" name="Footer Placeholder 7">
            <a:extLst>
              <a:ext uri="{FF2B5EF4-FFF2-40B4-BE49-F238E27FC236}">
                <a16:creationId xmlns:a16="http://schemas.microsoft.com/office/drawing/2014/main" id="{61DF0A82-03B3-2F42-B79E-451A5928C8C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9F78EE-C620-0348-9D73-9C2105D9C074}"/>
              </a:ext>
            </a:extLst>
          </p:cNvPr>
          <p:cNvSpPr>
            <a:spLocks noGrp="1"/>
          </p:cNvSpPr>
          <p:nvPr>
            <p:ph type="sldNum" sz="quarter" idx="12"/>
          </p:nvPr>
        </p:nvSpPr>
        <p:spPr/>
        <p:txBody>
          <a:bodyPr/>
          <a:lstStyle/>
          <a:p>
            <a:fld id="{A7678D03-9611-254F-9E8C-85FE10019A3E}" type="slidenum">
              <a:rPr lang="en-US" smtClean="0"/>
              <a:t>‹#›</a:t>
            </a:fld>
            <a:endParaRPr lang="en-US"/>
          </a:p>
        </p:txBody>
      </p:sp>
    </p:spTree>
    <p:extLst>
      <p:ext uri="{BB962C8B-B14F-4D97-AF65-F5344CB8AC3E}">
        <p14:creationId xmlns:p14="http://schemas.microsoft.com/office/powerpoint/2010/main" val="660374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5D44D-5844-044D-AEDB-8453ABFB3A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FA9619-952A-F545-B3C0-DB44D041558F}"/>
              </a:ext>
            </a:extLst>
          </p:cNvPr>
          <p:cNvSpPr>
            <a:spLocks noGrp="1"/>
          </p:cNvSpPr>
          <p:nvPr>
            <p:ph type="dt" sz="half" idx="10"/>
          </p:nvPr>
        </p:nvSpPr>
        <p:spPr/>
        <p:txBody>
          <a:bodyPr/>
          <a:lstStyle/>
          <a:p>
            <a:fld id="{D9003245-C7BB-DD44-9011-5037A1109961}" type="datetimeFigureOut">
              <a:rPr lang="en-US" smtClean="0"/>
              <a:t>2/6/20</a:t>
            </a:fld>
            <a:endParaRPr lang="en-US"/>
          </a:p>
        </p:txBody>
      </p:sp>
      <p:sp>
        <p:nvSpPr>
          <p:cNvPr id="4" name="Footer Placeholder 3">
            <a:extLst>
              <a:ext uri="{FF2B5EF4-FFF2-40B4-BE49-F238E27FC236}">
                <a16:creationId xmlns:a16="http://schemas.microsoft.com/office/drawing/2014/main" id="{C6412A7F-AF40-6943-8A2D-6927685FF50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40532B-0AD7-7642-91A5-FCAA2191EA5B}"/>
              </a:ext>
            </a:extLst>
          </p:cNvPr>
          <p:cNvSpPr>
            <a:spLocks noGrp="1"/>
          </p:cNvSpPr>
          <p:nvPr>
            <p:ph type="sldNum" sz="quarter" idx="12"/>
          </p:nvPr>
        </p:nvSpPr>
        <p:spPr/>
        <p:txBody>
          <a:bodyPr/>
          <a:lstStyle/>
          <a:p>
            <a:fld id="{A7678D03-9611-254F-9E8C-85FE10019A3E}" type="slidenum">
              <a:rPr lang="en-US" smtClean="0"/>
              <a:t>‹#›</a:t>
            </a:fld>
            <a:endParaRPr lang="en-US"/>
          </a:p>
        </p:txBody>
      </p:sp>
    </p:spTree>
    <p:extLst>
      <p:ext uri="{BB962C8B-B14F-4D97-AF65-F5344CB8AC3E}">
        <p14:creationId xmlns:p14="http://schemas.microsoft.com/office/powerpoint/2010/main" val="2229221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C88371-B079-1C4F-B3C3-AA5736329984}"/>
              </a:ext>
            </a:extLst>
          </p:cNvPr>
          <p:cNvSpPr>
            <a:spLocks noGrp="1"/>
          </p:cNvSpPr>
          <p:nvPr>
            <p:ph type="dt" sz="half" idx="10"/>
          </p:nvPr>
        </p:nvSpPr>
        <p:spPr/>
        <p:txBody>
          <a:bodyPr/>
          <a:lstStyle/>
          <a:p>
            <a:fld id="{D9003245-C7BB-DD44-9011-5037A1109961}" type="datetimeFigureOut">
              <a:rPr lang="en-US" smtClean="0"/>
              <a:t>2/6/20</a:t>
            </a:fld>
            <a:endParaRPr lang="en-US"/>
          </a:p>
        </p:txBody>
      </p:sp>
      <p:sp>
        <p:nvSpPr>
          <p:cNvPr id="3" name="Footer Placeholder 2">
            <a:extLst>
              <a:ext uri="{FF2B5EF4-FFF2-40B4-BE49-F238E27FC236}">
                <a16:creationId xmlns:a16="http://schemas.microsoft.com/office/drawing/2014/main" id="{D5BEF6F6-5FBF-DF4E-BF0D-E878F852810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F4FAB1-D2A1-7844-8A50-1D2ED6E16137}"/>
              </a:ext>
            </a:extLst>
          </p:cNvPr>
          <p:cNvSpPr>
            <a:spLocks noGrp="1"/>
          </p:cNvSpPr>
          <p:nvPr>
            <p:ph type="sldNum" sz="quarter" idx="12"/>
          </p:nvPr>
        </p:nvSpPr>
        <p:spPr/>
        <p:txBody>
          <a:bodyPr/>
          <a:lstStyle/>
          <a:p>
            <a:fld id="{A7678D03-9611-254F-9E8C-85FE10019A3E}" type="slidenum">
              <a:rPr lang="en-US" smtClean="0"/>
              <a:t>‹#›</a:t>
            </a:fld>
            <a:endParaRPr lang="en-US"/>
          </a:p>
        </p:txBody>
      </p:sp>
    </p:spTree>
    <p:extLst>
      <p:ext uri="{BB962C8B-B14F-4D97-AF65-F5344CB8AC3E}">
        <p14:creationId xmlns:p14="http://schemas.microsoft.com/office/powerpoint/2010/main" val="2263023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8442A-7B73-174D-9B90-FC0EB45670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E9152C-6ADB-A244-B2D2-899EC9FF33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B2FAB6-9A8D-0241-85EE-8F576E3B7E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BC3595-C1B7-D94B-8837-B971CE5D6EC6}"/>
              </a:ext>
            </a:extLst>
          </p:cNvPr>
          <p:cNvSpPr>
            <a:spLocks noGrp="1"/>
          </p:cNvSpPr>
          <p:nvPr>
            <p:ph type="dt" sz="half" idx="10"/>
          </p:nvPr>
        </p:nvSpPr>
        <p:spPr/>
        <p:txBody>
          <a:bodyPr/>
          <a:lstStyle/>
          <a:p>
            <a:fld id="{D9003245-C7BB-DD44-9011-5037A1109961}" type="datetimeFigureOut">
              <a:rPr lang="en-US" smtClean="0"/>
              <a:t>2/6/20</a:t>
            </a:fld>
            <a:endParaRPr lang="en-US"/>
          </a:p>
        </p:txBody>
      </p:sp>
      <p:sp>
        <p:nvSpPr>
          <p:cNvPr id="6" name="Footer Placeholder 5">
            <a:extLst>
              <a:ext uri="{FF2B5EF4-FFF2-40B4-BE49-F238E27FC236}">
                <a16:creationId xmlns:a16="http://schemas.microsoft.com/office/drawing/2014/main" id="{892630F4-B6F1-334F-883E-25E9E7F4B9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94F3E9-CB30-5448-87AD-AB8A290C9656}"/>
              </a:ext>
            </a:extLst>
          </p:cNvPr>
          <p:cNvSpPr>
            <a:spLocks noGrp="1"/>
          </p:cNvSpPr>
          <p:nvPr>
            <p:ph type="sldNum" sz="quarter" idx="12"/>
          </p:nvPr>
        </p:nvSpPr>
        <p:spPr/>
        <p:txBody>
          <a:bodyPr/>
          <a:lstStyle/>
          <a:p>
            <a:fld id="{A7678D03-9611-254F-9E8C-85FE10019A3E}" type="slidenum">
              <a:rPr lang="en-US" smtClean="0"/>
              <a:t>‹#›</a:t>
            </a:fld>
            <a:endParaRPr lang="en-US"/>
          </a:p>
        </p:txBody>
      </p:sp>
    </p:spTree>
    <p:extLst>
      <p:ext uri="{BB962C8B-B14F-4D97-AF65-F5344CB8AC3E}">
        <p14:creationId xmlns:p14="http://schemas.microsoft.com/office/powerpoint/2010/main" val="2101975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75D5A-5C1A-244D-AB63-F72759578B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445224-A05D-4049-85E8-7E7501A9F0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A6F90B5-47D9-0E43-9918-EC4A37E593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73183E-7B96-3744-AD25-E8D770F3A0F4}"/>
              </a:ext>
            </a:extLst>
          </p:cNvPr>
          <p:cNvSpPr>
            <a:spLocks noGrp="1"/>
          </p:cNvSpPr>
          <p:nvPr>
            <p:ph type="dt" sz="half" idx="10"/>
          </p:nvPr>
        </p:nvSpPr>
        <p:spPr/>
        <p:txBody>
          <a:bodyPr/>
          <a:lstStyle/>
          <a:p>
            <a:fld id="{D9003245-C7BB-DD44-9011-5037A1109961}" type="datetimeFigureOut">
              <a:rPr lang="en-US" smtClean="0"/>
              <a:t>2/6/20</a:t>
            </a:fld>
            <a:endParaRPr lang="en-US"/>
          </a:p>
        </p:txBody>
      </p:sp>
      <p:sp>
        <p:nvSpPr>
          <p:cNvPr id="6" name="Footer Placeholder 5">
            <a:extLst>
              <a:ext uri="{FF2B5EF4-FFF2-40B4-BE49-F238E27FC236}">
                <a16:creationId xmlns:a16="http://schemas.microsoft.com/office/drawing/2014/main" id="{BA0A8809-9D5A-084C-A635-18F95F96A1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C7C498-9FA7-0E4E-9DBC-6E54B13E8450}"/>
              </a:ext>
            </a:extLst>
          </p:cNvPr>
          <p:cNvSpPr>
            <a:spLocks noGrp="1"/>
          </p:cNvSpPr>
          <p:nvPr>
            <p:ph type="sldNum" sz="quarter" idx="12"/>
          </p:nvPr>
        </p:nvSpPr>
        <p:spPr/>
        <p:txBody>
          <a:bodyPr/>
          <a:lstStyle/>
          <a:p>
            <a:fld id="{A7678D03-9611-254F-9E8C-85FE10019A3E}" type="slidenum">
              <a:rPr lang="en-US" smtClean="0"/>
              <a:t>‹#›</a:t>
            </a:fld>
            <a:endParaRPr lang="en-US"/>
          </a:p>
        </p:txBody>
      </p:sp>
    </p:spTree>
    <p:extLst>
      <p:ext uri="{BB962C8B-B14F-4D97-AF65-F5344CB8AC3E}">
        <p14:creationId xmlns:p14="http://schemas.microsoft.com/office/powerpoint/2010/main" val="2861282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B7A2A8-7973-394A-A72A-241DF23779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AB8FA6-2DC8-2A4A-B877-0C19736B8A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7078A2-72AD-074A-9542-477FD516F5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003245-C7BB-DD44-9011-5037A1109961}" type="datetimeFigureOut">
              <a:rPr lang="en-US" smtClean="0"/>
              <a:t>2/6/20</a:t>
            </a:fld>
            <a:endParaRPr lang="en-US"/>
          </a:p>
        </p:txBody>
      </p:sp>
      <p:sp>
        <p:nvSpPr>
          <p:cNvPr id="5" name="Footer Placeholder 4">
            <a:extLst>
              <a:ext uri="{FF2B5EF4-FFF2-40B4-BE49-F238E27FC236}">
                <a16:creationId xmlns:a16="http://schemas.microsoft.com/office/drawing/2014/main" id="{4EB77AFC-956C-F64D-B439-35A46B173D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1CC5AD5-61CC-C848-8BB9-5511A321F2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78D03-9611-254F-9E8C-85FE10019A3E}" type="slidenum">
              <a:rPr lang="en-US" smtClean="0"/>
              <a:t>‹#›</a:t>
            </a:fld>
            <a:endParaRPr lang="en-US"/>
          </a:p>
        </p:txBody>
      </p:sp>
    </p:spTree>
    <p:extLst>
      <p:ext uri="{BB962C8B-B14F-4D97-AF65-F5344CB8AC3E}">
        <p14:creationId xmlns:p14="http://schemas.microsoft.com/office/powerpoint/2010/main" val="23941960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 Id="rId5" Type="http://schemas.openxmlformats.org/officeDocument/2006/relationships/image" Target="../media/image5.tiff"/><Relationship Id="rId4" Type="http://schemas.openxmlformats.org/officeDocument/2006/relationships/image" Target="../media/image4.tiff"/></Relationships>
</file>

<file path=ppt/slides/_rels/slide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BA864B-AE6C-9E48-B0F5-DD548DDC5315}"/>
              </a:ext>
            </a:extLst>
          </p:cNvPr>
          <p:cNvPicPr>
            <a:picLocks noChangeAspect="1"/>
          </p:cNvPicPr>
          <p:nvPr/>
        </p:nvPicPr>
        <p:blipFill>
          <a:blip r:embed="rId2"/>
          <a:stretch>
            <a:fillRect/>
          </a:stretch>
        </p:blipFill>
        <p:spPr>
          <a:xfrm>
            <a:off x="-1" y="0"/>
            <a:ext cx="12222178" cy="6858000"/>
          </a:xfrm>
          <a:prstGeom prst="rect">
            <a:avLst/>
          </a:prstGeom>
        </p:spPr>
      </p:pic>
      <p:sp>
        <p:nvSpPr>
          <p:cNvPr id="2" name="Title 1">
            <a:extLst>
              <a:ext uri="{FF2B5EF4-FFF2-40B4-BE49-F238E27FC236}">
                <a16:creationId xmlns:a16="http://schemas.microsoft.com/office/drawing/2014/main" id="{7DB237A6-D70C-2A43-9BC0-60BB5DDA528E}"/>
              </a:ext>
            </a:extLst>
          </p:cNvPr>
          <p:cNvSpPr>
            <a:spLocks noGrp="1"/>
          </p:cNvSpPr>
          <p:nvPr>
            <p:ph type="ctrTitle"/>
          </p:nvPr>
        </p:nvSpPr>
        <p:spPr>
          <a:xfrm>
            <a:off x="1524000" y="1596090"/>
            <a:ext cx="9144000" cy="2387600"/>
          </a:xfrm>
        </p:spPr>
        <p:txBody>
          <a:bodyPr/>
          <a:lstStyle/>
          <a:p>
            <a:r>
              <a:rPr lang="en-US" dirty="0">
                <a:solidFill>
                  <a:srgbClr val="00B0F0"/>
                </a:solidFill>
              </a:rPr>
              <a:t>The Hydrosphere</a:t>
            </a:r>
          </a:p>
        </p:txBody>
      </p:sp>
      <p:sp>
        <p:nvSpPr>
          <p:cNvPr id="3" name="Subtitle 2">
            <a:extLst>
              <a:ext uri="{FF2B5EF4-FFF2-40B4-BE49-F238E27FC236}">
                <a16:creationId xmlns:a16="http://schemas.microsoft.com/office/drawing/2014/main" id="{D40E4C9F-7DA3-9C4B-A21F-4521E5290405}"/>
              </a:ext>
            </a:extLst>
          </p:cNvPr>
          <p:cNvSpPr>
            <a:spLocks noGrp="1"/>
          </p:cNvSpPr>
          <p:nvPr>
            <p:ph type="subTitle" idx="1"/>
          </p:nvPr>
        </p:nvSpPr>
        <p:spPr>
          <a:xfrm>
            <a:off x="1524000" y="4075765"/>
            <a:ext cx="9144000" cy="1655762"/>
          </a:xfrm>
        </p:spPr>
        <p:txBody>
          <a:bodyPr/>
          <a:lstStyle/>
          <a:p>
            <a:r>
              <a:rPr lang="en-US" dirty="0">
                <a:solidFill>
                  <a:srgbClr val="00B0F0"/>
                </a:solidFill>
              </a:rPr>
              <a:t>By: Jason Awaritefe</a:t>
            </a:r>
          </a:p>
        </p:txBody>
      </p:sp>
    </p:spTree>
    <p:extLst>
      <p:ext uri="{BB962C8B-B14F-4D97-AF65-F5344CB8AC3E}">
        <p14:creationId xmlns:p14="http://schemas.microsoft.com/office/powerpoint/2010/main" val="1815003861"/>
      </p:ext>
    </p:extLst>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Clouds in the sky&#10;&#10;Description automatically generated">
            <a:extLst>
              <a:ext uri="{FF2B5EF4-FFF2-40B4-BE49-F238E27FC236}">
                <a16:creationId xmlns:a16="http://schemas.microsoft.com/office/drawing/2014/main" id="{86CE9031-E847-3447-8327-3109588C8F33}"/>
              </a:ext>
            </a:extLst>
          </p:cNvPr>
          <p:cNvPicPr>
            <a:picLocks noChangeAspect="1"/>
          </p:cNvPicPr>
          <p:nvPr/>
        </p:nvPicPr>
        <p:blipFill rotWithShape="1">
          <a:blip r:embed="rId2"/>
          <a:srcRect l="2655" r="1" b="1"/>
          <a:stretch/>
        </p:blipFill>
        <p:spPr>
          <a:xfrm>
            <a:off x="3136389" y="10"/>
            <a:ext cx="4979304" cy="3401558"/>
          </a:xfrm>
          <a:custGeom>
            <a:avLst/>
            <a:gdLst>
              <a:gd name="connsiteX0" fmla="*/ 0 w 4979304"/>
              <a:gd name="connsiteY0" fmla="*/ 0 h 3364992"/>
              <a:gd name="connsiteX1" fmla="*/ 4211250 w 4979304"/>
              <a:gd name="connsiteY1" fmla="*/ 0 h 3364992"/>
              <a:gd name="connsiteX2" fmla="*/ 4309461 w 4979304"/>
              <a:gd name="connsiteY2" fmla="*/ 192282 h 3364992"/>
              <a:gd name="connsiteX3" fmla="*/ 4974907 w 4979304"/>
              <a:gd name="connsiteY3" fmla="*/ 3110424 h 3364992"/>
              <a:gd name="connsiteX4" fmla="*/ 4979304 w 4979304"/>
              <a:gd name="connsiteY4" fmla="*/ 3364992 h 3364992"/>
              <a:gd name="connsiteX5" fmla="*/ 800592 w 4979304"/>
              <a:gd name="connsiteY5" fmla="*/ 3364992 h 3364992"/>
              <a:gd name="connsiteX6" fmla="*/ 797493 w 4979304"/>
              <a:gd name="connsiteY6" fmla="*/ 3185579 h 3364992"/>
              <a:gd name="connsiteX7" fmla="*/ 22579 w 4979304"/>
              <a:gd name="connsiteY7" fmla="*/ 42066 h 336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7" name="Picture 6" descr="A large pool of water&#10;&#10;Description automatically generated">
            <a:extLst>
              <a:ext uri="{FF2B5EF4-FFF2-40B4-BE49-F238E27FC236}">
                <a16:creationId xmlns:a16="http://schemas.microsoft.com/office/drawing/2014/main" id="{E4532970-8751-D948-ACB8-FF4B66A1B286}"/>
              </a:ext>
            </a:extLst>
          </p:cNvPr>
          <p:cNvPicPr>
            <a:picLocks noChangeAspect="1"/>
          </p:cNvPicPr>
          <p:nvPr/>
        </p:nvPicPr>
        <p:blipFill rotWithShape="1">
          <a:blip r:embed="rId3"/>
          <a:srcRect l="2615" r="2991"/>
          <a:stretch/>
        </p:blipFill>
        <p:spPr>
          <a:xfrm>
            <a:off x="7381690" y="3456433"/>
            <a:ext cx="4810310" cy="3401568"/>
          </a:xfrm>
          <a:custGeom>
            <a:avLst/>
            <a:gdLst>
              <a:gd name="connsiteX0" fmla="*/ 781270 w 4810310"/>
              <a:gd name="connsiteY0" fmla="*/ 0 h 3401568"/>
              <a:gd name="connsiteX1" fmla="*/ 4810310 w 4810310"/>
              <a:gd name="connsiteY1" fmla="*/ 0 h 3401568"/>
              <a:gd name="connsiteX2" fmla="*/ 4810310 w 4810310"/>
              <a:gd name="connsiteY2" fmla="*/ 3401568 h 3401568"/>
              <a:gd name="connsiteX3" fmla="*/ 0 w 4810310"/>
              <a:gd name="connsiteY3" fmla="*/ 3401568 h 3401568"/>
              <a:gd name="connsiteX4" fmla="*/ 1963 w 4810310"/>
              <a:gd name="connsiteY4" fmla="*/ 3397912 h 3401568"/>
              <a:gd name="connsiteX5" fmla="*/ 776876 w 4810310"/>
              <a:gd name="connsiteY5" fmla="*/ 254399 h 3401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6" name="Picture 5" descr="A view of a snow covered mountain&#10;&#10;Description automatically generated">
            <a:extLst>
              <a:ext uri="{FF2B5EF4-FFF2-40B4-BE49-F238E27FC236}">
                <a16:creationId xmlns:a16="http://schemas.microsoft.com/office/drawing/2014/main" id="{22F6EC99-B5BC-CC46-8006-987B362D8363}"/>
              </a:ext>
            </a:extLst>
          </p:cNvPr>
          <p:cNvPicPr>
            <a:picLocks noChangeAspect="1"/>
          </p:cNvPicPr>
          <p:nvPr/>
        </p:nvPicPr>
        <p:blipFill rotWithShape="1">
          <a:blip r:embed="rId4"/>
          <a:srcRect r="2" b="6042"/>
          <a:stretch/>
        </p:blipFill>
        <p:spPr>
          <a:xfrm>
            <a:off x="3189428" y="3456432"/>
            <a:ext cx="4925479" cy="3401568"/>
          </a:xfrm>
          <a:custGeom>
            <a:avLst/>
            <a:gdLst>
              <a:gd name="connsiteX0" fmla="*/ 749362 w 4925479"/>
              <a:gd name="connsiteY0" fmla="*/ 0 h 3364992"/>
              <a:gd name="connsiteX1" fmla="*/ 4925479 w 4925479"/>
              <a:gd name="connsiteY1" fmla="*/ 0 h 3364992"/>
              <a:gd name="connsiteX2" fmla="*/ 4921868 w 4925479"/>
              <a:gd name="connsiteY2" fmla="*/ 209033 h 3364992"/>
              <a:gd name="connsiteX3" fmla="*/ 4256422 w 4925479"/>
              <a:gd name="connsiteY3" fmla="*/ 3127175 h 3364992"/>
              <a:gd name="connsiteX4" fmla="*/ 4134952 w 4925479"/>
              <a:gd name="connsiteY4" fmla="*/ 3364992 h 3364992"/>
              <a:gd name="connsiteX5" fmla="*/ 0 w 4925479"/>
              <a:gd name="connsiteY5" fmla="*/ 3364992 h 3364992"/>
              <a:gd name="connsiteX6" fmla="*/ 79008 w 4925479"/>
              <a:gd name="connsiteY6" fmla="*/ 3202330 h 3364992"/>
              <a:gd name="connsiteX7" fmla="*/ 744454 w 4925479"/>
              <a:gd name="connsiteY7" fmla="*/ 284189 h 336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29" name="Freeform: Shape 28">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1" name="Freeform: Shape 30">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2AF4044-DA7E-624E-8BC4-F95A802E15E9}"/>
              </a:ext>
            </a:extLst>
          </p:cNvPr>
          <p:cNvSpPr>
            <a:spLocks noGrp="1"/>
          </p:cNvSpPr>
          <p:nvPr>
            <p:ph type="title"/>
          </p:nvPr>
        </p:nvSpPr>
        <p:spPr>
          <a:xfrm>
            <a:off x="448056" y="685800"/>
            <a:ext cx="2807208" cy="1325563"/>
          </a:xfrm>
        </p:spPr>
        <p:txBody>
          <a:bodyPr>
            <a:normAutofit/>
          </a:bodyPr>
          <a:lstStyle/>
          <a:p>
            <a:r>
              <a:rPr lang="en-US" sz="2800" dirty="0"/>
              <a:t>Introduction</a:t>
            </a:r>
          </a:p>
        </p:txBody>
      </p:sp>
      <p:sp>
        <p:nvSpPr>
          <p:cNvPr id="33" name="Rectangle 32">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644F8B6-BB1D-0346-B468-4BF33FDA511A}"/>
              </a:ext>
            </a:extLst>
          </p:cNvPr>
          <p:cNvSpPr>
            <a:spLocks noGrp="1"/>
          </p:cNvSpPr>
          <p:nvPr>
            <p:ph idx="1"/>
          </p:nvPr>
        </p:nvSpPr>
        <p:spPr>
          <a:xfrm>
            <a:off x="448056" y="2258568"/>
            <a:ext cx="2807208" cy="3922776"/>
          </a:xfrm>
        </p:spPr>
        <p:txBody>
          <a:bodyPr>
            <a:normAutofit/>
          </a:bodyPr>
          <a:lstStyle/>
          <a:p>
            <a:r>
              <a:rPr lang="en-US" sz="1700" dirty="0"/>
              <a:t>The planet’s hydrosphere is the combined mass of water found on, under, and above the surface of the earth.</a:t>
            </a:r>
          </a:p>
          <a:p>
            <a:r>
              <a:rPr lang="en-US" sz="1700" dirty="0"/>
              <a:t>Keep in mind that this covers all the water in </a:t>
            </a:r>
            <a:r>
              <a:rPr lang="en-US" sz="1700" b="1" u="sng" dirty="0"/>
              <a:t>LIQUID,</a:t>
            </a:r>
            <a:r>
              <a:rPr lang="en-US" sz="1700" dirty="0"/>
              <a:t> </a:t>
            </a:r>
            <a:r>
              <a:rPr lang="en-US" sz="1700" b="1" u="sng" dirty="0"/>
              <a:t>FROZEN</a:t>
            </a:r>
            <a:r>
              <a:rPr lang="en-US" sz="1700" dirty="0"/>
              <a:t> and </a:t>
            </a:r>
            <a:r>
              <a:rPr lang="en-US" sz="1700" b="1" u="sng" dirty="0"/>
              <a:t>GASEOUS</a:t>
            </a:r>
            <a:r>
              <a:rPr lang="en-US" sz="1700" dirty="0"/>
              <a:t> forms.</a:t>
            </a:r>
          </a:p>
          <a:p>
            <a:r>
              <a:rPr lang="en-US" sz="1700" dirty="0"/>
              <a:t>This includes surface water in seas, rivers and lakes; water frozen in glaciers, underground water, and water in the atmosphere.</a:t>
            </a:r>
          </a:p>
        </p:txBody>
      </p:sp>
      <p:pic>
        <p:nvPicPr>
          <p:cNvPr id="8" name="Picture 7" descr="A picture containing water, riding, wave, surfing&#10;&#10;Description automatically generated">
            <a:extLst>
              <a:ext uri="{FF2B5EF4-FFF2-40B4-BE49-F238E27FC236}">
                <a16:creationId xmlns:a16="http://schemas.microsoft.com/office/drawing/2014/main" id="{A85D2BA6-E5DE-7141-8499-10FAB140CF26}"/>
              </a:ext>
            </a:extLst>
          </p:cNvPr>
          <p:cNvPicPr>
            <a:picLocks noChangeAspect="1"/>
          </p:cNvPicPr>
          <p:nvPr/>
        </p:nvPicPr>
        <p:blipFill rotWithShape="1">
          <a:blip r:embed="rId5"/>
          <a:srcRect r="26108" b="1"/>
          <a:stretch/>
        </p:blipFill>
        <p:spPr>
          <a:xfrm>
            <a:off x="7404372" y="10"/>
            <a:ext cx="4787628" cy="3401558"/>
          </a:xfrm>
          <a:custGeom>
            <a:avLst/>
            <a:gdLst>
              <a:gd name="connsiteX0" fmla="*/ 0 w 4787628"/>
              <a:gd name="connsiteY0" fmla="*/ 0 h 3401568"/>
              <a:gd name="connsiteX1" fmla="*/ 4787628 w 4787628"/>
              <a:gd name="connsiteY1" fmla="*/ 0 h 3401568"/>
              <a:gd name="connsiteX2" fmla="*/ 4787628 w 4787628"/>
              <a:gd name="connsiteY2" fmla="*/ 3401568 h 3401568"/>
              <a:gd name="connsiteX3" fmla="*/ 762748 w 4787628"/>
              <a:gd name="connsiteY3" fmla="*/ 3401568 h 3401568"/>
              <a:gd name="connsiteX4" fmla="*/ 751436 w 4787628"/>
              <a:gd name="connsiteY4" fmla="*/ 2963954 h 3401568"/>
              <a:gd name="connsiteX5" fmla="*/ 93264 w 4787628"/>
              <a:gd name="connsiteY5" fmla="*/ 192283 h 3401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Tree>
    <p:extLst>
      <p:ext uri="{BB962C8B-B14F-4D97-AF65-F5344CB8AC3E}">
        <p14:creationId xmlns:p14="http://schemas.microsoft.com/office/powerpoint/2010/main" val="42011251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925607-9C65-8A4F-9F85-E34A4B146133}"/>
              </a:ext>
            </a:extLst>
          </p:cNvPr>
          <p:cNvPicPr>
            <a:picLocks noChangeAspect="1"/>
          </p:cNvPicPr>
          <p:nvPr/>
        </p:nvPicPr>
        <p:blipFill rotWithShape="1">
          <a:blip r:embed="rId2"/>
          <a:srcRect t="15730"/>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FA1ACC-1646-9448-982B-BC48546D31AE}"/>
              </a:ext>
            </a:extLst>
          </p:cNvPr>
          <p:cNvSpPr>
            <a:spLocks noGrp="1"/>
          </p:cNvSpPr>
          <p:nvPr>
            <p:ph type="title"/>
          </p:nvPr>
        </p:nvSpPr>
        <p:spPr>
          <a:xfrm>
            <a:off x="523875" y="5317240"/>
            <a:ext cx="11210925" cy="744836"/>
          </a:xfrm>
        </p:spPr>
        <p:txBody>
          <a:bodyPr>
            <a:normAutofit/>
          </a:bodyPr>
          <a:lstStyle/>
          <a:p>
            <a:pPr algn="ctr"/>
            <a:r>
              <a:rPr lang="en-US" sz="3600">
                <a:solidFill>
                  <a:schemeClr val="tx1">
                    <a:lumMod val="85000"/>
                    <a:lumOff val="15000"/>
                  </a:schemeClr>
                </a:solidFill>
              </a:rPr>
              <a:t>Effects of climate change</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167131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911374F0-FCF3-E848-829B-2D07D5277CBE}"/>
              </a:ext>
            </a:extLst>
          </p:cNvPr>
          <p:cNvSpPr>
            <a:spLocks noGrp="1"/>
          </p:cNvSpPr>
          <p:nvPr>
            <p:ph type="title"/>
          </p:nvPr>
        </p:nvSpPr>
        <p:spPr>
          <a:xfrm>
            <a:off x="838200" y="448721"/>
            <a:ext cx="4707671" cy="1225650"/>
          </a:xfrm>
        </p:spPr>
        <p:txBody>
          <a:bodyPr vert="horz" lIns="91440" tIns="45720" rIns="91440" bIns="45720" rtlCol="0" anchor="b">
            <a:normAutofit/>
          </a:bodyPr>
          <a:lstStyle/>
          <a:p>
            <a:r>
              <a:rPr lang="en-US" sz="3800" kern="1200">
                <a:solidFill>
                  <a:schemeClr val="bg1"/>
                </a:solidFill>
                <a:latin typeface="+mj-lt"/>
                <a:ea typeface="+mj-ea"/>
                <a:cs typeface="+mj-cs"/>
              </a:rPr>
              <a:t>Rising sea levels</a:t>
            </a:r>
          </a:p>
        </p:txBody>
      </p:sp>
      <p:cxnSp>
        <p:nvCxnSpPr>
          <p:cNvPr id="13" name="Straight Connector 12">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CB6C200-981C-A94D-A50F-DCE499A2604D}"/>
              </a:ext>
            </a:extLst>
          </p:cNvPr>
          <p:cNvSpPr>
            <a:spLocks noGrp="1"/>
          </p:cNvSpPr>
          <p:nvPr>
            <p:ph sz="half" idx="1"/>
          </p:nvPr>
        </p:nvSpPr>
        <p:spPr>
          <a:xfrm>
            <a:off x="897769" y="1909192"/>
            <a:ext cx="4586513" cy="3647710"/>
          </a:xfrm>
        </p:spPr>
        <p:txBody>
          <a:bodyPr vert="horz" lIns="91440" tIns="45720" rIns="91440" bIns="45720" rtlCol="0" anchor="ctr">
            <a:normAutofit/>
          </a:bodyPr>
          <a:lstStyle/>
          <a:p>
            <a:r>
              <a:rPr lang="en-US" sz="1400" dirty="0">
                <a:solidFill>
                  <a:schemeClr val="bg1"/>
                </a:solidFill>
              </a:rPr>
              <a:t>An increase in global temperatures has had an impact on the proportion of water stored around the hydrosphere. </a:t>
            </a:r>
          </a:p>
          <a:p>
            <a:r>
              <a:rPr lang="en-US" sz="1400" dirty="0">
                <a:solidFill>
                  <a:schemeClr val="bg1"/>
                </a:solidFill>
              </a:rPr>
              <a:t>The oceans are expanding because of the absorption of heat.</a:t>
            </a:r>
          </a:p>
          <a:p>
            <a:r>
              <a:rPr lang="en-US" sz="1400" dirty="0">
                <a:solidFill>
                  <a:schemeClr val="bg1"/>
                </a:solidFill>
              </a:rPr>
              <a:t>The glaciers of Mount Kilimanjaro in East Africa and the Andes in South are retreating up the mountains.</a:t>
            </a:r>
          </a:p>
          <a:p>
            <a:r>
              <a:rPr lang="en-US" sz="1400" dirty="0">
                <a:solidFill>
                  <a:schemeClr val="bg1"/>
                </a:solidFill>
              </a:rPr>
              <a:t>Ice sheets in Greenland are shrinking and snow cover is decreasing.</a:t>
            </a:r>
          </a:p>
          <a:p>
            <a:r>
              <a:rPr lang="en-US" sz="1400" dirty="0">
                <a:solidFill>
                  <a:schemeClr val="bg1"/>
                </a:solidFill>
              </a:rPr>
              <a:t>Shipping routes are opening and improving global communications.</a:t>
            </a:r>
          </a:p>
          <a:p>
            <a:r>
              <a:rPr lang="en-US" sz="1400" dirty="0">
                <a:solidFill>
                  <a:schemeClr val="bg1"/>
                </a:solidFill>
              </a:rPr>
              <a:t>Sea level rises are very significant. Between 1901 and 2013 they rose by about 19 cm. By 2100 they are expected to rise by 70 m. </a:t>
            </a:r>
          </a:p>
          <a:p>
            <a:endParaRPr lang="en-US" sz="1400" dirty="0">
              <a:solidFill>
                <a:schemeClr val="bg1"/>
              </a:solidFill>
            </a:endParaRPr>
          </a:p>
        </p:txBody>
      </p:sp>
      <p:pic>
        <p:nvPicPr>
          <p:cNvPr id="5" name="Picture 4">
            <a:extLst>
              <a:ext uri="{FF2B5EF4-FFF2-40B4-BE49-F238E27FC236}">
                <a16:creationId xmlns:a16="http://schemas.microsoft.com/office/drawing/2014/main" id="{7C3C7007-7D5F-EF42-992A-538488E16476}"/>
              </a:ext>
            </a:extLst>
          </p:cNvPr>
          <p:cNvPicPr>
            <a:picLocks noChangeAspect="1"/>
          </p:cNvPicPr>
          <p:nvPr/>
        </p:nvPicPr>
        <p:blipFill rotWithShape="1">
          <a:blip r:embed="rId2"/>
          <a:srcRect r="-3" b="53"/>
          <a:stretch/>
        </p:blipFill>
        <p:spPr>
          <a:xfrm>
            <a:off x="6525453" y="1"/>
            <a:ext cx="5666547" cy="3398024"/>
          </a:xfrm>
          <a:prstGeom prst="rect">
            <a:avLst/>
          </a:prstGeom>
        </p:spPr>
      </p:pic>
      <p:cxnSp>
        <p:nvCxnSpPr>
          <p:cNvPr id="15" name="Straight Connector 14">
            <a:extLst>
              <a:ext uri="{FF2B5EF4-FFF2-40B4-BE49-F238E27FC236}">
                <a16:creationId xmlns:a16="http://schemas.microsoft.com/office/drawing/2014/main" id="{CA240C79-242E-4918-9F28-B101847D1C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2277" y="3386960"/>
            <a:ext cx="566972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5FB468F-9EA5-F941-9E72-2BB298F3D2D5}"/>
              </a:ext>
            </a:extLst>
          </p:cNvPr>
          <p:cNvPicPr>
            <a:picLocks noChangeAspect="1"/>
          </p:cNvPicPr>
          <p:nvPr/>
        </p:nvPicPr>
        <p:blipFill rotWithShape="1">
          <a:blip r:embed="rId3"/>
          <a:srcRect t="18419" r="-2" b="-2"/>
          <a:stretch/>
        </p:blipFill>
        <p:spPr>
          <a:xfrm>
            <a:off x="6522277" y="3398024"/>
            <a:ext cx="5669723" cy="3469076"/>
          </a:xfrm>
          <a:prstGeom prst="rect">
            <a:avLst/>
          </a:prstGeom>
        </p:spPr>
      </p:pic>
    </p:spTree>
    <p:extLst>
      <p:ext uri="{BB962C8B-B14F-4D97-AF65-F5344CB8AC3E}">
        <p14:creationId xmlns:p14="http://schemas.microsoft.com/office/powerpoint/2010/main" val="17608474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11F567A-F0EC-F443-B91D-E6A0301E0279}"/>
              </a:ext>
            </a:extLst>
          </p:cNvPr>
          <p:cNvSpPr>
            <a:spLocks noGrp="1"/>
          </p:cNvSpPr>
          <p:nvPr>
            <p:ph type="title"/>
          </p:nvPr>
        </p:nvSpPr>
        <p:spPr>
          <a:xfrm>
            <a:off x="481013" y="3752849"/>
            <a:ext cx="3290887" cy="2452687"/>
          </a:xfrm>
        </p:spPr>
        <p:txBody>
          <a:bodyPr anchor="ctr">
            <a:normAutofit/>
          </a:bodyPr>
          <a:lstStyle/>
          <a:p>
            <a:r>
              <a:rPr lang="en-US" sz="3600" dirty="0"/>
              <a:t>Coastal flooding</a:t>
            </a:r>
          </a:p>
        </p:txBody>
      </p:sp>
      <p:pic>
        <p:nvPicPr>
          <p:cNvPr id="9" name="Picture 8">
            <a:extLst>
              <a:ext uri="{FF2B5EF4-FFF2-40B4-BE49-F238E27FC236}">
                <a16:creationId xmlns:a16="http://schemas.microsoft.com/office/drawing/2014/main" id="{F50E0C36-E099-DA44-9100-6BC610918255}"/>
              </a:ext>
            </a:extLst>
          </p:cNvPr>
          <p:cNvPicPr>
            <a:picLocks noChangeAspect="1"/>
          </p:cNvPicPr>
          <p:nvPr/>
        </p:nvPicPr>
        <p:blipFill rotWithShape="1">
          <a:blip r:embed="rId2"/>
          <a:srcRect t="41189"/>
          <a:stretch/>
        </p:blipFill>
        <p:spPr>
          <a:xfrm>
            <a:off x="20" y="10"/>
            <a:ext cx="12191980" cy="3710603"/>
          </a:xfrm>
          <a:custGeom>
            <a:avLst/>
            <a:gdLst>
              <a:gd name="connsiteX0" fmla="*/ 0 w 12192000"/>
              <a:gd name="connsiteY0" fmla="*/ 0 h 3692092"/>
              <a:gd name="connsiteX1" fmla="*/ 12192000 w 12192000"/>
              <a:gd name="connsiteY1" fmla="*/ 0 h 3692092"/>
              <a:gd name="connsiteX2" fmla="*/ 12192000 w 12192000"/>
              <a:gd name="connsiteY2" fmla="*/ 3504824 h 3692092"/>
              <a:gd name="connsiteX3" fmla="*/ 12024691 w 12192000"/>
              <a:gd name="connsiteY3" fmla="*/ 3517794 h 3692092"/>
              <a:gd name="connsiteX4" fmla="*/ 160485 w 12192000"/>
              <a:gd name="connsiteY4" fmla="*/ 3663863 h 3692092"/>
              <a:gd name="connsiteX5" fmla="*/ 0 w 12192000"/>
              <a:gd name="connsiteY5" fmla="*/ 3692092 h 369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21A793C6-0C19-BC4E-BD65-6B26606DD4E0}"/>
              </a:ext>
            </a:extLst>
          </p:cNvPr>
          <p:cNvSpPr>
            <a:spLocks noGrp="1"/>
          </p:cNvSpPr>
          <p:nvPr>
            <p:ph idx="1"/>
          </p:nvPr>
        </p:nvSpPr>
        <p:spPr>
          <a:xfrm>
            <a:off x="4223982" y="3752850"/>
            <a:ext cx="7485413" cy="2452687"/>
          </a:xfrm>
        </p:spPr>
        <p:txBody>
          <a:bodyPr anchor="ctr">
            <a:normAutofit/>
          </a:bodyPr>
          <a:lstStyle/>
          <a:p>
            <a:r>
              <a:rPr lang="en-US" sz="1100" dirty="0"/>
              <a:t>The risk is high in low-lying coastal areas like Maldives.</a:t>
            </a:r>
          </a:p>
          <a:p>
            <a:r>
              <a:rPr lang="en-US" sz="1100" dirty="0"/>
              <a:t>Coastal flooding could lead to damage to infrastructure, which results in job losses. </a:t>
            </a:r>
          </a:p>
          <a:p>
            <a:r>
              <a:rPr lang="en-US" sz="1100" dirty="0"/>
              <a:t>A contamination of freshwater resources by salt water, including saline intrusion of groundwater resources, would render fresh water too salty for domestic, agricultural and industrial uses.</a:t>
            </a:r>
          </a:p>
          <a:p>
            <a:r>
              <a:rPr lang="en-US" sz="1100" dirty="0"/>
              <a:t>Damage to inland ecosystems </a:t>
            </a:r>
          </a:p>
          <a:p>
            <a:r>
              <a:rPr lang="en-US" sz="1100" dirty="0"/>
              <a:t>Degradation of coastal ecosystem such as wetlands, estuaries, mangroves and beaches</a:t>
            </a:r>
          </a:p>
        </p:txBody>
      </p:sp>
    </p:spTree>
    <p:extLst>
      <p:ext uri="{BB962C8B-B14F-4D97-AF65-F5344CB8AC3E}">
        <p14:creationId xmlns:p14="http://schemas.microsoft.com/office/powerpoint/2010/main" val="82029166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A203437-703A-4E00-A8C0-91D328D6C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3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2540BD-0F86-3841-8F35-34646CFBB5C2}"/>
              </a:ext>
            </a:extLst>
          </p:cNvPr>
          <p:cNvSpPr>
            <a:spLocks noGrp="1"/>
          </p:cNvSpPr>
          <p:nvPr>
            <p:ph type="title"/>
          </p:nvPr>
        </p:nvSpPr>
        <p:spPr>
          <a:xfrm>
            <a:off x="589009" y="502400"/>
            <a:ext cx="3367171" cy="1818064"/>
          </a:xfrm>
        </p:spPr>
        <p:txBody>
          <a:bodyPr>
            <a:normAutofit/>
          </a:bodyPr>
          <a:lstStyle/>
          <a:p>
            <a:pPr algn="ctr"/>
            <a:r>
              <a:rPr lang="en-US" sz="2800"/>
              <a:t>Precipitation patterns</a:t>
            </a:r>
          </a:p>
        </p:txBody>
      </p:sp>
      <p:pic>
        <p:nvPicPr>
          <p:cNvPr id="6" name="Picture 5">
            <a:extLst>
              <a:ext uri="{FF2B5EF4-FFF2-40B4-BE49-F238E27FC236}">
                <a16:creationId xmlns:a16="http://schemas.microsoft.com/office/drawing/2014/main" id="{19E38E06-5E70-8D45-AAF5-4855EBEDB170}"/>
              </a:ext>
            </a:extLst>
          </p:cNvPr>
          <p:cNvPicPr>
            <a:picLocks noChangeAspect="1"/>
          </p:cNvPicPr>
          <p:nvPr/>
        </p:nvPicPr>
        <p:blipFill rotWithShape="1">
          <a:blip r:embed="rId2"/>
          <a:srcRect b="9559"/>
          <a:stretch/>
        </p:blipFill>
        <p:spPr>
          <a:xfrm>
            <a:off x="4555236" y="6"/>
            <a:ext cx="7636763" cy="2762724"/>
          </a:xfrm>
          <a:prstGeom prst="rect">
            <a:avLst/>
          </a:prstGeom>
        </p:spPr>
      </p:pic>
      <p:sp>
        <p:nvSpPr>
          <p:cNvPr id="14" name="Rectangle 13">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62729"/>
            <a:ext cx="12192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7" name="Picture 6">
            <a:extLst>
              <a:ext uri="{FF2B5EF4-FFF2-40B4-BE49-F238E27FC236}">
                <a16:creationId xmlns:a16="http://schemas.microsoft.com/office/drawing/2014/main" id="{A8F2DC42-4BB7-DD43-B519-12E849BF51F9}"/>
              </a:ext>
            </a:extLst>
          </p:cNvPr>
          <p:cNvPicPr>
            <a:picLocks noChangeAspect="1"/>
          </p:cNvPicPr>
          <p:nvPr/>
        </p:nvPicPr>
        <p:blipFill rotWithShape="1">
          <a:blip r:embed="rId3"/>
          <a:srcRect r="29213"/>
          <a:stretch/>
        </p:blipFill>
        <p:spPr>
          <a:xfrm>
            <a:off x="-1" y="2826737"/>
            <a:ext cx="4565779" cy="4031263"/>
          </a:xfrm>
          <a:prstGeom prst="rect">
            <a:avLst/>
          </a:prstGeom>
        </p:spPr>
      </p:pic>
      <p:sp>
        <p:nvSpPr>
          <p:cNvPr id="4" name="Content Placeholder 3">
            <a:extLst>
              <a:ext uri="{FF2B5EF4-FFF2-40B4-BE49-F238E27FC236}">
                <a16:creationId xmlns:a16="http://schemas.microsoft.com/office/drawing/2014/main" id="{7A6E5917-0A2E-8C40-984E-1C617E98B488}"/>
              </a:ext>
            </a:extLst>
          </p:cNvPr>
          <p:cNvSpPr>
            <a:spLocks noGrp="1"/>
          </p:cNvSpPr>
          <p:nvPr>
            <p:ph idx="1"/>
          </p:nvPr>
        </p:nvSpPr>
        <p:spPr>
          <a:xfrm>
            <a:off x="5449633" y="3455208"/>
            <a:ext cx="5742432" cy="2344708"/>
          </a:xfrm>
        </p:spPr>
        <p:txBody>
          <a:bodyPr anchor="ctr">
            <a:normAutofit/>
          </a:bodyPr>
          <a:lstStyle/>
          <a:p>
            <a:r>
              <a:rPr lang="en-US" sz="1300" dirty="0"/>
              <a:t>The rising global temperatures not only raise sea levels but they also change precipitation patterns. This is likely to affect the quantity and quality of fresh water available. The availability of water could be influenced by the following:</a:t>
            </a:r>
          </a:p>
          <a:p>
            <a:r>
              <a:rPr lang="en-US" sz="1300" dirty="0"/>
              <a:t>Reduction in precipitation in semi-arid and arid regions will reduce available water resources. Higher temperatures increase evaporation rates and frequency and intensity of drought conditions is expected to increase</a:t>
            </a:r>
          </a:p>
          <a:p>
            <a:r>
              <a:rPr lang="en-US" sz="1300" dirty="0"/>
              <a:t>Reduction in glacier or snow water storage results in reduced water resources downstream during spring and summer. A loss of glacial melt in the Andes Mountains is expected to have effects in Peru. The reduction in river flow affect both water resources and production of hydroelectric power. </a:t>
            </a:r>
          </a:p>
        </p:txBody>
      </p:sp>
      <p:sp>
        <p:nvSpPr>
          <p:cNvPr id="16" name="Rectangle 15">
            <a:extLst>
              <a:ext uri="{FF2B5EF4-FFF2-40B4-BE49-F238E27FC236}">
                <a16:creationId xmlns:a16="http://schemas.microsoft.com/office/drawing/2014/main" id="{4F96EE13-2C4D-4262-812E-DDE5FC35F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58239"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Tree>
    <p:extLst>
      <p:ext uri="{BB962C8B-B14F-4D97-AF65-F5344CB8AC3E}">
        <p14:creationId xmlns:p14="http://schemas.microsoft.com/office/powerpoint/2010/main" val="2428759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4A00AE-7C76-0346-BF52-3C839BEFF64B}"/>
              </a:ext>
            </a:extLst>
          </p:cNvPr>
          <p:cNvPicPr>
            <a:picLocks noChangeAspect="1"/>
          </p:cNvPicPr>
          <p:nvPr/>
        </p:nvPicPr>
        <p:blipFill rotWithShape="1">
          <a:blip r:embed="rId2"/>
          <a:srcRect r="9091" b="13836"/>
          <a:stretch/>
        </p:blipFill>
        <p:spPr>
          <a:xfrm>
            <a:off x="-2333" y="-190972"/>
            <a:ext cx="12192001" cy="7048972"/>
          </a:xfrm>
          <a:prstGeom prst="rect">
            <a:avLst/>
          </a:prstGeom>
        </p:spPr>
      </p:pic>
      <p:sp>
        <p:nvSpPr>
          <p:cNvPr id="16" name="Freeform: Shape 15">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043E8B2-75FE-5242-A807-BA56AEA264CE}"/>
              </a:ext>
            </a:extLst>
          </p:cNvPr>
          <p:cNvSpPr>
            <a:spLocks noGrp="1"/>
          </p:cNvSpPr>
          <p:nvPr>
            <p:ph type="title"/>
          </p:nvPr>
        </p:nvSpPr>
        <p:spPr>
          <a:xfrm>
            <a:off x="750242" y="632990"/>
            <a:ext cx="4062643" cy="1043409"/>
          </a:xfrm>
        </p:spPr>
        <p:txBody>
          <a:bodyPr>
            <a:normAutofit/>
          </a:bodyPr>
          <a:lstStyle/>
          <a:p>
            <a:r>
              <a:rPr lang="en-US" sz="3600" dirty="0"/>
              <a:t>Carbon stores</a:t>
            </a:r>
            <a:endParaRPr lang="en-US" sz="3600"/>
          </a:p>
        </p:txBody>
      </p:sp>
      <p:sp>
        <p:nvSpPr>
          <p:cNvPr id="3" name="Content Placeholder 2">
            <a:extLst>
              <a:ext uri="{FF2B5EF4-FFF2-40B4-BE49-F238E27FC236}">
                <a16:creationId xmlns:a16="http://schemas.microsoft.com/office/drawing/2014/main" id="{3425AAEE-317C-1D4F-A15C-A2215C3FA522}"/>
              </a:ext>
            </a:extLst>
          </p:cNvPr>
          <p:cNvSpPr>
            <a:spLocks noGrp="1"/>
          </p:cNvSpPr>
          <p:nvPr>
            <p:ph idx="1"/>
          </p:nvPr>
        </p:nvSpPr>
        <p:spPr>
          <a:xfrm>
            <a:off x="520242" y="1774372"/>
            <a:ext cx="4062642" cy="2754086"/>
          </a:xfrm>
        </p:spPr>
        <p:txBody>
          <a:bodyPr anchor="t">
            <a:normAutofit/>
          </a:bodyPr>
          <a:lstStyle/>
          <a:p>
            <a:r>
              <a:rPr lang="en-US" sz="1800" dirty="0"/>
              <a:t>There are a few global cycles that maintain balance and make life on Earth possible. The carbon cycle is very important when considering the changes in carbon storage in the hydrosphere, biosphere and geosphere. </a:t>
            </a:r>
          </a:p>
          <a:p>
            <a:r>
              <a:rPr lang="en-US" sz="1800" dirty="0"/>
              <a:t>Oceans absorb 93 % of  atmospheric carbon and are the second largest sink in the carbon cycle. </a:t>
            </a:r>
          </a:p>
        </p:txBody>
      </p:sp>
    </p:spTree>
    <p:extLst>
      <p:ext uri="{BB962C8B-B14F-4D97-AF65-F5344CB8AC3E}">
        <p14:creationId xmlns:p14="http://schemas.microsoft.com/office/powerpoint/2010/main" val="30453609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ody of water&#10;&#10;Description automatically generated">
            <a:extLst>
              <a:ext uri="{FF2B5EF4-FFF2-40B4-BE49-F238E27FC236}">
                <a16:creationId xmlns:a16="http://schemas.microsoft.com/office/drawing/2014/main" id="{BEEEE5E7-354E-0449-A2C2-7EA54991CE17}"/>
              </a:ext>
            </a:extLst>
          </p:cNvPr>
          <p:cNvPicPr>
            <a:picLocks noChangeAspect="1"/>
          </p:cNvPicPr>
          <p:nvPr/>
        </p:nvPicPr>
        <p:blipFill rotWithShape="1">
          <a:blip r:embed="rId2">
            <a:alphaModFix amt="35000"/>
          </a:blip>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CBD05F7A-088E-F945-A6A8-4F37EFD15CE1}"/>
              </a:ext>
            </a:extLst>
          </p:cNvPr>
          <p:cNvSpPr>
            <a:spLocks noGrp="1"/>
          </p:cNvSpPr>
          <p:nvPr>
            <p:ph type="title"/>
          </p:nvPr>
        </p:nvSpPr>
        <p:spPr>
          <a:xfrm>
            <a:off x="838200" y="365125"/>
            <a:ext cx="10515600" cy="1325563"/>
          </a:xfrm>
        </p:spPr>
        <p:txBody>
          <a:bodyPr>
            <a:normAutofit/>
          </a:bodyPr>
          <a:lstStyle/>
          <a:p>
            <a:r>
              <a:rPr lang="en-US" dirty="0">
                <a:solidFill>
                  <a:srgbClr val="FFFFFF"/>
                </a:solidFill>
              </a:rPr>
              <a:t>Carbon stores</a:t>
            </a:r>
          </a:p>
        </p:txBody>
      </p:sp>
      <p:sp>
        <p:nvSpPr>
          <p:cNvPr id="3" name="Content Placeholder 2">
            <a:extLst>
              <a:ext uri="{FF2B5EF4-FFF2-40B4-BE49-F238E27FC236}">
                <a16:creationId xmlns:a16="http://schemas.microsoft.com/office/drawing/2014/main" id="{149FCBC5-2646-5348-A2CA-1158E3D5D169}"/>
              </a:ext>
            </a:extLst>
          </p:cNvPr>
          <p:cNvSpPr>
            <a:spLocks noGrp="1"/>
          </p:cNvSpPr>
          <p:nvPr>
            <p:ph idx="1"/>
          </p:nvPr>
        </p:nvSpPr>
        <p:spPr>
          <a:xfrm>
            <a:off x="838200" y="1825625"/>
            <a:ext cx="10515600" cy="4351338"/>
          </a:xfrm>
        </p:spPr>
        <p:txBody>
          <a:bodyPr>
            <a:normAutofit/>
          </a:bodyPr>
          <a:lstStyle/>
          <a:p>
            <a:r>
              <a:rPr lang="en-US" sz="2400" dirty="0">
                <a:solidFill>
                  <a:srgbClr val="FFFFFF"/>
                </a:solidFill>
              </a:rPr>
              <a:t>Oceanic absorption of carbon dioxide goes some way to counteracting the human-induced rise in atmospheric carbon dioxide. However, human actions are interfering with this mechanism. </a:t>
            </a:r>
          </a:p>
          <a:p>
            <a:r>
              <a:rPr lang="en-US" sz="2400" dirty="0">
                <a:solidFill>
                  <a:srgbClr val="FFFFFF"/>
                </a:solidFill>
              </a:rPr>
              <a:t>The dissolution of atmospheric carbon dioxide into the oceans is temperature-dependent. It is most rapid in the polar regions where the water is cooler. So, warming of the oceans reduces the speed at which this exchange is taking place.</a:t>
            </a:r>
          </a:p>
          <a:p>
            <a:r>
              <a:rPr lang="en-US" sz="2400" dirty="0">
                <a:solidFill>
                  <a:srgbClr val="FFFFFF"/>
                </a:solidFill>
              </a:rPr>
              <a:t>Warm water holds less gas so warmer oceans means that less carbon dioxide can be stored in the oceanic sink.</a:t>
            </a:r>
          </a:p>
          <a:p>
            <a:r>
              <a:rPr lang="en-US" sz="2400" dirty="0">
                <a:solidFill>
                  <a:srgbClr val="FFFFFF"/>
                </a:solidFill>
              </a:rPr>
              <a:t>Acid deposition and other pollutants are changing the chemical composition of the oceans. This damages the fragile ecosystems that cycle the carbon, limiting the oceans' ability to absorb atmospheric carbon.</a:t>
            </a:r>
          </a:p>
        </p:txBody>
      </p:sp>
    </p:spTree>
    <p:extLst>
      <p:ext uri="{BB962C8B-B14F-4D97-AF65-F5344CB8AC3E}">
        <p14:creationId xmlns:p14="http://schemas.microsoft.com/office/powerpoint/2010/main" val="40310187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7941D02-6B11-0544-841F-3412FAC2151D}"/>
              </a:ext>
            </a:extLst>
          </p:cNvPr>
          <p:cNvSpPr>
            <a:spLocks noGrp="1"/>
          </p:cNvSpPr>
          <p:nvPr>
            <p:ph type="title"/>
          </p:nvPr>
        </p:nvSpPr>
        <p:spPr>
          <a:xfrm>
            <a:off x="838200" y="2529825"/>
            <a:ext cx="10515600" cy="1325563"/>
          </a:xfrm>
        </p:spPr>
        <p:txBody>
          <a:bodyPr>
            <a:normAutofit/>
          </a:bodyPr>
          <a:lstStyle/>
          <a:p>
            <a:pPr algn="ctr"/>
            <a:r>
              <a:rPr lang="en-US" sz="4800" b="1" dirty="0">
                <a:solidFill>
                  <a:srgbClr val="002060"/>
                </a:solidFill>
              </a:rPr>
              <a:t>Thanks for watching</a:t>
            </a:r>
          </a:p>
        </p:txBody>
      </p:sp>
    </p:spTree>
    <p:extLst>
      <p:ext uri="{BB962C8B-B14F-4D97-AF65-F5344CB8AC3E}">
        <p14:creationId xmlns:p14="http://schemas.microsoft.com/office/powerpoint/2010/main" val="386304155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TotalTime>
  <Words>563</Words>
  <Application>Microsoft Macintosh PowerPoint</Application>
  <PresentationFormat>Widescreen</PresentationFormat>
  <Paragraphs>33</Paragraphs>
  <Slides>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The Hydrosphere</vt:lpstr>
      <vt:lpstr>Introduction</vt:lpstr>
      <vt:lpstr>Effects of climate change</vt:lpstr>
      <vt:lpstr>Rising sea levels</vt:lpstr>
      <vt:lpstr>Coastal flooding</vt:lpstr>
      <vt:lpstr>Precipitation patterns</vt:lpstr>
      <vt:lpstr>Carbon stores</vt:lpstr>
      <vt:lpstr>Carbon stores</vt:lpstr>
      <vt:lpstr>Thanks for watching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Hydrosphere</dc:title>
  <dc:creator>Jason Awaritefe</dc:creator>
  <cp:lastModifiedBy>Anna Bennett</cp:lastModifiedBy>
  <cp:revision>15</cp:revision>
  <dcterms:created xsi:type="dcterms:W3CDTF">2020-02-04T15:01:25Z</dcterms:created>
  <dcterms:modified xsi:type="dcterms:W3CDTF">2020-02-06T18:17:08Z</dcterms:modified>
</cp:coreProperties>
</file>