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6" r:id="rId2"/>
    <p:sldId id="296" r:id="rId3"/>
    <p:sldId id="259" r:id="rId4"/>
    <p:sldId id="260" r:id="rId5"/>
    <p:sldId id="261" r:id="rId6"/>
    <p:sldId id="291" r:id="rId7"/>
    <p:sldId id="262" r:id="rId8"/>
    <p:sldId id="263" r:id="rId9"/>
    <p:sldId id="294" r:id="rId10"/>
    <p:sldId id="272" r:id="rId11"/>
    <p:sldId id="268" r:id="rId12"/>
    <p:sldId id="298" r:id="rId13"/>
    <p:sldId id="299" r:id="rId14"/>
    <p:sldId id="300" r:id="rId15"/>
    <p:sldId id="264" r:id="rId16"/>
    <p:sldId id="274" r:id="rId17"/>
    <p:sldId id="271" r:id="rId18"/>
    <p:sldId id="275" r:id="rId19"/>
    <p:sldId id="269" r:id="rId20"/>
    <p:sldId id="295" r:id="rId21"/>
    <p:sldId id="276" r:id="rId22"/>
    <p:sldId id="277" r:id="rId23"/>
    <p:sldId id="281" r:id="rId24"/>
    <p:sldId id="282" r:id="rId25"/>
    <p:sldId id="283" r:id="rId26"/>
    <p:sldId id="284" r:id="rId27"/>
    <p:sldId id="285" r:id="rId28"/>
    <p:sldId id="279" r:id="rId29"/>
    <p:sldId id="280" r:id="rId30"/>
    <p:sldId id="286" r:id="rId31"/>
    <p:sldId id="293" r:id="rId32"/>
    <p:sldId id="287" r:id="rId33"/>
    <p:sldId id="288" r:id="rId34"/>
    <p:sldId id="289" r:id="rId35"/>
    <p:sldId id="297" r:id="rId36"/>
    <p:sldId id="292" r:id="rId37"/>
    <p:sldId id="258"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95" autoAdjust="0"/>
    <p:restoredTop sz="94611"/>
  </p:normalViewPr>
  <p:slideViewPr>
    <p:cSldViewPr>
      <p:cViewPr varScale="1">
        <p:scale>
          <a:sx n="109" d="100"/>
          <a:sy n="109" d="100"/>
        </p:scale>
        <p:origin x="1376"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C9F46FB-5DBB-4D5B-B786-CD72D606AE7E}" type="datetimeFigureOut">
              <a:rPr lang="en-US" smtClean="0"/>
              <a:t>5/16/18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9D857B-4123-414A-9B8F-3B4CD6EE0A6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F52379BC-5A43-4F67-B487-40A10518B711}" type="slidenum">
              <a:rPr lang="en-GB"/>
              <a:pPr/>
              <a:t>31</a:t>
            </a:fld>
            <a:endParaRPr lang="en-GB"/>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C17B61D-55F5-4000-850B-C38CCDE30C31}" type="datetimeFigureOut">
              <a:rPr lang="en-US" smtClean="0"/>
              <a:pPr/>
              <a:t>5/16/18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A8C818-EBA3-4F51-AB93-9B4F503B908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17B61D-55F5-4000-850B-C38CCDE30C31}" type="datetimeFigureOut">
              <a:rPr lang="en-US" smtClean="0"/>
              <a:pPr/>
              <a:t>5/16/18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A8C818-EBA3-4F51-AB93-9B4F503B908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17B61D-55F5-4000-850B-C38CCDE30C31}" type="datetimeFigureOut">
              <a:rPr lang="en-US" smtClean="0"/>
              <a:pPr/>
              <a:t>5/16/18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A8C818-EBA3-4F51-AB93-9B4F503B908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17B61D-55F5-4000-850B-C38CCDE30C31}" type="datetimeFigureOut">
              <a:rPr lang="en-US" smtClean="0"/>
              <a:pPr/>
              <a:t>5/16/18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A8C818-EBA3-4F51-AB93-9B4F503B908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17B61D-55F5-4000-850B-C38CCDE30C31}" type="datetimeFigureOut">
              <a:rPr lang="en-US" smtClean="0"/>
              <a:pPr/>
              <a:t>5/16/18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A8C818-EBA3-4F51-AB93-9B4F503B908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17B61D-55F5-4000-850B-C38CCDE30C31}" type="datetimeFigureOut">
              <a:rPr lang="en-US" smtClean="0"/>
              <a:pPr/>
              <a:t>5/16/18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A8C818-EBA3-4F51-AB93-9B4F503B908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17B61D-55F5-4000-850B-C38CCDE30C31}" type="datetimeFigureOut">
              <a:rPr lang="en-US" smtClean="0"/>
              <a:pPr/>
              <a:t>5/16/18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A8C818-EBA3-4F51-AB93-9B4F503B908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17B61D-55F5-4000-850B-C38CCDE30C31}" type="datetimeFigureOut">
              <a:rPr lang="en-US" smtClean="0"/>
              <a:pPr/>
              <a:t>5/16/18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A8C818-EBA3-4F51-AB93-9B4F503B908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17B61D-55F5-4000-850B-C38CCDE30C31}" type="datetimeFigureOut">
              <a:rPr lang="en-US" smtClean="0"/>
              <a:pPr/>
              <a:t>5/16/18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A8C818-EBA3-4F51-AB93-9B4F503B908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17B61D-55F5-4000-850B-C38CCDE30C31}" type="datetimeFigureOut">
              <a:rPr lang="en-US" smtClean="0"/>
              <a:pPr/>
              <a:t>5/16/18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A8C818-EBA3-4F51-AB93-9B4F503B908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17B61D-55F5-4000-850B-C38CCDE30C31}" type="datetimeFigureOut">
              <a:rPr lang="en-US" smtClean="0"/>
              <a:pPr/>
              <a:t>5/16/18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A8C818-EBA3-4F51-AB93-9B4F503B908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17B61D-55F5-4000-850B-C38CCDE30C31}" type="datetimeFigureOut">
              <a:rPr lang="en-US" smtClean="0"/>
              <a:pPr/>
              <a:t>5/16/18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A8C818-EBA3-4F51-AB93-9B4F503B908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youtube.com/watch?v=J-VzLG15yMQ"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http://www.horne28.freeserve.co.uk/riggeol.jpg" TargetMode="External"/><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http://www.herb.hull.ac.uk/erosion/assets/images/JHsetting2.jpg" TargetMode="Externa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http://www.horne28.freeserve.co.uk/riggeol.jpg" TargetMode="External"/><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http://www.herb.hull.ac.uk/erosion/assets/images/Kilnsea1.gif" TargetMode="External"/><Relationship Id="rId2" Type="http://schemas.openxmlformats.org/officeDocument/2006/relationships/image" Target="../media/image33.png"/><Relationship Id="rId1" Type="http://schemas.openxmlformats.org/officeDocument/2006/relationships/slideLayout" Target="../slideLayouts/slideLayout7.xml"/><Relationship Id="rId5" Type="http://schemas.openxmlformats.org/officeDocument/2006/relationships/image" Target="http://www.herb.hull.ac.uk/erosion/assets/images/Kiln1999.JPG" TargetMode="External"/><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file:////bshdcfs1/TeacherGroupFiles/BSH%202011%20-%202012/Geography/Geography/2009-2010/Geography/a.%20KS3/year%207/4.%20Blue%20Planet%20-%20Coasts/6.%20How%20can%20we%20protect%20coastline/BBC%20National%20Trust%20Disappearing%20Coastline.wmv"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jpeg"/></Relationships>
</file>

<file path=ppt/slides/_rels/slide32.xml.rels><?xml version="1.0" encoding="UTF-8" standalone="yes"?>
<Relationships xmlns="http://schemas.openxmlformats.org/package/2006/relationships"><Relationship Id="rId3" Type="http://schemas.openxmlformats.org/officeDocument/2006/relationships/image" Target="http://www.stacey.peak-media.co.uk/Holderness/SpurnHead/800-03270065_small.jpg" TargetMode="External"/><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http://www.stacey.peak-media.co.uk/Holderness/SpurnHead/600-03270081_small.jpg" TargetMode="External"/><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3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1470025"/>
          </a:xfrm>
          <a:solidFill>
            <a:srgbClr val="FFFF00"/>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txBody>
          <a:bodyPr/>
          <a:lstStyle/>
          <a:p>
            <a:r>
              <a:rPr lang="en-US" dirty="0"/>
              <a:t>Erosional </a:t>
            </a:r>
            <a:r>
              <a:rPr lang="en-US" b="1" dirty="0"/>
              <a:t>threats</a:t>
            </a:r>
            <a:r>
              <a:rPr lang="en-US" dirty="0"/>
              <a:t> to the coastline</a:t>
            </a:r>
          </a:p>
        </p:txBody>
      </p:sp>
      <p:sp>
        <p:nvSpPr>
          <p:cNvPr id="3" name="Subtitle 2"/>
          <p:cNvSpPr>
            <a:spLocks noGrp="1"/>
          </p:cNvSpPr>
          <p:nvPr>
            <p:ph type="subTitle" idx="1"/>
          </p:nvPr>
        </p:nvSpPr>
        <p:spPr>
          <a:xfrm>
            <a:off x="1309687" y="4876800"/>
            <a:ext cx="6400800" cy="1752600"/>
          </a:xfrm>
        </p:spPr>
        <p:txBody>
          <a:bodyPr>
            <a:normAutofit fontScale="70000" lnSpcReduction="20000"/>
          </a:bodyPr>
          <a:lstStyle/>
          <a:p>
            <a:r>
              <a:rPr lang="en-US" sz="4000" dirty="0"/>
              <a:t>How can these be managed?</a:t>
            </a:r>
          </a:p>
          <a:p>
            <a:r>
              <a:rPr lang="en-US" b="1" u="sng" dirty="0"/>
              <a:t>Why: </a:t>
            </a:r>
            <a:r>
              <a:rPr lang="en-US" dirty="0"/>
              <a:t>To </a:t>
            </a:r>
            <a:r>
              <a:rPr lang="en-US" dirty="0">
                <a:solidFill>
                  <a:srgbClr val="FF0000"/>
                </a:solidFill>
              </a:rPr>
              <a:t>evaluate</a:t>
            </a:r>
            <a:r>
              <a:rPr lang="en-US" dirty="0"/>
              <a:t> the range of choices that can be made when managing geographical environments (cost- benefit analysis) </a:t>
            </a:r>
          </a:p>
          <a:p>
            <a:r>
              <a:rPr lang="en-US" dirty="0"/>
              <a:t> </a:t>
            </a:r>
          </a:p>
        </p:txBody>
      </p:sp>
      <p:pic>
        <p:nvPicPr>
          <p:cNvPr id="1027" name="Picture 3"/>
          <p:cNvPicPr>
            <a:picLocks noChangeAspect="1" noChangeArrowheads="1"/>
          </p:cNvPicPr>
          <p:nvPr/>
        </p:nvPicPr>
        <p:blipFill>
          <a:blip r:embed="rId2" cstate="print"/>
          <a:srcRect/>
          <a:stretch>
            <a:fillRect/>
          </a:stretch>
        </p:blipFill>
        <p:spPr bwMode="auto">
          <a:xfrm>
            <a:off x="2133600" y="1676400"/>
            <a:ext cx="4752975" cy="2905125"/>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5776" y="3717032"/>
            <a:ext cx="3816424" cy="954107"/>
          </a:xfrm>
          <a:prstGeom prst="rect">
            <a:avLst/>
          </a:prstGeom>
          <a:solidFill>
            <a:schemeClr val="bg1">
              <a:lumMod val="95000"/>
            </a:schemeClr>
          </a:solidFill>
          <a:ln w="57150">
            <a:solidFill>
              <a:schemeClr val="tx1"/>
            </a:solidFill>
          </a:ln>
        </p:spPr>
        <p:txBody>
          <a:bodyPr wrap="square" rtlCol="0">
            <a:spAutoFit/>
          </a:bodyPr>
          <a:lstStyle/>
          <a:p>
            <a:pPr algn="ctr"/>
            <a:r>
              <a:rPr lang="en-GB" sz="2800" dirty="0">
                <a:effectLst>
                  <a:outerShdw blurRad="38100" dist="38100" dir="2700000" algn="tl">
                    <a:srgbClr val="000000">
                      <a:alpha val="43137"/>
                    </a:srgbClr>
                  </a:outerShdw>
                </a:effectLst>
              </a:rPr>
              <a:t>The Holderness Coast Case Study</a:t>
            </a:r>
          </a:p>
        </p:txBody>
      </p:sp>
      <p:sp>
        <p:nvSpPr>
          <p:cNvPr id="3" name="TextBox 2"/>
          <p:cNvSpPr txBox="1"/>
          <p:nvPr/>
        </p:nvSpPr>
        <p:spPr>
          <a:xfrm>
            <a:off x="2627784" y="18777"/>
            <a:ext cx="3672408" cy="2862322"/>
          </a:xfrm>
          <a:prstGeom prst="rect">
            <a:avLst/>
          </a:prstGeom>
          <a:noFill/>
          <a:ln w="28575">
            <a:solidFill>
              <a:schemeClr val="tx1"/>
            </a:solidFill>
          </a:ln>
        </p:spPr>
        <p:txBody>
          <a:bodyPr wrap="square" rtlCol="0">
            <a:spAutoFit/>
          </a:bodyPr>
          <a:lstStyle/>
          <a:p>
            <a:r>
              <a:rPr lang="en-GB" dirty="0"/>
              <a:t>Location and local details (map)</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TextBox 3"/>
          <p:cNvSpPr txBox="1"/>
          <p:nvPr/>
        </p:nvSpPr>
        <p:spPr>
          <a:xfrm>
            <a:off x="0" y="19650"/>
            <a:ext cx="2555776" cy="923330"/>
          </a:xfrm>
          <a:prstGeom prst="rect">
            <a:avLst/>
          </a:prstGeom>
          <a:noFill/>
        </p:spPr>
        <p:txBody>
          <a:bodyPr wrap="square" rtlCol="0">
            <a:spAutoFit/>
          </a:bodyPr>
          <a:lstStyle/>
          <a:p>
            <a:r>
              <a:rPr lang="en-GB" u="sng" dirty="0"/>
              <a:t>Causes of Coastal Erosion </a:t>
            </a:r>
            <a:r>
              <a:rPr lang="en-GB" i="1" u="sng" dirty="0"/>
              <a:t>(both physical and human)</a:t>
            </a:r>
          </a:p>
        </p:txBody>
      </p:sp>
      <p:sp>
        <p:nvSpPr>
          <p:cNvPr id="5" name="TextBox 4"/>
          <p:cNvSpPr txBox="1"/>
          <p:nvPr/>
        </p:nvSpPr>
        <p:spPr>
          <a:xfrm>
            <a:off x="6660232" y="19650"/>
            <a:ext cx="2016224" cy="3970318"/>
          </a:xfrm>
          <a:prstGeom prst="rect">
            <a:avLst/>
          </a:prstGeom>
          <a:noFill/>
        </p:spPr>
        <p:txBody>
          <a:bodyPr wrap="square" rtlCol="0">
            <a:spAutoFit/>
          </a:bodyPr>
          <a:lstStyle/>
          <a:p>
            <a:r>
              <a:rPr lang="en-GB" u="sng" dirty="0"/>
              <a:t>Effects of Coastal Erosion</a:t>
            </a:r>
          </a:p>
          <a:p>
            <a:endParaRPr lang="en-GB" i="1" u="sng" dirty="0"/>
          </a:p>
          <a:p>
            <a:endParaRPr lang="en-GB" i="1" u="sng" dirty="0"/>
          </a:p>
          <a:p>
            <a:r>
              <a:rPr lang="en-GB" i="1" u="sng" dirty="0"/>
              <a:t>People:</a:t>
            </a:r>
          </a:p>
          <a:p>
            <a:endParaRPr lang="en-GB" i="1" u="sng" dirty="0"/>
          </a:p>
          <a:p>
            <a:endParaRPr lang="en-GB" i="1" u="sng" dirty="0"/>
          </a:p>
          <a:p>
            <a:endParaRPr lang="en-GB" i="1" u="sng" dirty="0"/>
          </a:p>
          <a:p>
            <a:endParaRPr lang="en-GB" i="1" u="sng" dirty="0"/>
          </a:p>
          <a:p>
            <a:endParaRPr lang="en-GB" i="1" u="sng" dirty="0"/>
          </a:p>
          <a:p>
            <a:endParaRPr lang="en-GB" i="1" u="sng" dirty="0"/>
          </a:p>
          <a:p>
            <a:endParaRPr lang="en-GB" i="1" u="sng" dirty="0"/>
          </a:p>
          <a:p>
            <a:endParaRPr lang="en-GB" i="1" u="sng" dirty="0"/>
          </a:p>
          <a:p>
            <a:r>
              <a:rPr lang="en-GB" i="1" u="sng" dirty="0"/>
              <a:t>Environment: </a:t>
            </a:r>
          </a:p>
        </p:txBody>
      </p:sp>
      <p:cxnSp>
        <p:nvCxnSpPr>
          <p:cNvPr id="7" name="Straight Connector 6"/>
          <p:cNvCxnSpPr>
            <a:stCxn id="3" idx="2"/>
            <a:endCxn id="2" idx="0"/>
          </p:cNvCxnSpPr>
          <p:nvPr/>
        </p:nvCxnSpPr>
        <p:spPr>
          <a:xfrm>
            <a:off x="4463988" y="2881099"/>
            <a:ext cx="0" cy="83593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stCxn id="2" idx="2"/>
          </p:cNvCxnSpPr>
          <p:nvPr/>
        </p:nvCxnSpPr>
        <p:spPr>
          <a:xfrm>
            <a:off x="4463988" y="4671139"/>
            <a:ext cx="0" cy="24120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07504" y="6127103"/>
            <a:ext cx="3816424" cy="738664"/>
          </a:xfrm>
          <a:prstGeom prst="rect">
            <a:avLst/>
          </a:prstGeom>
          <a:noFill/>
        </p:spPr>
        <p:txBody>
          <a:bodyPr wrap="square" rtlCol="0">
            <a:spAutoFit/>
          </a:bodyPr>
          <a:lstStyle/>
          <a:p>
            <a:r>
              <a:rPr lang="en-GB" sz="1400" u="sng" dirty="0"/>
              <a:t>Key words </a:t>
            </a:r>
            <a:r>
              <a:rPr lang="en-GB" sz="1400" dirty="0"/>
              <a:t>wave strength and fetch, rock type, weathering, slumping, longshore drift, coastal defences</a:t>
            </a:r>
          </a:p>
        </p:txBody>
      </p:sp>
      <p:sp>
        <p:nvSpPr>
          <p:cNvPr id="15" name="TextBox 14"/>
          <p:cNvSpPr txBox="1"/>
          <p:nvPr/>
        </p:nvSpPr>
        <p:spPr>
          <a:xfrm>
            <a:off x="4860032" y="6122148"/>
            <a:ext cx="3816424" cy="738664"/>
          </a:xfrm>
          <a:prstGeom prst="rect">
            <a:avLst/>
          </a:prstGeom>
          <a:noFill/>
        </p:spPr>
        <p:txBody>
          <a:bodyPr wrap="square" rtlCol="0">
            <a:spAutoFit/>
          </a:bodyPr>
          <a:lstStyle/>
          <a:p>
            <a:r>
              <a:rPr lang="en-GB" sz="1400" dirty="0"/>
              <a:t>Key ideas: effects on people buildings infrastructure, short and long term effects, financial and social effects</a:t>
            </a:r>
          </a:p>
        </p:txBody>
      </p:sp>
    </p:spTree>
    <p:extLst>
      <p:ext uri="{BB962C8B-B14F-4D97-AF65-F5344CB8AC3E}">
        <p14:creationId xmlns:p14="http://schemas.microsoft.com/office/powerpoint/2010/main" val="849118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28600"/>
            <a:ext cx="8563814" cy="6394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DADDA-DF9D-4046-A4C1-3DC605F5E100}"/>
              </a:ext>
            </a:extLst>
          </p:cNvPr>
          <p:cNvSpPr>
            <a:spLocks noGrp="1"/>
          </p:cNvSpPr>
          <p:nvPr>
            <p:ph type="title"/>
          </p:nvPr>
        </p:nvSpPr>
        <p:spPr>
          <a:xfrm>
            <a:off x="457200" y="274638"/>
            <a:ext cx="3352800" cy="1143000"/>
          </a:xfrm>
          <a:solidFill>
            <a:srgbClr val="FFFF00"/>
          </a:solidFill>
        </p:spPr>
        <p:txBody>
          <a:bodyPr>
            <a:normAutofit fontScale="90000"/>
          </a:bodyPr>
          <a:lstStyle/>
          <a:p>
            <a:r>
              <a:rPr lang="en-US" dirty="0"/>
              <a:t>Decision making activity </a:t>
            </a:r>
          </a:p>
        </p:txBody>
      </p:sp>
      <p:pic>
        <p:nvPicPr>
          <p:cNvPr id="5" name="Content Placeholder 4">
            <a:extLst>
              <a:ext uri="{FF2B5EF4-FFF2-40B4-BE49-F238E27FC236}">
                <a16:creationId xmlns:a16="http://schemas.microsoft.com/office/drawing/2014/main" id="{0A6E8183-FF32-5D4F-A804-368C2620CD0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43400" y="152399"/>
            <a:ext cx="4648200" cy="6628375"/>
          </a:xfrm>
        </p:spPr>
      </p:pic>
      <p:sp>
        <p:nvSpPr>
          <p:cNvPr id="6" name="TextBox 5">
            <a:extLst>
              <a:ext uri="{FF2B5EF4-FFF2-40B4-BE49-F238E27FC236}">
                <a16:creationId xmlns:a16="http://schemas.microsoft.com/office/drawing/2014/main" id="{D9D8B504-7B87-9548-ACFD-A783B6AA1D59}"/>
              </a:ext>
            </a:extLst>
          </p:cNvPr>
          <p:cNvSpPr txBox="1"/>
          <p:nvPr/>
        </p:nvSpPr>
        <p:spPr>
          <a:xfrm>
            <a:off x="609600" y="1981200"/>
            <a:ext cx="3581400" cy="3416320"/>
          </a:xfrm>
          <a:prstGeom prst="rect">
            <a:avLst/>
          </a:prstGeom>
          <a:noFill/>
        </p:spPr>
        <p:txBody>
          <a:bodyPr wrap="square" rtlCol="0">
            <a:spAutoFit/>
          </a:bodyPr>
          <a:lstStyle/>
          <a:p>
            <a:r>
              <a:rPr lang="en-GB" dirty="0"/>
              <a:t>Imagine you have been employed to manage the coast from Scarborough to Spurn Head.</a:t>
            </a:r>
            <a:endParaRPr lang="en-US" dirty="0"/>
          </a:p>
          <a:p>
            <a:endParaRPr lang="en-US" dirty="0"/>
          </a:p>
          <a:p>
            <a:endParaRPr lang="en-US" dirty="0"/>
          </a:p>
          <a:p>
            <a:r>
              <a:rPr lang="en-GB" dirty="0"/>
              <a:t>Your budget is £2 million.</a:t>
            </a:r>
            <a:endParaRPr lang="en-US" dirty="0"/>
          </a:p>
          <a:p>
            <a:r>
              <a:rPr lang="en-GB" dirty="0"/>
              <a:t> </a:t>
            </a:r>
            <a:endParaRPr lang="en-US" dirty="0"/>
          </a:p>
          <a:p>
            <a:r>
              <a:rPr lang="en-GB" u="sng" dirty="0"/>
              <a:t>Task:</a:t>
            </a:r>
            <a:endParaRPr lang="en-US" dirty="0"/>
          </a:p>
          <a:p>
            <a:r>
              <a:rPr lang="en-GB" dirty="0"/>
              <a:t>Use the list of coastal defence prices to decide which defences you might use:</a:t>
            </a:r>
            <a:endParaRPr lang="en-US" dirty="0"/>
          </a:p>
          <a:p>
            <a:endParaRPr lang="en-US" dirty="0"/>
          </a:p>
        </p:txBody>
      </p:sp>
    </p:spTree>
    <p:extLst>
      <p:ext uri="{BB962C8B-B14F-4D97-AF65-F5344CB8AC3E}">
        <p14:creationId xmlns:p14="http://schemas.microsoft.com/office/powerpoint/2010/main" val="2819377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4D499-26A8-3A45-B9C0-9092FA231552}"/>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1B6F2DB3-2E68-4C47-AC3F-FA35E79BC5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23" y="152399"/>
            <a:ext cx="5571608" cy="6101623"/>
          </a:xfrm>
        </p:spPr>
      </p:pic>
      <p:pic>
        <p:nvPicPr>
          <p:cNvPr id="10" name="Content Placeholder 4">
            <a:extLst>
              <a:ext uri="{FF2B5EF4-FFF2-40B4-BE49-F238E27FC236}">
                <a16:creationId xmlns:a16="http://schemas.microsoft.com/office/drawing/2014/main" id="{49B14EF6-EF6F-944C-9678-C0B10607FE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9885" y="990600"/>
            <a:ext cx="3448223" cy="4917197"/>
          </a:xfrm>
          <a:prstGeom prst="rect">
            <a:avLst/>
          </a:prstGeom>
        </p:spPr>
      </p:pic>
    </p:spTree>
    <p:extLst>
      <p:ext uri="{BB962C8B-B14F-4D97-AF65-F5344CB8AC3E}">
        <p14:creationId xmlns:p14="http://schemas.microsoft.com/office/powerpoint/2010/main" val="2299034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B5C6E-FD07-744E-ADC6-516AF6FF6D94}"/>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848B54FE-E212-A34C-8214-7AFA22624F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192" y="274638"/>
            <a:ext cx="5098024" cy="6333909"/>
          </a:xfrm>
        </p:spPr>
      </p:pic>
      <p:pic>
        <p:nvPicPr>
          <p:cNvPr id="6" name="Content Placeholder 4">
            <a:extLst>
              <a:ext uri="{FF2B5EF4-FFF2-40B4-BE49-F238E27FC236}">
                <a16:creationId xmlns:a16="http://schemas.microsoft.com/office/drawing/2014/main" id="{8E0285FA-F7EB-B14F-9D12-6B695F767F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5823" y="685800"/>
            <a:ext cx="3779400" cy="5389458"/>
          </a:xfrm>
          <a:prstGeom prst="rect">
            <a:avLst/>
          </a:prstGeom>
        </p:spPr>
      </p:pic>
    </p:spTree>
    <p:extLst>
      <p:ext uri="{BB962C8B-B14F-4D97-AF65-F5344CB8AC3E}">
        <p14:creationId xmlns:p14="http://schemas.microsoft.com/office/powerpoint/2010/main" val="1974290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Holderness coastline</a:t>
            </a:r>
          </a:p>
        </p:txBody>
      </p:sp>
      <p:sp>
        <p:nvSpPr>
          <p:cNvPr id="3" name="Content Placeholder 2"/>
          <p:cNvSpPr>
            <a:spLocks noGrp="1"/>
          </p:cNvSpPr>
          <p:nvPr>
            <p:ph idx="1"/>
          </p:nvPr>
        </p:nvSpPr>
        <p:spPr/>
        <p:txBody>
          <a:bodyPr>
            <a:normAutofit/>
          </a:bodyPr>
          <a:lstStyle/>
          <a:p>
            <a:r>
              <a:rPr lang="en-US" dirty="0">
                <a:hlinkClick r:id="rId2"/>
              </a:rPr>
              <a:t>http://www.youtube.com/watch?v=J-VzLG15yMQ</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1285875" y="476250"/>
            <a:ext cx="9144000" cy="0"/>
          </a:xfrm>
          <a:prstGeom prst="rect">
            <a:avLst/>
          </a:prstGeom>
          <a:noFill/>
          <a:ln w="9525">
            <a:noFill/>
            <a:miter lim="800000"/>
            <a:headEnd/>
            <a:tailEnd/>
          </a:ln>
        </p:spPr>
        <p:txBody>
          <a:bodyPr>
            <a:spAutoFit/>
          </a:bodyPr>
          <a:lstStyle/>
          <a:p>
            <a:endParaRPr lang="en-US"/>
          </a:p>
        </p:txBody>
      </p:sp>
      <p:pic>
        <p:nvPicPr>
          <p:cNvPr id="7171" name="Picture 3" descr="http://www.horne28.freeserve.co.uk/riggeol.jpg"/>
          <p:cNvPicPr>
            <a:picLocks noChangeAspect="1" noChangeArrowheads="1"/>
          </p:cNvPicPr>
          <p:nvPr/>
        </p:nvPicPr>
        <p:blipFill>
          <a:blip r:embed="rId2" r:link="rId3" cstate="print"/>
          <a:srcRect l="10780" t="9859" r="5948" b="11267"/>
          <a:stretch>
            <a:fillRect/>
          </a:stretch>
        </p:blipFill>
        <p:spPr bwMode="auto">
          <a:xfrm>
            <a:off x="762000" y="1143000"/>
            <a:ext cx="3581400" cy="3581400"/>
          </a:xfrm>
          <a:prstGeom prst="rect">
            <a:avLst/>
          </a:prstGeom>
          <a:noFill/>
          <a:ln w="9525">
            <a:noFill/>
            <a:miter lim="800000"/>
            <a:headEnd/>
            <a:tailEnd/>
          </a:ln>
        </p:spPr>
      </p:pic>
      <p:sp>
        <p:nvSpPr>
          <p:cNvPr id="7172" name="Text Box 7"/>
          <p:cNvSpPr txBox="1">
            <a:spLocks noChangeArrowheads="1"/>
          </p:cNvSpPr>
          <p:nvPr/>
        </p:nvSpPr>
        <p:spPr bwMode="auto">
          <a:xfrm>
            <a:off x="517525" y="5678488"/>
            <a:ext cx="8321675" cy="822325"/>
          </a:xfrm>
          <a:prstGeom prst="rect">
            <a:avLst/>
          </a:prstGeom>
          <a:noFill/>
          <a:ln w="9525">
            <a:noFill/>
            <a:miter lim="800000"/>
            <a:headEnd/>
            <a:tailEnd/>
          </a:ln>
        </p:spPr>
        <p:txBody>
          <a:bodyPr>
            <a:spAutoFit/>
          </a:bodyPr>
          <a:lstStyle/>
          <a:p>
            <a:r>
              <a:rPr lang="en-GB"/>
              <a:t>How might the geology of the area affect the shape of the coastline?</a:t>
            </a:r>
          </a:p>
        </p:txBody>
      </p:sp>
      <p:sp>
        <p:nvSpPr>
          <p:cNvPr id="7173" name="Text Box 8"/>
          <p:cNvSpPr txBox="1">
            <a:spLocks noChangeArrowheads="1"/>
          </p:cNvSpPr>
          <p:nvPr/>
        </p:nvSpPr>
        <p:spPr bwMode="auto">
          <a:xfrm>
            <a:off x="1041400" y="254000"/>
            <a:ext cx="7089775" cy="457200"/>
          </a:xfrm>
          <a:prstGeom prst="rect">
            <a:avLst/>
          </a:prstGeom>
          <a:noFill/>
          <a:ln w="9525">
            <a:noFill/>
            <a:miter lim="800000"/>
            <a:headEnd/>
            <a:tailEnd/>
          </a:ln>
        </p:spPr>
        <p:txBody>
          <a:bodyPr wrap="none">
            <a:spAutoFit/>
          </a:bodyPr>
          <a:lstStyle/>
          <a:p>
            <a:r>
              <a:rPr lang="en-GB" b="1"/>
              <a:t>What processes are acting upon this coastline?</a:t>
            </a:r>
          </a:p>
        </p:txBody>
      </p:sp>
      <p:sp>
        <p:nvSpPr>
          <p:cNvPr id="7174" name="Rectangle 10"/>
          <p:cNvSpPr>
            <a:spLocks noChangeArrowheads="1"/>
          </p:cNvSpPr>
          <p:nvPr/>
        </p:nvSpPr>
        <p:spPr bwMode="auto">
          <a:xfrm>
            <a:off x="2771775" y="1471613"/>
            <a:ext cx="9144000" cy="0"/>
          </a:xfrm>
          <a:prstGeom prst="rect">
            <a:avLst/>
          </a:prstGeom>
          <a:noFill/>
          <a:ln w="9525">
            <a:noFill/>
            <a:miter lim="800000"/>
            <a:headEnd/>
            <a:tailEnd/>
          </a:ln>
        </p:spPr>
        <p:txBody>
          <a:bodyPr>
            <a:spAutoFit/>
          </a:bodyPr>
          <a:lstStyle/>
          <a:p>
            <a:endParaRPr lang="en-US"/>
          </a:p>
        </p:txBody>
      </p:sp>
      <p:pic>
        <p:nvPicPr>
          <p:cNvPr id="7175" name="Picture1" descr="http://www.herb.hull.ac.uk/erosion/assets/images/JHsetting2.jpg"/>
          <p:cNvPicPr>
            <a:picLocks noChangeAspect="1" noChangeArrowheads="1"/>
          </p:cNvPicPr>
          <p:nvPr/>
        </p:nvPicPr>
        <p:blipFill>
          <a:blip r:embed="rId4" r:link="rId5" cstate="print"/>
          <a:srcRect b="6569"/>
          <a:stretch>
            <a:fillRect/>
          </a:stretch>
        </p:blipFill>
        <p:spPr bwMode="auto">
          <a:xfrm>
            <a:off x="5029200" y="1219200"/>
            <a:ext cx="3600450" cy="3657600"/>
          </a:xfrm>
          <a:prstGeom prst="rect">
            <a:avLst/>
          </a:prstGeom>
          <a:noFill/>
          <a:ln w="9525">
            <a:noFill/>
            <a:miter lim="800000"/>
            <a:headEnd/>
            <a:tailEnd/>
          </a:ln>
        </p:spPr>
      </p:pic>
      <p:sp>
        <p:nvSpPr>
          <p:cNvPr id="7176" name="Text Box 11"/>
          <p:cNvSpPr txBox="1">
            <a:spLocks noChangeArrowheads="1"/>
          </p:cNvSpPr>
          <p:nvPr/>
        </p:nvSpPr>
        <p:spPr bwMode="auto">
          <a:xfrm>
            <a:off x="914400" y="4684713"/>
            <a:ext cx="3016250" cy="366712"/>
          </a:xfrm>
          <a:prstGeom prst="rect">
            <a:avLst/>
          </a:prstGeom>
          <a:noFill/>
          <a:ln w="9525">
            <a:noFill/>
            <a:miter lim="800000"/>
            <a:headEnd/>
            <a:tailEnd/>
          </a:ln>
        </p:spPr>
        <p:txBody>
          <a:bodyPr wrap="none">
            <a:spAutoFit/>
          </a:bodyPr>
          <a:lstStyle/>
          <a:p>
            <a:r>
              <a:rPr lang="en-GB" sz="1800"/>
              <a:t>Geology Map of Holderness</a:t>
            </a:r>
          </a:p>
        </p:txBody>
      </p:sp>
      <p:sp>
        <p:nvSpPr>
          <p:cNvPr id="7177" name="Text Box 12"/>
          <p:cNvSpPr txBox="1">
            <a:spLocks noChangeArrowheads="1"/>
          </p:cNvSpPr>
          <p:nvPr/>
        </p:nvSpPr>
        <p:spPr bwMode="auto">
          <a:xfrm>
            <a:off x="5486400" y="4953000"/>
            <a:ext cx="2927350" cy="366713"/>
          </a:xfrm>
          <a:prstGeom prst="rect">
            <a:avLst/>
          </a:prstGeom>
          <a:noFill/>
          <a:ln w="9525">
            <a:noFill/>
            <a:miter lim="800000"/>
            <a:headEnd/>
            <a:tailEnd/>
          </a:ln>
        </p:spPr>
        <p:txBody>
          <a:bodyPr wrap="none">
            <a:spAutoFit/>
          </a:bodyPr>
          <a:lstStyle/>
          <a:p>
            <a:r>
              <a:rPr lang="en-GB" sz="1800"/>
              <a:t>Altitude Map of Holderness</a:t>
            </a:r>
          </a:p>
        </p:txBody>
      </p:sp>
      <p:sp>
        <p:nvSpPr>
          <p:cNvPr id="7178" name="Rectangle 13"/>
          <p:cNvSpPr>
            <a:spLocks noChangeArrowheads="1"/>
          </p:cNvSpPr>
          <p:nvPr/>
        </p:nvSpPr>
        <p:spPr bwMode="auto">
          <a:xfrm>
            <a:off x="685800" y="1066800"/>
            <a:ext cx="3733800" cy="4038600"/>
          </a:xfrm>
          <a:prstGeom prst="rect">
            <a:avLst/>
          </a:prstGeom>
          <a:noFill/>
          <a:ln w="9525">
            <a:solidFill>
              <a:schemeClr val="tx1"/>
            </a:solidFill>
            <a:miter lim="800000"/>
            <a:headEnd/>
            <a:tailEnd/>
          </a:ln>
        </p:spPr>
        <p:txBody>
          <a:bodyPr wrap="none" anchor="ctr"/>
          <a:lstStyle/>
          <a:p>
            <a:endParaRPr lang="en-US"/>
          </a:p>
        </p:txBody>
      </p:sp>
      <p:sp>
        <p:nvSpPr>
          <p:cNvPr id="7179" name="Rectangle 14"/>
          <p:cNvSpPr>
            <a:spLocks noChangeArrowheads="1"/>
          </p:cNvSpPr>
          <p:nvPr/>
        </p:nvSpPr>
        <p:spPr bwMode="auto">
          <a:xfrm>
            <a:off x="4953000" y="1066800"/>
            <a:ext cx="3733800" cy="4267200"/>
          </a:xfrm>
          <a:prstGeom prst="rect">
            <a:avLst/>
          </a:prstGeom>
          <a:noFill/>
          <a:ln w="9525">
            <a:solidFill>
              <a:schemeClr val="tx1"/>
            </a:solidFill>
            <a:miter lim="800000"/>
            <a:headEnd/>
            <a:tailEnd/>
          </a:ln>
        </p:spPr>
        <p:txBody>
          <a:bodyPr wrap="none" anchor="ct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The problem is caused by 4 main reasons:</a:t>
            </a:r>
            <a:br>
              <a:rPr lang="en-GB" dirty="0"/>
            </a:br>
            <a:endParaRPr lang="en-US" dirty="0"/>
          </a:p>
        </p:txBody>
      </p:sp>
      <p:sp>
        <p:nvSpPr>
          <p:cNvPr id="3" name="Content Placeholder 2"/>
          <p:cNvSpPr>
            <a:spLocks noGrp="1"/>
          </p:cNvSpPr>
          <p:nvPr>
            <p:ph idx="1"/>
          </p:nvPr>
        </p:nvSpPr>
        <p:spPr/>
        <p:txBody>
          <a:bodyPr>
            <a:normAutofit fontScale="92500"/>
          </a:bodyPr>
          <a:lstStyle/>
          <a:p>
            <a:r>
              <a:rPr lang="en-GB" dirty="0"/>
              <a:t>- Strong prevailing winds creating </a:t>
            </a:r>
            <a:r>
              <a:rPr lang="en-GB" dirty="0" err="1"/>
              <a:t>longshore</a:t>
            </a:r>
            <a:r>
              <a:rPr lang="en-GB" dirty="0"/>
              <a:t> drift that moves material south along the coastline.</a:t>
            </a:r>
          </a:p>
          <a:p>
            <a:r>
              <a:rPr lang="en-GB" dirty="0"/>
              <a:t>- Naturally narrow beaches.  Beaches slow down waves, reducing their erosive power and acting as a barrier.  Narrow beaches give less protection towards the coast. </a:t>
            </a:r>
          </a:p>
          <a:p>
            <a:r>
              <a:rPr lang="en-GB" dirty="0"/>
              <a:t>- The cliffs are made of a soft boulder clay. It will therefore erode quickly, especially when saturated.</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556000" y="304800"/>
            <a:ext cx="2032000" cy="457200"/>
          </a:xfrm>
          <a:prstGeom prst="rect">
            <a:avLst/>
          </a:prstGeom>
          <a:noFill/>
          <a:ln w="9525">
            <a:noFill/>
            <a:miter lim="800000"/>
            <a:headEnd/>
            <a:tailEnd/>
          </a:ln>
        </p:spPr>
        <p:txBody>
          <a:bodyPr wrap="none">
            <a:spAutoFit/>
          </a:bodyPr>
          <a:lstStyle/>
          <a:p>
            <a:r>
              <a:rPr lang="en-GB"/>
              <a:t>2.  Mappleton</a:t>
            </a:r>
          </a:p>
        </p:txBody>
      </p:sp>
      <p:sp>
        <p:nvSpPr>
          <p:cNvPr id="7171" name="Rectangle 3"/>
          <p:cNvSpPr>
            <a:spLocks noChangeArrowheads="1"/>
          </p:cNvSpPr>
          <p:nvPr/>
        </p:nvSpPr>
        <p:spPr bwMode="auto">
          <a:xfrm>
            <a:off x="228600" y="914400"/>
            <a:ext cx="5715000" cy="1314450"/>
          </a:xfrm>
          <a:prstGeom prst="rect">
            <a:avLst/>
          </a:prstGeom>
          <a:noFill/>
          <a:ln w="9525">
            <a:noFill/>
            <a:miter lim="800000"/>
            <a:headEnd/>
            <a:tailEnd/>
          </a:ln>
        </p:spPr>
        <p:txBody>
          <a:bodyPr>
            <a:spAutoFit/>
          </a:bodyPr>
          <a:lstStyle/>
          <a:p>
            <a:r>
              <a:rPr lang="en-GB" sz="1600">
                <a:solidFill>
                  <a:srgbClr val="000000"/>
                </a:solidFill>
                <a:cs typeface="Times New Roman" pitchFamily="18" charset="0"/>
              </a:rPr>
              <a:t>Situated approximately 3km south of Hornsea lies the village of Mappleton. Supporting approximately 50 properties, the village has been subject to intense erosion at a rate of 2.0m per year, resulting in the access road being only 50m from the cliff edge at its closest point. </a:t>
            </a:r>
            <a:endParaRPr lang="en-GB" sz="1600">
              <a:solidFill>
                <a:srgbClr val="000000"/>
              </a:solidFill>
              <a:cs typeface="Arial" charset="0"/>
            </a:endParaRPr>
          </a:p>
        </p:txBody>
      </p:sp>
      <p:sp>
        <p:nvSpPr>
          <p:cNvPr id="7173" name="Oval 5"/>
          <p:cNvSpPr>
            <a:spLocks noChangeArrowheads="1"/>
          </p:cNvSpPr>
          <p:nvPr/>
        </p:nvSpPr>
        <p:spPr bwMode="auto">
          <a:xfrm>
            <a:off x="990600" y="4572000"/>
            <a:ext cx="1371600" cy="457200"/>
          </a:xfrm>
          <a:prstGeom prst="ellipse">
            <a:avLst/>
          </a:prstGeom>
          <a:noFill/>
          <a:ln w="38100">
            <a:solidFill>
              <a:schemeClr val="tx1"/>
            </a:solidFill>
            <a:round/>
            <a:headEnd/>
            <a:tailEnd/>
          </a:ln>
        </p:spPr>
        <p:txBody>
          <a:bodyPr wrap="none" anchor="ctr"/>
          <a:lstStyle/>
          <a:p>
            <a:endParaRPr lang="en-US"/>
          </a:p>
        </p:txBody>
      </p:sp>
      <p:pic>
        <p:nvPicPr>
          <p:cNvPr id="7174" name="Picture 6" descr="http://www.horne28.freeserve.co.uk/riggeol.jpg"/>
          <p:cNvPicPr>
            <a:picLocks noChangeAspect="1" noChangeArrowheads="1"/>
          </p:cNvPicPr>
          <p:nvPr/>
        </p:nvPicPr>
        <p:blipFill>
          <a:blip r:embed="rId2" r:link="rId3" cstate="print"/>
          <a:srcRect l="10780" t="9859" r="5948" b="11267"/>
          <a:stretch>
            <a:fillRect/>
          </a:stretch>
        </p:blipFill>
        <p:spPr bwMode="auto">
          <a:xfrm>
            <a:off x="5410200" y="3048000"/>
            <a:ext cx="3429000" cy="3429000"/>
          </a:xfrm>
          <a:prstGeom prst="rect">
            <a:avLst/>
          </a:prstGeom>
          <a:noFill/>
          <a:ln w="9525">
            <a:noFill/>
            <a:miter lim="800000"/>
            <a:headEnd/>
            <a:tailEnd/>
          </a:ln>
        </p:spPr>
      </p:pic>
      <p:sp>
        <p:nvSpPr>
          <p:cNvPr id="7175" name="Oval 7"/>
          <p:cNvSpPr>
            <a:spLocks noChangeArrowheads="1"/>
          </p:cNvSpPr>
          <p:nvPr/>
        </p:nvSpPr>
        <p:spPr bwMode="auto">
          <a:xfrm>
            <a:off x="7231063" y="4724400"/>
            <a:ext cx="1303337" cy="381000"/>
          </a:xfrm>
          <a:prstGeom prst="ellipse">
            <a:avLst/>
          </a:prstGeom>
          <a:noFill/>
          <a:ln w="38100">
            <a:solidFill>
              <a:schemeClr val="tx1"/>
            </a:solidFill>
            <a:round/>
            <a:headEnd/>
            <a:tailEnd/>
          </a:ln>
        </p:spPr>
        <p:txBody>
          <a:bodyPr wrap="none" anchor="ctr"/>
          <a:lstStyle/>
          <a:p>
            <a:endParaRPr lang="en-US"/>
          </a:p>
        </p:txBody>
      </p:sp>
      <p:sp>
        <p:nvSpPr>
          <p:cNvPr id="7176" name="Rectangle 8"/>
          <p:cNvSpPr>
            <a:spLocks noChangeArrowheads="1"/>
          </p:cNvSpPr>
          <p:nvPr/>
        </p:nvSpPr>
        <p:spPr bwMode="auto">
          <a:xfrm>
            <a:off x="228600" y="2314575"/>
            <a:ext cx="6248400" cy="581025"/>
          </a:xfrm>
          <a:prstGeom prst="rect">
            <a:avLst/>
          </a:prstGeom>
          <a:noFill/>
          <a:ln w="9525">
            <a:noFill/>
            <a:miter lim="800000"/>
            <a:headEnd/>
            <a:tailEnd/>
          </a:ln>
        </p:spPr>
        <p:txBody>
          <a:bodyPr>
            <a:spAutoFit/>
          </a:bodyPr>
          <a:lstStyle/>
          <a:p>
            <a:r>
              <a:rPr lang="en-GB" sz="1600">
                <a:solidFill>
                  <a:srgbClr val="000000"/>
                </a:solidFill>
                <a:cs typeface="Arial" charset="0"/>
              </a:rPr>
              <a:t>Mappleton lies upon unconsolidated till (boulder clay). This material was deposited by glaciers during the last ice age 12,000 years ago.</a:t>
            </a:r>
            <a:r>
              <a:rPr lang="en-GB" sz="1600">
                <a:solidFill>
                  <a:srgbClr val="000000"/>
                </a:solidFill>
                <a:cs typeface="Times New Roman" pitchFamily="18" charset="0"/>
              </a:rPr>
              <a:t> </a:t>
            </a:r>
            <a:endParaRPr lang="en-GB" sz="1600">
              <a:solidFill>
                <a:srgbClr val="000000"/>
              </a:solidFill>
              <a:cs typeface="Arial" charset="0"/>
            </a:endParaRPr>
          </a:p>
        </p:txBody>
      </p:sp>
      <p:pic>
        <p:nvPicPr>
          <p:cNvPr id="12296" name="Picture 9" descr="DSCF1137"/>
          <p:cNvPicPr>
            <a:picLocks noChangeAspect="1" noChangeArrowheads="1"/>
          </p:cNvPicPr>
          <p:nvPr/>
        </p:nvPicPr>
        <p:blipFill>
          <a:blip r:embed="rId4" cstate="print"/>
          <a:srcRect/>
          <a:stretch>
            <a:fillRect/>
          </a:stretch>
        </p:blipFill>
        <p:spPr bwMode="auto">
          <a:xfrm>
            <a:off x="6172200" y="76200"/>
            <a:ext cx="2895600" cy="2171700"/>
          </a:xfrm>
          <a:prstGeom prst="rect">
            <a:avLst/>
          </a:prstGeom>
          <a:noFill/>
          <a:ln w="9525">
            <a:noFill/>
            <a:miter lim="800000"/>
            <a:headEnd/>
            <a:tailEnd/>
          </a:ln>
        </p:spPr>
      </p:pic>
      <p:pic>
        <p:nvPicPr>
          <p:cNvPr id="12297" name="Picture 10"/>
          <p:cNvPicPr>
            <a:picLocks noChangeAspect="1" noChangeArrowheads="1"/>
          </p:cNvPicPr>
          <p:nvPr/>
        </p:nvPicPr>
        <p:blipFill>
          <a:blip r:embed="rId5" cstate="print"/>
          <a:srcRect/>
          <a:stretch>
            <a:fillRect/>
          </a:stretch>
        </p:blipFill>
        <p:spPr bwMode="auto">
          <a:xfrm>
            <a:off x="304800" y="3124200"/>
            <a:ext cx="3111500"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717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7176"/>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499"/>
                                          </p:stCondLst>
                                        </p:cTn>
                                        <p:tgtEl>
                                          <p:spTgt spid="7174"/>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499"/>
                                          </p:stCondLst>
                                        </p:cTn>
                                        <p:tgtEl>
                                          <p:spTgt spid="71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utoUpdateAnimBg="0"/>
      <p:bldP spid="7173" grpId="0" animBg="1"/>
      <p:bldP spid="7175" grpId="0" animBg="1"/>
      <p:bldP spid="7176"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00B050"/>
                </a:solidFill>
                <a:effectLst>
                  <a:outerShdw blurRad="38100" dist="38100" dir="2700000" algn="tl">
                    <a:srgbClr val="000000">
                      <a:alpha val="43137"/>
                    </a:srgbClr>
                  </a:outerShdw>
                </a:effectLst>
              </a:rPr>
              <a:t>Case Study: Holderness coast erosion impacts</a:t>
            </a:r>
            <a:endParaRPr lang="en-GB" dirty="0"/>
          </a:p>
        </p:txBody>
      </p:sp>
      <p:sp>
        <p:nvSpPr>
          <p:cNvPr id="3" name="Content Placeholder 2"/>
          <p:cNvSpPr>
            <a:spLocks noGrp="1"/>
          </p:cNvSpPr>
          <p:nvPr>
            <p:ph idx="1"/>
          </p:nvPr>
        </p:nvSpPr>
        <p:spPr>
          <a:xfrm>
            <a:off x="457200" y="1600200"/>
            <a:ext cx="3394720" cy="4525963"/>
          </a:xfrm>
        </p:spPr>
        <p:txBody>
          <a:bodyPr>
            <a:normAutofit lnSpcReduction="10000"/>
          </a:bodyPr>
          <a:lstStyle/>
          <a:p>
            <a:pPr>
              <a:buNone/>
            </a:pPr>
            <a:r>
              <a:rPr lang="en-GB" sz="1600" b="1" u="sng" dirty="0">
                <a:solidFill>
                  <a:srgbClr val="FF6699"/>
                </a:solidFill>
              </a:rPr>
              <a:t>Impacts on people:</a:t>
            </a:r>
          </a:p>
          <a:p>
            <a:pPr>
              <a:buBlip>
                <a:blip r:embed="rId2"/>
              </a:buBlip>
            </a:pPr>
            <a:endParaRPr lang="en-GB" sz="1600" b="1" u="sng" dirty="0"/>
          </a:p>
          <a:p>
            <a:pPr>
              <a:buFont typeface="Wingdings" pitchFamily="2" charset="2"/>
              <a:buChar char="v"/>
            </a:pPr>
            <a:r>
              <a:rPr lang="en-GB" sz="1600" dirty="0"/>
              <a:t>Homes near cliffs are at risk of collapsing into the sea which means insurance is literally impossible to get.  </a:t>
            </a:r>
          </a:p>
          <a:p>
            <a:pPr>
              <a:buFont typeface="Wingdings" pitchFamily="2" charset="2"/>
              <a:buChar char="v"/>
            </a:pPr>
            <a:endParaRPr lang="en-GB" sz="1600" dirty="0"/>
          </a:p>
          <a:p>
            <a:pPr>
              <a:buFont typeface="Wingdings" pitchFamily="2" charset="2"/>
              <a:buChar char="v"/>
            </a:pPr>
            <a:r>
              <a:rPr lang="en-GB" sz="1600" dirty="0"/>
              <a:t>Property prices have fallen</a:t>
            </a:r>
          </a:p>
          <a:p>
            <a:pPr>
              <a:buFont typeface="Wingdings" pitchFamily="2" charset="2"/>
              <a:buChar char="v"/>
            </a:pPr>
            <a:endParaRPr lang="en-GB" sz="1600" dirty="0"/>
          </a:p>
          <a:p>
            <a:pPr>
              <a:buFont typeface="Wingdings" pitchFamily="2" charset="2"/>
              <a:buChar char="v"/>
            </a:pPr>
            <a:r>
              <a:rPr lang="en-GB" sz="1600" dirty="0"/>
              <a:t>The gas terminal in Easington is at risk as it’s only 25m from the cliff and it counts for 25% of Britain's gas supply.</a:t>
            </a:r>
          </a:p>
          <a:p>
            <a:pPr>
              <a:buFont typeface="Wingdings" pitchFamily="2" charset="2"/>
              <a:buChar char="v"/>
            </a:pPr>
            <a:endParaRPr lang="en-GB" sz="1600" dirty="0"/>
          </a:p>
          <a:p>
            <a:pPr>
              <a:buFont typeface="Wingdings" pitchFamily="2" charset="2"/>
              <a:buChar char="v"/>
            </a:pPr>
            <a:r>
              <a:rPr lang="en-GB" sz="1600" dirty="0"/>
              <a:t>Accessibly to settlements have been affected along the coast as roads have collapsed into the sea,</a:t>
            </a:r>
          </a:p>
          <a:p>
            <a:pPr>
              <a:buFont typeface="Wingdings" pitchFamily="2" charset="2"/>
              <a:buChar char="v"/>
            </a:pPr>
            <a:endParaRPr lang="en-GB" sz="2000" dirty="0">
              <a:solidFill>
                <a:srgbClr val="FF6699"/>
              </a:solidFill>
            </a:endParaRPr>
          </a:p>
          <a:p>
            <a:pPr>
              <a:buFont typeface="Wingdings" pitchFamily="2" charset="2"/>
              <a:buChar char="v"/>
            </a:pPr>
            <a:endParaRPr lang="en-GB" sz="2000" dirty="0">
              <a:solidFill>
                <a:srgbClr val="FF6699"/>
              </a:solidFill>
            </a:endParaRPr>
          </a:p>
        </p:txBody>
      </p:sp>
      <p:sp>
        <p:nvSpPr>
          <p:cNvPr id="4" name="Content Placeholder 2"/>
          <p:cNvSpPr txBox="1">
            <a:spLocks/>
          </p:cNvSpPr>
          <p:nvPr/>
        </p:nvSpPr>
        <p:spPr>
          <a:xfrm>
            <a:off x="4644008" y="1700808"/>
            <a:ext cx="3394720" cy="4525963"/>
          </a:xfrm>
          <a:prstGeom prst="rect">
            <a:avLst/>
          </a:prstGeom>
        </p:spPr>
        <p:txBody>
          <a:bodyPr vert="horz" lIns="91440" tIns="45720" rIns="91440" bIns="45720" rtlCol="0">
            <a:normAutofit/>
          </a:bodyPr>
          <a:lstStyle/>
          <a:p>
            <a:pPr marL="342900" indent="-342900">
              <a:spcBef>
                <a:spcPct val="20000"/>
              </a:spcBef>
              <a:buFont typeface="Arial" pitchFamily="34" charset="0"/>
              <a:buNone/>
              <a:defRPr/>
            </a:pPr>
            <a:r>
              <a:rPr lang="en-GB" sz="1600" b="1" u="sng" dirty="0">
                <a:solidFill>
                  <a:srgbClr val="00B0F0"/>
                </a:solidFill>
                <a:effectLst>
                  <a:outerShdw blurRad="38100" dist="38100" dir="2700000" algn="tl">
                    <a:srgbClr val="000000">
                      <a:alpha val="43137"/>
                    </a:srgbClr>
                  </a:outerShdw>
                </a:effectLst>
              </a:rPr>
              <a:t>Impacts on environment:</a:t>
            </a:r>
          </a:p>
          <a:p>
            <a:pPr marL="342900" indent="-342900">
              <a:spcBef>
                <a:spcPct val="20000"/>
              </a:spcBef>
              <a:buFont typeface="Arial" pitchFamily="34" charset="0"/>
              <a:buBlip>
                <a:blip r:embed="rId2"/>
              </a:buBlip>
              <a:defRPr/>
            </a:pPr>
            <a:endParaRPr lang="en-GB" sz="1600" b="1" u="sng" dirty="0">
              <a:solidFill>
                <a:prstClr val="black"/>
              </a:solidFill>
              <a:effectLst>
                <a:outerShdw blurRad="38100" dist="38100" dir="2700000" algn="tl">
                  <a:srgbClr val="000000">
                    <a:alpha val="43137"/>
                  </a:srgbClr>
                </a:outerShdw>
              </a:effectLst>
            </a:endParaRPr>
          </a:p>
          <a:p>
            <a:pPr marL="342900" indent="-342900">
              <a:spcBef>
                <a:spcPct val="20000"/>
              </a:spcBef>
              <a:buFont typeface="Wingdings" pitchFamily="2" charset="2"/>
              <a:buChar char="v"/>
              <a:defRPr/>
            </a:pPr>
            <a:r>
              <a:rPr lang="en-GB" sz="2200" dirty="0">
                <a:solidFill>
                  <a:prstClr val="black"/>
                </a:solidFill>
                <a:effectLst>
                  <a:outerShdw blurRad="38100" dist="38100" dir="2700000" algn="tl">
                    <a:srgbClr val="000000">
                      <a:alpha val="43137"/>
                    </a:srgbClr>
                  </a:outerShdw>
                </a:effectLst>
              </a:rPr>
              <a:t>Some sites </a:t>
            </a:r>
            <a:r>
              <a:rPr lang="en-GB" sz="2200" dirty="0">
                <a:solidFill>
                  <a:prstClr val="black"/>
                </a:solidFill>
              </a:rPr>
              <a:t>of</a:t>
            </a:r>
            <a:r>
              <a:rPr lang="en-GB" sz="2200" dirty="0">
                <a:solidFill>
                  <a:prstClr val="black"/>
                </a:solidFill>
                <a:effectLst>
                  <a:outerShdw blurRad="38100" dist="38100" dir="2700000" algn="tl">
                    <a:srgbClr val="000000">
                      <a:alpha val="43137"/>
                    </a:srgbClr>
                  </a:outerShdw>
                </a:effectLst>
              </a:rPr>
              <a:t> special scientific interest (SSSI’S) have been threatened e.g. Lagoons near  Easington.  The lagoons are separated from the sea by a narrow bar however if the bar is eroded the lagoons will be destroyed.</a:t>
            </a:r>
          </a:p>
          <a:p>
            <a:pPr marL="342900" indent="-342900">
              <a:spcBef>
                <a:spcPct val="20000"/>
              </a:spcBef>
              <a:buFont typeface="Wingdings" pitchFamily="2" charset="2"/>
              <a:buChar char="v"/>
              <a:defRPr/>
            </a:pPr>
            <a:endParaRPr lang="en-GB" sz="1600" dirty="0">
              <a:solidFill>
                <a:prstClr val="black"/>
              </a:solidFill>
              <a:effectLst>
                <a:outerShdw blurRad="38100" dist="38100" dir="2700000" algn="tl">
                  <a:srgbClr val="000000">
                    <a:alpha val="43137"/>
                  </a:srgbClr>
                </a:outerShdw>
              </a:effectLst>
            </a:endParaRPr>
          </a:p>
          <a:p>
            <a:pPr marL="342900" indent="-342900">
              <a:spcBef>
                <a:spcPct val="20000"/>
              </a:spcBef>
              <a:defRPr/>
            </a:pPr>
            <a:endParaRPr lang="en-GB" sz="2000" dirty="0">
              <a:solidFill>
                <a:srgbClr val="FF6699"/>
              </a:solidFill>
              <a:effectLst>
                <a:outerShdw blurRad="38100" dist="38100" dir="2700000" algn="tl">
                  <a:srgbClr val="000000">
                    <a:alpha val="43137"/>
                  </a:srgbClr>
                </a:outerShdw>
              </a:effectLst>
            </a:endParaRPr>
          </a:p>
          <a:p>
            <a:pPr marL="342900" indent="-342900">
              <a:spcBef>
                <a:spcPct val="20000"/>
              </a:spcBef>
              <a:buFont typeface="Wingdings" pitchFamily="2" charset="2"/>
              <a:buChar char="v"/>
              <a:defRPr/>
            </a:pPr>
            <a:endParaRPr lang="en-GB" sz="2000" dirty="0">
              <a:solidFill>
                <a:srgbClr val="FF6699"/>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65619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Learning objectives </a:t>
            </a:r>
            <a:r>
              <a:rPr lang="en-US"/>
              <a:t>from exam board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7976689"/>
              </p:ext>
            </p:extLst>
          </p:nvPr>
        </p:nvGraphicFramePr>
        <p:xfrm>
          <a:off x="533400" y="1752600"/>
          <a:ext cx="7848600" cy="3920732"/>
        </p:xfrm>
        <a:graphic>
          <a:graphicData uri="http://schemas.openxmlformats.org/drawingml/2006/table">
            <a:tbl>
              <a:tblPr firstRow="1" firstCol="1" bandRow="1">
                <a:tableStyleId>{22838BEF-8BB2-4498-84A7-C5851F593DF1}</a:tableStyleId>
              </a:tblPr>
              <a:tblGrid>
                <a:gridCol w="3924300">
                  <a:extLst>
                    <a:ext uri="{9D8B030D-6E8A-4147-A177-3AD203B41FA5}">
                      <a16:colId xmlns:a16="http://schemas.microsoft.com/office/drawing/2014/main" val="20000"/>
                    </a:ext>
                  </a:extLst>
                </a:gridCol>
                <a:gridCol w="3924300">
                  <a:extLst>
                    <a:ext uri="{9D8B030D-6E8A-4147-A177-3AD203B41FA5}">
                      <a16:colId xmlns:a16="http://schemas.microsoft.com/office/drawing/2014/main" val="20001"/>
                    </a:ext>
                  </a:extLst>
                </a:gridCol>
              </a:tblGrid>
              <a:tr h="1545318">
                <a:tc rowSpan="2">
                  <a:txBody>
                    <a:bodyPr/>
                    <a:lstStyle/>
                    <a:p>
                      <a:pPr marL="0" marR="0">
                        <a:spcBef>
                          <a:spcPts val="0"/>
                        </a:spcBef>
                        <a:spcAft>
                          <a:spcPts val="0"/>
                        </a:spcAft>
                      </a:pPr>
                      <a:r>
                        <a:rPr lang="en-US" sz="2800" dirty="0">
                          <a:effectLst/>
                        </a:rPr>
                        <a:t>Demonstrate an understanding that coasts present hazards and offer opportunities</a:t>
                      </a:r>
                      <a:endParaRPr lang="en-US" sz="2800" dirty="0">
                        <a:effectLst/>
                        <a:latin typeface="Calibri" charset="0"/>
                        <a:ea typeface="Calibri" charset="0"/>
                        <a:cs typeface="Times New Roman" charset="0"/>
                      </a:endParaRPr>
                    </a:p>
                  </a:txBody>
                  <a:tcPr marL="68580" marR="68580" marT="0" marB="0">
                    <a:noFill/>
                  </a:tcPr>
                </a:tc>
                <a:tc>
                  <a:txBody>
                    <a:bodyPr/>
                    <a:lstStyle/>
                    <a:p>
                      <a:pPr marL="0" marR="0">
                        <a:spcBef>
                          <a:spcPts val="0"/>
                        </a:spcBef>
                        <a:spcAft>
                          <a:spcPts val="0"/>
                        </a:spcAft>
                      </a:pPr>
                      <a:r>
                        <a:rPr lang="en-US" sz="1800" b="0" dirty="0">
                          <a:effectLst/>
                        </a:rPr>
                        <a:t>I can explain what opportunities are offered by the coast</a:t>
                      </a:r>
                      <a:endParaRPr lang="en-US" sz="1800" b="0" dirty="0">
                        <a:effectLst/>
                        <a:latin typeface="Calibri" charset="0"/>
                        <a:ea typeface="Calibri" charset="0"/>
                        <a:cs typeface="Times New Roman" charset="0"/>
                      </a:endParaRPr>
                    </a:p>
                  </a:txBody>
                  <a:tcPr marL="68580" marR="68580" marT="0" marB="0">
                    <a:noFill/>
                  </a:tcPr>
                </a:tc>
                <a:extLst>
                  <a:ext uri="{0D108BD9-81ED-4DB2-BD59-A6C34878D82A}">
                    <a16:rowId xmlns:a16="http://schemas.microsoft.com/office/drawing/2014/main" val="10000"/>
                  </a:ext>
                </a:extLst>
              </a:tr>
              <a:tr h="729494">
                <a:tc vMerge="1">
                  <a:txBody>
                    <a:bodyPr/>
                    <a:lstStyle/>
                    <a:p>
                      <a:endParaRPr lang="en-US"/>
                    </a:p>
                  </a:txBody>
                  <a:tcPr/>
                </a:tc>
                <a:tc>
                  <a:txBody>
                    <a:bodyPr/>
                    <a:lstStyle/>
                    <a:p>
                      <a:pPr marL="0" marR="0">
                        <a:spcBef>
                          <a:spcPts val="0"/>
                        </a:spcBef>
                        <a:spcAft>
                          <a:spcPts val="0"/>
                        </a:spcAft>
                      </a:pPr>
                      <a:r>
                        <a:rPr lang="en-US" sz="1800" dirty="0">
                          <a:effectLst/>
                        </a:rPr>
                        <a:t>I identify the hazards found on the coast including coastal erosion and tropical storms </a:t>
                      </a:r>
                      <a:endParaRPr lang="en-US" sz="1800" dirty="0">
                        <a:effectLst/>
                        <a:latin typeface="Calibri" charset="0"/>
                        <a:ea typeface="Calibri" charset="0"/>
                        <a:cs typeface="Times New Roman" charset="0"/>
                      </a:endParaRPr>
                    </a:p>
                  </a:txBody>
                  <a:tcPr marL="68580" marR="68580" marT="0" marB="0">
                    <a:noFill/>
                  </a:tcPr>
                </a:tc>
                <a:extLst>
                  <a:ext uri="{0D108BD9-81ED-4DB2-BD59-A6C34878D82A}">
                    <a16:rowId xmlns:a16="http://schemas.microsoft.com/office/drawing/2014/main" val="10001"/>
                  </a:ext>
                </a:extLst>
              </a:tr>
              <a:tr h="729494">
                <a:tc rowSpan="2">
                  <a:txBody>
                    <a:bodyPr/>
                    <a:lstStyle/>
                    <a:p>
                      <a:pPr marL="0" marR="0">
                        <a:spcBef>
                          <a:spcPts val="0"/>
                        </a:spcBef>
                        <a:spcAft>
                          <a:spcPts val="0"/>
                        </a:spcAft>
                      </a:pPr>
                      <a:r>
                        <a:rPr lang="en-US" sz="2800" dirty="0">
                          <a:effectLst/>
                        </a:rPr>
                        <a:t>Explain what can be done to manage the impacts of coastal erosion</a:t>
                      </a:r>
                      <a:endParaRPr lang="en-US" sz="2800" dirty="0">
                        <a:effectLst/>
                        <a:latin typeface="Calibri" charset="0"/>
                        <a:ea typeface="Calibri" charset="0"/>
                        <a:cs typeface="Times New Roman" charset="0"/>
                      </a:endParaRPr>
                    </a:p>
                  </a:txBody>
                  <a:tcPr marL="68580" marR="68580" marT="0" marB="0">
                    <a:noFill/>
                  </a:tcPr>
                </a:tc>
                <a:tc>
                  <a:txBody>
                    <a:bodyPr/>
                    <a:lstStyle/>
                    <a:p>
                      <a:pPr marL="0" marR="0">
                        <a:spcBef>
                          <a:spcPts val="0"/>
                        </a:spcBef>
                        <a:spcAft>
                          <a:spcPts val="0"/>
                        </a:spcAft>
                      </a:pPr>
                      <a:r>
                        <a:rPr lang="en-US" sz="1800">
                          <a:effectLst/>
                        </a:rPr>
                        <a:t>I can describe the difference between hard and soft engineering. </a:t>
                      </a:r>
                      <a:endParaRPr lang="en-US" sz="1800">
                        <a:effectLst/>
                        <a:latin typeface="Calibri" charset="0"/>
                        <a:ea typeface="Calibri" charset="0"/>
                        <a:cs typeface="Times New Roman" charset="0"/>
                      </a:endParaRPr>
                    </a:p>
                  </a:txBody>
                  <a:tcPr marL="68580" marR="68580" marT="0" marB="0">
                    <a:noFill/>
                  </a:tcPr>
                </a:tc>
                <a:extLst>
                  <a:ext uri="{0D108BD9-81ED-4DB2-BD59-A6C34878D82A}">
                    <a16:rowId xmlns:a16="http://schemas.microsoft.com/office/drawing/2014/main" val="10002"/>
                  </a:ext>
                </a:extLst>
              </a:tr>
              <a:tr h="729494">
                <a:tc vMerge="1">
                  <a:txBody>
                    <a:bodyPr/>
                    <a:lstStyle/>
                    <a:p>
                      <a:endParaRPr lang="en-US"/>
                    </a:p>
                  </a:txBody>
                  <a:tcPr/>
                </a:tc>
                <a:tc>
                  <a:txBody>
                    <a:bodyPr/>
                    <a:lstStyle/>
                    <a:p>
                      <a:pPr marL="0" marR="0">
                        <a:spcBef>
                          <a:spcPts val="0"/>
                        </a:spcBef>
                        <a:spcAft>
                          <a:spcPts val="0"/>
                        </a:spcAft>
                      </a:pPr>
                      <a:r>
                        <a:rPr lang="en-US" sz="1800" dirty="0">
                          <a:effectLst/>
                        </a:rPr>
                        <a:t>I can explain the benefits and costs of using hard and soft engineering on a coastline. </a:t>
                      </a:r>
                      <a:endParaRPr lang="en-US" sz="1800" dirty="0">
                        <a:effectLst/>
                        <a:latin typeface="Calibri" charset="0"/>
                        <a:ea typeface="Calibri" charset="0"/>
                        <a:cs typeface="Times New Roman" charset="0"/>
                      </a:endParaRPr>
                    </a:p>
                  </a:txBody>
                  <a:tcPr marL="68580" marR="68580" marT="0" marB="0">
                    <a:noFill/>
                  </a:tcPr>
                </a:tc>
                <a:extLst>
                  <a:ext uri="{0D108BD9-81ED-4DB2-BD59-A6C34878D82A}">
                    <a16:rowId xmlns:a16="http://schemas.microsoft.com/office/drawing/2014/main" val="10003"/>
                  </a:ext>
                </a:extLst>
              </a:tr>
            </a:tbl>
          </a:graphicData>
        </a:graphic>
      </p:graphicFrame>
      <p:sp>
        <p:nvSpPr>
          <p:cNvPr id="5" name="TextBox 4"/>
          <p:cNvSpPr txBox="1"/>
          <p:nvPr/>
        </p:nvSpPr>
        <p:spPr>
          <a:xfrm>
            <a:off x="381000" y="5943600"/>
            <a:ext cx="8763000" cy="646331"/>
          </a:xfrm>
          <a:prstGeom prst="rect">
            <a:avLst/>
          </a:prstGeom>
          <a:noFill/>
        </p:spPr>
        <p:txBody>
          <a:bodyPr wrap="square" rtlCol="0">
            <a:spAutoFit/>
          </a:bodyPr>
          <a:lstStyle/>
          <a:p>
            <a:r>
              <a:rPr lang="en-US" b="1" u="sng" dirty="0"/>
              <a:t>Why: </a:t>
            </a:r>
            <a:r>
              <a:rPr lang="en-US" dirty="0"/>
              <a:t>To </a:t>
            </a:r>
            <a:r>
              <a:rPr lang="en-US" dirty="0">
                <a:solidFill>
                  <a:srgbClr val="FF0000"/>
                </a:solidFill>
              </a:rPr>
              <a:t>evaluate</a:t>
            </a:r>
            <a:r>
              <a:rPr lang="en-US" dirty="0"/>
              <a:t> the range of choices that can be made when managing geographical environments (cost- benefit analysis) </a:t>
            </a:r>
          </a:p>
        </p:txBody>
      </p:sp>
    </p:spTree>
    <p:extLst>
      <p:ext uri="{BB962C8B-B14F-4D97-AF65-F5344CB8AC3E}">
        <p14:creationId xmlns:p14="http://schemas.microsoft.com/office/powerpoint/2010/main" val="6279956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Solutions</a:t>
            </a:r>
          </a:p>
        </p:txBody>
      </p:sp>
      <p:sp>
        <p:nvSpPr>
          <p:cNvPr id="3" name="Content Placeholder 2"/>
          <p:cNvSpPr>
            <a:spLocks noGrp="1"/>
          </p:cNvSpPr>
          <p:nvPr>
            <p:ph idx="1"/>
          </p:nvPr>
        </p:nvSpPr>
        <p:spPr/>
        <p:txBody>
          <a:bodyPr>
            <a:normAutofit fontScale="70000" lnSpcReduction="20000"/>
          </a:bodyPr>
          <a:lstStyle/>
          <a:p>
            <a:r>
              <a:rPr lang="en-GB" dirty="0"/>
              <a:t>In 1991, the decision was taken to protect </a:t>
            </a:r>
            <a:r>
              <a:rPr lang="en-GB" dirty="0" err="1"/>
              <a:t>Mappleton</a:t>
            </a:r>
            <a:r>
              <a:rPr lang="en-GB" dirty="0"/>
              <a:t>. A coastal management scheme costing £2 million was introduced involving two types of hard engineering - placing </a:t>
            </a:r>
            <a:r>
              <a:rPr lang="en-GB" b="1" u="sng" dirty="0"/>
              <a:t>rock armour </a:t>
            </a:r>
            <a:r>
              <a:rPr lang="en-GB" dirty="0"/>
              <a:t>along the base of the cliff and building </a:t>
            </a:r>
            <a:r>
              <a:rPr lang="en-GB" b="1" u="sng" dirty="0"/>
              <a:t>two rock </a:t>
            </a:r>
            <a:r>
              <a:rPr lang="en-GB" b="1" u="sng" dirty="0" err="1"/>
              <a:t>groynes</a:t>
            </a:r>
            <a:r>
              <a:rPr lang="en-GB" dirty="0"/>
              <a:t>.  </a:t>
            </a:r>
            <a:r>
              <a:rPr lang="en-GB" dirty="0" err="1"/>
              <a:t>Mappleton</a:t>
            </a:r>
            <a:r>
              <a:rPr lang="en-GB" dirty="0"/>
              <a:t> and the cliffs are no longer at great risk from erosion.</a:t>
            </a:r>
          </a:p>
          <a:p>
            <a:endParaRPr lang="en-GB" dirty="0"/>
          </a:p>
          <a:p>
            <a:r>
              <a:rPr lang="en-GB" dirty="0"/>
              <a:t>The </a:t>
            </a:r>
            <a:r>
              <a:rPr lang="en-GB" b="1" u="sng" dirty="0"/>
              <a:t>rock </a:t>
            </a:r>
            <a:r>
              <a:rPr lang="en-GB" b="1" u="sng" dirty="0" err="1"/>
              <a:t>groynes</a:t>
            </a:r>
            <a:r>
              <a:rPr lang="en-GB" b="1" u="sng" dirty="0"/>
              <a:t> </a:t>
            </a:r>
            <a:r>
              <a:rPr lang="en-GB" dirty="0"/>
              <a:t>have stopped beach material being moved south from </a:t>
            </a:r>
            <a:r>
              <a:rPr lang="en-GB" dirty="0" err="1"/>
              <a:t>Mappleton</a:t>
            </a:r>
            <a:r>
              <a:rPr lang="en-GB" dirty="0"/>
              <a:t> along the coast. However, this has increased erosion south of </a:t>
            </a:r>
            <a:r>
              <a:rPr lang="en-GB" dirty="0" err="1"/>
              <a:t>Mappleton</a:t>
            </a:r>
            <a:r>
              <a:rPr lang="en-GB" dirty="0"/>
              <a:t>. Benefits in one area might have a negative effect on another.</a:t>
            </a:r>
          </a:p>
          <a:p>
            <a:r>
              <a:rPr lang="en-GB" dirty="0"/>
              <a:t>The increased threat of </a:t>
            </a:r>
            <a:r>
              <a:rPr lang="en-GB" b="1" u="sng" dirty="0"/>
              <a:t>sea level rise due to climate change</a:t>
            </a:r>
            <a:r>
              <a:rPr lang="en-GB" dirty="0"/>
              <a:t>, means that other places will need to consider the sustainability of coastal defence strategies for the future.</a:t>
            </a:r>
          </a:p>
          <a:p>
            <a:pPr>
              <a:buNone/>
            </a:pPr>
            <a:endParaRPr lang="en-GB" dirty="0"/>
          </a:p>
          <a:p>
            <a:pPr>
              <a:buNone/>
            </a:pPr>
            <a:endParaRPr lang="en-GB" dirty="0"/>
          </a:p>
          <a:p>
            <a:endParaRPr lang="en-GB" dirty="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767138" y="304800"/>
            <a:ext cx="1609725" cy="457200"/>
          </a:xfrm>
          <a:prstGeom prst="rect">
            <a:avLst/>
          </a:prstGeom>
          <a:noFill/>
          <a:ln w="9525">
            <a:noFill/>
            <a:miter lim="800000"/>
            <a:headEnd/>
            <a:tailEnd/>
          </a:ln>
        </p:spPr>
        <p:txBody>
          <a:bodyPr wrap="none">
            <a:spAutoFit/>
          </a:bodyPr>
          <a:lstStyle/>
          <a:p>
            <a:r>
              <a:rPr lang="en-GB"/>
              <a:t>Mappleton</a:t>
            </a:r>
          </a:p>
        </p:txBody>
      </p:sp>
      <p:sp>
        <p:nvSpPr>
          <p:cNvPr id="18438" name="Rectangle 6"/>
          <p:cNvSpPr>
            <a:spLocks noChangeArrowheads="1"/>
          </p:cNvSpPr>
          <p:nvPr/>
        </p:nvSpPr>
        <p:spPr bwMode="auto">
          <a:xfrm>
            <a:off x="381000" y="914400"/>
            <a:ext cx="8382000" cy="2414588"/>
          </a:xfrm>
          <a:prstGeom prst="rect">
            <a:avLst/>
          </a:prstGeom>
          <a:noFill/>
          <a:ln w="9525">
            <a:noFill/>
            <a:miter lim="800000"/>
            <a:headEnd/>
            <a:tailEnd/>
          </a:ln>
        </p:spPr>
        <p:txBody>
          <a:bodyPr>
            <a:spAutoFit/>
          </a:bodyPr>
          <a:lstStyle/>
          <a:p>
            <a:pPr>
              <a:spcBef>
                <a:spcPct val="50000"/>
              </a:spcBef>
            </a:pPr>
            <a:r>
              <a:rPr lang="en-GB" sz="1600">
                <a:solidFill>
                  <a:srgbClr val="000000"/>
                </a:solidFill>
                <a:cs typeface="Arial" charset="0"/>
              </a:rPr>
              <a:t>Mappleton is an excellent case study of an attempt at coastal management. In 1991 two rock groynes and a rock revetment made from huge blocks of Scandinavian rock  were built.  </a:t>
            </a:r>
          </a:p>
          <a:p>
            <a:pPr>
              <a:spcBef>
                <a:spcPct val="50000"/>
              </a:spcBef>
            </a:pPr>
            <a:r>
              <a:rPr lang="en-GB" sz="1600">
                <a:solidFill>
                  <a:srgbClr val="000000"/>
                </a:solidFill>
                <a:cs typeface="Arial" charset="0"/>
              </a:rPr>
              <a:t>As a consequence a substantial beach accumulated between the groynes halting erosion (picture 1 below). However, further south the rate of erosion has increased significantly (picture 2 below). This is because material which is being carried south is not being replaced (it is trapped within the groynes). Therefore there is no beach to protect the cliffs. Even during a neap tide ( a tide which is 30% less than the average tidal range) the sea reaches the base of the soft cliffs and erosion occurs. </a:t>
            </a:r>
          </a:p>
        </p:txBody>
      </p:sp>
      <p:pic>
        <p:nvPicPr>
          <p:cNvPr id="18439" name="Picture 7" descr="DSCF1117"/>
          <p:cNvPicPr>
            <a:picLocks noChangeAspect="1" noChangeArrowheads="1"/>
          </p:cNvPicPr>
          <p:nvPr/>
        </p:nvPicPr>
        <p:blipFill>
          <a:blip r:embed="rId2" cstate="print"/>
          <a:srcRect/>
          <a:stretch>
            <a:fillRect/>
          </a:stretch>
        </p:blipFill>
        <p:spPr bwMode="auto">
          <a:xfrm>
            <a:off x="0" y="3486150"/>
            <a:ext cx="4495800" cy="3371850"/>
          </a:xfrm>
          <a:prstGeom prst="rect">
            <a:avLst/>
          </a:prstGeom>
          <a:noFill/>
          <a:ln w="9525">
            <a:noFill/>
            <a:miter lim="800000"/>
            <a:headEnd/>
            <a:tailEnd/>
          </a:ln>
        </p:spPr>
      </p:pic>
      <p:pic>
        <p:nvPicPr>
          <p:cNvPr id="18440" name="Picture 8" descr="DSCF1119"/>
          <p:cNvPicPr>
            <a:picLocks noChangeAspect="1" noChangeArrowheads="1"/>
          </p:cNvPicPr>
          <p:nvPr/>
        </p:nvPicPr>
        <p:blipFill>
          <a:blip r:embed="rId3" cstate="print"/>
          <a:srcRect/>
          <a:stretch>
            <a:fillRect/>
          </a:stretch>
        </p:blipFill>
        <p:spPr bwMode="auto">
          <a:xfrm>
            <a:off x="4572000" y="3429000"/>
            <a:ext cx="4572000" cy="3429000"/>
          </a:xfrm>
          <a:prstGeom prst="rect">
            <a:avLst/>
          </a:prstGeom>
          <a:noFill/>
          <a:ln w="9525">
            <a:noFill/>
            <a:miter lim="800000"/>
            <a:headEnd/>
            <a:tailEnd/>
          </a:ln>
        </p:spPr>
      </p:pic>
      <p:sp>
        <p:nvSpPr>
          <p:cNvPr id="18441" name="Text Box 9"/>
          <p:cNvSpPr txBox="1">
            <a:spLocks noChangeArrowheads="1"/>
          </p:cNvSpPr>
          <p:nvPr/>
        </p:nvSpPr>
        <p:spPr bwMode="auto">
          <a:xfrm>
            <a:off x="0" y="3468688"/>
            <a:ext cx="4572000" cy="915987"/>
          </a:xfrm>
          <a:prstGeom prst="rect">
            <a:avLst/>
          </a:prstGeom>
          <a:noFill/>
          <a:ln w="9525">
            <a:noFill/>
            <a:miter lim="800000"/>
            <a:headEnd/>
            <a:tailEnd/>
          </a:ln>
        </p:spPr>
        <p:txBody>
          <a:bodyPr>
            <a:spAutoFit/>
          </a:bodyPr>
          <a:lstStyle/>
          <a:p>
            <a:r>
              <a:rPr lang="en-GB" sz="1800"/>
              <a:t>1 Cliffs to the north.  Sea defences mean that the beach has grown and the cliffs are stable (look at the grass growing!)</a:t>
            </a:r>
          </a:p>
        </p:txBody>
      </p:sp>
      <p:sp>
        <p:nvSpPr>
          <p:cNvPr id="18442" name="Text Box 10"/>
          <p:cNvSpPr txBox="1">
            <a:spLocks noChangeArrowheads="1"/>
          </p:cNvSpPr>
          <p:nvPr/>
        </p:nvSpPr>
        <p:spPr bwMode="auto">
          <a:xfrm>
            <a:off x="4632325" y="3516313"/>
            <a:ext cx="4511675" cy="915987"/>
          </a:xfrm>
          <a:prstGeom prst="rect">
            <a:avLst/>
          </a:prstGeom>
          <a:noFill/>
          <a:ln w="9525">
            <a:noFill/>
            <a:miter lim="800000"/>
            <a:headEnd/>
            <a:tailEnd/>
          </a:ln>
        </p:spPr>
        <p:txBody>
          <a:bodyPr>
            <a:spAutoFit/>
          </a:bodyPr>
          <a:lstStyle/>
          <a:p>
            <a:r>
              <a:rPr lang="en-GB" sz="1800"/>
              <a:t>2 Cliffs to the south.  The sea defences don’t protect this area and the land is retreating rapidly.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4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84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8439"/>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499"/>
                                          </p:stCondLst>
                                        </p:cTn>
                                        <p:tgtEl>
                                          <p:spTgt spid="1844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499"/>
                                          </p:stCondLst>
                                        </p:cTn>
                                        <p:tgtEl>
                                          <p:spTgt spid="18440"/>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499"/>
                                          </p:stCondLst>
                                        </p:cTn>
                                        <p:tgtEl>
                                          <p:spTgt spid="18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build="p" autoUpdateAnimBg="0"/>
      <p:bldP spid="18441" grpId="0" autoUpdateAnimBg="0"/>
      <p:bldP spid="18442"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767138" y="304800"/>
            <a:ext cx="1609725" cy="457200"/>
          </a:xfrm>
          <a:prstGeom prst="rect">
            <a:avLst/>
          </a:prstGeom>
          <a:noFill/>
          <a:ln w="9525">
            <a:noFill/>
            <a:miter lim="800000"/>
            <a:headEnd/>
            <a:tailEnd/>
          </a:ln>
        </p:spPr>
        <p:txBody>
          <a:bodyPr wrap="none">
            <a:spAutoFit/>
          </a:bodyPr>
          <a:lstStyle/>
          <a:p>
            <a:r>
              <a:rPr lang="en-GB"/>
              <a:t>Mappleton</a:t>
            </a:r>
          </a:p>
        </p:txBody>
      </p:sp>
      <p:pic>
        <p:nvPicPr>
          <p:cNvPr id="15363" name="Picture 4" descr="DSCF1116"/>
          <p:cNvPicPr>
            <a:picLocks noChangeAspect="1" noChangeArrowheads="1"/>
          </p:cNvPicPr>
          <p:nvPr/>
        </p:nvPicPr>
        <p:blipFill>
          <a:blip r:embed="rId2" cstate="print"/>
          <a:srcRect/>
          <a:stretch>
            <a:fillRect/>
          </a:stretch>
        </p:blipFill>
        <p:spPr bwMode="auto">
          <a:xfrm>
            <a:off x="1752600" y="2209800"/>
            <a:ext cx="5676900" cy="4257675"/>
          </a:xfrm>
          <a:prstGeom prst="rect">
            <a:avLst/>
          </a:prstGeom>
          <a:noFill/>
          <a:ln w="9525">
            <a:noFill/>
            <a:miter lim="800000"/>
            <a:headEnd/>
            <a:tailEnd/>
          </a:ln>
        </p:spPr>
      </p:pic>
      <p:sp>
        <p:nvSpPr>
          <p:cNvPr id="15364" name="Text Box 5"/>
          <p:cNvSpPr txBox="1">
            <a:spLocks noChangeArrowheads="1"/>
          </p:cNvSpPr>
          <p:nvPr/>
        </p:nvSpPr>
        <p:spPr bwMode="auto">
          <a:xfrm>
            <a:off x="669925" y="1306513"/>
            <a:ext cx="3225800" cy="701675"/>
          </a:xfrm>
          <a:prstGeom prst="rect">
            <a:avLst/>
          </a:prstGeom>
          <a:noFill/>
          <a:ln w="9525">
            <a:noFill/>
            <a:miter lim="800000"/>
            <a:headEnd/>
            <a:tailEnd/>
          </a:ln>
        </p:spPr>
        <p:txBody>
          <a:bodyPr wrap="none">
            <a:spAutoFit/>
          </a:bodyPr>
          <a:lstStyle/>
          <a:p>
            <a:r>
              <a:rPr lang="en-GB" sz="2000"/>
              <a:t>Northern section</a:t>
            </a:r>
          </a:p>
          <a:p>
            <a:r>
              <a:rPr lang="en-GB" sz="2000"/>
              <a:t>Defences = Beach build up</a:t>
            </a:r>
          </a:p>
        </p:txBody>
      </p:sp>
      <p:sp>
        <p:nvSpPr>
          <p:cNvPr id="15365" name="Text Box 6"/>
          <p:cNvSpPr txBox="1">
            <a:spLocks noChangeArrowheads="1"/>
          </p:cNvSpPr>
          <p:nvPr/>
        </p:nvSpPr>
        <p:spPr bwMode="auto">
          <a:xfrm>
            <a:off x="5334000" y="1295400"/>
            <a:ext cx="3521075" cy="701675"/>
          </a:xfrm>
          <a:prstGeom prst="rect">
            <a:avLst/>
          </a:prstGeom>
          <a:noFill/>
          <a:ln w="9525">
            <a:noFill/>
            <a:miter lim="800000"/>
            <a:headEnd/>
            <a:tailEnd/>
          </a:ln>
        </p:spPr>
        <p:txBody>
          <a:bodyPr wrap="none">
            <a:spAutoFit/>
          </a:bodyPr>
          <a:lstStyle/>
          <a:p>
            <a:r>
              <a:rPr lang="en-GB" sz="2000"/>
              <a:t>Southern section</a:t>
            </a:r>
          </a:p>
          <a:p>
            <a:r>
              <a:rPr lang="en-GB" sz="2000"/>
              <a:t>No defences = Beach erosion</a:t>
            </a:r>
          </a:p>
        </p:txBody>
      </p:sp>
      <p:sp>
        <p:nvSpPr>
          <p:cNvPr id="15366" name="Line 7"/>
          <p:cNvSpPr>
            <a:spLocks noChangeShapeType="1"/>
          </p:cNvSpPr>
          <p:nvPr/>
        </p:nvSpPr>
        <p:spPr bwMode="auto">
          <a:xfrm>
            <a:off x="2133600" y="1981200"/>
            <a:ext cx="457200" cy="1752600"/>
          </a:xfrm>
          <a:prstGeom prst="line">
            <a:avLst/>
          </a:prstGeom>
          <a:noFill/>
          <a:ln w="38100">
            <a:solidFill>
              <a:schemeClr val="tx1"/>
            </a:solidFill>
            <a:round/>
            <a:headEnd/>
            <a:tailEnd type="triangle" w="med" len="med"/>
          </a:ln>
        </p:spPr>
        <p:txBody>
          <a:bodyPr/>
          <a:lstStyle/>
          <a:p>
            <a:endParaRPr lang="en-US"/>
          </a:p>
        </p:txBody>
      </p:sp>
      <p:sp>
        <p:nvSpPr>
          <p:cNvPr id="15367" name="Line 8"/>
          <p:cNvSpPr>
            <a:spLocks noChangeShapeType="1"/>
          </p:cNvSpPr>
          <p:nvPr/>
        </p:nvSpPr>
        <p:spPr bwMode="auto">
          <a:xfrm flipH="1">
            <a:off x="6248400" y="1981200"/>
            <a:ext cx="914400" cy="2057400"/>
          </a:xfrm>
          <a:prstGeom prst="line">
            <a:avLst/>
          </a:prstGeom>
          <a:noFill/>
          <a:ln w="38100">
            <a:solidFill>
              <a:schemeClr val="tx1"/>
            </a:solidFill>
            <a:round/>
            <a:headEnd/>
            <a:tailEnd type="triangle" w="med" len="med"/>
          </a:ln>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581400" y="304800"/>
            <a:ext cx="1998663" cy="457200"/>
          </a:xfrm>
          <a:prstGeom prst="rect">
            <a:avLst/>
          </a:prstGeom>
          <a:noFill/>
          <a:ln w="9525">
            <a:noFill/>
            <a:miter lim="800000"/>
            <a:headEnd/>
            <a:tailEnd/>
          </a:ln>
        </p:spPr>
        <p:txBody>
          <a:bodyPr wrap="none">
            <a:spAutoFit/>
          </a:bodyPr>
          <a:lstStyle/>
          <a:p>
            <a:r>
              <a:rPr lang="en-GB"/>
              <a:t>3.  Aldbrough</a:t>
            </a:r>
          </a:p>
        </p:txBody>
      </p:sp>
      <p:sp>
        <p:nvSpPr>
          <p:cNvPr id="16387" name="Rectangle 3"/>
          <p:cNvSpPr>
            <a:spLocks noChangeArrowheads="1"/>
          </p:cNvSpPr>
          <p:nvPr/>
        </p:nvSpPr>
        <p:spPr bwMode="auto">
          <a:xfrm>
            <a:off x="381000" y="914400"/>
            <a:ext cx="5791200" cy="1803400"/>
          </a:xfrm>
          <a:prstGeom prst="rect">
            <a:avLst/>
          </a:prstGeom>
          <a:noFill/>
          <a:ln w="9525">
            <a:noFill/>
            <a:miter lim="800000"/>
            <a:headEnd/>
            <a:tailEnd/>
          </a:ln>
        </p:spPr>
        <p:txBody>
          <a:bodyPr>
            <a:spAutoFit/>
          </a:bodyPr>
          <a:lstStyle/>
          <a:p>
            <a:pPr>
              <a:spcBef>
                <a:spcPct val="50000"/>
              </a:spcBef>
            </a:pPr>
            <a:r>
              <a:rPr lang="en-GB" sz="1600">
                <a:solidFill>
                  <a:srgbClr val="000000"/>
                </a:solidFill>
                <a:cs typeface="Arial" charset="0"/>
              </a:rPr>
              <a:t>Aldbrough is a small settlement to the south of Mappleton.  Where Mappleton had substantial sea defences built, Aldbrough has none.  The cliffs here are rapidly eroding.</a:t>
            </a:r>
          </a:p>
          <a:p>
            <a:pPr>
              <a:spcBef>
                <a:spcPct val="50000"/>
              </a:spcBef>
            </a:pPr>
            <a:endParaRPr lang="en-GB" sz="1600">
              <a:solidFill>
                <a:srgbClr val="000000"/>
              </a:solidFill>
              <a:cs typeface="Arial" charset="0"/>
            </a:endParaRPr>
          </a:p>
          <a:p>
            <a:pPr>
              <a:spcBef>
                <a:spcPct val="50000"/>
              </a:spcBef>
            </a:pPr>
            <a:r>
              <a:rPr lang="en-GB" sz="1600">
                <a:solidFill>
                  <a:srgbClr val="000000"/>
                </a:solidFill>
                <a:cs typeface="Arial" charset="0"/>
              </a:rPr>
              <a:t>Some residents think that the sea defences at Mappleton has made things worse.  Why would they think this?</a:t>
            </a:r>
          </a:p>
        </p:txBody>
      </p:sp>
      <p:pic>
        <p:nvPicPr>
          <p:cNvPr id="16388" name="Picture 4" descr="DSCF1110"/>
          <p:cNvPicPr>
            <a:picLocks noChangeAspect="1" noChangeArrowheads="1"/>
          </p:cNvPicPr>
          <p:nvPr/>
        </p:nvPicPr>
        <p:blipFill>
          <a:blip r:embed="rId2" cstate="print"/>
          <a:srcRect/>
          <a:stretch>
            <a:fillRect/>
          </a:stretch>
        </p:blipFill>
        <p:spPr bwMode="auto">
          <a:xfrm>
            <a:off x="685800" y="2819400"/>
            <a:ext cx="5334000" cy="4000500"/>
          </a:xfrm>
          <a:prstGeom prst="rect">
            <a:avLst/>
          </a:prstGeom>
          <a:noFill/>
          <a:ln w="9525">
            <a:noFill/>
            <a:miter lim="800000"/>
            <a:headEnd/>
            <a:tailEnd/>
          </a:ln>
        </p:spPr>
      </p:pic>
      <p:sp>
        <p:nvSpPr>
          <p:cNvPr id="24582" name="Oval 6"/>
          <p:cNvSpPr>
            <a:spLocks noChangeArrowheads="1"/>
          </p:cNvSpPr>
          <p:nvPr/>
        </p:nvSpPr>
        <p:spPr bwMode="auto">
          <a:xfrm>
            <a:off x="6743700" y="1536700"/>
            <a:ext cx="1371600" cy="457200"/>
          </a:xfrm>
          <a:prstGeom prst="ellipse">
            <a:avLst/>
          </a:prstGeom>
          <a:noFill/>
          <a:ln w="38100">
            <a:solidFill>
              <a:schemeClr val="tx1"/>
            </a:solidFill>
            <a:round/>
            <a:headEnd/>
            <a:tailEnd/>
          </a:ln>
        </p:spPr>
        <p:txBody>
          <a:bodyPr wrap="none" anchor="ctr"/>
          <a:lstStyle/>
          <a:p>
            <a:endParaRPr lang="en-US"/>
          </a:p>
        </p:txBody>
      </p:sp>
      <p:pic>
        <p:nvPicPr>
          <p:cNvPr id="16390" name="Picture 7"/>
          <p:cNvPicPr>
            <a:picLocks noChangeAspect="1" noChangeArrowheads="1"/>
          </p:cNvPicPr>
          <p:nvPr/>
        </p:nvPicPr>
        <p:blipFill>
          <a:blip r:embed="rId3" cstate="print"/>
          <a:srcRect/>
          <a:stretch>
            <a:fillRect/>
          </a:stretch>
        </p:blipFill>
        <p:spPr bwMode="auto">
          <a:xfrm>
            <a:off x="6032500" y="0"/>
            <a:ext cx="3111500"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245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767138" y="304800"/>
            <a:ext cx="1576387" cy="457200"/>
          </a:xfrm>
          <a:prstGeom prst="rect">
            <a:avLst/>
          </a:prstGeom>
          <a:noFill/>
          <a:ln w="9525">
            <a:noFill/>
            <a:miter lim="800000"/>
            <a:headEnd/>
            <a:tailEnd/>
          </a:ln>
        </p:spPr>
        <p:txBody>
          <a:bodyPr wrap="none">
            <a:spAutoFit/>
          </a:bodyPr>
          <a:lstStyle/>
          <a:p>
            <a:r>
              <a:rPr lang="en-GB"/>
              <a:t>Aldbrough</a:t>
            </a:r>
          </a:p>
        </p:txBody>
      </p:sp>
      <p:pic>
        <p:nvPicPr>
          <p:cNvPr id="17411" name="Picture 3" descr="DSCF1105"/>
          <p:cNvPicPr>
            <a:picLocks noChangeAspect="1" noChangeArrowheads="1"/>
          </p:cNvPicPr>
          <p:nvPr/>
        </p:nvPicPr>
        <p:blipFill>
          <a:blip r:embed="rId2" cstate="print"/>
          <a:srcRect/>
          <a:stretch>
            <a:fillRect/>
          </a:stretch>
        </p:blipFill>
        <p:spPr bwMode="auto">
          <a:xfrm>
            <a:off x="533400" y="4000500"/>
            <a:ext cx="3810000" cy="2857500"/>
          </a:xfrm>
          <a:prstGeom prst="rect">
            <a:avLst/>
          </a:prstGeom>
          <a:noFill/>
          <a:ln w="9525">
            <a:noFill/>
            <a:miter lim="800000"/>
            <a:headEnd/>
            <a:tailEnd/>
          </a:ln>
        </p:spPr>
      </p:pic>
      <p:pic>
        <p:nvPicPr>
          <p:cNvPr id="17412" name="Picture 4" descr="DSCF1111"/>
          <p:cNvPicPr>
            <a:picLocks noChangeAspect="1" noChangeArrowheads="1"/>
          </p:cNvPicPr>
          <p:nvPr/>
        </p:nvPicPr>
        <p:blipFill>
          <a:blip r:embed="rId3" cstate="print"/>
          <a:srcRect/>
          <a:stretch>
            <a:fillRect/>
          </a:stretch>
        </p:blipFill>
        <p:spPr bwMode="auto">
          <a:xfrm>
            <a:off x="4800600" y="1066800"/>
            <a:ext cx="3733800" cy="2800350"/>
          </a:xfrm>
          <a:prstGeom prst="rect">
            <a:avLst/>
          </a:prstGeom>
          <a:noFill/>
          <a:ln w="9525">
            <a:noFill/>
            <a:miter lim="800000"/>
            <a:headEnd/>
            <a:tailEnd/>
          </a:ln>
        </p:spPr>
      </p:pic>
      <p:pic>
        <p:nvPicPr>
          <p:cNvPr id="17413" name="Picture 5" descr="DSCF1104"/>
          <p:cNvPicPr>
            <a:picLocks noChangeAspect="1" noChangeArrowheads="1"/>
          </p:cNvPicPr>
          <p:nvPr/>
        </p:nvPicPr>
        <p:blipFill>
          <a:blip r:embed="rId4" cstate="print"/>
          <a:srcRect/>
          <a:stretch>
            <a:fillRect/>
          </a:stretch>
        </p:blipFill>
        <p:spPr bwMode="auto">
          <a:xfrm>
            <a:off x="457200" y="971550"/>
            <a:ext cx="3886200" cy="2914650"/>
          </a:xfrm>
          <a:prstGeom prst="rect">
            <a:avLst/>
          </a:prstGeom>
          <a:noFill/>
          <a:ln w="9525">
            <a:noFill/>
            <a:miter lim="800000"/>
            <a:headEnd/>
            <a:tailEnd/>
          </a:ln>
        </p:spPr>
      </p:pic>
      <p:pic>
        <p:nvPicPr>
          <p:cNvPr id="17414" name="Picture 6" descr="DSCF1107"/>
          <p:cNvPicPr>
            <a:picLocks noChangeAspect="1" noChangeArrowheads="1"/>
          </p:cNvPicPr>
          <p:nvPr/>
        </p:nvPicPr>
        <p:blipFill>
          <a:blip r:embed="rId5" cstate="print"/>
          <a:srcRect/>
          <a:stretch>
            <a:fillRect/>
          </a:stretch>
        </p:blipFill>
        <p:spPr bwMode="auto">
          <a:xfrm>
            <a:off x="4800600" y="3962400"/>
            <a:ext cx="3733800" cy="28003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505200" y="304800"/>
            <a:ext cx="2149475" cy="457200"/>
          </a:xfrm>
          <a:prstGeom prst="rect">
            <a:avLst/>
          </a:prstGeom>
          <a:noFill/>
          <a:ln w="9525">
            <a:noFill/>
            <a:miter lim="800000"/>
            <a:headEnd/>
            <a:tailEnd/>
          </a:ln>
        </p:spPr>
        <p:txBody>
          <a:bodyPr wrap="none">
            <a:spAutoFit/>
          </a:bodyPr>
          <a:lstStyle/>
          <a:p>
            <a:r>
              <a:rPr lang="en-GB"/>
              <a:t>4.  Withernsea</a:t>
            </a:r>
          </a:p>
        </p:txBody>
      </p:sp>
      <p:pic>
        <p:nvPicPr>
          <p:cNvPr id="18435" name="Picture 3" descr="DSCF1096"/>
          <p:cNvPicPr>
            <a:picLocks noChangeAspect="1" noChangeArrowheads="1"/>
          </p:cNvPicPr>
          <p:nvPr/>
        </p:nvPicPr>
        <p:blipFill>
          <a:blip r:embed="rId2" cstate="print"/>
          <a:srcRect/>
          <a:stretch>
            <a:fillRect/>
          </a:stretch>
        </p:blipFill>
        <p:spPr bwMode="auto">
          <a:xfrm>
            <a:off x="152400" y="2438400"/>
            <a:ext cx="5791200" cy="4343400"/>
          </a:xfrm>
          <a:prstGeom prst="rect">
            <a:avLst/>
          </a:prstGeom>
          <a:noFill/>
          <a:ln w="9525">
            <a:noFill/>
            <a:miter lim="800000"/>
            <a:headEnd/>
            <a:tailEnd/>
          </a:ln>
        </p:spPr>
      </p:pic>
      <p:sp>
        <p:nvSpPr>
          <p:cNvPr id="18436" name="Text Box 4"/>
          <p:cNvSpPr txBox="1">
            <a:spLocks noChangeArrowheads="1"/>
          </p:cNvSpPr>
          <p:nvPr/>
        </p:nvSpPr>
        <p:spPr bwMode="auto">
          <a:xfrm>
            <a:off x="304800" y="914400"/>
            <a:ext cx="5562600" cy="1069975"/>
          </a:xfrm>
          <a:prstGeom prst="rect">
            <a:avLst/>
          </a:prstGeom>
          <a:noFill/>
          <a:ln w="9525">
            <a:noFill/>
            <a:miter lim="800000"/>
            <a:headEnd/>
            <a:tailEnd/>
          </a:ln>
        </p:spPr>
        <p:txBody>
          <a:bodyPr>
            <a:spAutoFit/>
          </a:bodyPr>
          <a:lstStyle/>
          <a:p>
            <a:r>
              <a:rPr lang="en-GB" sz="1600"/>
              <a:t>This settlement attracts tourists, so substantial sea defences have been constructed to maintain the beach.</a:t>
            </a:r>
          </a:p>
          <a:p>
            <a:endParaRPr lang="en-GB" sz="1600"/>
          </a:p>
          <a:p>
            <a:r>
              <a:rPr lang="en-GB" sz="1600"/>
              <a:t>How many sea defences can you see in this picture? </a:t>
            </a:r>
          </a:p>
        </p:txBody>
      </p:sp>
      <p:sp>
        <p:nvSpPr>
          <p:cNvPr id="8198" name="Oval 6"/>
          <p:cNvSpPr>
            <a:spLocks noChangeArrowheads="1"/>
          </p:cNvSpPr>
          <p:nvPr/>
        </p:nvSpPr>
        <p:spPr bwMode="auto">
          <a:xfrm>
            <a:off x="7315200" y="2209800"/>
            <a:ext cx="1371600" cy="457200"/>
          </a:xfrm>
          <a:prstGeom prst="ellipse">
            <a:avLst/>
          </a:prstGeom>
          <a:noFill/>
          <a:ln w="38100">
            <a:solidFill>
              <a:schemeClr val="tx1"/>
            </a:solidFill>
            <a:round/>
            <a:headEnd/>
            <a:tailEnd/>
          </a:ln>
        </p:spPr>
        <p:txBody>
          <a:bodyPr wrap="none" anchor="ctr"/>
          <a:lstStyle/>
          <a:p>
            <a:endParaRPr lang="en-US"/>
          </a:p>
        </p:txBody>
      </p:sp>
      <p:pic>
        <p:nvPicPr>
          <p:cNvPr id="18438" name="Picture 7"/>
          <p:cNvPicPr>
            <a:picLocks noChangeAspect="1" noChangeArrowheads="1"/>
          </p:cNvPicPr>
          <p:nvPr/>
        </p:nvPicPr>
        <p:blipFill>
          <a:blip r:embed="rId3" cstate="print"/>
          <a:srcRect/>
          <a:stretch>
            <a:fillRect/>
          </a:stretch>
        </p:blipFill>
        <p:spPr bwMode="auto">
          <a:xfrm>
            <a:off x="6032500" y="0"/>
            <a:ext cx="3111500"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8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133600" y="76200"/>
            <a:ext cx="4897438" cy="457200"/>
          </a:xfrm>
          <a:prstGeom prst="rect">
            <a:avLst/>
          </a:prstGeom>
          <a:noFill/>
          <a:ln w="9525">
            <a:noFill/>
            <a:miter lim="800000"/>
            <a:headEnd/>
            <a:tailEnd/>
          </a:ln>
        </p:spPr>
        <p:txBody>
          <a:bodyPr wrap="none">
            <a:spAutoFit/>
          </a:bodyPr>
          <a:lstStyle/>
          <a:p>
            <a:r>
              <a:rPr lang="en-GB"/>
              <a:t>Withernsea – how does it all work?</a:t>
            </a:r>
          </a:p>
        </p:txBody>
      </p:sp>
      <p:pic>
        <p:nvPicPr>
          <p:cNvPr id="19459" name="Picture 3" descr="DSCF1097"/>
          <p:cNvPicPr>
            <a:picLocks noChangeAspect="1" noChangeArrowheads="1"/>
          </p:cNvPicPr>
          <p:nvPr/>
        </p:nvPicPr>
        <p:blipFill>
          <a:blip r:embed="rId2" cstate="print"/>
          <a:srcRect/>
          <a:stretch>
            <a:fillRect/>
          </a:stretch>
        </p:blipFill>
        <p:spPr bwMode="auto">
          <a:xfrm>
            <a:off x="381000" y="3714750"/>
            <a:ext cx="4191000" cy="3143250"/>
          </a:xfrm>
          <a:prstGeom prst="rect">
            <a:avLst/>
          </a:prstGeom>
          <a:noFill/>
          <a:ln w="9525">
            <a:noFill/>
            <a:miter lim="800000"/>
            <a:headEnd/>
            <a:tailEnd/>
          </a:ln>
        </p:spPr>
      </p:pic>
      <p:pic>
        <p:nvPicPr>
          <p:cNvPr id="19460" name="Picture 4" descr="DSCF1098"/>
          <p:cNvPicPr>
            <a:picLocks noChangeAspect="1" noChangeArrowheads="1"/>
          </p:cNvPicPr>
          <p:nvPr/>
        </p:nvPicPr>
        <p:blipFill>
          <a:blip r:embed="rId3" cstate="print"/>
          <a:srcRect/>
          <a:stretch>
            <a:fillRect/>
          </a:stretch>
        </p:blipFill>
        <p:spPr bwMode="auto">
          <a:xfrm>
            <a:off x="381000" y="552450"/>
            <a:ext cx="4191000" cy="3143250"/>
          </a:xfrm>
          <a:prstGeom prst="rect">
            <a:avLst/>
          </a:prstGeom>
          <a:noFill/>
          <a:ln w="9525">
            <a:noFill/>
            <a:miter lim="800000"/>
            <a:headEnd/>
            <a:tailEnd/>
          </a:ln>
        </p:spPr>
      </p:pic>
      <p:pic>
        <p:nvPicPr>
          <p:cNvPr id="19461" name="Picture 5" descr="DSCF1102"/>
          <p:cNvPicPr>
            <a:picLocks noChangeAspect="1" noChangeArrowheads="1"/>
          </p:cNvPicPr>
          <p:nvPr/>
        </p:nvPicPr>
        <p:blipFill>
          <a:blip r:embed="rId4" cstate="print"/>
          <a:srcRect/>
          <a:stretch>
            <a:fillRect/>
          </a:stretch>
        </p:blipFill>
        <p:spPr bwMode="auto">
          <a:xfrm>
            <a:off x="4572000" y="538163"/>
            <a:ext cx="4191000" cy="3143250"/>
          </a:xfrm>
          <a:prstGeom prst="rect">
            <a:avLst/>
          </a:prstGeom>
          <a:noFill/>
          <a:ln w="9525">
            <a:noFill/>
            <a:miter lim="800000"/>
            <a:headEnd/>
            <a:tailEnd/>
          </a:ln>
        </p:spPr>
      </p:pic>
      <p:pic>
        <p:nvPicPr>
          <p:cNvPr id="19462" name="Picture 6" descr="DSCF1103"/>
          <p:cNvPicPr>
            <a:picLocks noChangeAspect="1" noChangeArrowheads="1"/>
          </p:cNvPicPr>
          <p:nvPr/>
        </p:nvPicPr>
        <p:blipFill>
          <a:blip r:embed="rId5" cstate="print"/>
          <a:srcRect/>
          <a:stretch>
            <a:fillRect/>
          </a:stretch>
        </p:blipFill>
        <p:spPr bwMode="auto">
          <a:xfrm>
            <a:off x="4572000" y="3714750"/>
            <a:ext cx="4191000" cy="31432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759200" y="304800"/>
            <a:ext cx="1608138" cy="457200"/>
          </a:xfrm>
          <a:prstGeom prst="rect">
            <a:avLst/>
          </a:prstGeom>
          <a:noFill/>
          <a:ln w="9525">
            <a:noFill/>
            <a:miter lim="800000"/>
            <a:headEnd/>
            <a:tailEnd/>
          </a:ln>
        </p:spPr>
        <p:txBody>
          <a:bodyPr wrap="none">
            <a:spAutoFit/>
          </a:bodyPr>
          <a:lstStyle/>
          <a:p>
            <a:r>
              <a:rPr lang="en-GB"/>
              <a:t>5.  Kilnsea</a:t>
            </a:r>
          </a:p>
        </p:txBody>
      </p:sp>
      <p:sp>
        <p:nvSpPr>
          <p:cNvPr id="16387" name="Rectangle 3"/>
          <p:cNvSpPr>
            <a:spLocks noChangeArrowheads="1"/>
          </p:cNvSpPr>
          <p:nvPr/>
        </p:nvSpPr>
        <p:spPr bwMode="auto">
          <a:xfrm>
            <a:off x="304800" y="1031875"/>
            <a:ext cx="5562600" cy="1558925"/>
          </a:xfrm>
          <a:prstGeom prst="rect">
            <a:avLst/>
          </a:prstGeom>
          <a:noFill/>
          <a:ln w="9525">
            <a:noFill/>
            <a:miter lim="800000"/>
            <a:headEnd/>
            <a:tailEnd/>
          </a:ln>
        </p:spPr>
        <p:txBody>
          <a:bodyPr>
            <a:spAutoFit/>
          </a:bodyPr>
          <a:lstStyle/>
          <a:p>
            <a:r>
              <a:rPr lang="en-GB" sz="1600">
                <a:solidFill>
                  <a:srgbClr val="000000"/>
                </a:solidFill>
                <a:cs typeface="Times New Roman" pitchFamily="18" charset="0"/>
              </a:rPr>
              <a:t>The old settlement of Kilnsea has now been completely lost.  Sea defences were built here in the early 1900s to protect the Godwin Battery - a defensive gun emplacement and the rail-head for a light railway to further military installations on Spurn point. The sea defences are now crumbling and erosion is progressing rapidly.</a:t>
            </a:r>
            <a:r>
              <a:rPr lang="en-GB" sz="1600"/>
              <a:t> </a:t>
            </a:r>
          </a:p>
        </p:txBody>
      </p:sp>
      <p:sp>
        <p:nvSpPr>
          <p:cNvPr id="20484" name="Rectangle 5"/>
          <p:cNvSpPr>
            <a:spLocks noChangeArrowheads="1"/>
          </p:cNvSpPr>
          <p:nvPr/>
        </p:nvSpPr>
        <p:spPr bwMode="auto">
          <a:xfrm>
            <a:off x="1952625" y="1343025"/>
            <a:ext cx="9144000" cy="0"/>
          </a:xfrm>
          <a:prstGeom prst="rect">
            <a:avLst/>
          </a:prstGeom>
          <a:noFill/>
          <a:ln w="9525">
            <a:noFill/>
            <a:miter lim="800000"/>
            <a:headEnd/>
            <a:tailEnd/>
          </a:ln>
        </p:spPr>
        <p:txBody>
          <a:bodyPr>
            <a:spAutoFit/>
          </a:bodyPr>
          <a:lstStyle/>
          <a:p>
            <a:endParaRPr lang="en-US"/>
          </a:p>
        </p:txBody>
      </p:sp>
      <p:sp>
        <p:nvSpPr>
          <p:cNvPr id="20485" name="Rectangle 7"/>
          <p:cNvSpPr>
            <a:spLocks noChangeArrowheads="1"/>
          </p:cNvSpPr>
          <p:nvPr/>
        </p:nvSpPr>
        <p:spPr bwMode="auto">
          <a:xfrm>
            <a:off x="2190750" y="942975"/>
            <a:ext cx="9144000" cy="0"/>
          </a:xfrm>
          <a:prstGeom prst="rect">
            <a:avLst/>
          </a:prstGeom>
          <a:noFill/>
          <a:ln w="9525">
            <a:noFill/>
            <a:miter lim="800000"/>
            <a:headEnd/>
            <a:tailEnd/>
          </a:ln>
        </p:spPr>
        <p:txBody>
          <a:bodyPr>
            <a:spAutoFit/>
          </a:bodyPr>
          <a:lstStyle/>
          <a:p>
            <a:endParaRPr lang="en-US"/>
          </a:p>
        </p:txBody>
      </p:sp>
      <p:sp>
        <p:nvSpPr>
          <p:cNvPr id="16395" name="Oval 11"/>
          <p:cNvSpPr>
            <a:spLocks noChangeArrowheads="1"/>
          </p:cNvSpPr>
          <p:nvPr/>
        </p:nvSpPr>
        <p:spPr bwMode="auto">
          <a:xfrm>
            <a:off x="7620000" y="2133600"/>
            <a:ext cx="914400" cy="411163"/>
          </a:xfrm>
          <a:prstGeom prst="ellipse">
            <a:avLst/>
          </a:prstGeom>
          <a:noFill/>
          <a:ln w="38100">
            <a:solidFill>
              <a:schemeClr val="tx1"/>
            </a:solidFill>
            <a:round/>
            <a:headEnd/>
            <a:tailEnd/>
          </a:ln>
        </p:spPr>
        <p:txBody>
          <a:bodyPr wrap="none" anchor="ctr"/>
          <a:lstStyle/>
          <a:p>
            <a:endParaRPr lang="en-US"/>
          </a:p>
        </p:txBody>
      </p:sp>
      <p:pic>
        <p:nvPicPr>
          <p:cNvPr id="20487" name="Picture 12" descr="DSCF1044"/>
          <p:cNvPicPr>
            <a:picLocks noChangeAspect="1" noChangeArrowheads="1"/>
          </p:cNvPicPr>
          <p:nvPr/>
        </p:nvPicPr>
        <p:blipFill>
          <a:blip r:embed="rId2" cstate="print"/>
          <a:srcRect/>
          <a:stretch>
            <a:fillRect/>
          </a:stretch>
        </p:blipFill>
        <p:spPr bwMode="auto">
          <a:xfrm>
            <a:off x="1752600" y="3429000"/>
            <a:ext cx="5638800" cy="2286000"/>
          </a:xfrm>
          <a:prstGeom prst="rect">
            <a:avLst/>
          </a:prstGeom>
          <a:noFill/>
          <a:ln w="9525">
            <a:noFill/>
            <a:miter lim="800000"/>
            <a:headEnd/>
            <a:tailEnd/>
          </a:ln>
        </p:spPr>
      </p:pic>
      <p:pic>
        <p:nvPicPr>
          <p:cNvPr id="20488" name="Picture 14"/>
          <p:cNvPicPr>
            <a:picLocks noChangeAspect="1" noChangeArrowheads="1"/>
          </p:cNvPicPr>
          <p:nvPr/>
        </p:nvPicPr>
        <p:blipFill>
          <a:blip r:embed="rId3" cstate="print"/>
          <a:srcRect/>
          <a:stretch>
            <a:fillRect/>
          </a:stretch>
        </p:blipFill>
        <p:spPr bwMode="auto">
          <a:xfrm>
            <a:off x="6578600" y="152400"/>
            <a:ext cx="2420938" cy="2667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38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6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utoUpdateAnimBg="0"/>
      <p:bldP spid="1639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919538" y="304800"/>
            <a:ext cx="1185862" cy="457200"/>
          </a:xfrm>
          <a:prstGeom prst="rect">
            <a:avLst/>
          </a:prstGeom>
          <a:noFill/>
          <a:ln w="9525">
            <a:noFill/>
            <a:miter lim="800000"/>
            <a:headEnd/>
            <a:tailEnd/>
          </a:ln>
        </p:spPr>
        <p:txBody>
          <a:bodyPr wrap="none">
            <a:spAutoFit/>
          </a:bodyPr>
          <a:lstStyle/>
          <a:p>
            <a:r>
              <a:rPr lang="en-GB"/>
              <a:t>Kilnsea</a:t>
            </a:r>
          </a:p>
        </p:txBody>
      </p:sp>
      <p:pic>
        <p:nvPicPr>
          <p:cNvPr id="19468" name="Picture1" descr="http://www.herb.hull.ac.uk/erosion/assets/images/Kilnsea1.gif"/>
          <p:cNvPicPr>
            <a:picLocks noChangeAspect="1" noChangeArrowheads="1"/>
          </p:cNvPicPr>
          <p:nvPr/>
        </p:nvPicPr>
        <p:blipFill>
          <a:blip r:embed="rId2" r:link="rId3" cstate="print"/>
          <a:srcRect/>
          <a:stretch>
            <a:fillRect/>
          </a:stretch>
        </p:blipFill>
        <p:spPr bwMode="auto">
          <a:xfrm>
            <a:off x="152400" y="1522413"/>
            <a:ext cx="4419600" cy="3519487"/>
          </a:xfrm>
          <a:prstGeom prst="rect">
            <a:avLst/>
          </a:prstGeom>
          <a:noFill/>
          <a:ln w="9525">
            <a:noFill/>
            <a:miter lim="800000"/>
            <a:headEnd/>
            <a:tailEnd/>
          </a:ln>
        </p:spPr>
      </p:pic>
      <p:pic>
        <p:nvPicPr>
          <p:cNvPr id="19469" name="Picture3" descr="http://www.herb.hull.ac.uk/erosion/assets/images/Kiln1999.JPG"/>
          <p:cNvPicPr>
            <a:picLocks noChangeAspect="1" noChangeArrowheads="1"/>
          </p:cNvPicPr>
          <p:nvPr/>
        </p:nvPicPr>
        <p:blipFill>
          <a:blip r:embed="rId4" r:link="rId5" cstate="print"/>
          <a:srcRect t="27309"/>
          <a:stretch>
            <a:fillRect/>
          </a:stretch>
        </p:blipFill>
        <p:spPr bwMode="auto">
          <a:xfrm>
            <a:off x="4600575" y="1555750"/>
            <a:ext cx="4543425" cy="3448050"/>
          </a:xfrm>
          <a:prstGeom prst="rect">
            <a:avLst/>
          </a:prstGeom>
          <a:noFill/>
          <a:ln w="9525">
            <a:noFill/>
            <a:miter lim="800000"/>
            <a:headEnd/>
            <a:tailEnd/>
          </a:ln>
        </p:spPr>
      </p:pic>
      <p:sp>
        <p:nvSpPr>
          <p:cNvPr id="19470" name="Text Box 14"/>
          <p:cNvSpPr txBox="1">
            <a:spLocks noChangeArrowheads="1"/>
          </p:cNvSpPr>
          <p:nvPr/>
        </p:nvSpPr>
        <p:spPr bwMode="auto">
          <a:xfrm>
            <a:off x="76200" y="1219200"/>
            <a:ext cx="1900238" cy="336550"/>
          </a:xfrm>
          <a:prstGeom prst="rect">
            <a:avLst/>
          </a:prstGeom>
          <a:noFill/>
          <a:ln w="9525">
            <a:noFill/>
            <a:miter lim="800000"/>
            <a:headEnd/>
            <a:tailEnd/>
          </a:ln>
        </p:spPr>
        <p:txBody>
          <a:bodyPr wrap="none">
            <a:spAutoFit/>
          </a:bodyPr>
          <a:lstStyle/>
          <a:p>
            <a:r>
              <a:rPr lang="en-GB" sz="1600"/>
              <a:t>Old map of Kilnsea</a:t>
            </a:r>
          </a:p>
        </p:txBody>
      </p:sp>
      <p:sp>
        <p:nvSpPr>
          <p:cNvPr id="19471" name="Text Box 15"/>
          <p:cNvSpPr txBox="1">
            <a:spLocks noChangeArrowheads="1"/>
          </p:cNvSpPr>
          <p:nvPr/>
        </p:nvSpPr>
        <p:spPr bwMode="auto">
          <a:xfrm>
            <a:off x="4576763" y="1219200"/>
            <a:ext cx="2927350" cy="336550"/>
          </a:xfrm>
          <a:prstGeom prst="rect">
            <a:avLst/>
          </a:prstGeom>
          <a:noFill/>
          <a:ln w="9525">
            <a:noFill/>
            <a:miter lim="800000"/>
            <a:headEnd/>
            <a:tailEnd/>
          </a:ln>
        </p:spPr>
        <p:txBody>
          <a:bodyPr wrap="none">
            <a:spAutoFit/>
          </a:bodyPr>
          <a:lstStyle/>
          <a:p>
            <a:r>
              <a:rPr lang="en-GB" sz="1600"/>
              <a:t>Current aerial photo of Kilnsea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946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946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19470"/>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grpId="0" nodeType="afterEffect">
                                  <p:stCondLst>
                                    <p:cond delay="0"/>
                                  </p:stCondLst>
                                  <p:childTnLst>
                                    <p:set>
                                      <p:cBhvr>
                                        <p:cTn id="15" dur="1" fill="hold">
                                          <p:stCondLst>
                                            <p:cond delay="499"/>
                                          </p:stCondLst>
                                        </p:cTn>
                                        <p:tgtEl>
                                          <p:spTgt spid="194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70" grpId="0" autoUpdateAnimBg="0"/>
      <p:bldP spid="19471"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3429000" y="304800"/>
            <a:ext cx="2235200" cy="457200"/>
          </a:xfrm>
          <a:prstGeom prst="rect">
            <a:avLst/>
          </a:prstGeom>
          <a:noFill/>
          <a:ln w="9525">
            <a:noFill/>
            <a:miter lim="800000"/>
            <a:headEnd/>
            <a:tailEnd/>
          </a:ln>
        </p:spPr>
        <p:txBody>
          <a:bodyPr wrap="none">
            <a:spAutoFit/>
          </a:bodyPr>
          <a:lstStyle/>
          <a:p>
            <a:r>
              <a:rPr lang="en-GB"/>
              <a:t>6.  Spurn Head</a:t>
            </a:r>
          </a:p>
        </p:txBody>
      </p:sp>
      <p:sp>
        <p:nvSpPr>
          <p:cNvPr id="10243" name="Rectangle 3"/>
          <p:cNvSpPr>
            <a:spLocks noChangeArrowheads="1"/>
          </p:cNvSpPr>
          <p:nvPr/>
        </p:nvSpPr>
        <p:spPr bwMode="auto">
          <a:xfrm>
            <a:off x="304800" y="1066800"/>
            <a:ext cx="8534400" cy="1069975"/>
          </a:xfrm>
          <a:prstGeom prst="rect">
            <a:avLst/>
          </a:prstGeom>
          <a:noFill/>
          <a:ln w="9525">
            <a:noFill/>
            <a:miter lim="800000"/>
            <a:headEnd/>
            <a:tailEnd/>
          </a:ln>
        </p:spPr>
        <p:txBody>
          <a:bodyPr>
            <a:spAutoFit/>
          </a:bodyPr>
          <a:lstStyle/>
          <a:p>
            <a:r>
              <a:rPr lang="en-GB" sz="1600">
                <a:cs typeface="Arial" charset="0"/>
              </a:rPr>
              <a:t>The area known as Spurn forms the southern extremity of the Holderness coast and includes the unique feature of Spurn Head, a sand and shingle spit 5.5km long, reaching across the mouth of the Humber. Spurn is made up of the material which has been transported along the Holderness Coast. This includes sand, sediment and shingle.</a:t>
            </a:r>
            <a:r>
              <a:rPr lang="en-GB" sz="1600">
                <a:cs typeface="Times New Roman" pitchFamily="18" charset="0"/>
              </a:rPr>
              <a:t> </a:t>
            </a:r>
            <a:endParaRPr lang="en-GB" sz="1600">
              <a:cs typeface="Arial" charset="0"/>
            </a:endParaRPr>
          </a:p>
        </p:txBody>
      </p:sp>
      <p:sp>
        <p:nvSpPr>
          <p:cNvPr id="10245" name="Oval 5"/>
          <p:cNvSpPr>
            <a:spLocks noChangeArrowheads="1"/>
          </p:cNvSpPr>
          <p:nvPr/>
        </p:nvSpPr>
        <p:spPr bwMode="auto">
          <a:xfrm>
            <a:off x="2119313" y="6019800"/>
            <a:ext cx="1614487" cy="509588"/>
          </a:xfrm>
          <a:prstGeom prst="ellipse">
            <a:avLst/>
          </a:prstGeom>
          <a:noFill/>
          <a:ln w="38100">
            <a:solidFill>
              <a:schemeClr val="tx1"/>
            </a:solidFill>
            <a:round/>
            <a:headEnd/>
            <a:tailEnd/>
          </a:ln>
        </p:spPr>
        <p:txBody>
          <a:bodyPr wrap="none" anchor="ctr"/>
          <a:lstStyle/>
          <a:p>
            <a:endParaRPr lang="en-US"/>
          </a:p>
        </p:txBody>
      </p:sp>
      <p:sp>
        <p:nvSpPr>
          <p:cNvPr id="10246" name="Line 6"/>
          <p:cNvSpPr>
            <a:spLocks noChangeShapeType="1"/>
          </p:cNvSpPr>
          <p:nvPr/>
        </p:nvSpPr>
        <p:spPr bwMode="auto">
          <a:xfrm>
            <a:off x="2514600" y="4114800"/>
            <a:ext cx="762000" cy="1066800"/>
          </a:xfrm>
          <a:prstGeom prst="line">
            <a:avLst/>
          </a:prstGeom>
          <a:noFill/>
          <a:ln w="76200">
            <a:solidFill>
              <a:schemeClr val="tx1"/>
            </a:solidFill>
            <a:round/>
            <a:headEnd/>
            <a:tailEnd type="triangle" w="med" len="med"/>
          </a:ln>
        </p:spPr>
        <p:txBody>
          <a:bodyPr/>
          <a:lstStyle/>
          <a:p>
            <a:endParaRPr lang="en-US"/>
          </a:p>
        </p:txBody>
      </p:sp>
      <p:sp>
        <p:nvSpPr>
          <p:cNvPr id="10247" name="Rectangle 7"/>
          <p:cNvSpPr>
            <a:spLocks noChangeArrowheads="1"/>
          </p:cNvSpPr>
          <p:nvPr/>
        </p:nvSpPr>
        <p:spPr bwMode="auto">
          <a:xfrm>
            <a:off x="5029200" y="2895600"/>
            <a:ext cx="3505200" cy="1069975"/>
          </a:xfrm>
          <a:prstGeom prst="rect">
            <a:avLst/>
          </a:prstGeom>
          <a:noFill/>
          <a:ln w="9525">
            <a:noFill/>
            <a:miter lim="800000"/>
            <a:headEnd/>
            <a:tailEnd/>
          </a:ln>
        </p:spPr>
        <p:txBody>
          <a:bodyPr>
            <a:spAutoFit/>
          </a:bodyPr>
          <a:lstStyle/>
          <a:p>
            <a:r>
              <a:rPr lang="en-GB" sz="1600">
                <a:cs typeface="Arial" charset="0"/>
              </a:rPr>
              <a:t>Spurn Point provides evidence of longshore drift on the Holderness Coast. It is an excellent example of a spit. </a:t>
            </a:r>
          </a:p>
        </p:txBody>
      </p:sp>
      <p:sp>
        <p:nvSpPr>
          <p:cNvPr id="10248" name="Rectangle 8"/>
          <p:cNvSpPr>
            <a:spLocks noChangeArrowheads="1"/>
          </p:cNvSpPr>
          <p:nvPr/>
        </p:nvSpPr>
        <p:spPr bwMode="auto">
          <a:xfrm>
            <a:off x="5029200" y="4492625"/>
            <a:ext cx="3505200" cy="581025"/>
          </a:xfrm>
          <a:prstGeom prst="rect">
            <a:avLst/>
          </a:prstGeom>
          <a:noFill/>
          <a:ln w="9525">
            <a:noFill/>
            <a:miter lim="800000"/>
            <a:headEnd/>
            <a:tailEnd/>
          </a:ln>
        </p:spPr>
        <p:txBody>
          <a:bodyPr>
            <a:spAutoFit/>
          </a:bodyPr>
          <a:lstStyle/>
          <a:p>
            <a:r>
              <a:rPr lang="en-GB" sz="1600" b="1">
                <a:cs typeface="Arial" charset="0"/>
              </a:rPr>
              <a:t>How would sea defences along the coastline affect Spurn?</a:t>
            </a:r>
          </a:p>
        </p:txBody>
      </p:sp>
      <p:pic>
        <p:nvPicPr>
          <p:cNvPr id="22536" name="Picture 9"/>
          <p:cNvPicPr>
            <a:picLocks noChangeAspect="1" noChangeArrowheads="1"/>
          </p:cNvPicPr>
          <p:nvPr/>
        </p:nvPicPr>
        <p:blipFill>
          <a:blip r:embed="rId2" cstate="print"/>
          <a:srcRect/>
          <a:stretch>
            <a:fillRect/>
          </a:stretch>
        </p:blipFill>
        <p:spPr bwMode="auto">
          <a:xfrm>
            <a:off x="304800" y="2514600"/>
            <a:ext cx="3663950" cy="403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24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0245"/>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0247"/>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1024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02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utoUpdateAnimBg="0"/>
      <p:bldP spid="10245" grpId="0" animBg="1"/>
      <p:bldP spid="10246" grpId="0" animBg="1"/>
      <p:bldP spid="10247" grpId="0" autoUpdateAnimBg="0"/>
      <p:bldP spid="10248"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happening to the British Coastline?</a:t>
            </a:r>
          </a:p>
        </p:txBody>
      </p:sp>
      <p:sp>
        <p:nvSpPr>
          <p:cNvPr id="3" name="Content Placeholder 2"/>
          <p:cNvSpPr>
            <a:spLocks noGrp="1"/>
          </p:cNvSpPr>
          <p:nvPr>
            <p:ph idx="1"/>
          </p:nvPr>
        </p:nvSpPr>
        <p:spPr/>
        <p:txBody>
          <a:bodyPr/>
          <a:lstStyle/>
          <a:p>
            <a:pPr>
              <a:buNone/>
            </a:pPr>
            <a:r>
              <a:rPr lang="en-US" dirty="0"/>
              <a:t>Starter- Watch the </a:t>
            </a:r>
            <a:r>
              <a:rPr lang="en-US" dirty="0">
                <a:hlinkClick r:id="rId2" action="ppaction://hlinkfile"/>
              </a:rPr>
              <a:t>video</a:t>
            </a:r>
            <a:r>
              <a:rPr lang="en-US" dirty="0"/>
              <a:t>….</a:t>
            </a:r>
          </a:p>
          <a:p>
            <a:pPr>
              <a:buNone/>
            </a:pPr>
            <a:endParaRPr lang="en-US" dirty="0"/>
          </a:p>
          <a:p>
            <a:r>
              <a:rPr lang="en-US" dirty="0"/>
              <a:t>What are some of the threats to the coastline?</a:t>
            </a:r>
          </a:p>
          <a:p>
            <a:r>
              <a:rPr lang="en-US" dirty="0"/>
              <a:t>What issues may this cause?</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3665538" y="304800"/>
            <a:ext cx="1812925" cy="457200"/>
          </a:xfrm>
          <a:prstGeom prst="rect">
            <a:avLst/>
          </a:prstGeom>
          <a:noFill/>
          <a:ln w="9525">
            <a:noFill/>
            <a:miter lim="800000"/>
            <a:headEnd/>
            <a:tailEnd/>
          </a:ln>
        </p:spPr>
        <p:txBody>
          <a:bodyPr wrap="none">
            <a:spAutoFit/>
          </a:bodyPr>
          <a:lstStyle/>
          <a:p>
            <a:r>
              <a:rPr lang="en-GB"/>
              <a:t>Spurn Head</a:t>
            </a:r>
          </a:p>
        </p:txBody>
      </p:sp>
      <p:sp>
        <p:nvSpPr>
          <p:cNvPr id="23555" name="Rectangle 3"/>
          <p:cNvSpPr>
            <a:spLocks noChangeArrowheads="1"/>
          </p:cNvSpPr>
          <p:nvPr/>
        </p:nvSpPr>
        <p:spPr bwMode="auto">
          <a:xfrm>
            <a:off x="152400" y="990600"/>
            <a:ext cx="8763000" cy="1635125"/>
          </a:xfrm>
          <a:prstGeom prst="rect">
            <a:avLst/>
          </a:prstGeom>
          <a:noFill/>
          <a:ln w="9525">
            <a:noFill/>
            <a:miter lim="800000"/>
            <a:headEnd/>
            <a:tailEnd/>
          </a:ln>
        </p:spPr>
        <p:txBody>
          <a:bodyPr>
            <a:spAutoFit/>
          </a:bodyPr>
          <a:lstStyle/>
          <a:p>
            <a:pPr marL="457200" indent="-457200">
              <a:lnSpc>
                <a:spcPct val="105000"/>
              </a:lnSpc>
              <a:buFontTx/>
              <a:buAutoNum type="arabicPeriod"/>
            </a:pPr>
            <a:r>
              <a:rPr lang="en-GB" sz="1600">
                <a:solidFill>
                  <a:srgbClr val="000000"/>
                </a:solidFill>
                <a:cs typeface="Arial" charset="0"/>
              </a:rPr>
              <a:t>The material eroded from the Holderness cliffs is swept southwards.</a:t>
            </a:r>
            <a:endParaRPr lang="en-GB" sz="1600">
              <a:cs typeface="Times New Roman" pitchFamily="18" charset="0"/>
            </a:endParaRPr>
          </a:p>
          <a:p>
            <a:pPr marL="457200" indent="-457200" eaLnBrk="0" hangingPunct="0">
              <a:lnSpc>
                <a:spcPct val="105000"/>
              </a:lnSpc>
              <a:buFontTx/>
              <a:buAutoNum type="arabicPeriod"/>
            </a:pPr>
            <a:r>
              <a:rPr lang="en-GB" sz="1600">
                <a:solidFill>
                  <a:srgbClr val="000000"/>
                </a:solidFill>
                <a:cs typeface="Arial" charset="0"/>
              </a:rPr>
              <a:t>North easterly waves move the coarser sands and gravel down towards the mouth of the Humber</a:t>
            </a:r>
            <a:endParaRPr lang="en-GB" sz="1600">
              <a:cs typeface="Times New Roman" pitchFamily="18" charset="0"/>
            </a:endParaRPr>
          </a:p>
          <a:p>
            <a:pPr marL="457200" indent="-457200" eaLnBrk="0" hangingPunct="0">
              <a:lnSpc>
                <a:spcPct val="105000"/>
              </a:lnSpc>
              <a:buFontTx/>
              <a:buAutoNum type="arabicPeriod"/>
            </a:pPr>
            <a:r>
              <a:rPr lang="en-GB" sz="1600">
                <a:solidFill>
                  <a:srgbClr val="000000"/>
                </a:solidFill>
                <a:cs typeface="Arial" charset="0"/>
              </a:rPr>
              <a:t>The finer sands and clays are swept offshore and continue southwards towards the Wash. </a:t>
            </a:r>
          </a:p>
          <a:p>
            <a:pPr marL="457200" indent="-457200" eaLnBrk="0" hangingPunct="0">
              <a:lnSpc>
                <a:spcPct val="105000"/>
              </a:lnSpc>
              <a:buFontTx/>
              <a:buAutoNum type="arabicPeriod"/>
            </a:pPr>
            <a:r>
              <a:rPr lang="en-GB" sz="1600">
                <a:solidFill>
                  <a:srgbClr val="000000"/>
                </a:solidFill>
                <a:cs typeface="Arial" charset="0"/>
              </a:rPr>
              <a:t>Spurn Head ‘hangs like a rudder’ for six kilometres off the end of Holderness, built by the sands and gravels eroded from the cliffs and transported south by longshore drift</a:t>
            </a:r>
            <a:endParaRPr lang="en-GB" sz="1600"/>
          </a:p>
        </p:txBody>
      </p:sp>
      <p:pic>
        <p:nvPicPr>
          <p:cNvPr id="23556" name="Picture 5" descr="1"/>
          <p:cNvPicPr>
            <a:picLocks noChangeAspect="1" noChangeArrowheads="1"/>
          </p:cNvPicPr>
          <p:nvPr/>
        </p:nvPicPr>
        <p:blipFill>
          <a:blip r:embed="rId2" cstate="print"/>
          <a:srcRect/>
          <a:stretch>
            <a:fillRect/>
          </a:stretch>
        </p:blipFill>
        <p:spPr bwMode="auto">
          <a:xfrm>
            <a:off x="3505200" y="3124200"/>
            <a:ext cx="5562600" cy="3671888"/>
          </a:xfrm>
          <a:prstGeom prst="rect">
            <a:avLst/>
          </a:prstGeom>
          <a:noFill/>
          <a:ln w="9525">
            <a:noFill/>
            <a:miter lim="800000"/>
            <a:headEnd/>
            <a:tailEnd/>
          </a:ln>
        </p:spPr>
      </p:pic>
      <p:sp>
        <p:nvSpPr>
          <p:cNvPr id="23557" name="Rectangle 6"/>
          <p:cNvSpPr>
            <a:spLocks noChangeArrowheads="1"/>
          </p:cNvSpPr>
          <p:nvPr/>
        </p:nvSpPr>
        <p:spPr bwMode="auto">
          <a:xfrm>
            <a:off x="152400" y="2286000"/>
            <a:ext cx="3276600" cy="4003675"/>
          </a:xfrm>
          <a:prstGeom prst="rect">
            <a:avLst/>
          </a:prstGeom>
          <a:noFill/>
          <a:ln w="9525">
            <a:noFill/>
            <a:miter lim="800000"/>
            <a:headEnd/>
            <a:tailEnd/>
          </a:ln>
        </p:spPr>
        <p:txBody>
          <a:bodyPr>
            <a:spAutoFit/>
          </a:bodyPr>
          <a:lstStyle/>
          <a:p>
            <a:pPr marL="457200" indent="-457200" eaLnBrk="0" hangingPunct="0">
              <a:buFontTx/>
              <a:buAutoNum type="arabicPeriod" startAt="5"/>
            </a:pPr>
            <a:endParaRPr lang="en-GB" sz="1600">
              <a:cs typeface="Times New Roman" pitchFamily="18" charset="0"/>
            </a:endParaRPr>
          </a:p>
          <a:p>
            <a:pPr marL="457200" indent="-457200" eaLnBrk="0" hangingPunct="0">
              <a:buFontTx/>
              <a:buAutoNum type="arabicPeriod" startAt="5"/>
            </a:pPr>
            <a:r>
              <a:rPr lang="en-GB" sz="1600">
                <a:solidFill>
                  <a:srgbClr val="000000"/>
                </a:solidFill>
                <a:cs typeface="Arial" charset="0"/>
              </a:rPr>
              <a:t>In the past Spurn Head seems to have grown and been washed away in a regular cycle, slowly moving towards the east to keep pace with the erosion of the Holderness cliffs.</a:t>
            </a:r>
            <a:endParaRPr lang="en-GB" sz="1600">
              <a:cs typeface="Times New Roman" pitchFamily="18" charset="0"/>
            </a:endParaRPr>
          </a:p>
          <a:p>
            <a:pPr marL="457200" indent="-457200" eaLnBrk="0" hangingPunct="0">
              <a:buFontTx/>
              <a:buAutoNum type="arabicPeriod" startAt="5"/>
            </a:pPr>
            <a:r>
              <a:rPr lang="en-GB" sz="1600">
                <a:solidFill>
                  <a:srgbClr val="000000"/>
                </a:solidFill>
                <a:cs typeface="Arial" charset="0"/>
              </a:rPr>
              <a:t>For over 100 years the position of Spurn has been fixed by artificial sea defences.  These defences are now falling into disrepair and the sea is starting to erode parts of the peninsula once again.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79388" y="115888"/>
            <a:ext cx="8785225" cy="395287"/>
          </a:xfrm>
          <a:prstGeom prst="rect">
            <a:avLst/>
          </a:prstGeom>
          <a:noFill/>
          <a:ln w="28575">
            <a:solidFill>
              <a:schemeClr val="tx1"/>
            </a:solidFill>
            <a:miter lim="800000"/>
            <a:headEnd/>
            <a:tailEnd/>
          </a:ln>
        </p:spPr>
        <p:txBody>
          <a:bodyPr>
            <a:spAutoFit/>
          </a:bodyPr>
          <a:lstStyle/>
          <a:p>
            <a:pPr>
              <a:spcBef>
                <a:spcPct val="50000"/>
              </a:spcBef>
            </a:pPr>
            <a:r>
              <a:rPr lang="en-GB" i="1"/>
              <a:t>Coasts :  Features of Deposition / </a:t>
            </a:r>
            <a:r>
              <a:rPr lang="en-GB" sz="1600" i="1"/>
              <a:t>Issues of coastal protection of a Spit</a:t>
            </a:r>
          </a:p>
        </p:txBody>
      </p:sp>
      <p:sp>
        <p:nvSpPr>
          <p:cNvPr id="20483" name="Text Box 3"/>
          <p:cNvSpPr txBox="1">
            <a:spLocks noChangeArrowheads="1"/>
          </p:cNvSpPr>
          <p:nvPr/>
        </p:nvSpPr>
        <p:spPr bwMode="auto">
          <a:xfrm>
            <a:off x="6443663" y="692150"/>
            <a:ext cx="2520950" cy="1379538"/>
          </a:xfrm>
          <a:prstGeom prst="rect">
            <a:avLst/>
          </a:prstGeom>
          <a:noFill/>
          <a:ln w="6350">
            <a:solidFill>
              <a:schemeClr val="tx1"/>
            </a:solidFill>
            <a:miter lim="800000"/>
            <a:headEnd/>
            <a:tailEnd/>
          </a:ln>
        </p:spPr>
        <p:txBody>
          <a:bodyPr>
            <a:spAutoFit/>
          </a:bodyPr>
          <a:lstStyle/>
          <a:p>
            <a:pPr>
              <a:spcBef>
                <a:spcPct val="50000"/>
              </a:spcBef>
            </a:pPr>
            <a:r>
              <a:rPr lang="en-GB" sz="1200" b="1" u="sng"/>
              <a:t>Key Terms : </a:t>
            </a:r>
          </a:p>
          <a:p>
            <a:pPr>
              <a:spcBef>
                <a:spcPct val="50000"/>
              </a:spcBef>
            </a:pPr>
            <a:r>
              <a:rPr lang="en-GB" sz="1200"/>
              <a:t>Longshore Drift</a:t>
            </a:r>
          </a:p>
          <a:p>
            <a:pPr>
              <a:spcBef>
                <a:spcPct val="50000"/>
              </a:spcBef>
            </a:pPr>
            <a:r>
              <a:rPr lang="en-GB" sz="1200"/>
              <a:t>Deposition feature</a:t>
            </a:r>
          </a:p>
          <a:p>
            <a:pPr>
              <a:spcBef>
                <a:spcPct val="50000"/>
              </a:spcBef>
            </a:pPr>
            <a:r>
              <a:rPr lang="en-GB" sz="1200"/>
              <a:t>Spit</a:t>
            </a:r>
          </a:p>
          <a:p>
            <a:pPr>
              <a:spcBef>
                <a:spcPct val="50000"/>
              </a:spcBef>
            </a:pPr>
            <a:r>
              <a:rPr lang="en-GB" sz="1200"/>
              <a:t>Estuary</a:t>
            </a:r>
          </a:p>
        </p:txBody>
      </p:sp>
      <p:sp>
        <p:nvSpPr>
          <p:cNvPr id="20484" name="Text Box 4"/>
          <p:cNvSpPr txBox="1">
            <a:spLocks noChangeArrowheads="1"/>
          </p:cNvSpPr>
          <p:nvPr/>
        </p:nvSpPr>
        <p:spPr bwMode="auto">
          <a:xfrm>
            <a:off x="6443663" y="2636838"/>
            <a:ext cx="2520950" cy="830262"/>
          </a:xfrm>
          <a:prstGeom prst="rect">
            <a:avLst/>
          </a:prstGeom>
          <a:noFill/>
          <a:ln w="6350">
            <a:solidFill>
              <a:schemeClr val="tx1"/>
            </a:solidFill>
            <a:miter lim="800000"/>
            <a:headEnd/>
            <a:tailEnd/>
          </a:ln>
        </p:spPr>
        <p:txBody>
          <a:bodyPr>
            <a:spAutoFit/>
          </a:bodyPr>
          <a:lstStyle/>
          <a:p>
            <a:pPr>
              <a:spcBef>
                <a:spcPct val="50000"/>
              </a:spcBef>
            </a:pPr>
            <a:r>
              <a:rPr lang="en-GB" sz="1200" b="1" u="sng"/>
              <a:t>Example / Case-Study :</a:t>
            </a:r>
          </a:p>
          <a:p>
            <a:pPr>
              <a:spcBef>
                <a:spcPct val="50000"/>
              </a:spcBef>
            </a:pPr>
            <a:r>
              <a:rPr lang="en-GB" sz="1200"/>
              <a:t>Spurn Head, E. Yorkshire (Spit)</a:t>
            </a:r>
          </a:p>
          <a:p>
            <a:pPr>
              <a:spcBef>
                <a:spcPct val="50000"/>
              </a:spcBef>
            </a:pPr>
            <a:endParaRPr lang="en-GB" sz="1200"/>
          </a:p>
        </p:txBody>
      </p:sp>
      <p:sp>
        <p:nvSpPr>
          <p:cNvPr id="20485" name="Text Box 5"/>
          <p:cNvSpPr txBox="1">
            <a:spLocks noChangeArrowheads="1"/>
          </p:cNvSpPr>
          <p:nvPr/>
        </p:nvSpPr>
        <p:spPr bwMode="auto">
          <a:xfrm>
            <a:off x="6443662" y="3789362"/>
            <a:ext cx="2520825" cy="2554545"/>
          </a:xfrm>
          <a:prstGeom prst="rect">
            <a:avLst/>
          </a:prstGeom>
          <a:noFill/>
          <a:ln w="6350">
            <a:solidFill>
              <a:schemeClr val="tx1"/>
            </a:solidFill>
            <a:miter lim="800000"/>
            <a:headEnd/>
            <a:tailEnd/>
          </a:ln>
        </p:spPr>
        <p:txBody>
          <a:bodyPr wrap="square">
            <a:spAutoFit/>
          </a:bodyPr>
          <a:lstStyle/>
          <a:p>
            <a:pPr>
              <a:spcBef>
                <a:spcPct val="50000"/>
              </a:spcBef>
            </a:pPr>
            <a:r>
              <a:rPr lang="en-GB" sz="1600" b="1" u="sng" dirty="0">
                <a:solidFill>
                  <a:srgbClr val="FF0000"/>
                </a:solidFill>
              </a:rPr>
              <a:t>Possible Questions :</a:t>
            </a:r>
          </a:p>
          <a:p>
            <a:pPr>
              <a:spcBef>
                <a:spcPct val="50000"/>
              </a:spcBef>
            </a:pPr>
            <a:r>
              <a:rPr lang="en-GB" sz="1600" dirty="0">
                <a:solidFill>
                  <a:srgbClr val="FF0000"/>
                </a:solidFill>
              </a:rPr>
              <a:t>Why are there disagreements about whether to protect coasts from further erosion?</a:t>
            </a:r>
          </a:p>
          <a:p>
            <a:pPr>
              <a:spcBef>
                <a:spcPct val="50000"/>
              </a:spcBef>
            </a:pPr>
            <a:r>
              <a:rPr lang="en-GB" sz="1600" dirty="0">
                <a:solidFill>
                  <a:srgbClr val="FF0000"/>
                </a:solidFill>
              </a:rPr>
              <a:t>What are the issues surrounding the management of sensitive coastal environments?</a:t>
            </a:r>
          </a:p>
        </p:txBody>
      </p:sp>
      <p:sp>
        <p:nvSpPr>
          <p:cNvPr id="20486" name="Text Box 6"/>
          <p:cNvSpPr txBox="1">
            <a:spLocks noChangeArrowheads="1"/>
          </p:cNvSpPr>
          <p:nvPr/>
        </p:nvSpPr>
        <p:spPr bwMode="auto">
          <a:xfrm>
            <a:off x="250825" y="3429000"/>
            <a:ext cx="4319588" cy="304800"/>
          </a:xfrm>
          <a:prstGeom prst="rect">
            <a:avLst/>
          </a:prstGeom>
          <a:noFill/>
          <a:ln w="9525">
            <a:noFill/>
            <a:miter lim="800000"/>
            <a:headEnd/>
            <a:tailEnd/>
          </a:ln>
        </p:spPr>
        <p:txBody>
          <a:bodyPr>
            <a:spAutoFit/>
          </a:bodyPr>
          <a:lstStyle/>
          <a:p>
            <a:pPr>
              <a:spcBef>
                <a:spcPct val="50000"/>
              </a:spcBef>
            </a:pPr>
            <a:endParaRPr lang="en-US" sz="1400"/>
          </a:p>
        </p:txBody>
      </p:sp>
      <p:sp>
        <p:nvSpPr>
          <p:cNvPr id="20488" name="Text Box 8"/>
          <p:cNvSpPr txBox="1">
            <a:spLocks noChangeArrowheads="1"/>
          </p:cNvSpPr>
          <p:nvPr/>
        </p:nvSpPr>
        <p:spPr bwMode="auto">
          <a:xfrm>
            <a:off x="4787900" y="1700213"/>
            <a:ext cx="1512888" cy="366712"/>
          </a:xfrm>
          <a:prstGeom prst="rect">
            <a:avLst/>
          </a:prstGeom>
          <a:noFill/>
          <a:ln w="9525">
            <a:noFill/>
            <a:miter lim="800000"/>
            <a:headEnd/>
            <a:tailEnd/>
          </a:ln>
        </p:spPr>
        <p:txBody>
          <a:bodyPr>
            <a:spAutoFit/>
          </a:bodyPr>
          <a:lstStyle/>
          <a:p>
            <a:pPr>
              <a:spcBef>
                <a:spcPct val="50000"/>
              </a:spcBef>
            </a:pPr>
            <a:endParaRPr lang="en-US"/>
          </a:p>
        </p:txBody>
      </p:sp>
      <p:pic>
        <p:nvPicPr>
          <p:cNvPr id="20489" name="Picture 9" descr="Spurn Head (Spurn point ).... by Tall Guy."/>
          <p:cNvPicPr>
            <a:picLocks noChangeAspect="1" noChangeArrowheads="1"/>
          </p:cNvPicPr>
          <p:nvPr/>
        </p:nvPicPr>
        <p:blipFill>
          <a:blip r:embed="rId3" cstate="print"/>
          <a:srcRect/>
          <a:stretch>
            <a:fillRect/>
          </a:stretch>
        </p:blipFill>
        <p:spPr bwMode="auto">
          <a:xfrm>
            <a:off x="2555875" y="5373688"/>
            <a:ext cx="1871663" cy="1246187"/>
          </a:xfrm>
          <a:prstGeom prst="rect">
            <a:avLst/>
          </a:prstGeom>
          <a:noFill/>
          <a:ln w="3175">
            <a:solidFill>
              <a:srgbClr val="000000"/>
            </a:solidFill>
            <a:miter lim="800000"/>
            <a:headEnd/>
            <a:tailEnd/>
          </a:ln>
        </p:spPr>
      </p:pic>
      <p:sp>
        <p:nvSpPr>
          <p:cNvPr id="20490" name="Text Box 10"/>
          <p:cNvSpPr txBox="1">
            <a:spLocks noChangeArrowheads="1"/>
          </p:cNvSpPr>
          <p:nvPr/>
        </p:nvSpPr>
        <p:spPr bwMode="auto">
          <a:xfrm>
            <a:off x="179388" y="549275"/>
            <a:ext cx="6048375" cy="942975"/>
          </a:xfrm>
          <a:prstGeom prst="rect">
            <a:avLst/>
          </a:prstGeom>
          <a:noFill/>
          <a:ln w="9525">
            <a:noFill/>
            <a:miter lim="800000"/>
            <a:headEnd/>
            <a:tailEnd/>
          </a:ln>
        </p:spPr>
        <p:txBody>
          <a:bodyPr>
            <a:spAutoFit/>
          </a:bodyPr>
          <a:lstStyle/>
          <a:p>
            <a:pPr>
              <a:spcBef>
                <a:spcPct val="50000"/>
              </a:spcBef>
            </a:pPr>
            <a:r>
              <a:rPr lang="en-GB" sz="1400">
                <a:latin typeface="Arial Narrow" pitchFamily="34" charset="0"/>
              </a:rPr>
              <a:t>The thin neck of Spurn Head is only a few metres wide. Victorian coastal engineers tried to stop the spit eroding away at its thinnest point over a hundred years ago, but their wooden groynes have now collapsed and are no longer effective. The issue is whether to protect the spit from further erosion, or let the sea carry out its operations, and erode it away.</a:t>
            </a:r>
          </a:p>
        </p:txBody>
      </p:sp>
      <p:pic>
        <p:nvPicPr>
          <p:cNvPr id="20491" name="Picture 11" descr="Spurn Point at the River Humber estuary"/>
          <p:cNvPicPr>
            <a:picLocks noChangeAspect="1" noChangeArrowheads="1"/>
          </p:cNvPicPr>
          <p:nvPr/>
        </p:nvPicPr>
        <p:blipFill>
          <a:blip r:embed="rId4" cstate="print"/>
          <a:srcRect/>
          <a:stretch>
            <a:fillRect/>
          </a:stretch>
        </p:blipFill>
        <p:spPr bwMode="auto">
          <a:xfrm>
            <a:off x="2411413" y="2492375"/>
            <a:ext cx="2290762" cy="2733675"/>
          </a:xfrm>
          <a:prstGeom prst="rect">
            <a:avLst/>
          </a:prstGeom>
          <a:noFill/>
          <a:ln w="9525">
            <a:noFill/>
            <a:miter lim="800000"/>
            <a:headEnd/>
            <a:tailEnd/>
          </a:ln>
        </p:spPr>
      </p:pic>
      <p:pic>
        <p:nvPicPr>
          <p:cNvPr id="20492" name="Picture 12" descr="spurn"/>
          <p:cNvPicPr>
            <a:picLocks noChangeAspect="1" noChangeArrowheads="1"/>
          </p:cNvPicPr>
          <p:nvPr/>
        </p:nvPicPr>
        <p:blipFill>
          <a:blip r:embed="rId5" cstate="print"/>
          <a:srcRect/>
          <a:stretch>
            <a:fillRect/>
          </a:stretch>
        </p:blipFill>
        <p:spPr bwMode="auto">
          <a:xfrm>
            <a:off x="2843213" y="1557338"/>
            <a:ext cx="1308100" cy="776287"/>
          </a:xfrm>
          <a:prstGeom prst="rect">
            <a:avLst/>
          </a:prstGeom>
          <a:noFill/>
          <a:ln w="3175">
            <a:solidFill>
              <a:srgbClr val="000000"/>
            </a:solidFill>
            <a:miter lim="800000"/>
            <a:headEnd/>
            <a:tailEnd/>
          </a:ln>
        </p:spPr>
      </p:pic>
      <p:sp>
        <p:nvSpPr>
          <p:cNvPr id="20493" name="Text Box 13"/>
          <p:cNvSpPr txBox="1">
            <a:spLocks noChangeArrowheads="1"/>
          </p:cNvSpPr>
          <p:nvPr/>
        </p:nvSpPr>
        <p:spPr bwMode="auto">
          <a:xfrm>
            <a:off x="179388" y="1484313"/>
            <a:ext cx="2160587" cy="5389562"/>
          </a:xfrm>
          <a:prstGeom prst="rect">
            <a:avLst/>
          </a:prstGeom>
          <a:noFill/>
          <a:ln w="9525">
            <a:noFill/>
            <a:miter lim="800000"/>
            <a:headEnd/>
            <a:tailEnd/>
          </a:ln>
        </p:spPr>
        <p:txBody>
          <a:bodyPr>
            <a:spAutoFit/>
          </a:bodyPr>
          <a:lstStyle/>
          <a:p>
            <a:pPr>
              <a:spcBef>
                <a:spcPct val="50000"/>
              </a:spcBef>
            </a:pPr>
            <a:r>
              <a:rPr lang="en-GB" sz="1200" b="1" i="1" u="sng">
                <a:latin typeface="Arial Narrow" pitchFamily="34" charset="0"/>
              </a:rPr>
              <a:t>Issues if the spit is allowed to be eroded away:</a:t>
            </a:r>
          </a:p>
          <a:p>
            <a:pPr algn="just">
              <a:spcBef>
                <a:spcPct val="50000"/>
              </a:spcBef>
              <a:buFontTx/>
              <a:buChar char="•"/>
            </a:pPr>
            <a:r>
              <a:rPr lang="en-GB" sz="1200">
                <a:latin typeface="Arial Narrow" pitchFamily="34" charset="0"/>
              </a:rPr>
              <a:t>The 7 homes of Britain’s only full-time lifeboat crew of the Humber lifeboat are located at the southern end. They would have to be relocated – possible to Grimsby if the spit eroded away – meaning a longer journey time into ships in distress in the N. Sea</a:t>
            </a:r>
          </a:p>
          <a:p>
            <a:pPr algn="just">
              <a:spcBef>
                <a:spcPct val="50000"/>
              </a:spcBef>
              <a:buFontTx/>
              <a:buChar char="•"/>
            </a:pPr>
            <a:r>
              <a:rPr lang="en-GB" sz="1200">
                <a:latin typeface="Arial Narrow" pitchFamily="34" charset="0"/>
              </a:rPr>
              <a:t>The Humber pilots are based there too – they go out to ships entering the Humber estuary – one of the busiest in Britain – to guide ships around the shifting and dangerous sand-banks of the estuary.</a:t>
            </a:r>
          </a:p>
          <a:p>
            <a:pPr algn="just">
              <a:spcBef>
                <a:spcPct val="50000"/>
              </a:spcBef>
              <a:buFontTx/>
              <a:buChar char="•"/>
            </a:pPr>
            <a:r>
              <a:rPr lang="en-GB" sz="1200">
                <a:latin typeface="Arial Narrow" pitchFamily="34" charset="0"/>
              </a:rPr>
              <a:t>The spit is an important route for migrating birds from the continent which, in spring, use the spit to guide them into Britain, and in autumn on their flights south for the winter.</a:t>
            </a:r>
          </a:p>
          <a:p>
            <a:pPr algn="just">
              <a:spcBef>
                <a:spcPct val="50000"/>
              </a:spcBef>
              <a:buFontTx/>
              <a:buChar char="•"/>
            </a:pPr>
            <a:r>
              <a:rPr lang="en-GB" sz="1200">
                <a:latin typeface="Arial Narrow" pitchFamily="34" charset="0"/>
              </a:rPr>
              <a:t>The Spit is managed by the Yorkshire Wildlife Trust and is a vital habitat for many plants &amp; insects</a:t>
            </a:r>
          </a:p>
        </p:txBody>
      </p:sp>
      <p:sp>
        <p:nvSpPr>
          <p:cNvPr id="20494" name="Text Box 14"/>
          <p:cNvSpPr txBox="1">
            <a:spLocks noChangeArrowheads="1"/>
          </p:cNvSpPr>
          <p:nvPr/>
        </p:nvSpPr>
        <p:spPr bwMode="auto">
          <a:xfrm>
            <a:off x="4716463" y="1484313"/>
            <a:ext cx="1655762" cy="5114925"/>
          </a:xfrm>
          <a:prstGeom prst="rect">
            <a:avLst/>
          </a:prstGeom>
          <a:noFill/>
          <a:ln w="9525">
            <a:noFill/>
            <a:miter lim="800000"/>
            <a:headEnd/>
            <a:tailEnd/>
          </a:ln>
        </p:spPr>
        <p:txBody>
          <a:bodyPr>
            <a:spAutoFit/>
          </a:bodyPr>
          <a:lstStyle/>
          <a:p>
            <a:pPr>
              <a:spcBef>
                <a:spcPct val="50000"/>
              </a:spcBef>
            </a:pPr>
            <a:r>
              <a:rPr lang="en-GB" sz="1200" b="1" i="1" u="sng" dirty="0">
                <a:latin typeface="Arial Narrow" pitchFamily="34" charset="0"/>
              </a:rPr>
              <a:t>Issues if the spit is protected from further erosion</a:t>
            </a:r>
          </a:p>
          <a:p>
            <a:pPr algn="just">
              <a:spcBef>
                <a:spcPct val="50000"/>
              </a:spcBef>
              <a:buFontTx/>
              <a:buChar char="•"/>
            </a:pPr>
            <a:r>
              <a:rPr lang="en-GB" sz="1200" dirty="0">
                <a:latin typeface="Arial Narrow" pitchFamily="34" charset="0"/>
              </a:rPr>
              <a:t>The costs of protecting the entire length of the spit would be huge.</a:t>
            </a:r>
          </a:p>
          <a:p>
            <a:pPr algn="just">
              <a:spcBef>
                <a:spcPct val="50000"/>
              </a:spcBef>
              <a:buFontTx/>
              <a:buChar char="•"/>
            </a:pPr>
            <a:r>
              <a:rPr lang="en-GB" sz="1200" dirty="0">
                <a:latin typeface="Arial Narrow" pitchFamily="34" charset="0"/>
              </a:rPr>
              <a:t>The Victorian attempts to keep the spit in one position have increased its current problems as the Holderness coast to the north continues to erode westwards – leaving the spit more exposed to NE winds and waves.</a:t>
            </a:r>
          </a:p>
          <a:p>
            <a:pPr algn="just">
              <a:spcBef>
                <a:spcPct val="50000"/>
              </a:spcBef>
              <a:buFontTx/>
              <a:buChar char="•"/>
            </a:pPr>
            <a:r>
              <a:rPr lang="en-GB" sz="1200" dirty="0">
                <a:latin typeface="Arial Narrow" pitchFamily="34" charset="0"/>
              </a:rPr>
              <a:t>The erosion of material from the spit provides important material to help protect the beaches south of the Humber in Lincolnshire and even the Netherlands. Stopping the erosion and movement of this material from Spurn would cause faster erosion elsewhere.</a:t>
            </a:r>
          </a:p>
        </p:txBody>
      </p:sp>
      <p:sp>
        <p:nvSpPr>
          <p:cNvPr id="20495" name="Text Box 15"/>
          <p:cNvSpPr txBox="1">
            <a:spLocks noChangeArrowheads="1"/>
          </p:cNvSpPr>
          <p:nvPr/>
        </p:nvSpPr>
        <p:spPr bwMode="auto">
          <a:xfrm>
            <a:off x="8532813" y="188913"/>
            <a:ext cx="360362" cy="274637"/>
          </a:xfrm>
          <a:prstGeom prst="rect">
            <a:avLst/>
          </a:prstGeom>
          <a:noFill/>
          <a:ln w="9525">
            <a:noFill/>
            <a:miter lim="800000"/>
            <a:headEnd/>
            <a:tailEnd/>
          </a:ln>
        </p:spPr>
        <p:txBody>
          <a:bodyPr>
            <a:spAutoFit/>
          </a:bodyPr>
          <a:lstStyle/>
          <a:p>
            <a:pPr>
              <a:spcBef>
                <a:spcPct val="50000"/>
              </a:spcBef>
            </a:pPr>
            <a:r>
              <a:rPr lang="en-GB" sz="1200"/>
              <a:t>16</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3665538" y="304800"/>
            <a:ext cx="1812925" cy="457200"/>
          </a:xfrm>
          <a:prstGeom prst="rect">
            <a:avLst/>
          </a:prstGeom>
          <a:noFill/>
          <a:ln w="9525">
            <a:noFill/>
            <a:miter lim="800000"/>
            <a:headEnd/>
            <a:tailEnd/>
          </a:ln>
        </p:spPr>
        <p:txBody>
          <a:bodyPr wrap="none">
            <a:spAutoFit/>
          </a:bodyPr>
          <a:lstStyle/>
          <a:p>
            <a:r>
              <a:rPr lang="en-GB"/>
              <a:t>Spurn Head</a:t>
            </a:r>
          </a:p>
        </p:txBody>
      </p:sp>
      <p:sp>
        <p:nvSpPr>
          <p:cNvPr id="24579" name="Rectangle 4"/>
          <p:cNvSpPr>
            <a:spLocks noChangeArrowheads="1"/>
          </p:cNvSpPr>
          <p:nvPr/>
        </p:nvSpPr>
        <p:spPr bwMode="auto">
          <a:xfrm>
            <a:off x="3381375" y="2538413"/>
            <a:ext cx="9144000" cy="0"/>
          </a:xfrm>
          <a:prstGeom prst="rect">
            <a:avLst/>
          </a:prstGeom>
          <a:noFill/>
          <a:ln w="9525">
            <a:noFill/>
            <a:miter lim="800000"/>
            <a:headEnd/>
            <a:tailEnd/>
          </a:ln>
        </p:spPr>
        <p:txBody>
          <a:bodyPr>
            <a:spAutoFit/>
          </a:bodyPr>
          <a:lstStyle/>
          <a:p>
            <a:endParaRPr lang="en-US"/>
          </a:p>
        </p:txBody>
      </p:sp>
      <p:pic>
        <p:nvPicPr>
          <p:cNvPr id="11267" name="Picture 3" descr="http://www.stacey.peak-media.co.uk/Holderness/SpurnHead/800-03270065_small.jpg"/>
          <p:cNvPicPr>
            <a:picLocks noChangeAspect="1" noChangeArrowheads="1"/>
          </p:cNvPicPr>
          <p:nvPr/>
        </p:nvPicPr>
        <p:blipFill>
          <a:blip r:embed="rId2" r:link="rId3" cstate="print"/>
          <a:srcRect/>
          <a:stretch>
            <a:fillRect/>
          </a:stretch>
        </p:blipFill>
        <p:spPr bwMode="auto">
          <a:xfrm>
            <a:off x="5391150" y="792163"/>
            <a:ext cx="3524250" cy="2636837"/>
          </a:xfrm>
          <a:prstGeom prst="rect">
            <a:avLst/>
          </a:prstGeom>
          <a:noFill/>
          <a:ln w="9525">
            <a:noFill/>
            <a:miter lim="800000"/>
            <a:headEnd/>
            <a:tailEnd/>
          </a:ln>
        </p:spPr>
      </p:pic>
      <p:pic>
        <p:nvPicPr>
          <p:cNvPr id="11269" name="Picture 5" descr="http://www.stacey.peak-media.co.uk/Holderness/SpurnHead/600-03270081_small.jpg"/>
          <p:cNvPicPr>
            <a:picLocks noChangeAspect="1" noChangeArrowheads="1"/>
          </p:cNvPicPr>
          <p:nvPr/>
        </p:nvPicPr>
        <p:blipFill>
          <a:blip r:embed="rId4" r:link="rId5" cstate="print"/>
          <a:srcRect t="11842"/>
          <a:stretch>
            <a:fillRect/>
          </a:stretch>
        </p:blipFill>
        <p:spPr bwMode="auto">
          <a:xfrm>
            <a:off x="76200" y="1676400"/>
            <a:ext cx="4348163" cy="5105400"/>
          </a:xfrm>
          <a:prstGeom prst="rect">
            <a:avLst/>
          </a:prstGeom>
          <a:noFill/>
          <a:ln w="9525">
            <a:noFill/>
            <a:miter lim="800000"/>
            <a:headEnd/>
            <a:tailEnd/>
          </a:ln>
        </p:spPr>
      </p:pic>
      <p:sp>
        <p:nvSpPr>
          <p:cNvPr id="11271" name="Text Box 7"/>
          <p:cNvSpPr txBox="1">
            <a:spLocks noChangeArrowheads="1"/>
          </p:cNvSpPr>
          <p:nvPr/>
        </p:nvSpPr>
        <p:spPr bwMode="auto">
          <a:xfrm>
            <a:off x="228600" y="838200"/>
            <a:ext cx="5181600" cy="825500"/>
          </a:xfrm>
          <a:prstGeom prst="rect">
            <a:avLst/>
          </a:prstGeom>
          <a:noFill/>
          <a:ln w="9525">
            <a:noFill/>
            <a:miter lim="800000"/>
            <a:headEnd/>
            <a:tailEnd/>
          </a:ln>
        </p:spPr>
        <p:txBody>
          <a:bodyPr>
            <a:spAutoFit/>
          </a:bodyPr>
          <a:lstStyle/>
          <a:p>
            <a:r>
              <a:rPr lang="en-GB" sz="1600"/>
              <a:t>Spurn Head changes position.  Most of the spit has flexible road surfaces, which are like mats that can be picked up and moved following major storms.</a:t>
            </a:r>
          </a:p>
        </p:txBody>
      </p:sp>
      <p:sp>
        <p:nvSpPr>
          <p:cNvPr id="11272" name="Text Box 8"/>
          <p:cNvSpPr txBox="1">
            <a:spLocks noChangeArrowheads="1"/>
          </p:cNvSpPr>
          <p:nvPr/>
        </p:nvSpPr>
        <p:spPr bwMode="auto">
          <a:xfrm>
            <a:off x="5029200" y="3927475"/>
            <a:ext cx="3657600" cy="1558925"/>
          </a:xfrm>
          <a:prstGeom prst="rect">
            <a:avLst/>
          </a:prstGeom>
          <a:noFill/>
          <a:ln w="9525">
            <a:noFill/>
            <a:miter lim="800000"/>
            <a:headEnd/>
            <a:tailEnd/>
          </a:ln>
        </p:spPr>
        <p:txBody>
          <a:bodyPr>
            <a:spAutoFit/>
          </a:bodyPr>
          <a:lstStyle/>
          <a:p>
            <a:r>
              <a:rPr lang="en-GB" sz="1600"/>
              <a:t>There is plenty of evidence of this movement.  Former railway tracks that were built to move building materials along Spurn (for the building of Bull Fort in the Humber Estuary) now appear to lead into the sea.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7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126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1272"/>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nodeType="afterEffect">
                                  <p:stCondLst>
                                    <p:cond delay="0"/>
                                  </p:stCondLst>
                                  <p:childTnLst>
                                    <p:set>
                                      <p:cBhvr>
                                        <p:cTn id="16" dur="1" fill="hold">
                                          <p:stCondLst>
                                            <p:cond delay="499"/>
                                          </p:stCondLst>
                                        </p:cTn>
                                        <p:tgtEl>
                                          <p:spTgt spid="1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autoUpdateAnimBg="0"/>
      <p:bldP spid="11272"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665538" y="304800"/>
            <a:ext cx="1812925" cy="457200"/>
          </a:xfrm>
          <a:prstGeom prst="rect">
            <a:avLst/>
          </a:prstGeom>
          <a:noFill/>
          <a:ln w="9525">
            <a:noFill/>
            <a:miter lim="800000"/>
            <a:headEnd/>
            <a:tailEnd/>
          </a:ln>
        </p:spPr>
        <p:txBody>
          <a:bodyPr wrap="none">
            <a:spAutoFit/>
          </a:bodyPr>
          <a:lstStyle/>
          <a:p>
            <a:r>
              <a:rPr lang="en-GB"/>
              <a:t>Spurn Head</a:t>
            </a:r>
          </a:p>
        </p:txBody>
      </p:sp>
      <p:sp>
        <p:nvSpPr>
          <p:cNvPr id="25603" name="Text Box 3"/>
          <p:cNvSpPr txBox="1">
            <a:spLocks noChangeArrowheads="1"/>
          </p:cNvSpPr>
          <p:nvPr/>
        </p:nvSpPr>
        <p:spPr bwMode="auto">
          <a:xfrm>
            <a:off x="3451225" y="898525"/>
            <a:ext cx="2187575" cy="396875"/>
          </a:xfrm>
          <a:prstGeom prst="rect">
            <a:avLst/>
          </a:prstGeom>
          <a:noFill/>
          <a:ln w="9525">
            <a:noFill/>
            <a:miter lim="800000"/>
            <a:headEnd/>
            <a:tailEnd/>
          </a:ln>
        </p:spPr>
        <p:txBody>
          <a:bodyPr wrap="none">
            <a:spAutoFit/>
          </a:bodyPr>
          <a:lstStyle/>
          <a:p>
            <a:r>
              <a:rPr lang="en-GB" sz="2000"/>
              <a:t>Is Spurn eroding?</a:t>
            </a:r>
          </a:p>
        </p:txBody>
      </p:sp>
      <p:pic>
        <p:nvPicPr>
          <p:cNvPr id="25604" name="Picture 4" descr="DSCF1071"/>
          <p:cNvPicPr>
            <a:picLocks noChangeAspect="1" noChangeArrowheads="1"/>
          </p:cNvPicPr>
          <p:nvPr/>
        </p:nvPicPr>
        <p:blipFill>
          <a:blip r:embed="rId2" cstate="print"/>
          <a:srcRect/>
          <a:stretch>
            <a:fillRect/>
          </a:stretch>
        </p:blipFill>
        <p:spPr bwMode="auto">
          <a:xfrm>
            <a:off x="228600" y="1524000"/>
            <a:ext cx="3048000" cy="2286000"/>
          </a:xfrm>
          <a:prstGeom prst="rect">
            <a:avLst/>
          </a:prstGeom>
          <a:noFill/>
          <a:ln w="9525">
            <a:noFill/>
            <a:miter lim="800000"/>
            <a:headEnd/>
            <a:tailEnd/>
          </a:ln>
        </p:spPr>
      </p:pic>
      <p:pic>
        <p:nvPicPr>
          <p:cNvPr id="25605" name="Picture 5" descr="DSCF1082"/>
          <p:cNvPicPr>
            <a:picLocks noChangeAspect="1" noChangeArrowheads="1"/>
          </p:cNvPicPr>
          <p:nvPr/>
        </p:nvPicPr>
        <p:blipFill>
          <a:blip r:embed="rId3" cstate="print"/>
          <a:srcRect/>
          <a:stretch>
            <a:fillRect/>
          </a:stretch>
        </p:blipFill>
        <p:spPr bwMode="auto">
          <a:xfrm>
            <a:off x="228600" y="4267200"/>
            <a:ext cx="3200400" cy="2400300"/>
          </a:xfrm>
          <a:prstGeom prst="rect">
            <a:avLst/>
          </a:prstGeom>
          <a:noFill/>
          <a:ln w="9525">
            <a:noFill/>
            <a:miter lim="800000"/>
            <a:headEnd/>
            <a:tailEnd/>
          </a:ln>
        </p:spPr>
      </p:pic>
      <p:sp>
        <p:nvSpPr>
          <p:cNvPr id="25606" name="Text Box 6"/>
          <p:cNvSpPr txBox="1">
            <a:spLocks noChangeArrowheads="1"/>
          </p:cNvSpPr>
          <p:nvPr/>
        </p:nvSpPr>
        <p:spPr bwMode="auto">
          <a:xfrm>
            <a:off x="3581400" y="2057400"/>
            <a:ext cx="5181600" cy="641350"/>
          </a:xfrm>
          <a:prstGeom prst="rect">
            <a:avLst/>
          </a:prstGeom>
          <a:noFill/>
          <a:ln w="9525">
            <a:noFill/>
            <a:miter lim="800000"/>
            <a:headEnd/>
            <a:tailEnd/>
          </a:ln>
        </p:spPr>
        <p:txBody>
          <a:bodyPr>
            <a:spAutoFit/>
          </a:bodyPr>
          <a:lstStyle/>
          <a:p>
            <a:r>
              <a:rPr lang="en-GB" sz="1800"/>
              <a:t>The end of Spurn is fairly stable.  This is due to it’s size and the presence of deep rooted plants.</a:t>
            </a:r>
          </a:p>
        </p:txBody>
      </p:sp>
      <p:sp>
        <p:nvSpPr>
          <p:cNvPr id="25607" name="Text Box 7"/>
          <p:cNvSpPr txBox="1">
            <a:spLocks noChangeArrowheads="1"/>
          </p:cNvSpPr>
          <p:nvPr/>
        </p:nvSpPr>
        <p:spPr bwMode="auto">
          <a:xfrm>
            <a:off x="3505200" y="4953000"/>
            <a:ext cx="5181600" cy="915988"/>
          </a:xfrm>
          <a:prstGeom prst="rect">
            <a:avLst/>
          </a:prstGeom>
          <a:noFill/>
          <a:ln w="9525">
            <a:noFill/>
            <a:miter lim="800000"/>
            <a:headEnd/>
            <a:tailEnd/>
          </a:ln>
        </p:spPr>
        <p:txBody>
          <a:bodyPr>
            <a:spAutoFit/>
          </a:bodyPr>
          <a:lstStyle/>
          <a:p>
            <a:r>
              <a:rPr lang="en-GB" sz="1800"/>
              <a:t>The rest of Spurn erodes and moves constantly.  There are some groynes to protect it, but these are very old now.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560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560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499"/>
                                          </p:stCondLst>
                                        </p:cTn>
                                        <p:tgtEl>
                                          <p:spTgt spid="25605"/>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256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6" grpId="0" autoUpdateAnimBg="0"/>
      <p:bldP spid="25607"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3665538" y="152400"/>
            <a:ext cx="1812925" cy="457200"/>
          </a:xfrm>
          <a:prstGeom prst="rect">
            <a:avLst/>
          </a:prstGeom>
          <a:noFill/>
          <a:ln w="9525">
            <a:noFill/>
            <a:miter lim="800000"/>
            <a:headEnd/>
            <a:tailEnd/>
          </a:ln>
        </p:spPr>
        <p:txBody>
          <a:bodyPr wrap="none">
            <a:spAutoFit/>
          </a:bodyPr>
          <a:lstStyle/>
          <a:p>
            <a:r>
              <a:rPr lang="en-GB"/>
              <a:t>Spurn Head</a:t>
            </a:r>
          </a:p>
        </p:txBody>
      </p:sp>
      <p:sp>
        <p:nvSpPr>
          <p:cNvPr id="26627" name="Text Box 3"/>
          <p:cNvSpPr txBox="1">
            <a:spLocks noChangeArrowheads="1"/>
          </p:cNvSpPr>
          <p:nvPr/>
        </p:nvSpPr>
        <p:spPr bwMode="auto">
          <a:xfrm>
            <a:off x="1828800" y="685800"/>
            <a:ext cx="5510213" cy="396875"/>
          </a:xfrm>
          <a:prstGeom prst="rect">
            <a:avLst/>
          </a:prstGeom>
          <a:noFill/>
          <a:ln w="9525">
            <a:noFill/>
            <a:miter lim="800000"/>
            <a:headEnd/>
            <a:tailEnd/>
          </a:ln>
        </p:spPr>
        <p:txBody>
          <a:bodyPr wrap="none">
            <a:spAutoFit/>
          </a:bodyPr>
          <a:lstStyle/>
          <a:p>
            <a:r>
              <a:rPr lang="en-GB" sz="2000"/>
              <a:t>Is it important to protect access to Spurn Point?</a:t>
            </a:r>
          </a:p>
        </p:txBody>
      </p:sp>
      <p:pic>
        <p:nvPicPr>
          <p:cNvPr id="12292" name="Picture 4" descr="DSCF1054"/>
          <p:cNvPicPr>
            <a:picLocks noChangeAspect="1" noChangeArrowheads="1"/>
          </p:cNvPicPr>
          <p:nvPr/>
        </p:nvPicPr>
        <p:blipFill>
          <a:blip r:embed="rId2" cstate="print"/>
          <a:srcRect/>
          <a:stretch>
            <a:fillRect/>
          </a:stretch>
        </p:blipFill>
        <p:spPr bwMode="auto">
          <a:xfrm>
            <a:off x="33338" y="1295400"/>
            <a:ext cx="4495800" cy="2057400"/>
          </a:xfrm>
          <a:prstGeom prst="rect">
            <a:avLst/>
          </a:prstGeom>
          <a:noFill/>
          <a:ln w="9525">
            <a:noFill/>
            <a:miter lim="800000"/>
            <a:headEnd/>
            <a:tailEnd/>
          </a:ln>
        </p:spPr>
      </p:pic>
      <p:sp>
        <p:nvSpPr>
          <p:cNvPr id="12293" name="Text Box 5"/>
          <p:cNvSpPr txBox="1">
            <a:spLocks noChangeArrowheads="1"/>
          </p:cNvSpPr>
          <p:nvPr/>
        </p:nvSpPr>
        <p:spPr bwMode="auto">
          <a:xfrm>
            <a:off x="17463" y="3429000"/>
            <a:ext cx="4435475" cy="641350"/>
          </a:xfrm>
          <a:prstGeom prst="rect">
            <a:avLst/>
          </a:prstGeom>
          <a:noFill/>
          <a:ln w="9525">
            <a:noFill/>
            <a:miter lim="800000"/>
            <a:headEnd/>
            <a:tailEnd/>
          </a:ln>
        </p:spPr>
        <p:txBody>
          <a:bodyPr>
            <a:spAutoFit/>
          </a:bodyPr>
          <a:lstStyle/>
          <a:p>
            <a:r>
              <a:rPr lang="en-GB" sz="1800"/>
              <a:t>Full time lifeboat men live here with their families.</a:t>
            </a:r>
          </a:p>
        </p:txBody>
      </p:sp>
      <p:pic>
        <p:nvPicPr>
          <p:cNvPr id="12294" name="Picture 6" descr="DSCF1057"/>
          <p:cNvPicPr>
            <a:picLocks noChangeAspect="1" noChangeArrowheads="1"/>
          </p:cNvPicPr>
          <p:nvPr/>
        </p:nvPicPr>
        <p:blipFill>
          <a:blip r:embed="rId3" cstate="print"/>
          <a:srcRect/>
          <a:stretch>
            <a:fillRect/>
          </a:stretch>
        </p:blipFill>
        <p:spPr bwMode="auto">
          <a:xfrm>
            <a:off x="4681538" y="1143000"/>
            <a:ext cx="4419600" cy="2209800"/>
          </a:xfrm>
          <a:prstGeom prst="rect">
            <a:avLst/>
          </a:prstGeom>
          <a:noFill/>
          <a:ln w="9525">
            <a:noFill/>
            <a:miter lim="800000"/>
            <a:headEnd/>
            <a:tailEnd/>
          </a:ln>
        </p:spPr>
      </p:pic>
      <p:sp>
        <p:nvSpPr>
          <p:cNvPr id="12295" name="Text Box 7"/>
          <p:cNvSpPr txBox="1">
            <a:spLocks noChangeArrowheads="1"/>
          </p:cNvSpPr>
          <p:nvPr/>
        </p:nvSpPr>
        <p:spPr bwMode="auto">
          <a:xfrm>
            <a:off x="4665663" y="3436938"/>
            <a:ext cx="4435475" cy="1739900"/>
          </a:xfrm>
          <a:prstGeom prst="rect">
            <a:avLst/>
          </a:prstGeom>
          <a:noFill/>
          <a:ln w="9525">
            <a:noFill/>
            <a:miter lim="800000"/>
            <a:headEnd/>
            <a:tailEnd/>
          </a:ln>
        </p:spPr>
        <p:txBody>
          <a:bodyPr>
            <a:spAutoFit/>
          </a:bodyPr>
          <a:lstStyle/>
          <a:p>
            <a:r>
              <a:rPr lang="en-GB" sz="1800"/>
              <a:t>The Humber estuary is very busy with large ships.  It is one of the most dangerous estuaries in Europe, so pilots guide boats in and out.  Their base is on Spurn for quick access to sea.  The pilots do not live on Spurn.</a:t>
            </a:r>
          </a:p>
        </p:txBody>
      </p:sp>
      <p:pic>
        <p:nvPicPr>
          <p:cNvPr id="12296" name="Picture 8" descr="DSCF1088"/>
          <p:cNvPicPr>
            <a:picLocks noChangeAspect="1" noChangeArrowheads="1"/>
          </p:cNvPicPr>
          <p:nvPr/>
        </p:nvPicPr>
        <p:blipFill>
          <a:blip r:embed="rId4" cstate="print"/>
          <a:srcRect/>
          <a:stretch>
            <a:fillRect/>
          </a:stretch>
        </p:blipFill>
        <p:spPr bwMode="auto">
          <a:xfrm>
            <a:off x="0" y="4114800"/>
            <a:ext cx="3657600" cy="2743200"/>
          </a:xfrm>
          <a:prstGeom prst="rect">
            <a:avLst/>
          </a:prstGeom>
          <a:noFill/>
          <a:ln w="9525">
            <a:noFill/>
            <a:miter lim="800000"/>
            <a:headEnd/>
            <a:tailEnd/>
          </a:ln>
        </p:spPr>
      </p:pic>
      <p:sp>
        <p:nvSpPr>
          <p:cNvPr id="12297" name="Text Box 9"/>
          <p:cNvSpPr txBox="1">
            <a:spLocks noChangeArrowheads="1"/>
          </p:cNvSpPr>
          <p:nvPr/>
        </p:nvSpPr>
        <p:spPr bwMode="auto">
          <a:xfrm>
            <a:off x="3657600" y="6415088"/>
            <a:ext cx="5181600" cy="366712"/>
          </a:xfrm>
          <a:prstGeom prst="rect">
            <a:avLst/>
          </a:prstGeom>
          <a:noFill/>
          <a:ln w="9525">
            <a:noFill/>
            <a:miter lim="800000"/>
            <a:headEnd/>
            <a:tailEnd/>
          </a:ln>
        </p:spPr>
        <p:txBody>
          <a:bodyPr>
            <a:spAutoFit/>
          </a:bodyPr>
          <a:lstStyle/>
          <a:p>
            <a:r>
              <a:rPr lang="en-GB" sz="1800"/>
              <a:t>Spurn is also important for birds and wildlife.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229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2293"/>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499"/>
                                          </p:stCondLst>
                                        </p:cTn>
                                        <p:tgtEl>
                                          <p:spTgt spid="12294"/>
                                        </p:tgtEl>
                                        <p:attrNameLst>
                                          <p:attrName>style.visibility</p:attrName>
                                        </p:attrNameLst>
                                      </p:cBhvr>
                                      <p:to>
                                        <p:strVal val="visible"/>
                                      </p:to>
                                    </p:set>
                                  </p:childTnLst>
                                </p:cTn>
                              </p:par>
                            </p:childTnLst>
                          </p:cTn>
                        </p:par>
                        <p:par>
                          <p:cTn id="14" fill="hold">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1229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499"/>
                                          </p:stCondLst>
                                        </p:cTn>
                                        <p:tgtEl>
                                          <p:spTgt spid="12296"/>
                                        </p:tgtEl>
                                        <p:attrNameLst>
                                          <p:attrName>style.visibility</p:attrName>
                                        </p:attrNameLst>
                                      </p:cBhvr>
                                      <p:to>
                                        <p:strVal val="visible"/>
                                      </p:to>
                                    </p:set>
                                  </p:childTnLst>
                                </p:cTn>
                              </p:par>
                            </p:childTnLst>
                          </p:cTn>
                        </p:par>
                        <p:par>
                          <p:cTn id="21" fill="hold">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122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utoUpdateAnimBg="0"/>
      <p:bldP spid="12295" grpId="0" autoUpdateAnimBg="0"/>
      <p:bldP spid="12297"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a:extLst>
              <a:ext uri="{FF2B5EF4-FFF2-40B4-BE49-F238E27FC236}">
                <a16:creationId xmlns:a16="http://schemas.microsoft.com/office/drawing/2014/main" id="{56C0F30C-7553-AF45-AC74-8A9D221171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761999"/>
            <a:ext cx="6781800" cy="4756263"/>
          </a:xfrm>
          <a:prstGeom prst="rect">
            <a:avLst/>
          </a:prstGeom>
        </p:spPr>
      </p:pic>
    </p:spTree>
    <p:extLst>
      <p:ext uri="{BB962C8B-B14F-4D97-AF65-F5344CB8AC3E}">
        <p14:creationId xmlns:p14="http://schemas.microsoft.com/office/powerpoint/2010/main" val="12094223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1143000" y="1143000"/>
            <a:ext cx="6367463" cy="3803526"/>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1747838" y="1457325"/>
            <a:ext cx="5648325" cy="39433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down)">
                                      <p:cBhvr>
                                        <p:cTn id="7"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cstate="print"/>
          <a:srcRect/>
          <a:stretch>
            <a:fillRect/>
          </a:stretch>
        </p:blipFill>
        <p:spPr bwMode="auto">
          <a:xfrm>
            <a:off x="304800" y="381000"/>
            <a:ext cx="5070676" cy="5869354"/>
          </a:xfrm>
          <a:prstGeom prst="rect">
            <a:avLst/>
          </a:prstGeom>
          <a:noFill/>
          <a:ln w="9525">
            <a:noFill/>
            <a:miter lim="800000"/>
            <a:headEnd/>
            <a:tailEnd/>
          </a:ln>
        </p:spPr>
      </p:pic>
      <p:pic>
        <p:nvPicPr>
          <p:cNvPr id="3075" name="Picture 3"/>
          <p:cNvPicPr>
            <a:picLocks noChangeAspect="1" noChangeArrowheads="1"/>
          </p:cNvPicPr>
          <p:nvPr/>
        </p:nvPicPr>
        <p:blipFill>
          <a:blip r:embed="rId3" cstate="print"/>
          <a:srcRect/>
          <a:stretch>
            <a:fillRect/>
          </a:stretch>
        </p:blipFill>
        <p:spPr bwMode="auto">
          <a:xfrm>
            <a:off x="5105400" y="4953000"/>
            <a:ext cx="4038600" cy="1243211"/>
          </a:xfrm>
          <a:prstGeom prst="rect">
            <a:avLst/>
          </a:prstGeom>
          <a:noFill/>
          <a:ln w="9525">
            <a:noFill/>
            <a:miter lim="800000"/>
            <a:headEnd/>
            <a:tailEnd/>
          </a:ln>
        </p:spPr>
      </p:pic>
      <p:pic>
        <p:nvPicPr>
          <p:cNvPr id="3076" name="Picture 4"/>
          <p:cNvPicPr>
            <a:picLocks noGrp="1" noChangeAspect="1" noChangeArrowheads="1"/>
          </p:cNvPicPr>
          <p:nvPr>
            <p:ph idx="1"/>
          </p:nvPr>
        </p:nvPicPr>
        <p:blipFill>
          <a:blip r:embed="rId4" cstate="print"/>
          <a:srcRect/>
          <a:stretch>
            <a:fillRect/>
          </a:stretch>
        </p:blipFill>
        <p:spPr bwMode="auto">
          <a:xfrm>
            <a:off x="5181600" y="1676400"/>
            <a:ext cx="3657600" cy="151855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Which area of the UK may be the most at risk from Coastal erosion?</a:t>
            </a:r>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cstate="print"/>
          <a:srcRect/>
          <a:stretch>
            <a:fillRect/>
          </a:stretch>
        </p:blipFill>
        <p:spPr bwMode="auto">
          <a:xfrm>
            <a:off x="1752600" y="1828800"/>
            <a:ext cx="5191125" cy="472151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fetch going to be the only factor? </a:t>
            </a:r>
          </a:p>
        </p:txBody>
      </p:sp>
      <p:sp>
        <p:nvSpPr>
          <p:cNvPr id="3" name="Content Placeholder 2"/>
          <p:cNvSpPr>
            <a:spLocks noGrp="1"/>
          </p:cNvSpPr>
          <p:nvPr>
            <p:ph idx="1"/>
          </p:nvPr>
        </p:nvSpPr>
        <p:spPr>
          <a:xfrm>
            <a:off x="457200" y="1371600"/>
            <a:ext cx="8229600" cy="4525963"/>
          </a:xfrm>
        </p:spPr>
        <p:txBody>
          <a:bodyPr/>
          <a:lstStyle/>
          <a:p>
            <a:endParaRPr lang="en-US" dirty="0"/>
          </a:p>
        </p:txBody>
      </p:sp>
      <p:sp>
        <p:nvSpPr>
          <p:cNvPr id="4" name="Oval 3"/>
          <p:cNvSpPr/>
          <p:nvPr/>
        </p:nvSpPr>
        <p:spPr>
          <a:xfrm>
            <a:off x="3124200" y="3200400"/>
            <a:ext cx="2895600" cy="1295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657600" y="3276600"/>
            <a:ext cx="1828800" cy="1015663"/>
          </a:xfrm>
          <a:prstGeom prst="rect">
            <a:avLst/>
          </a:prstGeom>
          <a:noFill/>
        </p:spPr>
        <p:txBody>
          <a:bodyPr wrap="square" rtlCol="0">
            <a:spAutoFit/>
          </a:bodyPr>
          <a:lstStyle/>
          <a:p>
            <a:r>
              <a:rPr lang="en-US" sz="2000" dirty="0"/>
              <a:t>Factors affecting coastal erosion</a:t>
            </a:r>
          </a:p>
        </p:txBody>
      </p:sp>
      <p:sp>
        <p:nvSpPr>
          <p:cNvPr id="6" name="Down Arrow 5"/>
          <p:cNvSpPr/>
          <p:nvPr/>
        </p:nvSpPr>
        <p:spPr>
          <a:xfrm rot="13120035">
            <a:off x="5410200" y="2667000"/>
            <a:ext cx="1143000" cy="685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 name="Down Arrow 7"/>
          <p:cNvSpPr/>
          <p:nvPr/>
        </p:nvSpPr>
        <p:spPr>
          <a:xfrm rot="150994">
            <a:off x="4129305" y="4749163"/>
            <a:ext cx="1143000" cy="6858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9" name="Down Arrow 8"/>
          <p:cNvSpPr/>
          <p:nvPr/>
        </p:nvSpPr>
        <p:spPr>
          <a:xfrm rot="8241997">
            <a:off x="2482800" y="2553930"/>
            <a:ext cx="1143000" cy="78707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0" name="TextBox 9"/>
          <p:cNvSpPr txBox="1"/>
          <p:nvPr/>
        </p:nvSpPr>
        <p:spPr>
          <a:xfrm>
            <a:off x="762000" y="1752600"/>
            <a:ext cx="1905000" cy="2585323"/>
          </a:xfrm>
          <a:prstGeom prst="rect">
            <a:avLst/>
          </a:prstGeom>
          <a:noFill/>
        </p:spPr>
        <p:txBody>
          <a:bodyPr wrap="square" rtlCol="0">
            <a:spAutoFit/>
          </a:bodyPr>
          <a:lstStyle/>
          <a:p>
            <a:r>
              <a:rPr lang="en-US" b="1" u="sng" dirty="0"/>
              <a:t>FETCH</a:t>
            </a:r>
          </a:p>
          <a:p>
            <a:r>
              <a:rPr lang="en-US" dirty="0"/>
              <a:t>Coasts that face a major ocean (i.e. The SW of the UK facing the Atlantic Ocean have a very large fetch so produce destructive waves </a:t>
            </a:r>
          </a:p>
        </p:txBody>
      </p:sp>
      <p:sp>
        <p:nvSpPr>
          <p:cNvPr id="11" name="TextBox 10"/>
          <p:cNvSpPr txBox="1"/>
          <p:nvPr/>
        </p:nvSpPr>
        <p:spPr>
          <a:xfrm>
            <a:off x="6324600" y="1676400"/>
            <a:ext cx="2362200" cy="1477328"/>
          </a:xfrm>
          <a:prstGeom prst="rect">
            <a:avLst/>
          </a:prstGeom>
          <a:noFill/>
        </p:spPr>
        <p:txBody>
          <a:bodyPr wrap="square" rtlCol="0">
            <a:spAutoFit/>
          </a:bodyPr>
          <a:lstStyle/>
          <a:p>
            <a:r>
              <a:rPr lang="en-US" b="1" u="sng" dirty="0"/>
              <a:t>GEOLOGY/ROCK TYPE</a:t>
            </a:r>
          </a:p>
          <a:p>
            <a:r>
              <a:rPr lang="en-US" dirty="0"/>
              <a:t>But…the predominant rock type in the SW is Granite slowing down the rates of erosion  </a:t>
            </a:r>
          </a:p>
        </p:txBody>
      </p:sp>
      <p:sp>
        <p:nvSpPr>
          <p:cNvPr id="12" name="TextBox 11"/>
          <p:cNvSpPr txBox="1"/>
          <p:nvPr/>
        </p:nvSpPr>
        <p:spPr>
          <a:xfrm>
            <a:off x="3200400" y="5486400"/>
            <a:ext cx="3581400" cy="1200329"/>
          </a:xfrm>
          <a:prstGeom prst="rect">
            <a:avLst/>
          </a:prstGeom>
          <a:noFill/>
        </p:spPr>
        <p:txBody>
          <a:bodyPr wrap="square" rtlCol="0">
            <a:spAutoFit/>
          </a:bodyPr>
          <a:lstStyle/>
          <a:p>
            <a:r>
              <a:rPr lang="en-US" b="1" u="sng" dirty="0"/>
              <a:t>COASTAL DEFENCES</a:t>
            </a:r>
            <a:endParaRPr lang="en-US" dirty="0"/>
          </a:p>
          <a:p>
            <a:r>
              <a:rPr lang="en-US" dirty="0"/>
              <a:t>if effective coastal </a:t>
            </a:r>
            <a:r>
              <a:rPr lang="en-US" dirty="0" err="1"/>
              <a:t>defences</a:t>
            </a:r>
            <a:r>
              <a:rPr lang="en-US" dirty="0"/>
              <a:t> are put in places this may slow the rate of recession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cstate="print"/>
          <a:srcRect/>
          <a:stretch>
            <a:fillRect/>
          </a:stretch>
        </p:blipFill>
        <p:spPr bwMode="auto">
          <a:xfrm>
            <a:off x="152400" y="381000"/>
            <a:ext cx="5476875" cy="6086475"/>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2438400" y="2438400"/>
            <a:ext cx="5781675" cy="2619375"/>
          </a:xfrm>
          <a:prstGeom prst="rect">
            <a:avLst/>
          </a:prstGeom>
          <a:noFill/>
          <a:ln w="9525">
            <a:noFill/>
            <a:miter lim="800000"/>
            <a:headEnd/>
            <a:tailEnd/>
          </a:ln>
        </p:spPr>
      </p:pic>
      <p:pic>
        <p:nvPicPr>
          <p:cNvPr id="2052" name="Picture 4"/>
          <p:cNvPicPr>
            <a:picLocks noChangeAspect="1" noChangeArrowheads="1"/>
          </p:cNvPicPr>
          <p:nvPr/>
        </p:nvPicPr>
        <p:blipFill>
          <a:blip r:embed="rId4" cstate="print"/>
          <a:srcRect/>
          <a:stretch>
            <a:fillRect/>
          </a:stretch>
        </p:blipFill>
        <p:spPr bwMode="auto">
          <a:xfrm>
            <a:off x="1724025" y="2309813"/>
            <a:ext cx="5695950" cy="2238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20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wipe(down)">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Which are may most likely to be protected?</a:t>
            </a:r>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609600" y="1981200"/>
            <a:ext cx="3810000" cy="1875491"/>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4495800" y="3962400"/>
            <a:ext cx="3781425" cy="23622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are the effects of coastal recession on people and the environment </a:t>
            </a:r>
          </a:p>
        </p:txBody>
      </p:sp>
      <p:sp>
        <p:nvSpPr>
          <p:cNvPr id="3" name="Content Placeholder 2"/>
          <p:cNvSpPr>
            <a:spLocks noGrp="1"/>
          </p:cNvSpPr>
          <p:nvPr>
            <p:ph idx="1"/>
          </p:nvPr>
        </p:nvSpPr>
        <p:spPr/>
        <p:txBody>
          <a:bodyPr/>
          <a:lstStyle/>
          <a:p>
            <a:pPr>
              <a:buNone/>
            </a:pPr>
            <a:endParaRPr lang="en-US" dirty="0"/>
          </a:p>
          <a:p>
            <a:r>
              <a:rPr lang="en-US" dirty="0"/>
              <a:t>The amount of effect is determined by land use- if the area affected by cliff recession is used for settlement, the effect is greater than if used by farmland.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Holderness Coast</a:t>
            </a:r>
          </a:p>
        </p:txBody>
      </p:sp>
      <p:sp>
        <p:nvSpPr>
          <p:cNvPr id="3" name="Content Placeholder 2"/>
          <p:cNvSpPr>
            <a:spLocks noGrp="1"/>
          </p:cNvSpPr>
          <p:nvPr>
            <p:ph idx="1"/>
          </p:nvPr>
        </p:nvSpPr>
        <p:spPr/>
        <p:txBody>
          <a:bodyPr/>
          <a:lstStyle/>
          <a:p>
            <a:endParaRPr lang="en-US" dirty="0"/>
          </a:p>
        </p:txBody>
      </p:sp>
      <p:sp>
        <p:nvSpPr>
          <p:cNvPr id="4098" name="AutoShape 2" descr="data:image/jpeg;base64,/9j/4AAQSkZJRgABAQAAAQABAAD/2wCEAAkGBhQSEBUUExQVFRUWFBYVFBgVFxgVFBUVFRQVFBcUFRUYHCYeGBkkGRUUHy8gIycpLCwsFh4xNTAqNSYrLCkBCQoKDgwOGg8PGikkHhwsKSksKSkpKSwpKSwpLCksLCksLCksKSwpKSwsLCksLCkpKSkpKSwpLCwpLCkpLCwsLP/AABEIAMEBBQMBIgACEQEDEQH/xAAbAAABBQEBAAAAAAAAAAAAAAADAAECBAUGB//EAEgQAAEDAgQDBQQHBQYCCwAAAAEAAhEDIQQSMUEFUWETInGBkQYyobEVQlJywdHwBxQzYuEjc4Kys/E0wkNEU2N0g5KTosPS/8QAGQEAAwEBAQAAAAAAAAAAAAAAAAECAwQF/8QAIhEBAQEAAgIDAQEAAwAAAAAAAAERAhIhMQMTQVFhcaHh/9oADAMBAAIRAxEAPwDoMqWVRkpw4r3XAllSypB5Us6AbInyJ86cOQZsiWRSlPKQRypZVNOjQHlShFSyI0AEJoVns0uzT7FitlSyqz2aY0kdhgGRLIimkmyJ6EMifKpwnS0BwkiQllT0BEKJajQllRpAZVJrUTs0siNJDIkWqcJIMPIoliKkQjQDkUTTRsqUJ6QHZpI2VJPSwwalCbOnD1jrQkk+dKUaDKQSBTo0EnzJkkaEg5PmUQkjQlnKfOoJ0gmKikHIacIAuZKUOU8oAgTwhSnzIGiZAm7JRzJw9AIsTZVLOlnRoRypZVKUkaRsqUJ5SRoNCiWqcpkaAyxR7NGTFPQFlKaCjQlCfYgCEkbKkjQpJLCf7Y0vqU6z/BkD4kKWG9rqRH9qypSP8zCW627zQduYC5/t439b34uU/G4kgYTiFKr/AA6jH/dcCfTUKwq7ajMJJKE4T0YSdJJPsWEnlMnRow8p5UUkaMSlPKinlGjEklGUyNGJp5Q4SRoxNOFAJ5RoxOUlDOm7RGjBJSzKGdNnRowQOS7RQzJSjRgoenDkLMlmQQsp0HOnD0GKmQ86WdATKShnTo0scOFVx2O7MsETnJGsRGXp/MrYCrY/hxqmmQ4DI4kyCZnLpH3VwzN8uu/4JVwDHe81pPOIPqLrvsJ7MYjI2DSjK2JNRxiBEk3JhcVl+X4L2fheKmjTs7+Gz6p+wOii8rx9Kk2eXn3HKFbDZQ40yXAkQ18CIF79VQp8bGjgJ3g/IFdR+0KqM1Ew7R49082LgaQy1Hkgw7SxnWdFrw52z2z5cZ/HT0qwc0EaESp5li4XjlMd1xc0jcju2HPlF1o0cQHXaQRAIgyL3m3iFrOTOxaBSlY2K472Yc4sloOocJy2kxzv/tdW6XFKbiAHtJIkAETETp4JT5ON/TvCz2vSnlU/35v2m6kHvC0SiNxDS3NIgktmdwCY8YEp95/S61YlJVKmPptEl7R/iHy1KWG4hTqSGPBI1G99DBvFjfoU5yg6riSGHJ5VFiaShmSzJhOUpUMybMgYmkoZksyCxNNKjmTZkxicpZlDMmzIITMmzoeZLMgCZk2dDzJsyYELks6HmTFyCF7RJALk6DcxUdTaDFaiSBp2o5E943gWueqm19P/ALah/wC6z807/Y9mHFSq6rWAex7DmbmY3PJPdY2didee5T4f9n9HKCf3l4IBBNcNBBGoAZIC8rt59u3PCYDIkVqBHSsw/iux4f8AtCy02U24cVMrWsluIp3ytAmNphcrhvZDDtt2NYgf9+4/Bq0Kfs1h2/8AVnn/AB1D83It39/6Gf4u+0PtA/FZJotpBgfd9dhzOdlhotb3SucOGxZ/6Bo5f2sj1FPlK1eI4WjRpOc2l2cwzMS6+c5QO9bWD4BW+GUqDMPSc5rGzRpmXFrR7jTI0ROdniUXjHJU+EYvtSezpAnbNiXHum5ikwj6wsRf1XQ0MBXizBJie49g02zYe368VoO9o8K0GKzLahhz/BoKyMZ+1PA05/tKjyCRDGbj7xCVm+wuu4RiXOacrYsHTUIOt8obTb8fVV6+CxNOSaEjXuvz2+7MnyC5zEftvaCezw7jyL6kT5Bv4rLxX7bMUTDG0gPuuO38zip6Qdq6Wpx/sxNYMYAbyXCJPd1OqA/2ywwa5zi3u/ZJmdIA11/NcHxX9oOMxILX1crTqGANsbRZc6WWmFPT/VbXpFf9olEkACoQTcgxF4kh0zz3WHjvbCsSeyq1WCYg5DFjJaWtkbb7rmKDxMOMdYn4LQ4RjGMfD2tIJBDiLtIIgzy/XNVOPXyJ5em+y/tD21EAvLnhoLie8STc36Ex5LdpVXumCIGpiy8pwvG+xxFoidxoYgA/ykSJ5ERou64bxltZgqUzBBve7XA6H9cltx+XlPZcuEvpvnPzZ+vBV3Yxw5KqeJu1IDvCx8bQPgrNDs6mjiwxMOgjwzCD8FvPk30yvDPZv393T0TfSDunonxGBe3VrvGJB8wVULk+9LrFn6Rd0S+kjyCq5kxd0R3o6Ra+kjyHxS+kzyCqZkpR9lHSLf0meQS+lDyVOUiU/spdIufSfRL6U6fFUSU0p/ZR9cXvpPp8UvpQcviqEpi5H2UvraH0mORTfSY5FZ5USU/sL62l9JjkUlmJI+wfXG7xwubSOdoLCYJp3cBB0zkD47HmFe4Y53Y0yxrC3s2FhIIcW5G5S65gkRMLzyniAwx2eW5GUPJvvsdOqL++Cm0Bor5WtABZVlrYgBpLiDpyXkz5XVnh6T+81fsMP+OPwUhXqfYvyD5+OVea0ON1rNYcSOUlsD/5WR6PHa+vbVyBe4Y63PvAo+7/AJLHZ8axLjRPaNLWy2STImRawndVsBw+i6hSLsKytFKmA/sqb84axoDgXCYMSOhCwH8dqCkWPe94JEZ2MBJmQA4AGLdUfhHtW+lQp0uzDjTY1kyACGgNnbYJz5POqdQzC0Zj92cyXCS1gpiSMsk03gxBIPSdkPGewmBqgB+HpmNwXsd5ua4E+BKw8Z7aVSz+zokE/WFwPASZuq3D/wBoNSmMlelmIPvfwyfJxM+UeCqfJE1p1P2T8OOlJ4+7Vqf8xKp1f2LYA+6cS3wqMPzplXMP+0RjhJpPHKHNdP5LTw3tfTcJGYeIj8BZV9nEnLv/AGGUPq4mq37zGP8AiC1ct7W+wWHwTTnxwNSLUxRl5tvFSGjqfKV2XF/afF1pFGKDL3lpquGzgbhg6i45rx7jefOc5kkk3JJidTNyTuVUsossU2VRP4rd9m8NSfUM3IYbOu2bST5T6rnZ81Km0zItuizYJcb+J4KBTL88t72UhtwIJBJB0JERFpWnwWnX7tRjRnaGg3y52gCAdCRFiToQCs72exBALYBAi31yDOgi4Gvmt+nxx9ITTeHN3D5LRGsE3F+u942jbuVrkzXW4SpnEFmV2pbqfhY+SIaI3H4rPwWONVgc4Na7o4O8wQrlHGbOv1TIZtRzPdc5vgSB6I54hIiowHq3X4D5ofhoodmqnyWFeEqyadGpJplwvo6HR6QfgguwJ2gxyKrOog7D8UqdapTuCHAbEbeK0nyT9ReN/DlpCYq3R4zSLhmaeodYTykR62Un4UEnKDa5kHuzsYHxjZa+L6R/yoymlHqYYjafBBLCgGIUSE6YlBowm9VLMnlBIJpU8wTE9UwgUlIhJMhGcGpi/ZvBnUgud8ZHpCkQ2mRla+5vAO+8EfIrYFP+aUQTzHyXndXX2YOKwLHwS4i8wRaTqSD0JGu6rVGEw1gFz79gbXGrpI97U2nRdRldyB80N9LnSb8Cp6Ds5TEYaoAO9mGZ2zhEuzTF55T5xqh4jhzzq4QSZyyRBGkxtHh8F1T6DCIdSEfd/JMKdMfVI8JH4WS6DY5dtKJa3PANpacnKZ0M2vynolneDAaDIB9wuNzqGtseVrCV0b6DDznmQ0nwu3RTe0ERMjkQCPRHQbHI4mi5zi1oIM5T3SBcZ4NtIEkzaT0UcRhMuZs3Y3N8LDYSVs8Wr0KILn1MkiAxpyuceTGNgknT8lx3tRxUUnOpAS90GoSc2UWhmuthpYeaOhWT20q/F4HZipkZlN2gEm0loM67T03XE8WrHtHATG+npMTHip0eIHsYN8ruvum4Ec5JP9EXtP3muxndYXENLiDFhqYvoPU6wteM6ovlj5QpsddbuN9mHZh2bu0JJmAGGQbkhzvHTYaCVPDexdU5zUy0mtnvG4MTLhH1beJJgDWL7wul/jBZUyumfDpyPS/yWphuKPz95wOxLhma6LB0ncCL20ErY4pwsOwlKlQp53NJeXQA6HNkl17TG5tDQFKlwwMFOm5rc5a2o1ph95IDZ3iQNCL7wpvOVc4WVd4fxcYchhBLCM3PKST7kxadrSL7X6yiGuaHZRBggjr1aV56/Hmk2B36QmRluySGtDvtRp5eC2PZrj4pyyDknuiSbENlzZ1bmJsNJ05yqz+OpOKgxaJ3Nx4K4xhIBCCcU0jbzCGKmW7THTb0TSO5vqhlnRSo4oO1t8UZzf0EjZ1fCA7H9eSDRxdWj7pkbggEenPwWoWKD6Sqcs9Js0GhxNrrHunroT97bfX1V2jQzmC4NtbNYTsJ0uqFbBA7XVcUXs9025Lfj839Z34/40auHixBBGoJ/oqrmoFLirhZ0kDYmR8bjyK1MNlrMLmRLfeaXSYO4kTG2uq0nKckWWKBKZWquH5ty+qCaB/2TwaCQmjxUnCNUxQZkkySCa8efqpip0+KhS4lReJzDz/JOcTTOhHxXF2dGDtr9PxS/eFXPS/gQmJTJZOJ6/NN23X5KqHlN2m8BAWTiP1AKjXyuaQWgiIcCJBF5GWLz5oAcFh+1PtW3CUxlh1V3usJNhu50XjbafJIa8z4thOxrvGV7QDLQ9nZvg3ByfV6QdkB+IL5LiSY1Jk+pR+I8TfiKpq1MuY2s0N0sLDWBaTJVJjrq0QhUIt1n8Fc4NjWsqS8kfzN1BF/jpbmqdX+iEnmluV6ZgHMqu7QZXHMMmQyQ7IczhmABOmv2ecK43E5ruhlnZ4dZsAEHMTchomdATZeXYXFuYczXEHoSFqM9pK3ZPYSCHtIdLRmuImRB0j0CxvxVvPln66D2fpVmUx3gaZMszSe6TOg+sSbSfrO03JxOkyu5jPdjM5j2y1wbMhg2AM2MctIvm8F4xTBaataoXBpEOkU2mIytgwLSJPwW2Kgd3g5ugILZcHXNraxOm8aqbsq5ljna1Muaabpa7NkB0Y9wcYzOvDryW25pcKxDcPW7HFMs0wCLxN7lpGZswfw5dJjsE0hpexuYACobwS0AxlgyZixBEEXBWHxXgTqj4EAiADAAIsGgRYgC/nuRCucpUXjZ6eh4d4LRyi0bIOJYYK5PgHG30Hfu1WmXumGwRBEaiRMR+gu27RpFlViVDAPEwSBynQrWDBpN/SfBZtbA8tFKli3MGVwzN25jwSJfLUk1Kq1zZEx4Ex0kBEDhz+aWHoZahk7R5Ipd+rqL2g6oCrUwzDrY9VWFEscHMcWkaEfmFoVKYjdBNIBPSKlx14s9s+HdPwlp+CK3HU39DsCIJ8CJB9UF2HB3n5oT8L4EddVtx+XlPaLwi2WbAiVA0OdviFUp1HMO5GhAvbpy/FW6ePYfrRyDhlPzI9Ct+PPjyZ2WIDBk6QUkb9apK8TrlnPLuVt412sJvcfFOHVPtEN8ht9mY2GqjWIkXkE6ZYEWn3r+nn1i3DRBETzynbQXjbovK106u0cWdmjxywOWrd9OS0qPEHGGgl3PNDSBvbWPNc/Rc8Oyic3nG+4kjcR0VmnVeRGSfA67eZ1smrWvV4gQT3SRfYcuYgBDfxmBoCRrldA+OiquouAkty+Ynbr+oUnYAkSQQAL+HLpqjaMWRx5kTleDvGV0edl55xPglapVdUe4ElxuSSTybF4ttK7vDcKaTGSoQYJ5GbgZdDpsdOSLVwt3DsSwSYOeZm5hoJEdTe3gic7EWa8txfDKjLlpjmLi91UpUiXQASeQEn0XqjeG04mxvBM877W9easDhdNpJbSpsblkkt709DfYTPhyVT5B0ryXIY0Sw2AfUe1jRJcQGza50udB1Xp3E8LSeQHtFnZhJIdJIBlswRYai8hOMNh6NMupsDjvOvdAHSd7dCR0Ptg6a81w3DnHK4tOQuIJFz3W5iPGJQq+aZIjSOQEWHpC9EfjmRDqZaHy4gADNMOcMsyTlLXZb2hcv7VYtlTLlGUACC0hzHHlIgggSYIm5O8m+PLSvHHPh9lZwnEH0zLHObMXaSNDImOqqEJpWidx0VD2geWQ494EOD2+8dTDoiTtOsLV/fXOy2aHPbnaTdlhBBbe+WLySCT4njGViEXD4tzS0gwWmRynwWd4T8aTn/XoVPFNqMINNnaFrXw7vPaW5h3HEksBdrETAnkdHAcQDiWlpD5NpFx8vT81y9LizXDtoBNIgwPeyQ0GxO1xeQRre41a4FRhq4eWvaMz2TLhFwW6yIJO+wi6iSrtjpZcNWm2+vrClkB1ss72f8AaRtenJaA9pyvaDoebZ+qdbaadTrdqw7x94Kkq5Y5jgR5xutFlUOEj9eKqVGcneF5CpsqPaZEzzEoKtl3hKCXDr81Uo8TBs9sdR+X5KyK7ec+qAftBtPomzSpinuIKEW+SRolg6hQf1uijqkWphTdTB0KBWoHYq9UpAofYJkpYQtZOel2mkd9zIiZ0BmbeidXBSCSfap6xhYQtqEugZoAIBA3mTBIEb9QBc2Vl2Pp5rCADEkwCYuSZmJmx5GdlyzuINEObADSc7YERYAkEXJk/jMK5+99pAcWwLw0SI5EtJFoi9tPLCHOUrcw+LpOIAgu/mMtFiJ0/XxRarXCwyMEal4Avacs7deVrrM4dWYBqWmCR9YmBNoEiNb9b2Vl1Qubl7xIIN7CTpbQWPihZhQqtIzPIB0JgyNe7fYA+nVHp8WIhoaH8nE3nexJm/wHiqnbTsXumM0OgCRZhJEG5+OuitMxVoBbmy2AaWhsGYI1MEm8KcSvUaz2iWgSR7xBLb6GSLekWVd+IebOMm0EX10aJj1Ppoq9WpiG3JkRpsNrxpMG4TDH1C2BTY4AQJyuObR0mJFy28XkazZDsv4fMSHSQdsvedJduYEjTdWKzO88OcSB9YEAxYjQ6aeMDosBuJeJzS2YLoN7gEAg2jpHorL61R4jvSROhaTmnUzYanX80tHZKnQa5zy2TADbd3V5eTGujDf+ZU8ZSLmOa0CDBDpIvfWTpmHOytuwb+yBh3eOYmdtBIdpaT6W7rlSZSJ7w5giZn7ViZ0tbpN7oToGK4U6GNqubm0aQYdmP2TGk2g7EnUBcfxLCVGSXNgE30uTJ0G9jcL0WnjxIz6wBBbDTcDNYWNzvuPFZXEMK14hzAGy6DYkEiD1MCdx+C1488F8vOwiVIBMeC18Xwk0nZhBbYNyz395IOgmB5+KxXaldEupw5TtKQbZMRCZCsdstX2e4w6hWEGxgfr5R1WLKcn1RPAeiYrABxOIoAi39o0ah0E5hrLTuCOSNwrjzXgtcGl4GrXEAiYnceixvZ/izg0PadO64Hc7z00KXE2ANdWptnKS4hwkNa43aI+r8tYuSp58M8z014c/yutp4wA6HwzW+S0qJBE/CZWT7PcTZWp5mAtAMEScsxcAdDK22NG4HwWWL2IOpB2368lWqYSPdPxWgWjYIdWnbX9eKflKvSdzdlPPVvmdQrRnR3kVmVakmBfa6CXvaYlzY2Mx6FMmwRbYqGYc1Vo4s/W+GnorT2tcJH6/JIyzJyFANI/qnJTIiEk6SA8lxVCqKsGAbfVBAERYCZB25+aLhcG2W5jmgQGgRmJccvwPLldWargCA4AS8glxkw0glomWzDtBNzJ1R28KaQYOYOOYSbxEkWAFpOl/iBNvhlIuYFxd3Q9uXqZEm+hjuxstulhDlJLrAC0NjKNcsCWATOot8MjhvCeyEgQXR3nOY7uixNuvz9L7HZYLi5xggiAGNExJAvE7DlsoayeFZ2GMkDUH7WcNF4gXtrYjbpYtDDZnS4ydgC62zpAy2E8vwk3ZNa3NlIIEiXd2SPHX5wNVXFFxbmc7M2dbMGkCANf9tFPYbjUqyB3X2IGjgG6ReYcdNFVoOqEGS1gH1txI22BkGD49VRNXNF4ZnAGUd5xkN7oHUj1KPicFV1kZIdDYlx1h0zANvKd1PtNuj0aIJzE5oNySZLp1I9IuI+V12I3yy2blzm5ZFu8A4TeLaadAshr3AGRqCWgAEwdh3bDS07+KBVe+DIOWx3vImI1t1vfwSwtxsjEve4EjObANBDbAz7pMzlg3HmVEvZJktDtAIcQ0G8ZQdSbASfAxCycHXLX2Adr9qSbDUWI8vJadSq98Zg5ptmzACQREBsE6gNPI7aQ1TyFVpnMSMjjsGlzDucsbEfqBAEn5YDnAZdCAcwva0dJ3i/mjtfNy8FwF8zQeQkAtkxmFhG9k78K57bFpFw6RpObLGYAzbUgHxsn+m5ri/Fc47GlSLQI7WbFrNS0vMhkgAwOvguTxtCKmWII1tAuSQddII1Xd8RphrXhjXW72UQ2cv1nGCbFoMXGm91zfEeHkZRlGYumO8c0wBmc4aSHu10vvbo42J5MjGUwwNYLuHecY3dBDRvAEG+7jyQA9FNMveYl5knMBMknU+JUa7QLdBeQbkSb/AAWiAw1IpCyfMmF7g3Eeyff3Ha9DsV3PC+NgNghtSmbHSY5Tv5rzcBGwmNfTdLDHMbHxCqXxlL/Y9R4dVp0jkY4di6ey2NN2povHPUtO4kTa+1mt0Xm+B4+1x1yPBHQEgzIOxBA9F1PA/aA1HPY/LmbcZRAcOcTqo58M8xfHlviujD4GihVQqTyRtClUJWawKwA1CBUcCNOQ12GytAyqeImeaAdtS0bfrRGouO369FWMc1Y4e8h0HTS+3mgLYrzqkR1VksBAsD4fmgOpj+v5owagkphvX9dEkBxdWJGdjQJ7stY4WgzDpkEnUdSj4Zhc6QWtzAF2rTlzHvEC0m+ioY6q1xb2bw/MCwgzqCSC5p+qNT+Gx6BLm5RkYQLubMub7o1mNOm0WCwRKvvqWJGgggxc3Bkm97DdToVSQD7rZsDJJm4MHzPkdFSdhyQ0ZiGzmkBvJtiCbWm0RBEWN9PF0GMECxOrQ0yRJuJJud4jzT3VzfavVIIIaGmIM3I6SIiCJ1uZ/mlV/wB4LwJJcLc4uZMHbkSNIVjEMsJAiJgmASJu0E873AlAdUAY2PdizbBoAdlLiIE/7RN1FKj0XhtMkCCDBnum2ZsN0Gsb7QgOdEXl5jJrFy4lzjMWt/UBFbjplneIBy6mxDgDMZZtcmTfnZarq4a3V03iCSS0DUjVxIHhoE7D6xiVSQzM5pDskgASS65zOOpBDdBrA5hFwtR5EuGYGS4ZSZnUzMNtB+SHi+KAOIMC9nZW912WQ4EXtLom08k9Kq3vD6odIBaLtkaZYg6AxaGt0IMqeETNWqdCmHd1u8EtJMAyWkB0npZ31uis4io3O6TGWRIEiQQTfkZJg8vGKTqAyy8ljQb5e8yoHDTMHCIudIiIsh1AzVxDi0luUB1i1ogEAuJdGW22iLyO8sRe/NU0JAFwNNTEWizb6KxhQ65nKAL6OjQzctbzH5wVku4zAa4M943IEvByAgkEzBGmkieastxhY6KjwAQ6GgnMWyRJiBPyBV9dVxytT94ovaQ3K4CA9wY0CRaHZhkjTl5wsmvSw+Z5JlziZyyXOsW5mttlFzcmwsoP4kHyMgLG2GbM2RMODQZnfTlMWVYNaKjASeQMwBLnR7oznSBHIKpMVVLE4qg1oDWEg2DQzIQbS1pzE5o1cCbG8ysN1KoHkBpaTo0e+BtMCfkt7i3EXh0BjTByglxmTzEze93QbrLxVR8RWy0xfu941BO/Z5rHT3oW0ZVRLXNNnEuAl2Qk5QN8wt6SOqDUrFxkmT4AfLUqxWxAyZWAtabkky6oQdyBED7I+JVRUlIFOSoSnamB6BbutXhmM7Oq1wtBv4bhYzW3srLHx/RVP4T1ig8QHNIINwfFHc9cz7I8Tz0uzPvN0P8AKVvBx38o0/UrCzG08iVKloCiWWU2i36/BPPNIM2rULfDonp4mRr5Si1mXKo1GEGR6/gdkw1sJWIPdkTt/T0V5tcbiCsChiSDI22/WoW5hazajfn0tsf1qnCpOq8ikonDkEgXSQPDyzhGv+L/AJHLqa+jPu0/k9JJZcvZT0PwX+E3++qf6FNHf77vvH/lTpJNZ6BxvvO/vPxYiv8A4bfuf/hJJSXJPB+/S/vKf/1q3jv4lTz+Tk6SXP1UX05TF/xh/d0lr4PWn4M/y1EklnfUYxVdo/wd/lciN/hVf73EfMJJJf8AhUj/AMMz7x/1qarcU96l99v+k1JJdPFtx9Krv4R/8S7/ACVFTofwW/8Ak/6xSSVRq6il/Gb/AHZ+bV5k/wB4/ePzSSV8PTPmLjve8vxKrN0KdJXGZFIJJJgQaDxVw+4EklUKtz2R/wCI8j8wu+39Ekllz9tOPom/mg1dUklC0a2jVUqfr4pJJkqYbf8Aw/IrV4V7/wD6f8wSSTFblbZJJJUl/9k="/>
          <p:cNvSpPr>
            <a:spLocks noChangeAspect="1" noChangeArrowheads="1"/>
          </p:cNvSpPr>
          <p:nvPr/>
        </p:nvSpPr>
        <p:spPr bwMode="auto">
          <a:xfrm>
            <a:off x="155575" y="-2103438"/>
            <a:ext cx="5934075" cy="43910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099" name="Picture 3"/>
          <p:cNvPicPr>
            <a:picLocks noChangeAspect="1" noChangeArrowheads="1"/>
          </p:cNvPicPr>
          <p:nvPr/>
        </p:nvPicPr>
        <p:blipFill>
          <a:blip r:embed="rId2" cstate="print"/>
          <a:srcRect/>
          <a:stretch>
            <a:fillRect/>
          </a:stretch>
        </p:blipFill>
        <p:spPr bwMode="auto">
          <a:xfrm>
            <a:off x="2209800" y="1447800"/>
            <a:ext cx="3606668" cy="2667000"/>
          </a:xfrm>
          <a:prstGeom prst="rect">
            <a:avLst/>
          </a:prstGeom>
          <a:noFill/>
          <a:ln w="9525">
            <a:noFill/>
            <a:miter lim="800000"/>
            <a:headEnd/>
            <a:tailEnd/>
          </a:ln>
        </p:spPr>
      </p:pic>
      <p:sp>
        <p:nvSpPr>
          <p:cNvPr id="6" name="Rectangle 5"/>
          <p:cNvSpPr/>
          <p:nvPr/>
        </p:nvSpPr>
        <p:spPr>
          <a:xfrm>
            <a:off x="1524000" y="4419600"/>
            <a:ext cx="6096000" cy="1938992"/>
          </a:xfrm>
          <a:prstGeom prst="rect">
            <a:avLst/>
          </a:prstGeom>
        </p:spPr>
        <p:txBody>
          <a:bodyPr wrap="square">
            <a:spAutoFit/>
          </a:bodyPr>
          <a:lstStyle/>
          <a:p>
            <a:r>
              <a:rPr lang="en-GB" sz="2400" dirty="0"/>
              <a:t>The Holderness coast is 61km long in the north east of England. This is one of the most vulnerable coastlines in the world and it retreats at a rate of one to two metres every year.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2024</Words>
  <Application>Microsoft Macintosh PowerPoint</Application>
  <PresentationFormat>On-screen Show (4:3)</PresentationFormat>
  <Paragraphs>171</Paragraphs>
  <Slides>37</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Arial Narrow</vt:lpstr>
      <vt:lpstr>Calibri</vt:lpstr>
      <vt:lpstr>Times New Roman</vt:lpstr>
      <vt:lpstr>Wingdings</vt:lpstr>
      <vt:lpstr>Office Theme</vt:lpstr>
      <vt:lpstr>Erosional threats to the coastline</vt:lpstr>
      <vt:lpstr>Learning objectives from exam board</vt:lpstr>
      <vt:lpstr>What is happening to the British Coastline?</vt:lpstr>
      <vt:lpstr>Which area of the UK may be the most at risk from Coastal erosion?</vt:lpstr>
      <vt:lpstr>Is fetch going to be the only factor? </vt:lpstr>
      <vt:lpstr>PowerPoint Presentation</vt:lpstr>
      <vt:lpstr>Which are may most likely to be protected?</vt:lpstr>
      <vt:lpstr>What are the effects of coastal recession on people and the environment </vt:lpstr>
      <vt:lpstr>Case study: Holderness Coast</vt:lpstr>
      <vt:lpstr>PowerPoint Presentation</vt:lpstr>
      <vt:lpstr>PowerPoint Presentation</vt:lpstr>
      <vt:lpstr>Decision making activity </vt:lpstr>
      <vt:lpstr>PowerPoint Presentation</vt:lpstr>
      <vt:lpstr>PowerPoint Presentation</vt:lpstr>
      <vt:lpstr>Case study: Holderness coastline</vt:lpstr>
      <vt:lpstr>PowerPoint Presentation</vt:lpstr>
      <vt:lpstr>The problem is caused by 4 main reasons: </vt:lpstr>
      <vt:lpstr>PowerPoint Presentation</vt:lpstr>
      <vt:lpstr>Case Study: Holderness coast erosion impacts</vt:lpstr>
      <vt:lpstr>Solutions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BSH</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Coastal landforms are subject to change</dc:title>
  <dc:creator>agoodfellow</dc:creator>
  <cp:lastModifiedBy>Anna Bennett</cp:lastModifiedBy>
  <cp:revision>21</cp:revision>
  <dcterms:created xsi:type="dcterms:W3CDTF">2013-09-05T18:02:56Z</dcterms:created>
  <dcterms:modified xsi:type="dcterms:W3CDTF">2018-05-16T19:56:03Z</dcterms:modified>
</cp:coreProperties>
</file>